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416" r:id="rId4"/>
    <p:sldId id="312" r:id="rId5"/>
    <p:sldId id="808" r:id="rId6"/>
    <p:sldId id="806" r:id="rId7"/>
    <p:sldId id="789" r:id="rId8"/>
    <p:sldId id="810" r:id="rId9"/>
    <p:sldId id="554" r:id="rId10"/>
    <p:sldId id="809" r:id="rId11"/>
    <p:sldId id="811" r:id="rId12"/>
    <p:sldId id="812" r:id="rId13"/>
    <p:sldId id="698" r:id="rId14"/>
    <p:sldId id="800" r:id="rId15"/>
    <p:sldId id="497" r:id="rId16"/>
    <p:sldId id="498" r:id="rId17"/>
    <p:sldId id="499" r:id="rId18"/>
    <p:sldId id="500" r:id="rId19"/>
    <p:sldId id="805" r:id="rId20"/>
    <p:sldId id="516" r:id="rId21"/>
    <p:sldId id="485" r:id="rId2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bor Štěpánek" initials="LŠ" lastIdx="1" clrIdx="0">
    <p:extLst>
      <p:ext uri="{19B8F6BF-5375-455C-9EA6-DF929625EA0E}">
        <p15:presenceInfo xmlns:p15="http://schemas.microsoft.com/office/powerpoint/2012/main" userId="Libor Štěpán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A2"/>
    <a:srgbClr val="005696"/>
    <a:srgbClr val="00518E"/>
    <a:srgbClr val="003B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D5EBD-2724-43DE-8264-2ED18A640563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60389-D75C-41F2-8E74-259BE495DE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9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25DFD-0107-4FF7-B377-08C6CC5E57EB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1DC84-749D-430C-BFC6-7CD389B6D2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685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01675" algn="l"/>
                <a:tab pos="1403350" algn="l"/>
                <a:tab pos="2105025" algn="l"/>
                <a:tab pos="2806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01675" algn="l"/>
                <a:tab pos="1403350" algn="l"/>
                <a:tab pos="2105025" algn="l"/>
                <a:tab pos="2806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01675" algn="l"/>
                <a:tab pos="1403350" algn="l"/>
                <a:tab pos="2105025" algn="l"/>
                <a:tab pos="2806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01675" algn="l"/>
                <a:tab pos="1403350" algn="l"/>
                <a:tab pos="2105025" algn="l"/>
                <a:tab pos="2806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01675" algn="l"/>
                <a:tab pos="1403350" algn="l"/>
                <a:tab pos="2105025" algn="l"/>
                <a:tab pos="2806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01675" algn="l"/>
                <a:tab pos="1403350" algn="l"/>
                <a:tab pos="2105025" algn="l"/>
                <a:tab pos="2806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01675" algn="l"/>
                <a:tab pos="1403350" algn="l"/>
                <a:tab pos="2105025" algn="l"/>
                <a:tab pos="2806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01675" algn="l"/>
                <a:tab pos="1403350" algn="l"/>
                <a:tab pos="2105025" algn="l"/>
                <a:tab pos="2806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01675" algn="l"/>
                <a:tab pos="1403350" algn="l"/>
                <a:tab pos="2105025" algn="l"/>
                <a:tab pos="2806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B939C30D-9BA4-4CDE-9C8C-2BE337E1C3AF}" type="slidenum">
              <a:rPr lang="de-AT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20</a:t>
            </a:fld>
            <a:endParaRPr lang="de-AT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8419" name="Text Box 1"/>
          <p:cNvSpPr txBox="1">
            <a:spLocks noChangeArrowheads="1"/>
          </p:cNvSpPr>
          <p:nvPr/>
        </p:nvSpPr>
        <p:spPr bwMode="auto">
          <a:xfrm>
            <a:off x="4132263" y="9869488"/>
            <a:ext cx="31654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33388" algn="l"/>
                <a:tab pos="868363" algn="l"/>
                <a:tab pos="1304925" algn="l"/>
                <a:tab pos="1739900" algn="l"/>
                <a:tab pos="2174875" algn="l"/>
                <a:tab pos="2611438" algn="l"/>
                <a:tab pos="3046413" algn="l"/>
                <a:tab pos="3481388" algn="l"/>
                <a:tab pos="3917950" algn="l"/>
                <a:tab pos="4352925" algn="l"/>
                <a:tab pos="4787900" algn="l"/>
                <a:tab pos="5224463" algn="l"/>
                <a:tab pos="5659438" algn="l"/>
                <a:tab pos="6094413" algn="l"/>
                <a:tab pos="6530975" algn="l"/>
                <a:tab pos="6965950" algn="l"/>
                <a:tab pos="7400925" algn="l"/>
                <a:tab pos="7837488" algn="l"/>
                <a:tab pos="8272463" algn="l"/>
                <a:tab pos="87074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33388" algn="l"/>
                <a:tab pos="868363" algn="l"/>
                <a:tab pos="1304925" algn="l"/>
                <a:tab pos="1739900" algn="l"/>
                <a:tab pos="2174875" algn="l"/>
                <a:tab pos="2611438" algn="l"/>
                <a:tab pos="3046413" algn="l"/>
                <a:tab pos="3481388" algn="l"/>
                <a:tab pos="3917950" algn="l"/>
                <a:tab pos="4352925" algn="l"/>
                <a:tab pos="4787900" algn="l"/>
                <a:tab pos="5224463" algn="l"/>
                <a:tab pos="5659438" algn="l"/>
                <a:tab pos="6094413" algn="l"/>
                <a:tab pos="6530975" algn="l"/>
                <a:tab pos="6965950" algn="l"/>
                <a:tab pos="7400925" algn="l"/>
                <a:tab pos="7837488" algn="l"/>
                <a:tab pos="8272463" algn="l"/>
                <a:tab pos="87074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33388" algn="l"/>
                <a:tab pos="868363" algn="l"/>
                <a:tab pos="1304925" algn="l"/>
                <a:tab pos="1739900" algn="l"/>
                <a:tab pos="2174875" algn="l"/>
                <a:tab pos="2611438" algn="l"/>
                <a:tab pos="3046413" algn="l"/>
                <a:tab pos="3481388" algn="l"/>
                <a:tab pos="3917950" algn="l"/>
                <a:tab pos="4352925" algn="l"/>
                <a:tab pos="4787900" algn="l"/>
                <a:tab pos="5224463" algn="l"/>
                <a:tab pos="5659438" algn="l"/>
                <a:tab pos="6094413" algn="l"/>
                <a:tab pos="6530975" algn="l"/>
                <a:tab pos="6965950" algn="l"/>
                <a:tab pos="7400925" algn="l"/>
                <a:tab pos="7837488" algn="l"/>
                <a:tab pos="8272463" algn="l"/>
                <a:tab pos="87074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33388" algn="l"/>
                <a:tab pos="868363" algn="l"/>
                <a:tab pos="1304925" algn="l"/>
                <a:tab pos="1739900" algn="l"/>
                <a:tab pos="2174875" algn="l"/>
                <a:tab pos="2611438" algn="l"/>
                <a:tab pos="3046413" algn="l"/>
                <a:tab pos="3481388" algn="l"/>
                <a:tab pos="3917950" algn="l"/>
                <a:tab pos="4352925" algn="l"/>
                <a:tab pos="4787900" algn="l"/>
                <a:tab pos="5224463" algn="l"/>
                <a:tab pos="5659438" algn="l"/>
                <a:tab pos="6094413" algn="l"/>
                <a:tab pos="6530975" algn="l"/>
                <a:tab pos="6965950" algn="l"/>
                <a:tab pos="7400925" algn="l"/>
                <a:tab pos="7837488" algn="l"/>
                <a:tab pos="8272463" algn="l"/>
                <a:tab pos="87074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33388" algn="l"/>
                <a:tab pos="868363" algn="l"/>
                <a:tab pos="1304925" algn="l"/>
                <a:tab pos="1739900" algn="l"/>
                <a:tab pos="2174875" algn="l"/>
                <a:tab pos="2611438" algn="l"/>
                <a:tab pos="3046413" algn="l"/>
                <a:tab pos="3481388" algn="l"/>
                <a:tab pos="3917950" algn="l"/>
                <a:tab pos="4352925" algn="l"/>
                <a:tab pos="4787900" algn="l"/>
                <a:tab pos="5224463" algn="l"/>
                <a:tab pos="5659438" algn="l"/>
                <a:tab pos="6094413" algn="l"/>
                <a:tab pos="6530975" algn="l"/>
                <a:tab pos="6965950" algn="l"/>
                <a:tab pos="7400925" algn="l"/>
                <a:tab pos="7837488" algn="l"/>
                <a:tab pos="8272463" algn="l"/>
                <a:tab pos="87074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3388" algn="l"/>
                <a:tab pos="868363" algn="l"/>
                <a:tab pos="1304925" algn="l"/>
                <a:tab pos="1739900" algn="l"/>
                <a:tab pos="2174875" algn="l"/>
                <a:tab pos="2611438" algn="l"/>
                <a:tab pos="3046413" algn="l"/>
                <a:tab pos="3481388" algn="l"/>
                <a:tab pos="3917950" algn="l"/>
                <a:tab pos="4352925" algn="l"/>
                <a:tab pos="4787900" algn="l"/>
                <a:tab pos="5224463" algn="l"/>
                <a:tab pos="5659438" algn="l"/>
                <a:tab pos="6094413" algn="l"/>
                <a:tab pos="6530975" algn="l"/>
                <a:tab pos="6965950" algn="l"/>
                <a:tab pos="7400925" algn="l"/>
                <a:tab pos="7837488" algn="l"/>
                <a:tab pos="8272463" algn="l"/>
                <a:tab pos="87074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3388" algn="l"/>
                <a:tab pos="868363" algn="l"/>
                <a:tab pos="1304925" algn="l"/>
                <a:tab pos="1739900" algn="l"/>
                <a:tab pos="2174875" algn="l"/>
                <a:tab pos="2611438" algn="l"/>
                <a:tab pos="3046413" algn="l"/>
                <a:tab pos="3481388" algn="l"/>
                <a:tab pos="3917950" algn="l"/>
                <a:tab pos="4352925" algn="l"/>
                <a:tab pos="4787900" algn="l"/>
                <a:tab pos="5224463" algn="l"/>
                <a:tab pos="5659438" algn="l"/>
                <a:tab pos="6094413" algn="l"/>
                <a:tab pos="6530975" algn="l"/>
                <a:tab pos="6965950" algn="l"/>
                <a:tab pos="7400925" algn="l"/>
                <a:tab pos="7837488" algn="l"/>
                <a:tab pos="8272463" algn="l"/>
                <a:tab pos="87074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3388" algn="l"/>
                <a:tab pos="868363" algn="l"/>
                <a:tab pos="1304925" algn="l"/>
                <a:tab pos="1739900" algn="l"/>
                <a:tab pos="2174875" algn="l"/>
                <a:tab pos="2611438" algn="l"/>
                <a:tab pos="3046413" algn="l"/>
                <a:tab pos="3481388" algn="l"/>
                <a:tab pos="3917950" algn="l"/>
                <a:tab pos="4352925" algn="l"/>
                <a:tab pos="4787900" algn="l"/>
                <a:tab pos="5224463" algn="l"/>
                <a:tab pos="5659438" algn="l"/>
                <a:tab pos="6094413" algn="l"/>
                <a:tab pos="6530975" algn="l"/>
                <a:tab pos="6965950" algn="l"/>
                <a:tab pos="7400925" algn="l"/>
                <a:tab pos="7837488" algn="l"/>
                <a:tab pos="8272463" algn="l"/>
                <a:tab pos="87074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3388" algn="l"/>
                <a:tab pos="868363" algn="l"/>
                <a:tab pos="1304925" algn="l"/>
                <a:tab pos="1739900" algn="l"/>
                <a:tab pos="2174875" algn="l"/>
                <a:tab pos="2611438" algn="l"/>
                <a:tab pos="3046413" algn="l"/>
                <a:tab pos="3481388" algn="l"/>
                <a:tab pos="3917950" algn="l"/>
                <a:tab pos="4352925" algn="l"/>
                <a:tab pos="4787900" algn="l"/>
                <a:tab pos="5224463" algn="l"/>
                <a:tab pos="5659438" algn="l"/>
                <a:tab pos="6094413" algn="l"/>
                <a:tab pos="6530975" algn="l"/>
                <a:tab pos="6965950" algn="l"/>
                <a:tab pos="7400925" algn="l"/>
                <a:tab pos="7837488" algn="l"/>
                <a:tab pos="8272463" algn="l"/>
                <a:tab pos="87074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</a:pPr>
            <a:fld id="{22C2BE85-1811-40A4-AE6D-1072C99BF421}" type="slidenum">
              <a:rPr lang="de-DE" altLang="cs-CZ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</a:pPr>
              <a:t>20</a:t>
            </a:fld>
            <a:endParaRPr lang="de-DE" altLang="cs-CZ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8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24400"/>
            <a:ext cx="5483225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66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80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9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484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nímek MUNI CJV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731" y="2025162"/>
            <a:ext cx="4069499" cy="2840972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756692-FC18-449C-8AC3-5928AE0D22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1187F95A-035D-42BA-8B4A-700E4519C2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</p:spTree>
    <p:extLst>
      <p:ext uri="{BB962C8B-B14F-4D97-AF65-F5344CB8AC3E}">
        <p14:creationId xmlns:p14="http://schemas.microsoft.com/office/powerpoint/2010/main" val="201107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42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90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36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6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01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20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98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98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336ED-61D4-413E-8000-8AC4DB66ADC7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18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hyperlink" Target="https://www.futurelearn.com/courses/emi-academic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oi.org/10.1016/0346-251X(95)00006-6" TargetMode="External"/><Relationship Id="rId5" Type="http://schemas.openxmlformats.org/officeDocument/2006/relationships/hyperlink" Target="https://www.researchgate.net/publication/226497899_English_for_Specific_Purposes" TargetMode="External"/><Relationship Id="rId4" Type="http://schemas.openxmlformats.org/officeDocument/2006/relationships/hyperlink" Target="https://impact.cjv.muni.cz/publikace-a-vystupy/materialy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11589" y="4706891"/>
            <a:ext cx="4034444" cy="1751017"/>
          </a:xfrm>
        </p:spPr>
        <p:txBody>
          <a:bodyPr>
            <a:normAutofit lnSpcReduction="10000"/>
          </a:bodyPr>
          <a:lstStyle/>
          <a:p>
            <a:pPr algn="r"/>
            <a:r>
              <a:rPr lang="cs-CZ" dirty="0"/>
              <a:t>Libor Štěpánek</a:t>
            </a:r>
          </a:p>
          <a:p>
            <a:pPr algn="r"/>
            <a:r>
              <a:rPr lang="en-GB" dirty="0"/>
              <a:t>Masaryk University </a:t>
            </a:r>
            <a:endParaRPr lang="cs-CZ" dirty="0"/>
          </a:p>
          <a:p>
            <a:pPr algn="r"/>
            <a:r>
              <a:rPr lang="en-GB" dirty="0"/>
              <a:t>Language Centre </a:t>
            </a:r>
          </a:p>
          <a:p>
            <a:pPr algn="r"/>
            <a:r>
              <a:rPr lang="cs-CZ" dirty="0"/>
              <a:t>libor.stepanek@cjv.muni.cz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537" y="4114800"/>
            <a:ext cx="6570151" cy="145453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6"/>
            <a:ext cx="4741817" cy="1387771"/>
          </a:xfrm>
          <a:prstGeom prst="rect">
            <a:avLst/>
          </a:prstGeom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618308" y="936686"/>
            <a:ext cx="1053737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Practical issues </a:t>
            </a:r>
            <a:endParaRPr lang="cs-CZ" b="1" dirty="0"/>
          </a:p>
          <a:p>
            <a:r>
              <a:rPr lang="en-GB" b="1" dirty="0"/>
              <a:t>of English Mediated Instruction 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126365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say-expr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25" y="758327"/>
            <a:ext cx="3273675" cy="292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949441" y="1028293"/>
            <a:ext cx="3753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latin typeface="+mj-lt"/>
              </a:rPr>
              <a:t>accuracy</a:t>
            </a:r>
            <a:endParaRPr lang="cs-CZ" sz="2800" b="1" dirty="0">
              <a:latin typeface="+mj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004457" y="3114211"/>
            <a:ext cx="82208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hed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light” and “look at”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something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shed light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drawing attention to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smth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reveal some new aspect of x, previously hidden; examine something that has thus far remained in the dark; drawing attention to a topic;  use different authors’ perspectives to illuminate certain parts of a phenomenon/text’; is referred to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st.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which has not been yet (so much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analyzed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cs-CZ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at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examine; Directing reader's attention to x; address a certain topic; to draw attention by analysing in greater depth; to consider a source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94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say-expr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25" y="758327"/>
            <a:ext cx="3273675" cy="292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949441" y="1028293"/>
            <a:ext cx="3753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latin typeface="+mj-lt"/>
              </a:rPr>
              <a:t>accuracy</a:t>
            </a:r>
            <a:endParaRPr lang="cs-CZ" sz="2800" b="1" dirty="0">
              <a:latin typeface="+mj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187336" y="3693138"/>
            <a:ext cx="82208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Comments on claim and hypothesis:</a:t>
            </a:r>
            <a:endParaRPr lang="cs-CZ" dirty="0"/>
          </a:p>
          <a:p>
            <a:r>
              <a:rPr lang="en-GB" dirty="0"/>
              <a:t> </a:t>
            </a:r>
            <a:endParaRPr lang="cs-CZ" dirty="0"/>
          </a:p>
          <a:p>
            <a:r>
              <a:rPr lang="cs-CZ" dirty="0"/>
              <a:t>…</a:t>
            </a:r>
            <a:r>
              <a:rPr lang="en-GB" dirty="0"/>
              <a:t>A claim is a positive statement about what the world is like; </a:t>
            </a:r>
            <a:endParaRPr lang="cs-CZ" dirty="0"/>
          </a:p>
          <a:p>
            <a:r>
              <a:rPr lang="cs-CZ" dirty="0"/>
              <a:t>                                                         vs</a:t>
            </a:r>
          </a:p>
          <a:p>
            <a:r>
              <a:rPr lang="cs-CZ" dirty="0"/>
              <a:t>…</a:t>
            </a:r>
            <a:r>
              <a:rPr lang="en-GB" dirty="0"/>
              <a:t>a hypothesis is a prospective theory about the what the world is like, to be filled in with evidence and verified/falsified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643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794" y="2598873"/>
            <a:ext cx="10515600" cy="1325563"/>
          </a:xfrm>
        </p:spPr>
        <p:txBody>
          <a:bodyPr/>
          <a:lstStyle/>
          <a:p>
            <a:pPr algn="ctr"/>
            <a:r>
              <a:rPr lang="cs-CZ" dirty="0" err="1"/>
              <a:t>consistency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240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2227036" y="2476204"/>
            <a:ext cx="4248150" cy="120015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cs-CZ" sz="1200" i="1">
                <a:solidFill>
                  <a:srgbClr val="00B050"/>
                </a:solidFill>
                <a:latin typeface="Calibri" panose="020F0502020204030204" pitchFamily="34" charset="0"/>
              </a:rPr>
              <a:t>Interrupting to comment</a:t>
            </a:r>
            <a:endParaRPr lang="en-GB" altLang="cs-CZ" sz="120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GB" altLang="cs-CZ" sz="1200">
                <a:latin typeface="Calibri" panose="020F0502020204030204" pitchFamily="34" charset="0"/>
              </a:rPr>
              <a:t>If I could just come in here. </a:t>
            </a:r>
          </a:p>
          <a:p>
            <a:pPr eaLnBrk="1" hangingPunct="1"/>
            <a:r>
              <a:rPr lang="en-GB" altLang="cs-CZ" sz="1200">
                <a:latin typeface="Calibri" panose="020F0502020204030204" pitchFamily="34" charset="0"/>
              </a:rPr>
              <a:t>Sorry to butt in, but .... </a:t>
            </a:r>
          </a:p>
          <a:p>
            <a:pPr eaLnBrk="1" hangingPunct="1"/>
            <a:r>
              <a:rPr lang="en-GB" altLang="cs-CZ" sz="1200">
                <a:latin typeface="Calibri" panose="020F0502020204030204" pitchFamily="34" charset="0"/>
              </a:rPr>
              <a:t>Can I just add.... </a:t>
            </a:r>
          </a:p>
          <a:p>
            <a:pPr eaLnBrk="1" hangingPunct="1"/>
            <a:r>
              <a:rPr lang="en-GB" altLang="cs-CZ" sz="1200">
                <a:latin typeface="Calibri" panose="020F0502020204030204" pitchFamily="34" charset="0"/>
              </a:rPr>
              <a:t>That’s a really interesting point but it’s worth remembering that…</a:t>
            </a:r>
          </a:p>
          <a:p>
            <a:pPr eaLnBrk="1" hangingPunct="1"/>
            <a:r>
              <a:rPr lang="en-GB" altLang="cs-CZ" sz="1200">
                <a:latin typeface="Calibri" panose="020F0502020204030204" pitchFamily="34" charset="0"/>
              </a:rPr>
              <a:t>That’s great but have you thought about…</a:t>
            </a: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716279" y="4110039"/>
            <a:ext cx="4379912" cy="1570037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cs-CZ" sz="1200" i="1">
                <a:solidFill>
                  <a:srgbClr val="00B050"/>
                </a:solidFill>
                <a:latin typeface="Calibri" panose="020F0502020204030204" pitchFamily="34" charset="0"/>
              </a:rPr>
              <a:t>Clarifying Questions</a:t>
            </a:r>
            <a:endParaRPr lang="en-GB" altLang="cs-CZ" sz="120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GB" altLang="cs-CZ" sz="1200">
                <a:latin typeface="Calibri" panose="020F0502020204030204" pitchFamily="34" charset="0"/>
              </a:rPr>
              <a:t>That's not really what I was asking. My question is about ... </a:t>
            </a:r>
          </a:p>
          <a:p>
            <a:pPr eaLnBrk="1" hangingPunct="1"/>
            <a:r>
              <a:rPr lang="en-GB" altLang="cs-CZ" sz="1200">
                <a:latin typeface="Calibri" panose="020F0502020204030204" pitchFamily="34" charset="0"/>
              </a:rPr>
              <a:t>Perhaps I didn't make my question clear. What I asked/meant was.. </a:t>
            </a:r>
          </a:p>
          <a:p>
            <a:pPr eaLnBrk="1" hangingPunct="1"/>
            <a:r>
              <a:rPr lang="en-GB" altLang="cs-CZ" sz="1200">
                <a:latin typeface="Calibri" panose="020F0502020204030204" pitchFamily="34" charset="0"/>
              </a:rPr>
              <a:t>I think you've answered a slightly different question. What I would like to know is ... </a:t>
            </a:r>
          </a:p>
          <a:p>
            <a:pPr eaLnBrk="1" hangingPunct="1"/>
            <a:r>
              <a:rPr lang="en-GB" altLang="cs-CZ" sz="1200">
                <a:latin typeface="Calibri" panose="020F0502020204030204" pitchFamily="34" charset="0"/>
              </a:rPr>
              <a:t>I understand that but what I actually had in mind was .... </a:t>
            </a:r>
          </a:p>
          <a:p>
            <a:pPr eaLnBrk="1" hangingPunct="1"/>
            <a:r>
              <a:rPr lang="en-GB" altLang="cs-CZ" sz="1200">
                <a:latin typeface="Calibri" panose="020F0502020204030204" pitchFamily="34" charset="0"/>
              </a:rPr>
              <a:t>I think you’ve got the wrong end of the stick there, what I meant was…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716279" y="905985"/>
            <a:ext cx="4630783" cy="1200329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cs-CZ" sz="1200" i="1" dirty="0">
                <a:solidFill>
                  <a:srgbClr val="00B050"/>
                </a:solidFill>
                <a:latin typeface="Calibri" panose="020F0502020204030204" pitchFamily="34" charset="0"/>
              </a:rPr>
              <a:t>Redirecting the discussion</a:t>
            </a:r>
            <a:endParaRPr lang="en-GB" altLang="cs-CZ" sz="1200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GB" altLang="cs-CZ" sz="1200" dirty="0">
                <a:latin typeface="Calibri" panose="020F0502020204030204" pitchFamily="34" charset="0"/>
              </a:rPr>
              <a:t>... is important but it's too complex for us to deal with now. </a:t>
            </a:r>
          </a:p>
          <a:p>
            <a:pPr eaLnBrk="1" hangingPunct="1"/>
            <a:r>
              <a:rPr lang="en-GB" altLang="cs-CZ" sz="1200" dirty="0">
                <a:latin typeface="Calibri" panose="020F0502020204030204" pitchFamily="34" charset="0"/>
              </a:rPr>
              <a:t>I see where you’re going but really we need to keep to the topic.</a:t>
            </a:r>
          </a:p>
          <a:p>
            <a:pPr eaLnBrk="1" hangingPunct="1"/>
            <a:r>
              <a:rPr lang="en-GB" altLang="cs-CZ" sz="1200" dirty="0">
                <a:latin typeface="Calibri" panose="020F0502020204030204" pitchFamily="34" charset="0"/>
              </a:rPr>
              <a:t>I think the aim of this seminar is to focus on ... rather than .... </a:t>
            </a:r>
          </a:p>
          <a:p>
            <a:pPr eaLnBrk="1" hangingPunct="1"/>
            <a:r>
              <a:rPr lang="en-GB" altLang="cs-CZ" sz="1200" dirty="0">
                <a:latin typeface="Calibri" panose="020F0502020204030204" pitchFamily="34" charset="0"/>
              </a:rPr>
              <a:t>That's not something we have time to deal with today, but .... </a:t>
            </a:r>
          </a:p>
          <a:p>
            <a:pPr eaLnBrk="1" hangingPunct="1"/>
            <a:r>
              <a:rPr lang="en-GB" altLang="cs-CZ" sz="1200" dirty="0">
                <a:latin typeface="Calibri" panose="020F0502020204030204" pitchFamily="34" charset="0"/>
              </a:rPr>
              <a:t>Let’s come back to that [point] later.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 eaLnBrk="1" hangingPunct="1"/>
            <a:r>
              <a:rPr lang="en-GB" altLang="cs-CZ" sz="2800" dirty="0"/>
              <a:t/>
            </a:r>
            <a:br>
              <a:rPr lang="en-GB" altLang="cs-CZ" sz="2800" dirty="0"/>
            </a:br>
            <a:endParaRPr lang="en-GB" altLang="cs-CZ" sz="2800" i="1" dirty="0">
              <a:solidFill>
                <a:srgbClr val="00B050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14" y="2106314"/>
            <a:ext cx="3986886" cy="26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52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814354" y="2597880"/>
            <a:ext cx="5435315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8000" dirty="0" err="1"/>
              <a:t>explicitness</a:t>
            </a:r>
            <a:endParaRPr lang="cs-CZ" sz="8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264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14995" y="1681742"/>
            <a:ext cx="9431382" cy="4419741"/>
          </a:xfrm>
        </p:spPr>
        <p:txBody>
          <a:bodyPr>
            <a:normAutofit/>
          </a:bodyPr>
          <a:lstStyle/>
          <a:p>
            <a:r>
              <a:rPr lang="cs-CZ" i="1" dirty="0" err="1"/>
              <a:t>One</a:t>
            </a:r>
            <a:r>
              <a:rPr lang="cs-CZ" i="1" dirty="0"/>
              <a:t> of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world</a:t>
            </a:r>
            <a:r>
              <a:rPr lang="cs-CZ" i="1" dirty="0"/>
              <a:t> </a:t>
            </a:r>
            <a:r>
              <a:rPr lang="cs-CZ" i="1" dirty="0" err="1"/>
              <a:t>leading</a:t>
            </a:r>
            <a:r>
              <a:rPr lang="cs-CZ" i="1" dirty="0"/>
              <a:t> </a:t>
            </a:r>
            <a:r>
              <a:rPr lang="cs-CZ" i="1" dirty="0" err="1"/>
              <a:t>figures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Pope. </a:t>
            </a:r>
            <a:endParaRPr lang="cs-CZ" b="1" i="1" dirty="0"/>
          </a:p>
          <a:p>
            <a:endParaRPr lang="cs-CZ" b="1" i="1" dirty="0"/>
          </a:p>
          <a:p>
            <a:endParaRPr lang="cs-CZ" b="1" i="1" dirty="0"/>
          </a:p>
          <a:p>
            <a:r>
              <a:rPr lang="cs-CZ" i="1" dirty="0"/>
              <a:t>Are </a:t>
            </a:r>
            <a:r>
              <a:rPr lang="cs-CZ" i="1" dirty="0" err="1"/>
              <a:t>you</a:t>
            </a:r>
            <a:r>
              <a:rPr lang="cs-CZ" i="1" dirty="0"/>
              <a:t> </a:t>
            </a:r>
            <a:r>
              <a:rPr lang="cs-CZ" i="1" dirty="0" err="1"/>
              <a:t>planning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trip</a:t>
            </a:r>
            <a:r>
              <a:rPr lang="cs-CZ" i="1" dirty="0"/>
              <a:t> in </a:t>
            </a:r>
            <a:r>
              <a:rPr lang="cs-CZ" i="1" dirty="0" err="1"/>
              <a:t>winter</a:t>
            </a:r>
            <a:r>
              <a:rPr lang="cs-CZ" i="1" dirty="0"/>
              <a:t>? </a:t>
            </a:r>
            <a:endParaRPr lang="cs-CZ" b="1" i="1" dirty="0"/>
          </a:p>
          <a:p>
            <a:endParaRPr lang="cs-CZ" b="1" i="1" dirty="0"/>
          </a:p>
          <a:p>
            <a:endParaRPr lang="cs-CZ" b="1" i="1" dirty="0"/>
          </a:p>
          <a:p>
            <a:r>
              <a:rPr lang="cs-CZ" i="1" dirty="0" err="1"/>
              <a:t>How</a:t>
            </a:r>
            <a:r>
              <a:rPr lang="cs-CZ" i="1" dirty="0"/>
              <a:t> old are </a:t>
            </a:r>
            <a:r>
              <a:rPr lang="cs-CZ" i="1" dirty="0" err="1"/>
              <a:t>you</a:t>
            </a:r>
            <a:r>
              <a:rPr lang="cs-CZ" i="1" dirty="0"/>
              <a:t>? </a:t>
            </a:r>
            <a:r>
              <a:rPr lang="cs-CZ" b="1" i="1" dirty="0"/>
              <a:t> </a:t>
            </a:r>
          </a:p>
          <a:p>
            <a:endParaRPr lang="cs-CZ" i="1" dirty="0">
              <a:solidFill>
                <a:srgbClr val="00287D"/>
              </a:solidFill>
            </a:endParaRPr>
          </a:p>
          <a:p>
            <a:endParaRPr lang="cs-CZ" b="1" i="1" dirty="0">
              <a:solidFill>
                <a:srgbClr val="00287D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982" y="5773784"/>
            <a:ext cx="3110469" cy="912404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236617" y="5189078"/>
            <a:ext cx="8560526" cy="5847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831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14995" y="1681742"/>
            <a:ext cx="9431382" cy="4419741"/>
          </a:xfrm>
        </p:spPr>
        <p:txBody>
          <a:bodyPr>
            <a:normAutofit/>
          </a:bodyPr>
          <a:lstStyle/>
          <a:p>
            <a:r>
              <a:rPr lang="cs-CZ" i="1" dirty="0" err="1"/>
              <a:t>One</a:t>
            </a:r>
            <a:r>
              <a:rPr lang="cs-CZ" i="1" dirty="0"/>
              <a:t> of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world</a:t>
            </a:r>
            <a:r>
              <a:rPr lang="cs-CZ" i="1" dirty="0"/>
              <a:t> </a:t>
            </a:r>
            <a:r>
              <a:rPr lang="cs-CZ" i="1" dirty="0" err="1"/>
              <a:t>leading</a:t>
            </a:r>
            <a:r>
              <a:rPr lang="cs-CZ" i="1" dirty="0"/>
              <a:t> </a:t>
            </a:r>
            <a:r>
              <a:rPr lang="cs-CZ" i="1" dirty="0" err="1"/>
              <a:t>figures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Pope. (</a:t>
            </a:r>
            <a:r>
              <a:rPr lang="cs-CZ" i="1" dirty="0" err="1"/>
              <a:t>Chinese</a:t>
            </a:r>
            <a:r>
              <a:rPr lang="cs-CZ" i="1" dirty="0"/>
              <a:t>)</a:t>
            </a:r>
          </a:p>
          <a:p>
            <a:r>
              <a:rPr lang="cs-CZ" b="1" i="1" dirty="0" err="1"/>
              <a:t>What</a:t>
            </a:r>
            <a:r>
              <a:rPr lang="cs-CZ" b="1" i="1" dirty="0"/>
              <a:t> </a:t>
            </a:r>
            <a:r>
              <a:rPr lang="cs-CZ" b="1" i="1" dirty="0" err="1"/>
              <a:t>is</a:t>
            </a:r>
            <a:r>
              <a:rPr lang="cs-CZ" b="1" i="1" dirty="0"/>
              <a:t> </a:t>
            </a:r>
            <a:r>
              <a:rPr lang="cs-CZ" b="1" i="1" dirty="0" err="1"/>
              <a:t>the</a:t>
            </a:r>
            <a:r>
              <a:rPr lang="cs-CZ" b="1" i="1" dirty="0"/>
              <a:t> Pope?  </a:t>
            </a:r>
          </a:p>
          <a:p>
            <a:endParaRPr lang="cs-CZ" b="1" i="1" dirty="0"/>
          </a:p>
          <a:p>
            <a:r>
              <a:rPr lang="cs-CZ" i="1" dirty="0"/>
              <a:t>Are </a:t>
            </a:r>
            <a:r>
              <a:rPr lang="cs-CZ" i="1" dirty="0" err="1"/>
              <a:t>you</a:t>
            </a:r>
            <a:r>
              <a:rPr lang="cs-CZ" i="1" dirty="0"/>
              <a:t> </a:t>
            </a:r>
            <a:r>
              <a:rPr lang="cs-CZ" i="1" dirty="0" err="1"/>
              <a:t>planning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trip</a:t>
            </a:r>
            <a:r>
              <a:rPr lang="cs-CZ" i="1" dirty="0"/>
              <a:t> in </a:t>
            </a:r>
            <a:r>
              <a:rPr lang="cs-CZ" i="1" dirty="0" err="1"/>
              <a:t>winter</a:t>
            </a:r>
            <a:r>
              <a:rPr lang="cs-CZ" i="1" dirty="0"/>
              <a:t>? (</a:t>
            </a:r>
            <a:r>
              <a:rPr lang="cs-CZ" i="1" dirty="0" err="1"/>
              <a:t>Argentinean</a:t>
            </a:r>
            <a:r>
              <a:rPr lang="cs-CZ" i="1" dirty="0"/>
              <a:t>)</a:t>
            </a:r>
          </a:p>
          <a:p>
            <a:r>
              <a:rPr lang="cs-CZ" b="1" i="1" dirty="0" err="1"/>
              <a:t>Yes</a:t>
            </a:r>
            <a:r>
              <a:rPr lang="cs-CZ" b="1" i="1" dirty="0"/>
              <a:t>, </a:t>
            </a:r>
            <a:r>
              <a:rPr lang="cs-CZ" b="1" i="1" dirty="0" err="1"/>
              <a:t>I´ll</a:t>
            </a:r>
            <a:r>
              <a:rPr lang="cs-CZ" b="1" i="1" dirty="0"/>
              <a:t> </a:t>
            </a:r>
            <a:r>
              <a:rPr lang="cs-CZ" b="1" i="1" dirty="0" err="1"/>
              <a:t>arrive</a:t>
            </a:r>
            <a:r>
              <a:rPr lang="cs-CZ" b="1" i="1" dirty="0"/>
              <a:t> in August.</a:t>
            </a:r>
          </a:p>
          <a:p>
            <a:endParaRPr lang="cs-CZ" b="1" i="1" dirty="0"/>
          </a:p>
          <a:p>
            <a:r>
              <a:rPr lang="cs-CZ" i="1" dirty="0" err="1"/>
              <a:t>How</a:t>
            </a:r>
            <a:r>
              <a:rPr lang="cs-CZ" i="1" dirty="0"/>
              <a:t> </a:t>
            </a:r>
            <a:r>
              <a:rPr lang="cs-CZ" i="1" dirty="0" err="1"/>
              <a:t>old</a:t>
            </a:r>
            <a:r>
              <a:rPr lang="cs-CZ" i="1" dirty="0"/>
              <a:t> are </a:t>
            </a:r>
            <a:r>
              <a:rPr lang="cs-CZ" i="1" dirty="0" err="1"/>
              <a:t>you</a:t>
            </a:r>
            <a:r>
              <a:rPr lang="cs-CZ" i="1" dirty="0"/>
              <a:t>?  (</a:t>
            </a:r>
            <a:r>
              <a:rPr lang="cs-CZ" i="1" dirty="0" err="1"/>
              <a:t>Korean</a:t>
            </a:r>
            <a:r>
              <a:rPr lang="cs-CZ" i="1" dirty="0"/>
              <a:t>)</a:t>
            </a:r>
          </a:p>
          <a:p>
            <a:r>
              <a:rPr lang="cs-CZ" b="1" i="1" dirty="0"/>
              <a:t>Do </a:t>
            </a:r>
            <a:r>
              <a:rPr lang="cs-CZ" b="1" i="1" dirty="0" err="1"/>
              <a:t>you</a:t>
            </a:r>
            <a:r>
              <a:rPr lang="cs-CZ" b="1" i="1" dirty="0"/>
              <a:t> </a:t>
            </a:r>
            <a:r>
              <a:rPr lang="cs-CZ" b="1" i="1" dirty="0" err="1"/>
              <a:t>mean</a:t>
            </a:r>
            <a:r>
              <a:rPr lang="cs-CZ" b="1" i="1" dirty="0"/>
              <a:t> </a:t>
            </a:r>
            <a:r>
              <a:rPr lang="cs-CZ" b="1" i="1" dirty="0" err="1"/>
              <a:t>Korean</a:t>
            </a:r>
            <a:r>
              <a:rPr lang="cs-CZ" b="1" i="1" dirty="0"/>
              <a:t> </a:t>
            </a:r>
            <a:r>
              <a:rPr lang="cs-CZ" b="1" i="1" dirty="0" err="1"/>
              <a:t>or</a:t>
            </a:r>
            <a:r>
              <a:rPr lang="cs-CZ" b="1" i="1" dirty="0"/>
              <a:t> </a:t>
            </a:r>
            <a:r>
              <a:rPr lang="cs-CZ" b="1" i="1" dirty="0" err="1"/>
              <a:t>international</a:t>
            </a:r>
            <a:r>
              <a:rPr lang="cs-CZ" b="1" i="1" dirty="0"/>
              <a:t> </a:t>
            </a:r>
            <a:r>
              <a:rPr lang="cs-CZ" b="1" i="1" dirty="0" err="1"/>
              <a:t>age</a:t>
            </a:r>
            <a:r>
              <a:rPr lang="cs-CZ" b="1" i="1" dirty="0"/>
              <a:t>? </a:t>
            </a:r>
          </a:p>
          <a:p>
            <a:endParaRPr lang="cs-CZ" i="1" dirty="0">
              <a:solidFill>
                <a:srgbClr val="00287D"/>
              </a:solidFill>
            </a:endParaRPr>
          </a:p>
          <a:p>
            <a:endParaRPr lang="cs-CZ" b="1" i="1" dirty="0">
              <a:solidFill>
                <a:srgbClr val="00287D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982" y="5773784"/>
            <a:ext cx="3110469" cy="912404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984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0892" y="679269"/>
            <a:ext cx="10990216" cy="52730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“Academic 15 minutes” means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514350" indent="-514350">
              <a:buAutoNum type="alphaLcParenR"/>
            </a:pPr>
            <a:r>
              <a:rPr lang="en-GB" dirty="0"/>
              <a:t>it is tolerated if a teacher appears in class 15 minutes late</a:t>
            </a:r>
            <a:r>
              <a:rPr lang="cs-CZ" dirty="0"/>
              <a:t>.</a:t>
            </a:r>
            <a:r>
              <a:rPr lang="en-GB" dirty="0"/>
              <a:t> </a:t>
            </a:r>
            <a:endParaRPr lang="cs-CZ" dirty="0"/>
          </a:p>
          <a:p>
            <a:pPr marL="514350" indent="-514350">
              <a:buAutoNum type="alphaLcParenR"/>
            </a:pPr>
            <a:endParaRPr lang="cs-CZ" dirty="0"/>
          </a:p>
          <a:p>
            <a:pPr marL="0" indent="0">
              <a:buNone/>
            </a:pPr>
            <a:r>
              <a:rPr lang="en-GB" dirty="0"/>
              <a:t>b) it is tolerated if a student appears in class 15 minutes late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dirty="0"/>
              <a:t>c) the class has to start 15 minutes later than what is written in the official timetables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dirty="0"/>
              <a:t>d) it is just a saying that has no effect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management.</a:t>
            </a:r>
            <a:r>
              <a:rPr lang="en-GB" dirty="0"/>
              <a:t> </a:t>
            </a:r>
            <a:endParaRPr lang="cs-CZ" dirty="0"/>
          </a:p>
          <a:p>
            <a:endParaRPr lang="cs-CZ" i="1" dirty="0">
              <a:solidFill>
                <a:srgbClr val="00287D"/>
              </a:solidFill>
            </a:endParaRPr>
          </a:p>
          <a:p>
            <a:endParaRPr lang="cs-CZ" b="1" i="1" dirty="0">
              <a:solidFill>
                <a:srgbClr val="00287D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982" y="5773784"/>
            <a:ext cx="3110469" cy="912404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539930" y="1332411"/>
            <a:ext cx="11051177" cy="4441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363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0892" y="679269"/>
            <a:ext cx="10990216" cy="52730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“Academic 15 minutes” means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514350" indent="-514350">
              <a:buAutoNum type="alphaLcParenR"/>
            </a:pPr>
            <a:r>
              <a:rPr lang="en-GB" dirty="0"/>
              <a:t>it is tolerated if a teacher appears in class 15 minutes late</a:t>
            </a:r>
            <a:r>
              <a:rPr lang="cs-CZ" dirty="0"/>
              <a:t>.</a:t>
            </a:r>
            <a:r>
              <a:rPr lang="en-GB" dirty="0"/>
              <a:t> </a:t>
            </a:r>
            <a:endParaRPr lang="cs-CZ" dirty="0"/>
          </a:p>
          <a:p>
            <a:pPr marL="514350" indent="-514350">
              <a:buAutoNum type="alphaLcParenR"/>
            </a:pPr>
            <a:endParaRPr lang="cs-CZ" dirty="0"/>
          </a:p>
          <a:p>
            <a:pPr marL="0" indent="0">
              <a:buNone/>
            </a:pPr>
            <a:r>
              <a:rPr lang="en-GB" dirty="0"/>
              <a:t>b) it is tolerated if a student appears in class 15 minutes late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dirty="0"/>
              <a:t>c) the class has to start 15 minutes later than what is written in the official timetables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dirty="0"/>
              <a:t>d) it is just a saying that has no effect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management.</a:t>
            </a:r>
            <a:r>
              <a:rPr lang="en-GB" dirty="0"/>
              <a:t> </a:t>
            </a:r>
            <a:endParaRPr lang="cs-CZ" dirty="0"/>
          </a:p>
          <a:p>
            <a:endParaRPr lang="cs-CZ" i="1" dirty="0">
              <a:solidFill>
                <a:srgbClr val="00287D"/>
              </a:solidFill>
            </a:endParaRPr>
          </a:p>
          <a:p>
            <a:endParaRPr lang="cs-CZ" b="1" i="1" dirty="0">
              <a:solidFill>
                <a:srgbClr val="00287D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982" y="5773784"/>
            <a:ext cx="3110469" cy="91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17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91182" y="880379"/>
            <a:ext cx="1019933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800" dirty="0"/>
              <a:t>explicit      </a:t>
            </a:r>
            <a:r>
              <a:rPr lang="cs-CZ" sz="4800" dirty="0" err="1"/>
              <a:t>accurate</a:t>
            </a:r>
            <a:r>
              <a:rPr lang="cs-CZ" sz="4800" dirty="0"/>
              <a:t>      </a:t>
            </a:r>
            <a:r>
              <a:rPr lang="cs-CZ" sz="4800" dirty="0" err="1"/>
              <a:t>consistent</a:t>
            </a:r>
            <a:endParaRPr lang="cs-CZ" sz="4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132637" y="4529022"/>
            <a:ext cx="915270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5400" dirty="0"/>
              <a:t>(EMI) </a:t>
            </a:r>
            <a:r>
              <a:rPr lang="cs-CZ" sz="5400" dirty="0" err="1"/>
              <a:t>effective</a:t>
            </a:r>
            <a:r>
              <a:rPr lang="cs-CZ" sz="5400" dirty="0"/>
              <a:t> learning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866287" y="2515894"/>
            <a:ext cx="556796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5400" dirty="0" err="1"/>
              <a:t>clarity</a:t>
            </a:r>
            <a:endParaRPr lang="cs-CZ" sz="5400" dirty="0"/>
          </a:p>
        </p:txBody>
      </p:sp>
      <p:sp>
        <p:nvSpPr>
          <p:cNvPr id="2" name="Šipka dolů 1"/>
          <p:cNvSpPr/>
          <p:nvPr/>
        </p:nvSpPr>
        <p:spPr>
          <a:xfrm>
            <a:off x="5505779" y="1963086"/>
            <a:ext cx="288978" cy="461554"/>
          </a:xfrm>
          <a:prstGeom prst="downArrow">
            <a:avLst/>
          </a:prstGeom>
          <a:solidFill>
            <a:srgbClr val="0036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005696"/>
              </a:solidFill>
            </a:endParaRPr>
          </a:p>
        </p:txBody>
      </p:sp>
      <p:sp>
        <p:nvSpPr>
          <p:cNvPr id="8" name="Šipka dolů 7"/>
          <p:cNvSpPr/>
          <p:nvPr/>
        </p:nvSpPr>
        <p:spPr>
          <a:xfrm>
            <a:off x="5505779" y="3821662"/>
            <a:ext cx="288978" cy="461554"/>
          </a:xfrm>
          <a:prstGeom prst="downArrow">
            <a:avLst/>
          </a:prstGeom>
          <a:solidFill>
            <a:srgbClr val="0036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005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89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agenda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1001" y="2201167"/>
            <a:ext cx="10515600" cy="3795712"/>
          </a:xfrm>
        </p:spPr>
        <p:txBody>
          <a:bodyPr>
            <a:normAutofit/>
          </a:bodyPr>
          <a:lstStyle/>
          <a:p>
            <a:r>
              <a:rPr lang="cs-CZ" dirty="0"/>
              <a:t>EMI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practitioners</a:t>
            </a:r>
            <a:endParaRPr lang="cs-CZ" dirty="0"/>
          </a:p>
          <a:p>
            <a:endParaRPr lang="cs-CZ" dirty="0"/>
          </a:p>
          <a:p>
            <a:r>
              <a:rPr lang="en-GB" dirty="0"/>
              <a:t>role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GB" dirty="0"/>
              <a:t>language</a:t>
            </a:r>
            <a:r>
              <a:rPr lang="cs-CZ" dirty="0"/>
              <a:t> </a:t>
            </a:r>
            <a:r>
              <a:rPr lang="en-GB" dirty="0"/>
              <a:t>in EMI </a:t>
            </a:r>
            <a:endParaRPr lang="cs-CZ" dirty="0"/>
          </a:p>
          <a:p>
            <a:endParaRPr lang="cs-CZ" sz="2400" dirty="0"/>
          </a:p>
          <a:p>
            <a:r>
              <a:rPr lang="cs-CZ" dirty="0" err="1"/>
              <a:t>practical</a:t>
            </a:r>
            <a:r>
              <a:rPr lang="cs-CZ" dirty="0"/>
              <a:t> </a:t>
            </a:r>
            <a:r>
              <a:rPr lang="cs-CZ" dirty="0" err="1"/>
              <a:t>issues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77228"/>
            <a:ext cx="3834047" cy="255603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8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"/>
          <p:cNvSpPr txBox="1">
            <a:spLocks noChangeArrowheads="1"/>
          </p:cNvSpPr>
          <p:nvPr/>
        </p:nvSpPr>
        <p:spPr bwMode="auto">
          <a:xfrm>
            <a:off x="1490661" y="388865"/>
            <a:ext cx="9144001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AT" altLang="cs-CZ" sz="3200" b="1" dirty="0">
                <a:solidFill>
                  <a:srgbClr val="00287D"/>
                </a:solidFill>
                <a:ea typeface="SimSun" panose="02010600030101010101" pitchFamily="2" charset="-122"/>
              </a:rPr>
              <a:t/>
            </a:r>
            <a:br>
              <a:rPr lang="de-AT" altLang="cs-CZ" sz="3200" b="1" dirty="0">
                <a:solidFill>
                  <a:srgbClr val="00287D"/>
                </a:solidFill>
                <a:ea typeface="SimSun" panose="02010600030101010101" pitchFamily="2" charset="-122"/>
              </a:rPr>
            </a:br>
            <a:endParaRPr lang="de-AT" altLang="cs-CZ" sz="2000" dirty="0">
              <a:solidFill>
                <a:srgbClr val="00287D"/>
              </a:solidFill>
              <a:ea typeface="SimSun" panose="02010600030101010101" pitchFamily="2" charset="-122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49988" y="325158"/>
            <a:ext cx="257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sources</a:t>
            </a:r>
            <a:endParaRPr 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982" y="5773784"/>
            <a:ext cx="3110469" cy="912404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49986" y="1227859"/>
            <a:ext cx="11225349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Beinhauer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R.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(2013): Diversity Management in Education, Impact Project, workshop materials,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https://impact.cjv.muni.cz/publikace-a-vystupy/materialy/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Boomer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Ed (1992),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Negotiating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curriculum: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21stcentury. New York: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Taylor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Francis Ltd.</a:t>
            </a:r>
          </a:p>
          <a:p>
            <a:pPr>
              <a:spcAft>
                <a:spcPts val="0"/>
              </a:spcAft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Brooks and Grundy (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1990) in Morgan, J. (2007): Academic Writing Course materials, MU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Caplan, N. A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(2012): Grammar Choices for Graduate and Professional Writers (Michigan Series in English for Academic &amp; Professional Purposes) 1st Edition. The University of Michigan press.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Dearden, J.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(2014)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 medium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growing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phenomenon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London: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British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Council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GB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Fasco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D.</a:t>
            </a:r>
            <a:r>
              <a:rPr lang="en-GB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(2000-2001): 'Education and Creativity', </a:t>
            </a:r>
            <a:r>
              <a:rPr lang="en-GB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Creativity Research Journal,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GB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(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317</a:t>
            </a:r>
            <a:r>
              <a:rPr lang="en-GB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327)</a:t>
            </a:r>
            <a:r>
              <a:rPr lang="en-GB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Hyland, K.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(2001): English for Specific Purposes, </a:t>
            </a:r>
            <a:r>
              <a:rPr lang="en-GB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https://www.researchgate.net/publication/226497899_English_for_Specific_Purposes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Kohonen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V.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(1992). Experiential language learning: second language learning as cooperative learner education. In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Nunan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D. (Ed.), Collaborative Language Learning and Teaching, pp. 14-39.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</a:p>
          <a:p>
            <a:pPr>
              <a:spcAft>
                <a:spcPts val="0"/>
              </a:spcAft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Little, D.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(1995). Learning as dialogue: The dependence of learner autonomy on teacher autonomy. System, 23(2), 175-181. </a:t>
            </a:r>
            <a:r>
              <a:rPr lang="en-GB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https://doi.org/10.1016/0346-251X(95)00006-6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Macaro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(2015) ‘English Medium Instruction: Time to start asking some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difficult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24(2), pp. 4-7.University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Southampton (2019)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 Medium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Academics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https://www.futurelearn.com/courses/emi-academics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spcAft>
                <a:spcPts val="0"/>
              </a:spcAft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Madhavan Brochier, D.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(2020):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Captivate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materials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Masaryk University (21/07/2020)</a:t>
            </a:r>
          </a:p>
          <a:p>
            <a:pPr>
              <a:spcAft>
                <a:spcPts val="0"/>
              </a:spcAft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Smith, R. C.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(2003). Teacher education for teacher-learner autonomy. In J.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Gollin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G. Ferguson, &amp; H.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Trappes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-Lomax (Eds.), Symposium for language teacher educators: Papers from three IALS Symposia. Edinburgh: University of Edinburgh.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Swales, John M. and Feak, Christine B.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(2001): Academic Writing for Graduate Students: Essential Tasks and Skills. The University of Michigan press.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Štěpánek, L., </a:t>
            </a:r>
            <a:r>
              <a:rPr lang="en-GB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deHaaff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J.(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2018): Academic English,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Grada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Praha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 err="1"/>
              <a:t>Thornbury</a:t>
            </a:r>
            <a:r>
              <a:rPr lang="en-US" sz="1400" b="1" dirty="0"/>
              <a:t>, S. (2005)</a:t>
            </a:r>
            <a:r>
              <a:rPr lang="cs-CZ" sz="1400" dirty="0"/>
              <a:t>:</a:t>
            </a:r>
            <a:r>
              <a:rPr lang="cs-CZ" sz="1400" b="1" dirty="0"/>
              <a:t> </a:t>
            </a:r>
            <a:r>
              <a:rPr lang="en-US" sz="1400" dirty="0"/>
              <a:t>Dogme: Dancing in the dark? Folio. 9/2, 3-5.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114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43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7421" y="238372"/>
            <a:ext cx="10515600" cy="1325563"/>
          </a:xfrm>
        </p:spPr>
        <p:txBody>
          <a:bodyPr/>
          <a:lstStyle/>
          <a:p>
            <a:r>
              <a:rPr lang="cs-CZ" b="1" dirty="0"/>
              <a:t>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7421" y="1781499"/>
            <a:ext cx="10474235" cy="52617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/>
              <a:t>teaching of subjects (e.g. History, Sport and Chemistry) through the medium of English to mostly non-(English)native speakers in non-English speaking countries ...</a:t>
            </a:r>
          </a:p>
          <a:p>
            <a:pPr algn="just">
              <a:buFontTx/>
              <a:buChar char="-"/>
            </a:pPr>
            <a:endParaRPr lang="en-GB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462" y="3542190"/>
            <a:ext cx="2970151" cy="222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97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38348" y="465273"/>
            <a:ext cx="10515600" cy="1325563"/>
          </a:xfrm>
        </p:spPr>
        <p:txBody>
          <a:bodyPr/>
          <a:lstStyle/>
          <a:p>
            <a:r>
              <a:rPr lang="en-GB" dirty="0"/>
              <a:t>role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GB" dirty="0"/>
              <a:t>language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757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38348" y="465273"/>
            <a:ext cx="10515600" cy="1325563"/>
          </a:xfrm>
        </p:spPr>
        <p:txBody>
          <a:bodyPr/>
          <a:lstStyle/>
          <a:p>
            <a:r>
              <a:rPr lang="en-GB" dirty="0"/>
              <a:t>role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GB" dirty="0"/>
              <a:t>language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820" y="1872344"/>
            <a:ext cx="4284618" cy="321346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8046719" y="2940466"/>
            <a:ext cx="28738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>
                <a:latin typeface="+mj-lt"/>
              </a:rPr>
              <a:t>tool</a:t>
            </a:r>
            <a:r>
              <a:rPr lang="cs-CZ" sz="3200" dirty="0">
                <a:latin typeface="+mj-lt"/>
              </a:rPr>
              <a:t> </a:t>
            </a:r>
          </a:p>
          <a:p>
            <a:endParaRPr lang="cs-CZ" sz="3200" dirty="0">
              <a:latin typeface="+mj-lt"/>
            </a:endParaRPr>
          </a:p>
          <a:p>
            <a:r>
              <a:rPr lang="cs-CZ" sz="3200" dirty="0">
                <a:latin typeface="+mj-lt"/>
              </a:rPr>
              <a:t>medium</a:t>
            </a:r>
          </a:p>
        </p:txBody>
      </p:sp>
    </p:spTree>
    <p:extLst>
      <p:ext uri="{BB962C8B-B14F-4D97-AF65-F5344CB8AC3E}">
        <p14:creationId xmlns:p14="http://schemas.microsoft.com/office/powerpoint/2010/main" val="1329550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38348" y="465273"/>
            <a:ext cx="10515600" cy="1325563"/>
          </a:xfrm>
        </p:spPr>
        <p:txBody>
          <a:bodyPr/>
          <a:lstStyle/>
          <a:p>
            <a:r>
              <a:rPr lang="cs-CZ" dirty="0" err="1"/>
              <a:t>practical</a:t>
            </a:r>
            <a:r>
              <a:rPr lang="cs-CZ" dirty="0"/>
              <a:t> </a:t>
            </a:r>
            <a:r>
              <a:rPr lang="cs-CZ" dirty="0" err="1"/>
              <a:t>issues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07571" y="1723945"/>
            <a:ext cx="10515600" cy="4949054"/>
          </a:xfrm>
        </p:spPr>
        <p:txBody>
          <a:bodyPr>
            <a:normAutofit/>
          </a:bodyPr>
          <a:lstStyle/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2797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6347" y="635726"/>
            <a:ext cx="10515600" cy="586086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b="1" dirty="0"/>
              <a:t>- c</a:t>
            </a:r>
            <a:r>
              <a:rPr lang="en-GB" b="1" dirty="0" err="1"/>
              <a:t>ommunity</a:t>
            </a:r>
            <a:r>
              <a:rPr lang="en-GB" b="1" dirty="0"/>
              <a:t> of practice </a:t>
            </a:r>
            <a:endParaRPr lang="cs-CZ" b="1" dirty="0"/>
          </a:p>
          <a:p>
            <a:pPr marL="0" indent="0" algn="just">
              <a:buNone/>
              <a:defRPr/>
            </a:pPr>
            <a:endParaRPr lang="cs-CZ" b="1" dirty="0"/>
          </a:p>
          <a:p>
            <a:pPr marL="0" indent="0" algn="just">
              <a:buNone/>
              <a:defRPr/>
            </a:pPr>
            <a:r>
              <a:rPr lang="cs-CZ" dirty="0"/>
              <a:t>- </a:t>
            </a:r>
            <a:r>
              <a:rPr lang="en-GB" dirty="0"/>
              <a:t>Learning is a social and </a:t>
            </a:r>
            <a:r>
              <a:rPr lang="en-GB" b="1" i="1" dirty="0"/>
              <a:t>dialogic process</a:t>
            </a:r>
            <a:r>
              <a:rPr lang="en-GB" dirty="0"/>
              <a:t>, where knowledge is co-constructed rather than "transmitted" or "imported" from teacher or course book to learner. The direct route to learning is therefore located in the </a:t>
            </a:r>
            <a:r>
              <a:rPr lang="en-GB" b="1" i="1" dirty="0"/>
              <a:t>interactivity</a:t>
            </a:r>
            <a:r>
              <a:rPr lang="en-GB" dirty="0"/>
              <a:t> between teachers and learners, and between the learners themselves. </a:t>
            </a:r>
            <a:endParaRPr lang="cs-CZ" dirty="0"/>
          </a:p>
          <a:p>
            <a:pPr marL="0" indent="0" algn="r">
              <a:buNone/>
              <a:defRPr/>
            </a:pPr>
            <a:r>
              <a:rPr lang="en-GB" sz="1200" dirty="0"/>
              <a:t>Adapted from Thornbury, S. (2005) </a:t>
            </a:r>
            <a:r>
              <a:rPr lang="cs-CZ" sz="1200" dirty="0"/>
              <a:t>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GB" sz="1200" dirty="0" err="1"/>
              <a:t>Dogme</a:t>
            </a:r>
            <a:r>
              <a:rPr lang="en-GB" sz="1200" dirty="0"/>
              <a:t>, Dancing in the dark? </a:t>
            </a:r>
            <a:endParaRPr lang="cs-CZ" sz="1200" dirty="0"/>
          </a:p>
          <a:p>
            <a:pPr marL="0" indent="0" algn="r">
              <a:buNone/>
              <a:defRPr/>
            </a:pPr>
            <a:endParaRPr lang="cs-CZ" sz="1200" dirty="0"/>
          </a:p>
          <a:p>
            <a:r>
              <a:rPr lang="en-US" dirty="0"/>
              <a:t>a shared detailed understanding between teacher and students </a:t>
            </a:r>
            <a:r>
              <a:rPr lang="cs-CZ" dirty="0"/>
              <a:t>                                                                       </a:t>
            </a:r>
            <a:r>
              <a:rPr lang="en-US" dirty="0"/>
              <a:t>of what is going on, what needs to be done, and how it will be done</a:t>
            </a:r>
            <a:r>
              <a:rPr lang="cs-CZ" dirty="0"/>
              <a:t>.</a:t>
            </a:r>
          </a:p>
          <a:p>
            <a:pPr marL="0" indent="0" algn="r">
              <a:buNone/>
            </a:pPr>
            <a:r>
              <a:rPr lang="cs-CZ" sz="1200" dirty="0"/>
              <a:t>     				 </a:t>
            </a:r>
            <a:r>
              <a:rPr lang="cs-CZ" sz="1200" dirty="0" err="1"/>
              <a:t>Adapted</a:t>
            </a:r>
            <a:r>
              <a:rPr lang="cs-CZ" sz="1200" dirty="0"/>
              <a:t> </a:t>
            </a:r>
            <a:r>
              <a:rPr lang="cs-CZ" sz="1200" dirty="0" err="1"/>
              <a:t>from</a:t>
            </a:r>
            <a:r>
              <a:rPr lang="cs-CZ" sz="1200" dirty="0"/>
              <a:t> </a:t>
            </a:r>
            <a:r>
              <a:rPr lang="en-US" sz="1200" dirty="0"/>
              <a:t>Boomer, </a:t>
            </a:r>
            <a:r>
              <a:rPr lang="cs-CZ" sz="1200" dirty="0"/>
              <a:t>G. (</a:t>
            </a:r>
            <a:r>
              <a:rPr lang="en-US" sz="1200" dirty="0"/>
              <a:t>1992</a:t>
            </a:r>
            <a:r>
              <a:rPr lang="cs-CZ" sz="1200" dirty="0"/>
              <a:t>),                                                                                                                 </a:t>
            </a:r>
            <a:r>
              <a:rPr lang="cs-CZ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Negotiating</a:t>
            </a:r>
            <a:r>
              <a:rPr lang="cs-CZ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200" dirty="0">
                <a:ea typeface="Calibri" panose="020F0502020204030204" pitchFamily="34" charset="0"/>
                <a:cs typeface="Times New Roman" panose="02020603050405020304" pitchFamily="18" charset="0"/>
              </a:rPr>
              <a:t> curriculum</a:t>
            </a:r>
            <a:r>
              <a:rPr lang="en-US" sz="1200" dirty="0"/>
              <a:t> </a:t>
            </a:r>
            <a:endParaRPr lang="cs-CZ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805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38348" y="465273"/>
            <a:ext cx="10515600" cy="1325563"/>
          </a:xfrm>
        </p:spPr>
        <p:txBody>
          <a:bodyPr/>
          <a:lstStyle/>
          <a:p>
            <a:r>
              <a:rPr lang="cs-CZ" dirty="0" err="1"/>
              <a:t>practical</a:t>
            </a:r>
            <a:r>
              <a:rPr lang="cs-CZ" dirty="0"/>
              <a:t> </a:t>
            </a:r>
            <a:r>
              <a:rPr lang="cs-CZ" dirty="0" err="1"/>
              <a:t>issues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938348" y="2272585"/>
            <a:ext cx="10515600" cy="3492489"/>
          </a:xfrm>
        </p:spPr>
        <p:txBody>
          <a:bodyPr>
            <a:normAutofit/>
          </a:bodyPr>
          <a:lstStyle/>
          <a:p>
            <a:r>
              <a:rPr lang="cs-CZ" i="1" dirty="0" err="1"/>
              <a:t>expliciteness</a:t>
            </a:r>
            <a:endParaRPr lang="cs-CZ" i="1" dirty="0"/>
          </a:p>
          <a:p>
            <a:r>
              <a:rPr lang="cs-CZ" i="1" dirty="0" err="1"/>
              <a:t>accuracy</a:t>
            </a:r>
            <a:endParaRPr lang="cs-CZ" i="1" dirty="0"/>
          </a:p>
          <a:p>
            <a:r>
              <a:rPr lang="cs-CZ" i="1" dirty="0" err="1"/>
              <a:t>consistence</a:t>
            </a:r>
            <a:endParaRPr lang="cs-CZ" i="1" dirty="0"/>
          </a:p>
          <a:p>
            <a:endParaRPr lang="cs-CZ" i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250" y="1933814"/>
            <a:ext cx="4206243" cy="280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say-expr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25" y="758327"/>
            <a:ext cx="3273675" cy="292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stepanek\Desktop\obr2.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0981" y="3132523"/>
            <a:ext cx="8542337" cy="1630362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949441" y="1028293"/>
            <a:ext cx="3753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latin typeface="+mj-lt"/>
              </a:rPr>
              <a:t>accuracy</a:t>
            </a:r>
            <a:endParaRPr lang="cs-CZ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697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4690</TotalTime>
  <Words>593</Words>
  <Application>Microsoft Office PowerPoint</Application>
  <PresentationFormat>Widescreen</PresentationFormat>
  <Paragraphs>137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Microsoft YaHei</vt:lpstr>
      <vt:lpstr>SimSun</vt:lpstr>
      <vt:lpstr>Arial</vt:lpstr>
      <vt:lpstr>Calibri</vt:lpstr>
      <vt:lpstr>Calibri Light</vt:lpstr>
      <vt:lpstr>Times New Roman</vt:lpstr>
      <vt:lpstr>Motiv Office</vt:lpstr>
      <vt:lpstr>PowerPoint Presentation</vt:lpstr>
      <vt:lpstr>agenda</vt:lpstr>
      <vt:lpstr>EMI</vt:lpstr>
      <vt:lpstr>role of the language</vt:lpstr>
      <vt:lpstr>role of the language</vt:lpstr>
      <vt:lpstr>practical issues</vt:lpstr>
      <vt:lpstr>PowerPoint Presentation</vt:lpstr>
      <vt:lpstr>practical issues</vt:lpstr>
      <vt:lpstr>PowerPoint Presentation</vt:lpstr>
      <vt:lpstr>PowerPoint Presentation</vt:lpstr>
      <vt:lpstr>PowerPoint Presentation</vt:lpstr>
      <vt:lpstr>consistency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Language Centres For?</dc:title>
  <dc:creator>Libor Štěpánek</dc:creator>
  <cp:lastModifiedBy>Enrique .</cp:lastModifiedBy>
  <cp:revision>181</cp:revision>
  <cp:lastPrinted>2018-09-18T13:06:08Z</cp:lastPrinted>
  <dcterms:created xsi:type="dcterms:W3CDTF">2018-07-16T08:35:08Z</dcterms:created>
  <dcterms:modified xsi:type="dcterms:W3CDTF">2022-04-28T19:00:44Z</dcterms:modified>
</cp:coreProperties>
</file>