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5"/>
  </p:notesMasterIdLst>
  <p:sldIdLst>
    <p:sldId id="256" r:id="rId2"/>
    <p:sldId id="258" r:id="rId3"/>
    <p:sldId id="257" r:id="rId4"/>
    <p:sldId id="262" r:id="rId5"/>
    <p:sldId id="264" r:id="rId6"/>
    <p:sldId id="263" r:id="rId7"/>
    <p:sldId id="278" r:id="rId8"/>
    <p:sldId id="279" r:id="rId9"/>
    <p:sldId id="259" r:id="rId10"/>
    <p:sldId id="267" r:id="rId11"/>
    <p:sldId id="283" r:id="rId12"/>
    <p:sldId id="292" r:id="rId13"/>
    <p:sldId id="289" r:id="rId14"/>
    <p:sldId id="288" r:id="rId15"/>
    <p:sldId id="303" r:id="rId16"/>
    <p:sldId id="302" r:id="rId17"/>
    <p:sldId id="260" r:id="rId18"/>
    <p:sldId id="301" r:id="rId19"/>
    <p:sldId id="294" r:id="rId20"/>
    <p:sldId id="297" r:id="rId21"/>
    <p:sldId id="298" r:id="rId22"/>
    <p:sldId id="291" r:id="rId23"/>
    <p:sldId id="275" r:id="rId2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14" autoAdjust="0"/>
    <p:restoredTop sz="94660"/>
  </p:normalViewPr>
  <p:slideViewPr>
    <p:cSldViewPr snapToGrid="0">
      <p:cViewPr varScale="1">
        <p:scale>
          <a:sx n="68" d="100"/>
          <a:sy n="68" d="100"/>
        </p:scale>
        <p:origin x="4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530E7CD-B2CB-4552-B9D3-1348DFAF7367}" type="datetimeFigureOut">
              <a:rPr kumimoji="1" lang="ja-JP" altLang="en-US" smtClean="0"/>
              <a:t>2022/4/28</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DE667931-E30D-4D9D-AC8C-2DDD844CD758}" type="slidenum">
              <a:rPr kumimoji="1" lang="ja-JP" altLang="en-US" smtClean="0"/>
              <a:t>‹#›</a:t>
            </a:fld>
            <a:endParaRPr kumimoji="1" lang="ja-JP" altLang="en-US"/>
          </a:p>
        </p:txBody>
      </p:sp>
    </p:spTree>
    <p:extLst>
      <p:ext uri="{BB962C8B-B14F-4D97-AF65-F5344CB8AC3E}">
        <p14:creationId xmlns:p14="http://schemas.microsoft.com/office/powerpoint/2010/main" val="42468662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4A1F78-0ACC-482D-962F-86C63D304D1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3A3A850-52A8-4B30-8294-4FA20103C2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E57AB8F-0AB0-49D6-9AB9-B864A8EAA6C5}"/>
              </a:ext>
            </a:extLst>
          </p:cNvPr>
          <p:cNvSpPr>
            <a:spLocks noGrp="1"/>
          </p:cNvSpPr>
          <p:nvPr>
            <p:ph type="dt" sz="half" idx="10"/>
          </p:nvPr>
        </p:nvSpPr>
        <p:spPr/>
        <p:txBody>
          <a:bodyPr/>
          <a:lstStyle/>
          <a:p>
            <a:fld id="{7AD5E2C3-6C6A-47BA-B781-9AFC66C7BC19}" type="datetime1">
              <a:rPr kumimoji="1" lang="ja-JP" altLang="en-US" smtClean="0"/>
              <a:t>2022/4/28</a:t>
            </a:fld>
            <a:endParaRPr kumimoji="1" lang="ja-JP" altLang="en-US"/>
          </a:p>
        </p:txBody>
      </p:sp>
      <p:sp>
        <p:nvSpPr>
          <p:cNvPr id="5" name="フッター プレースホルダー 4">
            <a:extLst>
              <a:ext uri="{FF2B5EF4-FFF2-40B4-BE49-F238E27FC236}">
                <a16:creationId xmlns:a16="http://schemas.microsoft.com/office/drawing/2014/main" id="{3B5EA498-AEAB-45C5-ADF6-0610A4E051AB}"/>
              </a:ext>
            </a:extLst>
          </p:cNvPr>
          <p:cNvSpPr>
            <a:spLocks noGrp="1"/>
          </p:cNvSpPr>
          <p:nvPr>
            <p:ph type="ftr" sz="quarter" idx="11"/>
          </p:nvPr>
        </p:nvSpPr>
        <p:spPr/>
        <p:txBody>
          <a:bodyPr/>
          <a:lstStyle/>
          <a:p>
            <a:r>
              <a:rPr kumimoji="1" lang="en-US" altLang="ja-JP"/>
              <a:t>5th International Symposium Language for International Communication (LINKS)</a:t>
            </a:r>
            <a:endParaRPr kumimoji="1" lang="ja-JP" altLang="en-US"/>
          </a:p>
        </p:txBody>
      </p:sp>
      <p:sp>
        <p:nvSpPr>
          <p:cNvPr id="6" name="スライド番号プレースホルダー 5">
            <a:extLst>
              <a:ext uri="{FF2B5EF4-FFF2-40B4-BE49-F238E27FC236}">
                <a16:creationId xmlns:a16="http://schemas.microsoft.com/office/drawing/2014/main" id="{B77ECF24-2C33-4C03-8687-8DE7CC61AF68}"/>
              </a:ext>
            </a:extLst>
          </p:cNvPr>
          <p:cNvSpPr>
            <a:spLocks noGrp="1"/>
          </p:cNvSpPr>
          <p:nvPr>
            <p:ph type="sldNum" sz="quarter" idx="12"/>
          </p:nvPr>
        </p:nvSpPr>
        <p:spPr/>
        <p:txBody>
          <a:bodyPr/>
          <a:lstStyle/>
          <a:p>
            <a:fld id="{BC785315-CF51-4DCC-A4A5-8031796167C6}" type="slidenum">
              <a:rPr kumimoji="1" lang="ja-JP" altLang="en-US" smtClean="0"/>
              <a:t>‹#›</a:t>
            </a:fld>
            <a:endParaRPr kumimoji="1" lang="ja-JP" altLang="en-US"/>
          </a:p>
        </p:txBody>
      </p:sp>
    </p:spTree>
    <p:extLst>
      <p:ext uri="{BB962C8B-B14F-4D97-AF65-F5344CB8AC3E}">
        <p14:creationId xmlns:p14="http://schemas.microsoft.com/office/powerpoint/2010/main" val="3312770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56B739-B539-4DAF-B47D-CA19EC7CCF9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0B6D353-3D46-4004-9F8E-67CC7427E76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E0ECA71-6A43-4470-AA56-5EEBEDC84F34}"/>
              </a:ext>
            </a:extLst>
          </p:cNvPr>
          <p:cNvSpPr>
            <a:spLocks noGrp="1"/>
          </p:cNvSpPr>
          <p:nvPr>
            <p:ph type="dt" sz="half" idx="10"/>
          </p:nvPr>
        </p:nvSpPr>
        <p:spPr/>
        <p:txBody>
          <a:bodyPr/>
          <a:lstStyle/>
          <a:p>
            <a:fld id="{E486C985-E981-48C7-B88A-E8BE7894A2F6}" type="datetime1">
              <a:rPr kumimoji="1" lang="ja-JP" altLang="en-US" smtClean="0"/>
              <a:t>2022/4/28</a:t>
            </a:fld>
            <a:endParaRPr kumimoji="1" lang="ja-JP" altLang="en-US"/>
          </a:p>
        </p:txBody>
      </p:sp>
      <p:sp>
        <p:nvSpPr>
          <p:cNvPr id="5" name="フッター プレースホルダー 4">
            <a:extLst>
              <a:ext uri="{FF2B5EF4-FFF2-40B4-BE49-F238E27FC236}">
                <a16:creationId xmlns:a16="http://schemas.microsoft.com/office/drawing/2014/main" id="{177AF036-3C63-4061-A588-F28486196D97}"/>
              </a:ext>
            </a:extLst>
          </p:cNvPr>
          <p:cNvSpPr>
            <a:spLocks noGrp="1"/>
          </p:cNvSpPr>
          <p:nvPr>
            <p:ph type="ftr" sz="quarter" idx="11"/>
          </p:nvPr>
        </p:nvSpPr>
        <p:spPr/>
        <p:txBody>
          <a:bodyPr/>
          <a:lstStyle/>
          <a:p>
            <a:r>
              <a:rPr kumimoji="1" lang="en-US" altLang="ja-JP"/>
              <a:t>5th International Symposium Language for International Communication (LINKS)</a:t>
            </a:r>
            <a:endParaRPr kumimoji="1" lang="ja-JP" altLang="en-US"/>
          </a:p>
        </p:txBody>
      </p:sp>
      <p:sp>
        <p:nvSpPr>
          <p:cNvPr id="6" name="スライド番号プレースホルダー 5">
            <a:extLst>
              <a:ext uri="{FF2B5EF4-FFF2-40B4-BE49-F238E27FC236}">
                <a16:creationId xmlns:a16="http://schemas.microsoft.com/office/drawing/2014/main" id="{9AFC231E-B5AD-4714-BF78-120AFC602651}"/>
              </a:ext>
            </a:extLst>
          </p:cNvPr>
          <p:cNvSpPr>
            <a:spLocks noGrp="1"/>
          </p:cNvSpPr>
          <p:nvPr>
            <p:ph type="sldNum" sz="quarter" idx="12"/>
          </p:nvPr>
        </p:nvSpPr>
        <p:spPr/>
        <p:txBody>
          <a:bodyPr/>
          <a:lstStyle/>
          <a:p>
            <a:fld id="{BC785315-CF51-4DCC-A4A5-8031796167C6}" type="slidenum">
              <a:rPr kumimoji="1" lang="ja-JP" altLang="en-US" smtClean="0"/>
              <a:t>‹#›</a:t>
            </a:fld>
            <a:endParaRPr kumimoji="1" lang="ja-JP" altLang="en-US"/>
          </a:p>
        </p:txBody>
      </p:sp>
    </p:spTree>
    <p:extLst>
      <p:ext uri="{BB962C8B-B14F-4D97-AF65-F5344CB8AC3E}">
        <p14:creationId xmlns:p14="http://schemas.microsoft.com/office/powerpoint/2010/main" val="4186219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5932771-A436-428F-80FA-55348AD8542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AD69821-99AD-41CF-9BE6-B6D1CEEF598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62BB1F1-D834-4B4A-9EBD-4945F92B1197}"/>
              </a:ext>
            </a:extLst>
          </p:cNvPr>
          <p:cNvSpPr>
            <a:spLocks noGrp="1"/>
          </p:cNvSpPr>
          <p:nvPr>
            <p:ph type="dt" sz="half" idx="10"/>
          </p:nvPr>
        </p:nvSpPr>
        <p:spPr/>
        <p:txBody>
          <a:bodyPr/>
          <a:lstStyle/>
          <a:p>
            <a:fld id="{7D3A94C4-9FBF-41F8-B376-B3EDE3B50E32}" type="datetime1">
              <a:rPr kumimoji="1" lang="ja-JP" altLang="en-US" smtClean="0"/>
              <a:t>2022/4/28</a:t>
            </a:fld>
            <a:endParaRPr kumimoji="1" lang="ja-JP" altLang="en-US"/>
          </a:p>
        </p:txBody>
      </p:sp>
      <p:sp>
        <p:nvSpPr>
          <p:cNvPr id="5" name="フッター プレースホルダー 4">
            <a:extLst>
              <a:ext uri="{FF2B5EF4-FFF2-40B4-BE49-F238E27FC236}">
                <a16:creationId xmlns:a16="http://schemas.microsoft.com/office/drawing/2014/main" id="{E62A1051-C9CB-4EC5-9748-72106449B283}"/>
              </a:ext>
            </a:extLst>
          </p:cNvPr>
          <p:cNvSpPr>
            <a:spLocks noGrp="1"/>
          </p:cNvSpPr>
          <p:nvPr>
            <p:ph type="ftr" sz="quarter" idx="11"/>
          </p:nvPr>
        </p:nvSpPr>
        <p:spPr/>
        <p:txBody>
          <a:bodyPr/>
          <a:lstStyle/>
          <a:p>
            <a:r>
              <a:rPr kumimoji="1" lang="en-US" altLang="ja-JP"/>
              <a:t>5th International Symposium Language for International Communication (LINKS)</a:t>
            </a:r>
            <a:endParaRPr kumimoji="1" lang="ja-JP" altLang="en-US"/>
          </a:p>
        </p:txBody>
      </p:sp>
      <p:sp>
        <p:nvSpPr>
          <p:cNvPr id="6" name="スライド番号プレースホルダー 5">
            <a:extLst>
              <a:ext uri="{FF2B5EF4-FFF2-40B4-BE49-F238E27FC236}">
                <a16:creationId xmlns:a16="http://schemas.microsoft.com/office/drawing/2014/main" id="{DDC35D37-B034-4E32-ADDD-60034AD351EB}"/>
              </a:ext>
            </a:extLst>
          </p:cNvPr>
          <p:cNvSpPr>
            <a:spLocks noGrp="1"/>
          </p:cNvSpPr>
          <p:nvPr>
            <p:ph type="sldNum" sz="quarter" idx="12"/>
          </p:nvPr>
        </p:nvSpPr>
        <p:spPr/>
        <p:txBody>
          <a:bodyPr/>
          <a:lstStyle/>
          <a:p>
            <a:fld id="{BC785315-CF51-4DCC-A4A5-8031796167C6}" type="slidenum">
              <a:rPr kumimoji="1" lang="ja-JP" altLang="en-US" smtClean="0"/>
              <a:t>‹#›</a:t>
            </a:fld>
            <a:endParaRPr kumimoji="1" lang="ja-JP" altLang="en-US"/>
          </a:p>
        </p:txBody>
      </p:sp>
    </p:spTree>
    <p:extLst>
      <p:ext uri="{BB962C8B-B14F-4D97-AF65-F5344CB8AC3E}">
        <p14:creationId xmlns:p14="http://schemas.microsoft.com/office/powerpoint/2010/main" val="201141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7C5911-A0A8-459A-BEE8-54884F5BFCC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53E39D8-A02B-4636-B276-BBB8391A64A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436E789-FF9F-4081-98AC-AF4102FE3133}"/>
              </a:ext>
            </a:extLst>
          </p:cNvPr>
          <p:cNvSpPr>
            <a:spLocks noGrp="1"/>
          </p:cNvSpPr>
          <p:nvPr>
            <p:ph type="dt" sz="half" idx="10"/>
          </p:nvPr>
        </p:nvSpPr>
        <p:spPr/>
        <p:txBody>
          <a:bodyPr/>
          <a:lstStyle/>
          <a:p>
            <a:fld id="{65AFCBC6-7F49-4FA6-A414-77836BA37B82}" type="datetime1">
              <a:rPr kumimoji="1" lang="ja-JP" altLang="en-US" smtClean="0"/>
              <a:t>2022/4/28</a:t>
            </a:fld>
            <a:endParaRPr kumimoji="1" lang="ja-JP" altLang="en-US"/>
          </a:p>
        </p:txBody>
      </p:sp>
      <p:sp>
        <p:nvSpPr>
          <p:cNvPr id="5" name="フッター プレースホルダー 4">
            <a:extLst>
              <a:ext uri="{FF2B5EF4-FFF2-40B4-BE49-F238E27FC236}">
                <a16:creationId xmlns:a16="http://schemas.microsoft.com/office/drawing/2014/main" id="{A76B2C39-CD1F-4B07-ADB1-AC9570A7174A}"/>
              </a:ext>
            </a:extLst>
          </p:cNvPr>
          <p:cNvSpPr>
            <a:spLocks noGrp="1"/>
          </p:cNvSpPr>
          <p:nvPr>
            <p:ph type="ftr" sz="quarter" idx="11"/>
          </p:nvPr>
        </p:nvSpPr>
        <p:spPr/>
        <p:txBody>
          <a:bodyPr/>
          <a:lstStyle/>
          <a:p>
            <a:r>
              <a:rPr kumimoji="1" lang="en-US" altLang="ja-JP"/>
              <a:t>5th International Symposium Language for International Communication (LINKS)</a:t>
            </a:r>
            <a:endParaRPr kumimoji="1" lang="ja-JP" altLang="en-US"/>
          </a:p>
        </p:txBody>
      </p:sp>
      <p:sp>
        <p:nvSpPr>
          <p:cNvPr id="6" name="スライド番号プレースホルダー 5">
            <a:extLst>
              <a:ext uri="{FF2B5EF4-FFF2-40B4-BE49-F238E27FC236}">
                <a16:creationId xmlns:a16="http://schemas.microsoft.com/office/drawing/2014/main" id="{76E9E54E-6508-4964-9475-D9C8523A0A16}"/>
              </a:ext>
            </a:extLst>
          </p:cNvPr>
          <p:cNvSpPr>
            <a:spLocks noGrp="1"/>
          </p:cNvSpPr>
          <p:nvPr>
            <p:ph type="sldNum" sz="quarter" idx="12"/>
          </p:nvPr>
        </p:nvSpPr>
        <p:spPr/>
        <p:txBody>
          <a:bodyPr/>
          <a:lstStyle/>
          <a:p>
            <a:fld id="{BC785315-CF51-4DCC-A4A5-8031796167C6}" type="slidenum">
              <a:rPr kumimoji="1" lang="ja-JP" altLang="en-US" smtClean="0"/>
              <a:t>‹#›</a:t>
            </a:fld>
            <a:endParaRPr kumimoji="1" lang="ja-JP" altLang="en-US"/>
          </a:p>
        </p:txBody>
      </p:sp>
    </p:spTree>
    <p:extLst>
      <p:ext uri="{BB962C8B-B14F-4D97-AF65-F5344CB8AC3E}">
        <p14:creationId xmlns:p14="http://schemas.microsoft.com/office/powerpoint/2010/main" val="384530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ED901D-6045-4C68-B19A-062607B0075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FEF6CC8-23C1-426B-AFF7-7883AC7203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F565C3C-01C5-4DC5-87A0-0670E254D561}"/>
              </a:ext>
            </a:extLst>
          </p:cNvPr>
          <p:cNvSpPr>
            <a:spLocks noGrp="1"/>
          </p:cNvSpPr>
          <p:nvPr>
            <p:ph type="dt" sz="half" idx="10"/>
          </p:nvPr>
        </p:nvSpPr>
        <p:spPr/>
        <p:txBody>
          <a:bodyPr/>
          <a:lstStyle/>
          <a:p>
            <a:fld id="{156BF6A9-4DA6-4DC4-9BFC-349C3FDF9EA5}" type="datetime1">
              <a:rPr kumimoji="1" lang="ja-JP" altLang="en-US" smtClean="0"/>
              <a:t>2022/4/28</a:t>
            </a:fld>
            <a:endParaRPr kumimoji="1" lang="ja-JP" altLang="en-US"/>
          </a:p>
        </p:txBody>
      </p:sp>
      <p:sp>
        <p:nvSpPr>
          <p:cNvPr id="5" name="フッター プレースホルダー 4">
            <a:extLst>
              <a:ext uri="{FF2B5EF4-FFF2-40B4-BE49-F238E27FC236}">
                <a16:creationId xmlns:a16="http://schemas.microsoft.com/office/drawing/2014/main" id="{EF618D88-16DA-4A95-9243-C639D005D5C3}"/>
              </a:ext>
            </a:extLst>
          </p:cNvPr>
          <p:cNvSpPr>
            <a:spLocks noGrp="1"/>
          </p:cNvSpPr>
          <p:nvPr>
            <p:ph type="ftr" sz="quarter" idx="11"/>
          </p:nvPr>
        </p:nvSpPr>
        <p:spPr/>
        <p:txBody>
          <a:bodyPr/>
          <a:lstStyle/>
          <a:p>
            <a:r>
              <a:rPr kumimoji="1" lang="en-US" altLang="ja-JP"/>
              <a:t>5th International Symposium Language for International Communication (LINKS)</a:t>
            </a:r>
            <a:endParaRPr kumimoji="1" lang="ja-JP" altLang="en-US"/>
          </a:p>
        </p:txBody>
      </p:sp>
      <p:sp>
        <p:nvSpPr>
          <p:cNvPr id="6" name="スライド番号プレースホルダー 5">
            <a:extLst>
              <a:ext uri="{FF2B5EF4-FFF2-40B4-BE49-F238E27FC236}">
                <a16:creationId xmlns:a16="http://schemas.microsoft.com/office/drawing/2014/main" id="{822DFD31-F176-43D5-ABBF-A7E4243825CA}"/>
              </a:ext>
            </a:extLst>
          </p:cNvPr>
          <p:cNvSpPr>
            <a:spLocks noGrp="1"/>
          </p:cNvSpPr>
          <p:nvPr>
            <p:ph type="sldNum" sz="quarter" idx="12"/>
          </p:nvPr>
        </p:nvSpPr>
        <p:spPr/>
        <p:txBody>
          <a:bodyPr/>
          <a:lstStyle/>
          <a:p>
            <a:fld id="{BC785315-CF51-4DCC-A4A5-8031796167C6}" type="slidenum">
              <a:rPr kumimoji="1" lang="ja-JP" altLang="en-US" smtClean="0"/>
              <a:t>‹#›</a:t>
            </a:fld>
            <a:endParaRPr kumimoji="1" lang="ja-JP" altLang="en-US"/>
          </a:p>
        </p:txBody>
      </p:sp>
    </p:spTree>
    <p:extLst>
      <p:ext uri="{BB962C8B-B14F-4D97-AF65-F5344CB8AC3E}">
        <p14:creationId xmlns:p14="http://schemas.microsoft.com/office/powerpoint/2010/main" val="378371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411711-C5C6-4D56-902E-84421CDAB07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E972925-57CB-46EA-9CBF-5B6F26141D0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EA9CB74-9D32-4C2E-9F40-0A63CE4D9E5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AB5CA78-C8D2-4DA5-A502-C10C7D36C5BA}"/>
              </a:ext>
            </a:extLst>
          </p:cNvPr>
          <p:cNvSpPr>
            <a:spLocks noGrp="1"/>
          </p:cNvSpPr>
          <p:nvPr>
            <p:ph type="dt" sz="half" idx="10"/>
          </p:nvPr>
        </p:nvSpPr>
        <p:spPr/>
        <p:txBody>
          <a:bodyPr/>
          <a:lstStyle/>
          <a:p>
            <a:fld id="{C4F8080F-C072-4577-90F6-7A6DDA31093D}" type="datetime1">
              <a:rPr kumimoji="1" lang="ja-JP" altLang="en-US" smtClean="0"/>
              <a:t>2022/4/28</a:t>
            </a:fld>
            <a:endParaRPr kumimoji="1" lang="ja-JP" altLang="en-US"/>
          </a:p>
        </p:txBody>
      </p:sp>
      <p:sp>
        <p:nvSpPr>
          <p:cNvPr id="6" name="フッター プレースホルダー 5">
            <a:extLst>
              <a:ext uri="{FF2B5EF4-FFF2-40B4-BE49-F238E27FC236}">
                <a16:creationId xmlns:a16="http://schemas.microsoft.com/office/drawing/2014/main" id="{BA6047D2-D214-4E02-8CAD-9FDBF08E132A}"/>
              </a:ext>
            </a:extLst>
          </p:cNvPr>
          <p:cNvSpPr>
            <a:spLocks noGrp="1"/>
          </p:cNvSpPr>
          <p:nvPr>
            <p:ph type="ftr" sz="quarter" idx="11"/>
          </p:nvPr>
        </p:nvSpPr>
        <p:spPr/>
        <p:txBody>
          <a:bodyPr/>
          <a:lstStyle/>
          <a:p>
            <a:r>
              <a:rPr kumimoji="1" lang="en-US" altLang="ja-JP"/>
              <a:t>5th International Symposium Language for International Communication (LINKS)</a:t>
            </a:r>
            <a:endParaRPr kumimoji="1" lang="ja-JP" altLang="en-US"/>
          </a:p>
        </p:txBody>
      </p:sp>
      <p:sp>
        <p:nvSpPr>
          <p:cNvPr id="7" name="スライド番号プレースホルダー 6">
            <a:extLst>
              <a:ext uri="{FF2B5EF4-FFF2-40B4-BE49-F238E27FC236}">
                <a16:creationId xmlns:a16="http://schemas.microsoft.com/office/drawing/2014/main" id="{BE533950-78DD-4BF8-BF6F-B22078DDA6C2}"/>
              </a:ext>
            </a:extLst>
          </p:cNvPr>
          <p:cNvSpPr>
            <a:spLocks noGrp="1"/>
          </p:cNvSpPr>
          <p:nvPr>
            <p:ph type="sldNum" sz="quarter" idx="12"/>
          </p:nvPr>
        </p:nvSpPr>
        <p:spPr/>
        <p:txBody>
          <a:bodyPr/>
          <a:lstStyle/>
          <a:p>
            <a:fld id="{BC785315-CF51-4DCC-A4A5-8031796167C6}" type="slidenum">
              <a:rPr kumimoji="1" lang="ja-JP" altLang="en-US" smtClean="0"/>
              <a:t>‹#›</a:t>
            </a:fld>
            <a:endParaRPr kumimoji="1" lang="ja-JP" altLang="en-US"/>
          </a:p>
        </p:txBody>
      </p:sp>
    </p:spTree>
    <p:extLst>
      <p:ext uri="{BB962C8B-B14F-4D97-AF65-F5344CB8AC3E}">
        <p14:creationId xmlns:p14="http://schemas.microsoft.com/office/powerpoint/2010/main" val="2401936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71B8CF-C828-4A68-8A8F-B820AE9EA23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529A736-BF8A-4A89-9FC5-CA827CB629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61E03C1-CF3B-4739-85F6-B2EAD0247F2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BD10B82-EF12-478F-A2DB-0C6B0A1D90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CFC37AF-C4D0-422B-B353-6EED566240B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9876EB3-ED86-4812-82B0-4FCD29BE8821}"/>
              </a:ext>
            </a:extLst>
          </p:cNvPr>
          <p:cNvSpPr>
            <a:spLocks noGrp="1"/>
          </p:cNvSpPr>
          <p:nvPr>
            <p:ph type="dt" sz="half" idx="10"/>
          </p:nvPr>
        </p:nvSpPr>
        <p:spPr/>
        <p:txBody>
          <a:bodyPr/>
          <a:lstStyle/>
          <a:p>
            <a:fld id="{CC9DFD8B-52F0-4D15-B0A3-9D106D18E3B4}" type="datetime1">
              <a:rPr kumimoji="1" lang="ja-JP" altLang="en-US" smtClean="0"/>
              <a:t>2022/4/28</a:t>
            </a:fld>
            <a:endParaRPr kumimoji="1" lang="ja-JP" altLang="en-US"/>
          </a:p>
        </p:txBody>
      </p:sp>
      <p:sp>
        <p:nvSpPr>
          <p:cNvPr id="8" name="フッター プレースホルダー 7">
            <a:extLst>
              <a:ext uri="{FF2B5EF4-FFF2-40B4-BE49-F238E27FC236}">
                <a16:creationId xmlns:a16="http://schemas.microsoft.com/office/drawing/2014/main" id="{3CD9A9F2-4AA2-4E71-AD2F-51239E54568F}"/>
              </a:ext>
            </a:extLst>
          </p:cNvPr>
          <p:cNvSpPr>
            <a:spLocks noGrp="1"/>
          </p:cNvSpPr>
          <p:nvPr>
            <p:ph type="ftr" sz="quarter" idx="11"/>
          </p:nvPr>
        </p:nvSpPr>
        <p:spPr/>
        <p:txBody>
          <a:bodyPr/>
          <a:lstStyle/>
          <a:p>
            <a:r>
              <a:rPr kumimoji="1" lang="en-US" altLang="ja-JP"/>
              <a:t>5th International Symposium Language for International Communication (LINKS)</a:t>
            </a:r>
            <a:endParaRPr kumimoji="1" lang="ja-JP" altLang="en-US"/>
          </a:p>
        </p:txBody>
      </p:sp>
      <p:sp>
        <p:nvSpPr>
          <p:cNvPr id="9" name="スライド番号プレースホルダー 8">
            <a:extLst>
              <a:ext uri="{FF2B5EF4-FFF2-40B4-BE49-F238E27FC236}">
                <a16:creationId xmlns:a16="http://schemas.microsoft.com/office/drawing/2014/main" id="{2DD4475A-E8F3-4216-8004-A2B26EA2CE57}"/>
              </a:ext>
            </a:extLst>
          </p:cNvPr>
          <p:cNvSpPr>
            <a:spLocks noGrp="1"/>
          </p:cNvSpPr>
          <p:nvPr>
            <p:ph type="sldNum" sz="quarter" idx="12"/>
          </p:nvPr>
        </p:nvSpPr>
        <p:spPr/>
        <p:txBody>
          <a:bodyPr/>
          <a:lstStyle/>
          <a:p>
            <a:fld id="{BC785315-CF51-4DCC-A4A5-8031796167C6}" type="slidenum">
              <a:rPr kumimoji="1" lang="ja-JP" altLang="en-US" smtClean="0"/>
              <a:t>‹#›</a:t>
            </a:fld>
            <a:endParaRPr kumimoji="1" lang="ja-JP" altLang="en-US"/>
          </a:p>
        </p:txBody>
      </p:sp>
    </p:spTree>
    <p:extLst>
      <p:ext uri="{BB962C8B-B14F-4D97-AF65-F5344CB8AC3E}">
        <p14:creationId xmlns:p14="http://schemas.microsoft.com/office/powerpoint/2010/main" val="217918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A43993-DC10-4F67-84EB-636D1FB3375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37203FA-AECF-4ABF-A5CD-EB17CBFE7627}"/>
              </a:ext>
            </a:extLst>
          </p:cNvPr>
          <p:cNvSpPr>
            <a:spLocks noGrp="1"/>
          </p:cNvSpPr>
          <p:nvPr>
            <p:ph type="dt" sz="half" idx="10"/>
          </p:nvPr>
        </p:nvSpPr>
        <p:spPr/>
        <p:txBody>
          <a:bodyPr/>
          <a:lstStyle/>
          <a:p>
            <a:fld id="{1914049D-B449-4A24-8974-03F2D30CA921}" type="datetime1">
              <a:rPr kumimoji="1" lang="ja-JP" altLang="en-US" smtClean="0"/>
              <a:t>2022/4/28</a:t>
            </a:fld>
            <a:endParaRPr kumimoji="1" lang="ja-JP" altLang="en-US"/>
          </a:p>
        </p:txBody>
      </p:sp>
      <p:sp>
        <p:nvSpPr>
          <p:cNvPr id="4" name="フッター プレースホルダー 3">
            <a:extLst>
              <a:ext uri="{FF2B5EF4-FFF2-40B4-BE49-F238E27FC236}">
                <a16:creationId xmlns:a16="http://schemas.microsoft.com/office/drawing/2014/main" id="{D7E21BA7-4A2F-4AAB-A62A-E7479C3154BB}"/>
              </a:ext>
            </a:extLst>
          </p:cNvPr>
          <p:cNvSpPr>
            <a:spLocks noGrp="1"/>
          </p:cNvSpPr>
          <p:nvPr>
            <p:ph type="ftr" sz="quarter" idx="11"/>
          </p:nvPr>
        </p:nvSpPr>
        <p:spPr/>
        <p:txBody>
          <a:bodyPr/>
          <a:lstStyle/>
          <a:p>
            <a:r>
              <a:rPr kumimoji="1" lang="en-US" altLang="ja-JP"/>
              <a:t>5th International Symposium Language for International Communication (LINKS)</a:t>
            </a:r>
            <a:endParaRPr kumimoji="1" lang="ja-JP" altLang="en-US"/>
          </a:p>
        </p:txBody>
      </p:sp>
      <p:sp>
        <p:nvSpPr>
          <p:cNvPr id="5" name="スライド番号プレースホルダー 4">
            <a:extLst>
              <a:ext uri="{FF2B5EF4-FFF2-40B4-BE49-F238E27FC236}">
                <a16:creationId xmlns:a16="http://schemas.microsoft.com/office/drawing/2014/main" id="{652BB9A7-0919-4A14-A9ED-BE5D31A08DC2}"/>
              </a:ext>
            </a:extLst>
          </p:cNvPr>
          <p:cNvSpPr>
            <a:spLocks noGrp="1"/>
          </p:cNvSpPr>
          <p:nvPr>
            <p:ph type="sldNum" sz="quarter" idx="12"/>
          </p:nvPr>
        </p:nvSpPr>
        <p:spPr/>
        <p:txBody>
          <a:bodyPr/>
          <a:lstStyle/>
          <a:p>
            <a:fld id="{BC785315-CF51-4DCC-A4A5-8031796167C6}" type="slidenum">
              <a:rPr kumimoji="1" lang="ja-JP" altLang="en-US" smtClean="0"/>
              <a:t>‹#›</a:t>
            </a:fld>
            <a:endParaRPr kumimoji="1" lang="ja-JP" altLang="en-US"/>
          </a:p>
        </p:txBody>
      </p:sp>
    </p:spTree>
    <p:extLst>
      <p:ext uri="{BB962C8B-B14F-4D97-AF65-F5344CB8AC3E}">
        <p14:creationId xmlns:p14="http://schemas.microsoft.com/office/powerpoint/2010/main" val="342245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51456C7-7428-42F1-9768-4002B5671322}"/>
              </a:ext>
            </a:extLst>
          </p:cNvPr>
          <p:cNvSpPr>
            <a:spLocks noGrp="1"/>
          </p:cNvSpPr>
          <p:nvPr>
            <p:ph type="dt" sz="half" idx="10"/>
          </p:nvPr>
        </p:nvSpPr>
        <p:spPr/>
        <p:txBody>
          <a:bodyPr/>
          <a:lstStyle/>
          <a:p>
            <a:fld id="{1C544BAE-FBEA-4F68-A634-464EF4A663EA}" type="datetime1">
              <a:rPr kumimoji="1" lang="ja-JP" altLang="en-US" smtClean="0"/>
              <a:t>2022/4/28</a:t>
            </a:fld>
            <a:endParaRPr kumimoji="1" lang="ja-JP" altLang="en-US"/>
          </a:p>
        </p:txBody>
      </p:sp>
      <p:sp>
        <p:nvSpPr>
          <p:cNvPr id="3" name="フッター プレースホルダー 2">
            <a:extLst>
              <a:ext uri="{FF2B5EF4-FFF2-40B4-BE49-F238E27FC236}">
                <a16:creationId xmlns:a16="http://schemas.microsoft.com/office/drawing/2014/main" id="{6D23CEF1-EFF0-410A-9C25-F26757B5333D}"/>
              </a:ext>
            </a:extLst>
          </p:cNvPr>
          <p:cNvSpPr>
            <a:spLocks noGrp="1"/>
          </p:cNvSpPr>
          <p:nvPr>
            <p:ph type="ftr" sz="quarter" idx="11"/>
          </p:nvPr>
        </p:nvSpPr>
        <p:spPr/>
        <p:txBody>
          <a:bodyPr/>
          <a:lstStyle/>
          <a:p>
            <a:r>
              <a:rPr kumimoji="1" lang="en-US" altLang="ja-JP"/>
              <a:t>5th International Symposium Language for International Communication (LINKS)</a:t>
            </a:r>
            <a:endParaRPr kumimoji="1" lang="ja-JP" altLang="en-US"/>
          </a:p>
        </p:txBody>
      </p:sp>
      <p:sp>
        <p:nvSpPr>
          <p:cNvPr id="4" name="スライド番号プレースホルダー 3">
            <a:extLst>
              <a:ext uri="{FF2B5EF4-FFF2-40B4-BE49-F238E27FC236}">
                <a16:creationId xmlns:a16="http://schemas.microsoft.com/office/drawing/2014/main" id="{67D4BED9-4D48-46FB-B476-9ED348921785}"/>
              </a:ext>
            </a:extLst>
          </p:cNvPr>
          <p:cNvSpPr>
            <a:spLocks noGrp="1"/>
          </p:cNvSpPr>
          <p:nvPr>
            <p:ph type="sldNum" sz="quarter" idx="12"/>
          </p:nvPr>
        </p:nvSpPr>
        <p:spPr/>
        <p:txBody>
          <a:bodyPr/>
          <a:lstStyle/>
          <a:p>
            <a:fld id="{BC785315-CF51-4DCC-A4A5-8031796167C6}" type="slidenum">
              <a:rPr kumimoji="1" lang="ja-JP" altLang="en-US" smtClean="0"/>
              <a:t>‹#›</a:t>
            </a:fld>
            <a:endParaRPr kumimoji="1" lang="ja-JP" altLang="en-US"/>
          </a:p>
        </p:txBody>
      </p:sp>
    </p:spTree>
    <p:extLst>
      <p:ext uri="{BB962C8B-B14F-4D97-AF65-F5344CB8AC3E}">
        <p14:creationId xmlns:p14="http://schemas.microsoft.com/office/powerpoint/2010/main" val="398155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1EBEB1-AD17-42E4-80CB-21BDDBB5E52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8B9EF09-58AF-4982-9C1F-1ACE94DC1F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CE5E548-0B7B-49E9-90B2-5E4183C4F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D2245DB-B7F7-4421-A538-C7FA6B4805AF}"/>
              </a:ext>
            </a:extLst>
          </p:cNvPr>
          <p:cNvSpPr>
            <a:spLocks noGrp="1"/>
          </p:cNvSpPr>
          <p:nvPr>
            <p:ph type="dt" sz="half" idx="10"/>
          </p:nvPr>
        </p:nvSpPr>
        <p:spPr/>
        <p:txBody>
          <a:bodyPr/>
          <a:lstStyle/>
          <a:p>
            <a:fld id="{D4B84958-3662-4A46-A21F-87302EA94A9E}" type="datetime1">
              <a:rPr kumimoji="1" lang="ja-JP" altLang="en-US" smtClean="0"/>
              <a:t>2022/4/28</a:t>
            </a:fld>
            <a:endParaRPr kumimoji="1" lang="ja-JP" altLang="en-US"/>
          </a:p>
        </p:txBody>
      </p:sp>
      <p:sp>
        <p:nvSpPr>
          <p:cNvPr id="6" name="フッター プレースホルダー 5">
            <a:extLst>
              <a:ext uri="{FF2B5EF4-FFF2-40B4-BE49-F238E27FC236}">
                <a16:creationId xmlns:a16="http://schemas.microsoft.com/office/drawing/2014/main" id="{C89602CD-271C-47CA-B8A4-A59FF4108549}"/>
              </a:ext>
            </a:extLst>
          </p:cNvPr>
          <p:cNvSpPr>
            <a:spLocks noGrp="1"/>
          </p:cNvSpPr>
          <p:nvPr>
            <p:ph type="ftr" sz="quarter" idx="11"/>
          </p:nvPr>
        </p:nvSpPr>
        <p:spPr/>
        <p:txBody>
          <a:bodyPr/>
          <a:lstStyle/>
          <a:p>
            <a:r>
              <a:rPr kumimoji="1" lang="en-US" altLang="ja-JP"/>
              <a:t>5th International Symposium Language for International Communication (LINKS)</a:t>
            </a:r>
            <a:endParaRPr kumimoji="1" lang="ja-JP" altLang="en-US"/>
          </a:p>
        </p:txBody>
      </p:sp>
      <p:sp>
        <p:nvSpPr>
          <p:cNvPr id="7" name="スライド番号プレースホルダー 6">
            <a:extLst>
              <a:ext uri="{FF2B5EF4-FFF2-40B4-BE49-F238E27FC236}">
                <a16:creationId xmlns:a16="http://schemas.microsoft.com/office/drawing/2014/main" id="{71D5AF93-9E8D-46F6-A7D7-DF4A2DFDA857}"/>
              </a:ext>
            </a:extLst>
          </p:cNvPr>
          <p:cNvSpPr>
            <a:spLocks noGrp="1"/>
          </p:cNvSpPr>
          <p:nvPr>
            <p:ph type="sldNum" sz="quarter" idx="12"/>
          </p:nvPr>
        </p:nvSpPr>
        <p:spPr/>
        <p:txBody>
          <a:bodyPr/>
          <a:lstStyle/>
          <a:p>
            <a:fld id="{BC785315-CF51-4DCC-A4A5-8031796167C6}" type="slidenum">
              <a:rPr kumimoji="1" lang="ja-JP" altLang="en-US" smtClean="0"/>
              <a:t>‹#›</a:t>
            </a:fld>
            <a:endParaRPr kumimoji="1" lang="ja-JP" altLang="en-US"/>
          </a:p>
        </p:txBody>
      </p:sp>
    </p:spTree>
    <p:extLst>
      <p:ext uri="{BB962C8B-B14F-4D97-AF65-F5344CB8AC3E}">
        <p14:creationId xmlns:p14="http://schemas.microsoft.com/office/powerpoint/2010/main" val="410303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8A53A1-D678-4958-A145-8AE43327D8E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AE9D7EF-67C8-4207-BE6D-B24C27DFD8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256909F-C9E4-44AE-B5B1-DB7FA42D99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5805B38-091B-4D6B-81CE-259046ADE444}"/>
              </a:ext>
            </a:extLst>
          </p:cNvPr>
          <p:cNvSpPr>
            <a:spLocks noGrp="1"/>
          </p:cNvSpPr>
          <p:nvPr>
            <p:ph type="dt" sz="half" idx="10"/>
          </p:nvPr>
        </p:nvSpPr>
        <p:spPr/>
        <p:txBody>
          <a:bodyPr/>
          <a:lstStyle/>
          <a:p>
            <a:fld id="{FA899FC7-DB67-45A6-82A4-76C7DF988E43}" type="datetime1">
              <a:rPr kumimoji="1" lang="ja-JP" altLang="en-US" smtClean="0"/>
              <a:t>2022/4/28</a:t>
            </a:fld>
            <a:endParaRPr kumimoji="1" lang="ja-JP" altLang="en-US"/>
          </a:p>
        </p:txBody>
      </p:sp>
      <p:sp>
        <p:nvSpPr>
          <p:cNvPr id="6" name="フッター プレースホルダー 5">
            <a:extLst>
              <a:ext uri="{FF2B5EF4-FFF2-40B4-BE49-F238E27FC236}">
                <a16:creationId xmlns:a16="http://schemas.microsoft.com/office/drawing/2014/main" id="{93578DFC-03A3-414C-B472-33D3AB6E112C}"/>
              </a:ext>
            </a:extLst>
          </p:cNvPr>
          <p:cNvSpPr>
            <a:spLocks noGrp="1"/>
          </p:cNvSpPr>
          <p:nvPr>
            <p:ph type="ftr" sz="quarter" idx="11"/>
          </p:nvPr>
        </p:nvSpPr>
        <p:spPr/>
        <p:txBody>
          <a:bodyPr/>
          <a:lstStyle/>
          <a:p>
            <a:r>
              <a:rPr kumimoji="1" lang="en-US" altLang="ja-JP"/>
              <a:t>5th International Symposium Language for International Communication (LINKS)</a:t>
            </a:r>
            <a:endParaRPr kumimoji="1" lang="ja-JP" altLang="en-US"/>
          </a:p>
        </p:txBody>
      </p:sp>
      <p:sp>
        <p:nvSpPr>
          <p:cNvPr id="7" name="スライド番号プレースホルダー 6">
            <a:extLst>
              <a:ext uri="{FF2B5EF4-FFF2-40B4-BE49-F238E27FC236}">
                <a16:creationId xmlns:a16="http://schemas.microsoft.com/office/drawing/2014/main" id="{9F4A21D6-926A-4F7B-AEDF-7EEF953596EC}"/>
              </a:ext>
            </a:extLst>
          </p:cNvPr>
          <p:cNvSpPr>
            <a:spLocks noGrp="1"/>
          </p:cNvSpPr>
          <p:nvPr>
            <p:ph type="sldNum" sz="quarter" idx="12"/>
          </p:nvPr>
        </p:nvSpPr>
        <p:spPr/>
        <p:txBody>
          <a:bodyPr/>
          <a:lstStyle/>
          <a:p>
            <a:fld id="{BC785315-CF51-4DCC-A4A5-8031796167C6}" type="slidenum">
              <a:rPr kumimoji="1" lang="ja-JP" altLang="en-US" smtClean="0"/>
              <a:t>‹#›</a:t>
            </a:fld>
            <a:endParaRPr kumimoji="1" lang="ja-JP" altLang="en-US"/>
          </a:p>
        </p:txBody>
      </p:sp>
    </p:spTree>
    <p:extLst>
      <p:ext uri="{BB962C8B-B14F-4D97-AF65-F5344CB8AC3E}">
        <p14:creationId xmlns:p14="http://schemas.microsoft.com/office/powerpoint/2010/main" val="1588459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48F897C-17CD-4C7F-B137-B920C26CAC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B482BA7-84ED-4F5F-96E9-216E7B95FC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5CAABDA-A9B0-4DCE-AE55-8BA534F939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AAC38-9979-4C8C-BABF-53F8B23FC70E}" type="datetime1">
              <a:rPr kumimoji="1" lang="ja-JP" altLang="en-US" smtClean="0"/>
              <a:t>2022/4/28</a:t>
            </a:fld>
            <a:endParaRPr kumimoji="1" lang="ja-JP" altLang="en-US"/>
          </a:p>
        </p:txBody>
      </p:sp>
      <p:sp>
        <p:nvSpPr>
          <p:cNvPr id="5" name="フッター プレースホルダー 4">
            <a:extLst>
              <a:ext uri="{FF2B5EF4-FFF2-40B4-BE49-F238E27FC236}">
                <a16:creationId xmlns:a16="http://schemas.microsoft.com/office/drawing/2014/main" id="{BD57A093-7353-4FBA-AA15-F5DB273F70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5th International Symposium Language for International Communication (LINKS)</a:t>
            </a:r>
            <a:endParaRPr kumimoji="1" lang="ja-JP" altLang="en-US"/>
          </a:p>
        </p:txBody>
      </p:sp>
      <p:sp>
        <p:nvSpPr>
          <p:cNvPr id="6" name="スライド番号プレースホルダー 5">
            <a:extLst>
              <a:ext uri="{FF2B5EF4-FFF2-40B4-BE49-F238E27FC236}">
                <a16:creationId xmlns:a16="http://schemas.microsoft.com/office/drawing/2014/main" id="{317E7923-015B-4B91-A52A-8289B630A8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85315-CF51-4DCC-A4A5-8031796167C6}" type="slidenum">
              <a:rPr kumimoji="1" lang="ja-JP" altLang="en-US" smtClean="0"/>
              <a:t>‹#›</a:t>
            </a:fld>
            <a:endParaRPr kumimoji="1" lang="ja-JP" altLang="en-US"/>
          </a:p>
        </p:txBody>
      </p:sp>
    </p:spTree>
    <p:extLst>
      <p:ext uri="{BB962C8B-B14F-4D97-AF65-F5344CB8AC3E}">
        <p14:creationId xmlns:p14="http://schemas.microsoft.com/office/powerpoint/2010/main" val="33070012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nglishprofile.org/english-grammar-profil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006EC1-02C4-495D-A413-41EED6FB9C32}"/>
              </a:ext>
            </a:extLst>
          </p:cNvPr>
          <p:cNvSpPr>
            <a:spLocks noGrp="1"/>
          </p:cNvSpPr>
          <p:nvPr>
            <p:ph type="ctrTitle"/>
          </p:nvPr>
        </p:nvSpPr>
        <p:spPr>
          <a:xfrm>
            <a:off x="970671" y="1688122"/>
            <a:ext cx="9551963" cy="1894315"/>
          </a:xfrm>
        </p:spPr>
        <p:txBody>
          <a:bodyPr anchor="b">
            <a:normAutofit fontScale="90000"/>
          </a:bodyPr>
          <a:lstStyle/>
          <a:p>
            <a:r>
              <a:rPr kumimoji="1" lang="en-US" altLang="ja-JP" sz="4000" dirty="0">
                <a:solidFill>
                  <a:schemeClr val="tx1">
                    <a:lumMod val="65000"/>
                    <a:lumOff val="35000"/>
                  </a:schemeClr>
                </a:solidFill>
                <a:latin typeface="Meiryo UI" panose="020B0604030504040204" pitchFamily="50" charset="-128"/>
                <a:ea typeface="Meiryo UI" panose="020B0604030504040204" pitchFamily="50" charset="-128"/>
              </a:rPr>
              <a:t>Relating Biber et al.’s developmental progression index of grammatical features in academic prose to the CEFR</a:t>
            </a:r>
            <a:endParaRPr kumimoji="1" lang="ja-JP" altLang="en-US" sz="40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3" name="字幕 2">
            <a:extLst>
              <a:ext uri="{FF2B5EF4-FFF2-40B4-BE49-F238E27FC236}">
                <a16:creationId xmlns:a16="http://schemas.microsoft.com/office/drawing/2014/main" id="{78E63CC5-6909-43A6-ACB1-9740668DDDDF}"/>
              </a:ext>
            </a:extLst>
          </p:cNvPr>
          <p:cNvSpPr>
            <a:spLocks noGrp="1"/>
          </p:cNvSpPr>
          <p:nvPr>
            <p:ph type="subTitle" idx="1"/>
          </p:nvPr>
        </p:nvSpPr>
        <p:spPr>
          <a:xfrm>
            <a:off x="3048000" y="4482628"/>
            <a:ext cx="6096000" cy="830134"/>
          </a:xfrm>
        </p:spPr>
        <p:txBody>
          <a:bodyPr anchor="t">
            <a:noAutofit/>
          </a:bodyPr>
          <a:lstStyle/>
          <a:p>
            <a:r>
              <a:rPr kumimoji="1" lang="en-US" altLang="ja-JP" dirty="0">
                <a:solidFill>
                  <a:schemeClr val="tx1">
                    <a:lumMod val="65000"/>
                    <a:lumOff val="35000"/>
                  </a:schemeClr>
                </a:solidFill>
                <a:latin typeface="Meiryo UI" panose="020B0604030504040204" pitchFamily="50" charset="-128"/>
                <a:ea typeface="Meiryo UI" panose="020B0604030504040204" pitchFamily="50" charset="-128"/>
              </a:rPr>
              <a:t>Noriko Nagai</a:t>
            </a:r>
          </a:p>
          <a:p>
            <a:r>
              <a:rPr lang="en-US" altLang="ja-JP" dirty="0">
                <a:solidFill>
                  <a:schemeClr val="tx1">
                    <a:lumMod val="65000"/>
                    <a:lumOff val="35000"/>
                  </a:schemeClr>
                </a:solidFill>
                <a:latin typeface="Meiryo UI" panose="020B0604030504040204" pitchFamily="50" charset="-128"/>
                <a:ea typeface="Meiryo UI" panose="020B0604030504040204" pitchFamily="50" charset="-128"/>
              </a:rPr>
              <a:t>Ibaraki University, JAPAN</a:t>
            </a:r>
            <a:endPar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FED34B85-E409-4206-B1FD-DAB9954A05B0}"/>
              </a:ext>
            </a:extLst>
          </p:cNvPr>
          <p:cNvSpPr>
            <a:spLocks noGrp="1"/>
          </p:cNvSpPr>
          <p:nvPr>
            <p:ph type="sldNum" sz="quarter" idx="12"/>
          </p:nvPr>
        </p:nvSpPr>
        <p:spPr/>
        <p:txBody>
          <a:bodyPr/>
          <a:lstStyle/>
          <a:p>
            <a:fld id="{BC785315-CF51-4DCC-A4A5-8031796167C6}" type="slidenum">
              <a:rPr kumimoji="1" lang="ja-JP" altLang="en-US" smtClean="0"/>
              <a:t>1</a:t>
            </a:fld>
            <a:endParaRPr kumimoji="1" lang="ja-JP" altLang="en-US"/>
          </a:p>
        </p:txBody>
      </p:sp>
    </p:spTree>
    <p:extLst>
      <p:ext uri="{BB962C8B-B14F-4D97-AF65-F5344CB8AC3E}">
        <p14:creationId xmlns:p14="http://schemas.microsoft.com/office/powerpoint/2010/main" val="629470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5CF3BF-07AC-439D-A5AD-BD877A70AC9E}"/>
              </a:ext>
            </a:extLst>
          </p:cNvPr>
          <p:cNvSpPr>
            <a:spLocks noGrp="1"/>
          </p:cNvSpPr>
          <p:nvPr>
            <p:ph type="title"/>
          </p:nvPr>
        </p:nvSpPr>
        <p:spPr/>
        <p:txBody>
          <a:bodyPr>
            <a:normAutofit/>
          </a:bodyPr>
          <a:lstStyle/>
          <a:p>
            <a:pPr marL="514350" marR="0" lvl="0" indent="-514350" defTabSz="914400" rtl="0" eaLnBrk="1" fontAlgn="auto" latinLnBrk="0" hangingPunct="1">
              <a:lnSpc>
                <a:spcPct val="90000"/>
              </a:lnSpc>
              <a:spcBef>
                <a:spcPts val="1000"/>
              </a:spcBef>
              <a:spcAft>
                <a:spcPts val="0"/>
              </a:spcAft>
              <a:tabLst/>
              <a:defRPr/>
            </a:pPr>
            <a:r>
              <a:rPr kumimoji="1" lang="en-US" altLang="ja-JP" sz="3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 English Grammar Profile (EGP)</a:t>
            </a:r>
            <a:endParaRPr kumimoji="1" lang="ja-JP" altLang="en-US" sz="3200" dirty="0"/>
          </a:p>
        </p:txBody>
      </p:sp>
      <p:sp>
        <p:nvSpPr>
          <p:cNvPr id="3" name="コンテンツ プレースホルダー 2">
            <a:extLst>
              <a:ext uri="{FF2B5EF4-FFF2-40B4-BE49-F238E27FC236}">
                <a16:creationId xmlns:a16="http://schemas.microsoft.com/office/drawing/2014/main" id="{FE56D65B-F09C-49C5-B30E-691CEAE87DAB}"/>
              </a:ext>
            </a:extLst>
          </p:cNvPr>
          <p:cNvSpPr>
            <a:spLocks noGrp="1"/>
          </p:cNvSpPr>
          <p:nvPr>
            <p:ph idx="1"/>
          </p:nvPr>
        </p:nvSpPr>
        <p:spPr/>
        <p:txBody>
          <a:bodyPr>
            <a:normAutofit/>
          </a:bodyPr>
          <a:lstStyle/>
          <a:p>
            <a:pPr marL="0" indent="0" algn="just">
              <a:buNone/>
            </a:pPr>
            <a:r>
              <a:rPr lang="en-US" altLang="ja-JP">
                <a:effectLst/>
                <a:latin typeface="Meiryo UI" panose="020B0604030504040204" pitchFamily="50" charset="-128"/>
                <a:ea typeface="Meiryo UI" panose="020B0604030504040204" pitchFamily="50" charset="-128"/>
                <a:cs typeface="Arial" panose="020B0604020202020204" pitchFamily="34" charset="0"/>
              </a:rPr>
              <a:t>English Grammar Profile (EGP) specifies syntactic features which are distinctive and criterial to each of the six CEFR proficiency levels (A1 through C2) and distinguish learners’ competence in English grammar at a given level. </a:t>
            </a:r>
          </a:p>
          <a:p>
            <a:pPr marL="0" indent="0" algn="just">
              <a:buNone/>
            </a:pPr>
            <a:r>
              <a:rPr lang="en-US" altLang="ja-JP">
                <a:effectLst/>
                <a:latin typeface="Meiryo UI" panose="020B0604030504040204" pitchFamily="50" charset="-128"/>
                <a:ea typeface="Meiryo UI" panose="020B0604030504040204" pitchFamily="50" charset="-128"/>
                <a:cs typeface="Arial" panose="020B0604020202020204" pitchFamily="34" charset="0"/>
              </a:rPr>
              <a:t>These criterial features are identified through the analysis of the Cambridge Learner Corpus (CLC), which consists of world-wide L2 English learners’ writing scripts from Cambridge English exams at all six levels of the CEFR (~55 million words).</a:t>
            </a:r>
            <a:r>
              <a:rPr lang="ja-JP" altLang="en-US">
                <a:effectLst/>
                <a:latin typeface="Meiryo UI" panose="020B0604030504040204" pitchFamily="50" charset="-128"/>
                <a:ea typeface="Meiryo UI" panose="020B0604030504040204" pitchFamily="50" charset="-128"/>
                <a:cs typeface="Arial" panose="020B0604020202020204" pitchFamily="34" charset="0"/>
              </a:rPr>
              <a:t>　</a:t>
            </a:r>
            <a:r>
              <a:rPr lang="en-US" altLang="ja-JP">
                <a:effectLst/>
                <a:latin typeface="Meiryo UI" panose="020B0604030504040204" pitchFamily="50" charset="-128"/>
                <a:ea typeface="Meiryo UI" panose="020B0604030504040204" pitchFamily="50" charset="-128"/>
                <a:cs typeface="Arial" panose="020B0604020202020204" pitchFamily="34" charset="0"/>
              </a:rPr>
              <a:t>(Cf. </a:t>
            </a:r>
            <a:r>
              <a:rPr lang="en-US" altLang="ja-JP">
                <a:hlinkClick r:id="rId2"/>
              </a:rPr>
              <a:t>English Profile - English Grammar Profile</a:t>
            </a:r>
            <a:r>
              <a:rPr lang="en-US" altLang="ja-JP"/>
              <a:t>)</a:t>
            </a:r>
            <a:r>
              <a:rPr lang="en-US" altLang="ja-JP">
                <a:effectLst/>
                <a:latin typeface="Meiryo UI" panose="020B0604030504040204" pitchFamily="50" charset="-128"/>
                <a:ea typeface="Meiryo UI" panose="020B0604030504040204" pitchFamily="50" charset="-128"/>
                <a:cs typeface="Arial" panose="020B0604020202020204" pitchFamily="34" charset="0"/>
              </a:rPr>
              <a:t> </a:t>
            </a:r>
            <a:endParaRPr lang="ja-JP" altLang="ja-JP" dirty="0">
              <a:effectLst/>
              <a:latin typeface="Meiryo UI" panose="020B0604030504040204" pitchFamily="50" charset="-128"/>
              <a:ea typeface="Meiryo UI" panose="020B0604030504040204" pitchFamily="50" charset="-128"/>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496D578A-FDE4-4A99-A622-5620E74F96F3}"/>
              </a:ext>
            </a:extLst>
          </p:cNvPr>
          <p:cNvSpPr>
            <a:spLocks noGrp="1"/>
          </p:cNvSpPr>
          <p:nvPr>
            <p:ph type="sldNum" sz="quarter" idx="12"/>
          </p:nvPr>
        </p:nvSpPr>
        <p:spPr/>
        <p:txBody>
          <a:bodyPr/>
          <a:lstStyle/>
          <a:p>
            <a:fld id="{BC785315-CF51-4DCC-A4A5-8031796167C6}" type="slidenum">
              <a:rPr kumimoji="1" lang="ja-JP" altLang="en-US" smtClean="0"/>
              <a:t>10</a:t>
            </a:fld>
            <a:endParaRPr kumimoji="1" lang="ja-JP" altLang="en-US"/>
          </a:p>
        </p:txBody>
      </p:sp>
    </p:spTree>
    <p:extLst>
      <p:ext uri="{BB962C8B-B14F-4D97-AF65-F5344CB8AC3E}">
        <p14:creationId xmlns:p14="http://schemas.microsoft.com/office/powerpoint/2010/main" val="1707937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5CF3BF-07AC-439D-A5AD-BD877A70AC9E}"/>
              </a:ext>
            </a:extLst>
          </p:cNvPr>
          <p:cNvSpPr>
            <a:spLocks noGrp="1"/>
          </p:cNvSpPr>
          <p:nvPr>
            <p:ph type="title"/>
          </p:nvPr>
        </p:nvSpPr>
        <p:spPr>
          <a:xfrm>
            <a:off x="675248" y="236659"/>
            <a:ext cx="10805160" cy="1117600"/>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(2) DPIGC and EGP: Similarities and differences</a:t>
            </a:r>
            <a:endParaRPr kumimoji="1" lang="ja-JP" altLang="en-US" sz="3200" dirty="0"/>
          </a:p>
        </p:txBody>
      </p:sp>
      <p:sp>
        <p:nvSpPr>
          <p:cNvPr id="3" name="コンテンツ プレースホルダー 2">
            <a:extLst>
              <a:ext uri="{FF2B5EF4-FFF2-40B4-BE49-F238E27FC236}">
                <a16:creationId xmlns:a16="http://schemas.microsoft.com/office/drawing/2014/main" id="{FE56D65B-F09C-49C5-B30E-691CEAE87DAB}"/>
              </a:ext>
            </a:extLst>
          </p:cNvPr>
          <p:cNvSpPr>
            <a:spLocks noGrp="1"/>
          </p:cNvSpPr>
          <p:nvPr>
            <p:ph idx="4294967295"/>
          </p:nvPr>
        </p:nvSpPr>
        <p:spPr>
          <a:xfrm>
            <a:off x="675248" y="1609969"/>
            <a:ext cx="11324493" cy="5059363"/>
          </a:xfrm>
        </p:spPr>
        <p:txBody>
          <a:bodyPr>
            <a:normAutofit fontScale="85000" lnSpcReduction="20000"/>
          </a:bodyPr>
          <a:lstStyle/>
          <a:p>
            <a:pPr marL="0" indent="0">
              <a:buNone/>
            </a:pPr>
            <a:r>
              <a:rPr lang="en-US" altLang="ja-JP" b="1" dirty="0">
                <a:latin typeface="Meiryo UI" panose="020B0604030504040204" pitchFamily="50" charset="-128"/>
                <a:ea typeface="Meiryo UI" panose="020B0604030504040204" pitchFamily="50" charset="-128"/>
              </a:rPr>
              <a:t>Similarities</a:t>
            </a:r>
          </a:p>
          <a:p>
            <a:pPr marL="0" indent="0">
              <a:buNone/>
            </a:pPr>
            <a:r>
              <a:rPr lang="en-US" altLang="ja-JP" dirty="0">
                <a:latin typeface="Meiryo UI" panose="020B0604030504040204" pitchFamily="50" charset="-128"/>
                <a:ea typeface="Meiryo UI" panose="020B0604030504040204" pitchFamily="50" charset="-128"/>
              </a:rPr>
              <a:t> Both descriptive: grammatical features of each developmental stage and level</a:t>
            </a: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en-US" altLang="ja-JP" b="1" dirty="0">
                <a:latin typeface="Meiryo UI" panose="020B0604030504040204" pitchFamily="50" charset="-128"/>
                <a:ea typeface="Meiryo UI" panose="020B0604030504040204" pitchFamily="50" charset="-128"/>
              </a:rPr>
              <a:t>Differences</a:t>
            </a:r>
          </a:p>
          <a:p>
            <a:pPr marL="0" indent="0">
              <a:buNone/>
            </a:pPr>
            <a:r>
              <a:rPr lang="en-US" altLang="ja-JP" dirty="0">
                <a:latin typeface="Meiryo UI" panose="020B0604030504040204" pitchFamily="50" charset="-128"/>
                <a:ea typeface="Meiryo UI" panose="020B0604030504040204" pitchFamily="50" charset="-128"/>
              </a:rPr>
              <a:t> </a:t>
            </a:r>
            <a:r>
              <a:rPr lang="en-US" altLang="ja-JP" u="sng" dirty="0">
                <a:latin typeface="Meiryo UI" panose="020B0604030504040204" pitchFamily="50" charset="-128"/>
                <a:ea typeface="Meiryo UI" panose="020B0604030504040204" pitchFamily="50" charset="-128"/>
              </a:rPr>
              <a:t>(</a:t>
            </a:r>
            <a:r>
              <a:rPr lang="en-US" altLang="ja-JP" u="sng" dirty="0" err="1">
                <a:latin typeface="Meiryo UI" panose="020B0604030504040204" pitchFamily="50" charset="-128"/>
                <a:ea typeface="Meiryo UI" panose="020B0604030504040204" pitchFamily="50" charset="-128"/>
              </a:rPr>
              <a:t>i</a:t>
            </a:r>
            <a:r>
              <a:rPr lang="en-US" altLang="ja-JP" u="sng" dirty="0">
                <a:latin typeface="Meiryo UI" panose="020B0604030504040204" pitchFamily="50" charset="-128"/>
                <a:ea typeface="Meiryo UI" panose="020B0604030504040204" pitchFamily="50" charset="-128"/>
              </a:rPr>
              <a:t>) Corpus</a:t>
            </a:r>
            <a:r>
              <a:rPr lang="en-US" altLang="ja-JP" dirty="0">
                <a:latin typeface="Meiryo UI" panose="020B0604030504040204" pitchFamily="50" charset="-128"/>
                <a:ea typeface="Meiryo UI" panose="020B0604030504040204" pitchFamily="50" charset="-128"/>
              </a:rPr>
              <a:t>: </a:t>
            </a:r>
          </a:p>
          <a:p>
            <a:pPr marL="1617663" indent="-1617663">
              <a:buNone/>
            </a:pPr>
            <a:r>
              <a:rPr lang="en-US" altLang="ja-JP" dirty="0">
                <a:latin typeface="Meiryo UI" panose="020B0604030504040204" pitchFamily="50" charset="-128"/>
                <a:ea typeface="Meiryo UI" panose="020B0604030504040204" pitchFamily="50" charset="-128"/>
              </a:rPr>
              <a:t>   DPIGC: academic journals and books written by professional writers</a:t>
            </a:r>
          </a:p>
          <a:p>
            <a:pPr marL="1252538" indent="-1168400">
              <a:buNone/>
            </a:pPr>
            <a:r>
              <a:rPr lang="en-US" altLang="ja-JP" dirty="0">
                <a:latin typeface="Meiryo UI" panose="020B0604030504040204" pitchFamily="50" charset="-128"/>
                <a:ea typeface="Meiryo UI" panose="020B0604030504040204" pitchFamily="50" charset="-128"/>
              </a:rPr>
              <a:t>   EGP: English learners’ writing scripts at</a:t>
            </a:r>
            <a:r>
              <a:rPr lang="en-US" altLang="ja-JP" dirty="0">
                <a:latin typeface="Meiryo UI" panose="020B0604030504040204" pitchFamily="50" charset="-128"/>
                <a:ea typeface="Meiryo UI" panose="020B0604030504040204" pitchFamily="50" charset="-128"/>
                <a:sym typeface="Wingdings" panose="05000000000000000000" pitchFamily="2" charset="2"/>
              </a:rPr>
              <a:t> different proficiency levels</a:t>
            </a:r>
          </a:p>
          <a:p>
            <a:pPr marL="1252538" indent="-1168400">
              <a:buNone/>
            </a:pPr>
            <a:endParaRPr lang="en-US" altLang="ja-JP" dirty="0">
              <a:latin typeface="Meiryo UI" panose="020B0604030504040204" pitchFamily="50" charset="-128"/>
              <a:ea typeface="Meiryo UI" panose="020B0604030504040204" pitchFamily="50" charset="-128"/>
            </a:endParaRPr>
          </a:p>
          <a:p>
            <a:pPr marL="0" indent="0">
              <a:buNone/>
            </a:pPr>
            <a:r>
              <a:rPr lang="en-US" altLang="ja-JP" dirty="0">
                <a:latin typeface="Meiryo UI" panose="020B0604030504040204" pitchFamily="50" charset="-128"/>
                <a:ea typeface="Meiryo UI" panose="020B0604030504040204" pitchFamily="50" charset="-128"/>
              </a:rPr>
              <a:t> </a:t>
            </a:r>
            <a:r>
              <a:rPr lang="en-US" altLang="ja-JP" u="sng" dirty="0">
                <a:latin typeface="Meiryo UI" panose="020B0604030504040204" pitchFamily="50" charset="-128"/>
                <a:ea typeface="Meiryo UI" panose="020B0604030504040204" pitchFamily="50" charset="-128"/>
              </a:rPr>
              <a:t>(ii) Descriptive details in NP structure</a:t>
            </a:r>
          </a:p>
          <a:p>
            <a:pPr marL="1519238" indent="-1519238">
              <a:buNone/>
            </a:pPr>
            <a:r>
              <a:rPr lang="en-US" altLang="ja-JP" dirty="0">
                <a:latin typeface="Meiryo UI" panose="020B0604030504040204" pitchFamily="50" charset="-128"/>
                <a:ea typeface="Meiryo UI" panose="020B0604030504040204" pitchFamily="50" charset="-128"/>
              </a:rPr>
              <a:t>    DPIGC: Types of modifiers: clauses vs. phrases, finite vs. nonfinite, pre- vs. postmodification </a:t>
            </a:r>
          </a:p>
          <a:p>
            <a:pPr marL="1252538" indent="-1252538">
              <a:buNone/>
            </a:pPr>
            <a:r>
              <a:rPr lang="en-US" altLang="ja-JP" dirty="0">
                <a:latin typeface="Meiryo UI" panose="020B0604030504040204" pitchFamily="50" charset="-128"/>
                <a:ea typeface="Meiryo UI" panose="020B0604030504040204" pitchFamily="50" charset="-128"/>
              </a:rPr>
              <a:t>    EGP: Types of individual words in a phrase: possessives, singular vs. plural nouns, </a:t>
            </a:r>
            <a:r>
              <a:rPr lang="en-US" altLang="ja-JP" dirty="0" err="1">
                <a:latin typeface="Meiryo UI" panose="020B0604030504040204" pitchFamily="50" charset="-128"/>
                <a:ea typeface="Meiryo UI" panose="020B0604030504040204" pitchFamily="50" charset="-128"/>
              </a:rPr>
              <a:t>etc</a:t>
            </a: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BE9A3B79-324D-4B0F-8573-4FE4EDC988BD}"/>
              </a:ext>
            </a:extLst>
          </p:cNvPr>
          <p:cNvSpPr>
            <a:spLocks noGrp="1"/>
          </p:cNvSpPr>
          <p:nvPr>
            <p:ph type="sldNum" sz="quarter" idx="12"/>
          </p:nvPr>
        </p:nvSpPr>
        <p:spPr/>
        <p:txBody>
          <a:bodyPr/>
          <a:lstStyle/>
          <a:p>
            <a:fld id="{BC785315-CF51-4DCC-A4A5-8031796167C6}" type="slidenum">
              <a:rPr kumimoji="1" lang="ja-JP" altLang="en-US" smtClean="0"/>
              <a:t>11</a:t>
            </a:fld>
            <a:endParaRPr kumimoji="1" lang="ja-JP" altLang="en-US"/>
          </a:p>
        </p:txBody>
      </p:sp>
    </p:spTree>
    <p:extLst>
      <p:ext uri="{BB962C8B-B14F-4D97-AF65-F5344CB8AC3E}">
        <p14:creationId xmlns:p14="http://schemas.microsoft.com/office/powerpoint/2010/main" val="1331350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5CF3BF-07AC-439D-A5AD-BD877A70AC9E}"/>
              </a:ext>
            </a:extLst>
          </p:cNvPr>
          <p:cNvSpPr>
            <a:spLocks noGrp="1"/>
          </p:cNvSpPr>
          <p:nvPr>
            <p:ph type="title"/>
          </p:nvPr>
        </p:nvSpPr>
        <p:spPr/>
        <p:txBody>
          <a:bodyPr>
            <a:normAutofit/>
          </a:bodyPr>
          <a:lstStyle/>
          <a:p>
            <a:pPr marL="514350" marR="0" lvl="0" indent="-514350" defTabSz="914400" rtl="0" eaLnBrk="1" fontAlgn="auto" latinLnBrk="0" hangingPunct="1">
              <a:lnSpc>
                <a:spcPct val="90000"/>
              </a:lnSpc>
              <a:spcBef>
                <a:spcPts val="1000"/>
              </a:spcBef>
              <a:spcAft>
                <a:spcPts val="0"/>
              </a:spcAft>
              <a:tabLst/>
              <a:defRPr/>
            </a:pP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 Methods of comparative analysis</a:t>
            </a:r>
            <a:endParaRPr kumimoji="1" lang="ja-JP" altLang="en-US" sz="3200" dirty="0"/>
          </a:p>
        </p:txBody>
      </p:sp>
      <p:sp>
        <p:nvSpPr>
          <p:cNvPr id="3" name="コンテンツ プレースホルダー 2">
            <a:extLst>
              <a:ext uri="{FF2B5EF4-FFF2-40B4-BE49-F238E27FC236}">
                <a16:creationId xmlns:a16="http://schemas.microsoft.com/office/drawing/2014/main" id="{FE56D65B-F09C-49C5-B30E-691CEAE87DAB}"/>
              </a:ext>
            </a:extLst>
          </p:cNvPr>
          <p:cNvSpPr>
            <a:spLocks noGrp="1"/>
          </p:cNvSpPr>
          <p:nvPr>
            <p:ph idx="1"/>
          </p:nvPr>
        </p:nvSpPr>
        <p:spPr/>
        <p:txBody>
          <a:bodyPr>
            <a:normAutofit/>
          </a:bodyPr>
          <a:lstStyle/>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Analysis of grammatical items and their descriptions listed in DPIGC and those in EGP (= Under “Noun phrases” and “Relative clauses” categories)</a:t>
            </a:r>
          </a:p>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Analysis of examples used in the descriptions of both frameworks.</a:t>
            </a:r>
          </a:p>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Relate DPIGC descriptions to EGP levels</a:t>
            </a:r>
            <a:endParaRPr kumimoji="1" lang="ja-JP" altLang="ja-JP"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endParaRPr>
          </a:p>
          <a:p>
            <a:pPr marL="0" indent="0" algn="just">
              <a:buNone/>
            </a:pPr>
            <a:endParaRPr lang="en-US" altLang="ja-JP" dirty="0">
              <a:effectLst/>
              <a:latin typeface="Meiryo UI" panose="020B0604030504040204" pitchFamily="50" charset="-128"/>
              <a:ea typeface="Meiryo UI" panose="020B0604030504040204" pitchFamily="50" charset="-128"/>
              <a:cs typeface="Arial" panose="020B0604020202020204" pitchFamily="34" charset="0"/>
            </a:endParaRPr>
          </a:p>
          <a:p>
            <a:pPr marL="0" indent="0" algn="just">
              <a:buNone/>
            </a:pPr>
            <a:endParaRPr lang="en-US" altLang="ja-JP" dirty="0">
              <a:latin typeface="Meiryo UI" panose="020B0604030504040204" pitchFamily="50" charset="-128"/>
              <a:ea typeface="Meiryo UI" panose="020B0604030504040204" pitchFamily="50" charset="-128"/>
              <a:cs typeface="Arial" panose="020B0604020202020204" pitchFamily="34" charset="0"/>
            </a:endParaRPr>
          </a:p>
          <a:p>
            <a:pPr marL="0" indent="0" algn="just">
              <a:buNone/>
            </a:pPr>
            <a:endParaRPr lang="ja-JP" altLang="ja-JP" dirty="0">
              <a:effectLst/>
              <a:latin typeface="Meiryo UI" panose="020B0604030504040204" pitchFamily="50" charset="-128"/>
              <a:ea typeface="Meiryo UI" panose="020B0604030504040204" pitchFamily="50" charset="-128"/>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A718679F-9FB0-42DB-B5B6-A8C2C575975F}"/>
              </a:ext>
            </a:extLst>
          </p:cNvPr>
          <p:cNvSpPr>
            <a:spLocks noGrp="1"/>
          </p:cNvSpPr>
          <p:nvPr>
            <p:ph type="sldNum" sz="quarter" idx="12"/>
          </p:nvPr>
        </p:nvSpPr>
        <p:spPr/>
        <p:txBody>
          <a:bodyPr/>
          <a:lstStyle/>
          <a:p>
            <a:fld id="{BC785315-CF51-4DCC-A4A5-8031796167C6}" type="slidenum">
              <a:rPr kumimoji="1" lang="ja-JP" altLang="en-US" smtClean="0"/>
              <a:t>12</a:t>
            </a:fld>
            <a:endParaRPr kumimoji="1" lang="ja-JP" altLang="en-US"/>
          </a:p>
        </p:txBody>
      </p:sp>
    </p:spTree>
    <p:extLst>
      <p:ext uri="{BB962C8B-B14F-4D97-AF65-F5344CB8AC3E}">
        <p14:creationId xmlns:p14="http://schemas.microsoft.com/office/powerpoint/2010/main" val="3879248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5CF3BF-07AC-439D-A5AD-BD877A70AC9E}"/>
              </a:ext>
            </a:extLst>
          </p:cNvPr>
          <p:cNvSpPr>
            <a:spLocks noGrp="1"/>
          </p:cNvSpPr>
          <p:nvPr>
            <p:ph type="title"/>
          </p:nvPr>
        </p:nvSpPr>
        <p:spPr>
          <a:xfrm rot="10800000" flipV="1">
            <a:off x="368968" y="-72193"/>
            <a:ext cx="9111916" cy="533401"/>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(4) Comparison between DPIGC for academic prose and EGP: Summary</a:t>
            </a:r>
            <a:endParaRPr kumimoji="1" lang="ja-JP" altLang="en-US" sz="2000" dirty="0"/>
          </a:p>
        </p:txBody>
      </p:sp>
      <p:sp>
        <p:nvSpPr>
          <p:cNvPr id="3" name="コンテンツ プレースホルダー 2">
            <a:extLst>
              <a:ext uri="{FF2B5EF4-FFF2-40B4-BE49-F238E27FC236}">
                <a16:creationId xmlns:a16="http://schemas.microsoft.com/office/drawing/2014/main" id="{FE56D65B-F09C-49C5-B30E-691CEAE87DAB}"/>
              </a:ext>
            </a:extLst>
          </p:cNvPr>
          <p:cNvSpPr>
            <a:spLocks noGrp="1"/>
          </p:cNvSpPr>
          <p:nvPr>
            <p:ph idx="1"/>
          </p:nvPr>
        </p:nvSpPr>
        <p:spPr>
          <a:xfrm>
            <a:off x="725714" y="1378857"/>
            <a:ext cx="10628086" cy="4798106"/>
          </a:xfrm>
        </p:spPr>
        <p:txBody>
          <a:bodyPr>
            <a:normAutofit/>
          </a:bodyPr>
          <a:lstStyle/>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kumimoji="1" lang="en-US" altLang="ja-JP" dirty="0">
                <a:latin typeface="Meiryo UI" panose="020B0604030504040204" pitchFamily="50" charset="-128"/>
                <a:ea typeface="Meiryo UI" panose="020B0604030504040204" pitchFamily="50" charset="-128"/>
              </a:rPr>
              <a:t> </a:t>
            </a:r>
            <a:endParaRPr kumimoji="1" lang="ja-JP" altLang="en-US" dirty="0">
              <a:latin typeface="Meiryo UI" panose="020B0604030504040204" pitchFamily="50" charset="-128"/>
              <a:ea typeface="Meiryo UI" panose="020B0604030504040204" pitchFamily="50" charset="-128"/>
            </a:endParaRPr>
          </a:p>
        </p:txBody>
      </p:sp>
      <p:graphicFrame>
        <p:nvGraphicFramePr>
          <p:cNvPr id="5" name="表 5">
            <a:extLst>
              <a:ext uri="{FF2B5EF4-FFF2-40B4-BE49-F238E27FC236}">
                <a16:creationId xmlns:a16="http://schemas.microsoft.com/office/drawing/2014/main" id="{75F1FC08-4050-4890-9B54-F3A7E3C63B1E}"/>
              </a:ext>
            </a:extLst>
          </p:cNvPr>
          <p:cNvGraphicFramePr>
            <a:graphicFrameLocks noGrp="1"/>
          </p:cNvGraphicFramePr>
          <p:nvPr>
            <p:extLst>
              <p:ext uri="{D42A27DB-BD31-4B8C-83A1-F6EECF244321}">
                <p14:modId xmlns:p14="http://schemas.microsoft.com/office/powerpoint/2010/main" val="1474735400"/>
              </p:ext>
            </p:extLst>
          </p:nvPr>
        </p:nvGraphicFramePr>
        <p:xfrm>
          <a:off x="1" y="430049"/>
          <a:ext cx="12191999" cy="6611812"/>
        </p:xfrm>
        <a:graphic>
          <a:graphicData uri="http://schemas.openxmlformats.org/drawingml/2006/table">
            <a:tbl>
              <a:tblPr firstRow="1" bandRow="1">
                <a:tableStyleId>{5C22544A-7EE6-4342-B048-85BDC9FD1C3A}</a:tableStyleId>
              </a:tblPr>
              <a:tblGrid>
                <a:gridCol w="333197">
                  <a:extLst>
                    <a:ext uri="{9D8B030D-6E8A-4147-A177-3AD203B41FA5}">
                      <a16:colId xmlns:a16="http://schemas.microsoft.com/office/drawing/2014/main" val="295265968"/>
                    </a:ext>
                  </a:extLst>
                </a:gridCol>
                <a:gridCol w="6237503">
                  <a:extLst>
                    <a:ext uri="{9D8B030D-6E8A-4147-A177-3AD203B41FA5}">
                      <a16:colId xmlns:a16="http://schemas.microsoft.com/office/drawing/2014/main" val="2863521895"/>
                    </a:ext>
                  </a:extLst>
                </a:gridCol>
                <a:gridCol w="1046273">
                  <a:extLst>
                    <a:ext uri="{9D8B030D-6E8A-4147-A177-3AD203B41FA5}">
                      <a16:colId xmlns:a16="http://schemas.microsoft.com/office/drawing/2014/main" val="1047864594"/>
                    </a:ext>
                  </a:extLst>
                </a:gridCol>
                <a:gridCol w="4575026">
                  <a:extLst>
                    <a:ext uri="{9D8B030D-6E8A-4147-A177-3AD203B41FA5}">
                      <a16:colId xmlns:a16="http://schemas.microsoft.com/office/drawing/2014/main" val="2329803649"/>
                    </a:ext>
                  </a:extLst>
                </a:gridCol>
              </a:tblGrid>
              <a:tr h="534378">
                <a:tc gridSpan="2">
                  <a:txBody>
                    <a:bodyPr/>
                    <a:lstStyle/>
                    <a:p>
                      <a:pPr algn="ctr"/>
                      <a:r>
                        <a:rPr kumimoji="1" lang="en-US" altLang="ja-JP" sz="2000" dirty="0">
                          <a:latin typeface="Meiryo UI" panose="020B0604030504040204" pitchFamily="50" charset="-128"/>
                          <a:ea typeface="Meiryo UI" panose="020B0604030504040204" pitchFamily="50" charset="-128"/>
                        </a:rPr>
                        <a:t>DPIGC</a:t>
                      </a:r>
                      <a:endParaRPr kumimoji="1" lang="ja-JP" altLang="en-US" sz="2000" dirty="0">
                        <a:latin typeface="Meiryo UI" panose="020B0604030504040204" pitchFamily="50" charset="-128"/>
                        <a:ea typeface="Meiryo UI" panose="020B0604030504040204" pitchFamily="50" charset="-128"/>
                      </a:endParaRPr>
                    </a:p>
                  </a:txBody>
                  <a:tcPr/>
                </a:tc>
                <a:tc hMerge="1">
                  <a:txBody>
                    <a:bodyPr/>
                    <a:lstStyle/>
                    <a:p>
                      <a:endParaRPr kumimoji="1" lang="ja-JP" altLang="en-US" dirty="0"/>
                    </a:p>
                  </a:txBody>
                  <a:tcPr/>
                </a:tc>
                <a:tc gridSpan="2">
                  <a:txBody>
                    <a:bodyPr/>
                    <a:lstStyle/>
                    <a:p>
                      <a:pPr algn="ctr"/>
                      <a:r>
                        <a:rPr kumimoji="1" lang="en-US" altLang="ja-JP" sz="2000" dirty="0">
                          <a:latin typeface="Meiryo UI" panose="020B0604030504040204" pitchFamily="50" charset="-128"/>
                          <a:ea typeface="Meiryo UI" panose="020B0604030504040204" pitchFamily="50" charset="-128"/>
                        </a:rPr>
                        <a:t>EGP</a:t>
                      </a:r>
                      <a:endParaRPr kumimoji="1" lang="ja-JP" altLang="en-US" sz="2000" dirty="0">
                        <a:latin typeface="Meiryo UI" panose="020B0604030504040204" pitchFamily="50" charset="-128"/>
                        <a:ea typeface="Meiryo UI" panose="020B0604030504040204" pitchFamily="50" charset="-128"/>
                      </a:endParaRPr>
                    </a:p>
                  </a:txBody>
                  <a:tcPr/>
                </a:tc>
                <a:tc hMerge="1">
                  <a:txBody>
                    <a:bodyPr/>
                    <a:lstStyle/>
                    <a:p>
                      <a:endParaRPr kumimoji="1" lang="ja-JP" altLang="en-US" dirty="0"/>
                    </a:p>
                  </a:txBody>
                  <a:tcPr/>
                </a:tc>
                <a:extLst>
                  <a:ext uri="{0D108BD9-81ED-4DB2-BD59-A6C34878D82A}">
                    <a16:rowId xmlns:a16="http://schemas.microsoft.com/office/drawing/2014/main" val="1221164302"/>
                  </a:ext>
                </a:extLst>
              </a:tr>
              <a:tr h="444735">
                <a:tc>
                  <a:txBody>
                    <a:bodyPr/>
                    <a:lstStyle/>
                    <a:p>
                      <a:r>
                        <a:rPr kumimoji="1" lang="en-US" altLang="ja-JP" sz="2000" dirty="0">
                          <a:latin typeface="Meiryo UI" panose="020B0604030504040204" pitchFamily="50" charset="-128"/>
                          <a:ea typeface="Meiryo UI" panose="020B0604030504040204" pitchFamily="50" charset="-128"/>
                        </a:rPr>
                        <a:t>2</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Simple premodifying (attributive adj)</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A1~A2</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Adj NP, Adj, Adj NP</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05265470"/>
                  </a:ext>
                </a:extLst>
              </a:tr>
              <a:tr h="2616838">
                <a:tc>
                  <a:txBody>
                    <a:bodyPr/>
                    <a:lstStyle/>
                    <a:p>
                      <a:r>
                        <a:rPr kumimoji="1" lang="en-US" altLang="ja-JP" sz="2000" dirty="0">
                          <a:latin typeface="Meiryo UI" panose="020B0604030504040204" pitchFamily="50" charset="-128"/>
                          <a:ea typeface="Meiryo UI" panose="020B0604030504040204" pitchFamily="50" charset="-128"/>
                        </a:rPr>
                        <a:t>3</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Simple premodifying (nouns, possessive nouns)</a:t>
                      </a:r>
                    </a:p>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Relative clause (</a:t>
                      </a:r>
                      <a:r>
                        <a:rPr kumimoji="1" lang="en-US" altLang="ja-JP" sz="2000" i="1" dirty="0">
                          <a:latin typeface="Meiryo UI" panose="020B0604030504040204" pitchFamily="50" charset="-128"/>
                          <a:ea typeface="Meiryo UI" panose="020B0604030504040204" pitchFamily="50" charset="-128"/>
                        </a:rPr>
                        <a:t>that</a:t>
                      </a:r>
                      <a:r>
                        <a:rPr kumimoji="1" lang="en-US" altLang="ja-JP" sz="2000" dirty="0">
                          <a:latin typeface="Meiryo UI" panose="020B0604030504040204" pitchFamily="50" charset="-128"/>
                          <a:ea typeface="Meiryo UI" panose="020B0604030504040204" pitchFamily="50" charset="-128"/>
                        </a:rPr>
                        <a:t> as relative pronoun)</a:t>
                      </a:r>
                    </a:p>
                    <a:p>
                      <a:pPr marL="342900" indent="-342900">
                        <a:buFont typeface="Arial" panose="020B0604020202020204" pitchFamily="34" charset="0"/>
                        <a:buChar char="•"/>
                      </a:pPr>
                      <a:r>
                        <a:rPr kumimoji="1" lang="en-US" altLang="ja-JP" sz="2000" i="1" dirty="0">
                          <a:latin typeface="Meiryo UI" panose="020B0604030504040204" pitchFamily="50" charset="-128"/>
                          <a:ea typeface="Meiryo UI" panose="020B0604030504040204" pitchFamily="50" charset="-128"/>
                        </a:rPr>
                        <a:t>Of </a:t>
                      </a:r>
                      <a:r>
                        <a:rPr kumimoji="1" lang="en-US" altLang="ja-JP" sz="2000" dirty="0">
                          <a:latin typeface="Meiryo UI" panose="020B0604030504040204" pitchFamily="50" charset="-128"/>
                          <a:ea typeface="Meiryo UI" panose="020B0604030504040204" pitchFamily="50" charset="-128"/>
                        </a:rPr>
                        <a:t>phrases as postmodifiers</a:t>
                      </a:r>
                    </a:p>
                    <a:p>
                      <a:pPr marL="342900" indent="-342900">
                        <a:buFont typeface="Arial" panose="020B0604020202020204" pitchFamily="34" charset="0"/>
                        <a:buChar char="•"/>
                      </a:pPr>
                      <a:endParaRPr kumimoji="1" lang="en-US"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endParaRPr kumimoji="1" lang="en-US"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PP as postmodifiers (Ps, other than </a:t>
                      </a:r>
                      <a:r>
                        <a:rPr kumimoji="1" lang="en-US" altLang="ja-JP" sz="2000" i="1" dirty="0">
                          <a:latin typeface="Meiryo UI" panose="020B0604030504040204" pitchFamily="50" charset="-128"/>
                          <a:ea typeface="Meiryo UI" panose="020B0604030504040204" pitchFamily="50" charset="-128"/>
                        </a:rPr>
                        <a:t>of</a:t>
                      </a:r>
                      <a:r>
                        <a:rPr kumimoji="1" lang="en-US" altLang="ja-JP" sz="2000" dirty="0">
                          <a:latin typeface="Meiryo UI" panose="020B0604030504040204" pitchFamily="50" charset="-128"/>
                          <a:ea typeface="Meiryo UI" panose="020B0604030504040204" pitchFamily="50" charset="-128"/>
                        </a:rPr>
                        <a:t> = concrete and locative meaning)</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A1~A2</a:t>
                      </a:r>
                    </a:p>
                    <a:p>
                      <a:endParaRPr kumimoji="1" lang="en-US" altLang="ja-JP" sz="2000"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A2</a:t>
                      </a:r>
                    </a:p>
                    <a:p>
                      <a:r>
                        <a:rPr kumimoji="1" lang="en-US" altLang="ja-JP" sz="2000" dirty="0">
                          <a:latin typeface="Meiryo UI" panose="020B0604030504040204" pitchFamily="50" charset="-128"/>
                          <a:ea typeface="Meiryo UI" panose="020B0604030504040204" pitchFamily="50" charset="-128"/>
                        </a:rPr>
                        <a:t>B1</a:t>
                      </a:r>
                    </a:p>
                    <a:p>
                      <a:endParaRPr kumimoji="1" lang="en-US" altLang="ja-JP" sz="20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B1</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Noun + Noun, ‘s + Noun</a:t>
                      </a:r>
                    </a:p>
                    <a:p>
                      <a:endParaRPr kumimoji="1" lang="en-US" altLang="ja-JP" sz="2000"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Relative clause</a:t>
                      </a:r>
                    </a:p>
                    <a:p>
                      <a:r>
                        <a:rPr kumimoji="1" lang="en-US" altLang="ja-JP" sz="2000" dirty="0">
                          <a:latin typeface="Meiryo UI" panose="020B0604030504040204" pitchFamily="50" charset="-128"/>
                          <a:ea typeface="Meiryo UI" panose="020B0604030504040204" pitchFamily="50" charset="-128"/>
                        </a:rPr>
                        <a:t>N + of + possessive pronoun</a:t>
                      </a:r>
                    </a:p>
                    <a:p>
                      <a:r>
                        <a:rPr kumimoji="1" lang="en-US" altLang="ja-JP" sz="2000" dirty="0">
                          <a:latin typeface="Meiryo UI" panose="020B0604030504040204" pitchFamily="50" charset="-128"/>
                          <a:ea typeface="Meiryo UI" panose="020B0604030504040204" pitchFamily="50" charset="-128"/>
                        </a:rPr>
                        <a:t>N + of + possessive determiner pronoun</a:t>
                      </a:r>
                    </a:p>
                    <a:p>
                      <a:r>
                        <a:rPr kumimoji="1" lang="en-US" altLang="ja-JP" sz="2000" dirty="0">
                          <a:latin typeface="Meiryo UI" panose="020B0604030504040204" pitchFamily="50" charset="-128"/>
                          <a:ea typeface="Meiryo UI" panose="020B0604030504040204" pitchFamily="50" charset="-128"/>
                        </a:rPr>
                        <a:t>N + PP</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14738641"/>
                  </a:ext>
                </a:extLst>
              </a:tr>
              <a:tr h="1400421">
                <a:tc>
                  <a:txBody>
                    <a:bodyPr/>
                    <a:lstStyle/>
                    <a:p>
                      <a:r>
                        <a:rPr kumimoji="1" lang="en-US" altLang="ja-JP" sz="2000" dirty="0">
                          <a:latin typeface="Meiryo UI" panose="020B0604030504040204" pitchFamily="50" charset="-128"/>
                          <a:ea typeface="Meiryo UI" panose="020B0604030504040204" pitchFamily="50" charset="-128"/>
                        </a:rPr>
                        <a:t>4</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Nonfinite relative clauses</a:t>
                      </a:r>
                    </a:p>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More phrasal embedding in the NP</a:t>
                      </a:r>
                    </a:p>
                    <a:p>
                      <a:pPr marL="0" indent="0">
                        <a:buFont typeface="Arial" panose="020B0604020202020204" pitchFamily="34" charset="0"/>
                        <a:buNone/>
                      </a:pPr>
                      <a:endParaRPr kumimoji="1" lang="en-US"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PPs as postmodifiers (Ps, </a:t>
                      </a: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other than </a:t>
                      </a:r>
                      <a:r>
                        <a:rPr kumimoji="1" lang="en-US" altLang="ja-JP" sz="2000" b="0" i="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of</a:t>
                      </a:r>
                      <a:r>
                        <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abstract meaning)</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B2</a:t>
                      </a:r>
                    </a:p>
                    <a:p>
                      <a:r>
                        <a:rPr kumimoji="1" lang="en-US" altLang="ja-JP" sz="2000" dirty="0">
                          <a:latin typeface="Meiryo UI" panose="020B0604030504040204" pitchFamily="50" charset="-128"/>
                          <a:ea typeface="Meiryo UI" panose="020B0604030504040204" pitchFamily="50" charset="-128"/>
                        </a:rPr>
                        <a:t>B2</a:t>
                      </a:r>
                    </a:p>
                    <a:p>
                      <a:endParaRPr kumimoji="1" lang="en-US" altLang="ja-JP" sz="2000"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B1+?</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Postmodying with adjective phase</a:t>
                      </a:r>
                    </a:p>
                    <a:p>
                      <a:r>
                        <a:rPr kumimoji="1" lang="en-US" altLang="ja-JP" sz="2000" dirty="0">
                          <a:latin typeface="Meiryo UI" panose="020B0604030504040204" pitchFamily="50" charset="-128"/>
                          <a:ea typeface="Meiryo UI" panose="020B0604030504040204" pitchFamily="50" charset="-128"/>
                        </a:rPr>
                        <a:t>Complex NPs w/ adjectives combined with ‘but’</a:t>
                      </a:r>
                    </a:p>
                    <a:p>
                      <a:r>
                        <a:rPr kumimoji="1" lang="en-US" altLang="ja-JP" sz="2000" dirty="0">
                          <a:latin typeface="Meiryo UI" panose="020B0604030504040204" pitchFamily="50" charset="-128"/>
                          <a:ea typeface="Meiryo UI" panose="020B0604030504040204" pitchFamily="50" charset="-128"/>
                        </a:rPr>
                        <a:t>N + PP</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7778524"/>
                  </a:ext>
                </a:extLst>
              </a:tr>
              <a:tr h="1400421">
                <a:tc>
                  <a:txBody>
                    <a:bodyPr/>
                    <a:lstStyle/>
                    <a:p>
                      <a:r>
                        <a:rPr kumimoji="1" lang="en-US" altLang="ja-JP" sz="2000" dirty="0">
                          <a:latin typeface="Meiryo UI" panose="020B0604030504040204" pitchFamily="50" charset="-128"/>
                          <a:ea typeface="Meiryo UI" panose="020B0604030504040204" pitchFamily="50" charset="-128"/>
                        </a:rPr>
                        <a:t>5</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Complex NPs with various devices such as P+ nonfinite clause, finite complement of N, Appositive NPs, extensive phrasal embeddings)</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N/A</a:t>
                      </a:r>
                    </a:p>
                    <a:p>
                      <a:r>
                        <a:rPr kumimoji="1" lang="en-US" altLang="ja-JP" sz="2000" dirty="0">
                          <a:latin typeface="Meiryo UI" panose="020B0604030504040204" pitchFamily="50" charset="-128"/>
                          <a:ea typeface="Meiryo UI" panose="020B0604030504040204" pitchFamily="50" charset="-128"/>
                        </a:rPr>
                        <a:t>N/A</a:t>
                      </a:r>
                    </a:p>
                    <a:p>
                      <a:r>
                        <a:rPr kumimoji="1" lang="en-US" altLang="ja-JP" sz="2000" dirty="0">
                          <a:latin typeface="Meiryo UI" panose="020B0604030504040204" pitchFamily="50" charset="-128"/>
                          <a:ea typeface="Meiryo UI" panose="020B0604030504040204" pitchFamily="50" charset="-128"/>
                        </a:rPr>
                        <a:t>B1</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endParaRPr kumimoji="1" lang="en-US" altLang="ja-JP" sz="20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NP </a:t>
                      </a:r>
                      <a:r>
                        <a:rPr kumimoji="1" lang="en-US" altLang="ja-JP" sz="2000" dirty="0" err="1">
                          <a:latin typeface="Meiryo UI" panose="020B0604030504040204" pitchFamily="50" charset="-128"/>
                          <a:ea typeface="Meiryo UI" panose="020B0604030504040204" pitchFamily="50" charset="-128"/>
                        </a:rPr>
                        <a:t>NP</a:t>
                      </a:r>
                      <a:r>
                        <a:rPr kumimoji="1" lang="en-US" altLang="ja-JP" sz="2000" dirty="0">
                          <a:latin typeface="Meiryo UI" panose="020B0604030504040204" pitchFamily="50" charset="-128"/>
                          <a:ea typeface="Meiryo UI" panose="020B0604030504040204" pitchFamily="50" charset="-128"/>
                        </a:rPr>
                        <a:t> </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28796383"/>
                  </a:ext>
                </a:extLst>
              </a:tr>
            </a:tbl>
          </a:graphicData>
        </a:graphic>
      </p:graphicFrame>
      <p:sp>
        <p:nvSpPr>
          <p:cNvPr id="4" name="スライド番号プレースホルダー 3">
            <a:extLst>
              <a:ext uri="{FF2B5EF4-FFF2-40B4-BE49-F238E27FC236}">
                <a16:creationId xmlns:a16="http://schemas.microsoft.com/office/drawing/2014/main" id="{6A41FA32-AE27-4798-863C-6D947C9056DE}"/>
              </a:ext>
            </a:extLst>
          </p:cNvPr>
          <p:cNvSpPr>
            <a:spLocks noGrp="1"/>
          </p:cNvSpPr>
          <p:nvPr>
            <p:ph type="sldNum" sz="quarter" idx="12"/>
          </p:nvPr>
        </p:nvSpPr>
        <p:spPr/>
        <p:txBody>
          <a:bodyPr/>
          <a:lstStyle/>
          <a:p>
            <a:fld id="{BC785315-CF51-4DCC-A4A5-8031796167C6}" type="slidenum">
              <a:rPr kumimoji="1" lang="ja-JP" altLang="en-US" smtClean="0"/>
              <a:t>13</a:t>
            </a:fld>
            <a:endParaRPr kumimoji="1" lang="ja-JP" altLang="en-US"/>
          </a:p>
        </p:txBody>
      </p:sp>
    </p:spTree>
    <p:extLst>
      <p:ext uri="{BB962C8B-B14F-4D97-AF65-F5344CB8AC3E}">
        <p14:creationId xmlns:p14="http://schemas.microsoft.com/office/powerpoint/2010/main" val="1529757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5CF3BF-07AC-439D-A5AD-BD877A70AC9E}"/>
              </a:ext>
            </a:extLst>
          </p:cNvPr>
          <p:cNvSpPr>
            <a:spLocks noGrp="1"/>
          </p:cNvSpPr>
          <p:nvPr>
            <p:ph type="title"/>
          </p:nvPr>
        </p:nvSpPr>
        <p:spPr>
          <a:xfrm>
            <a:off x="582638" y="365125"/>
            <a:ext cx="11533163" cy="478303"/>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(4) CEFR-informed DPIGC  for academic prose</a:t>
            </a:r>
            <a:endParaRPr kumimoji="1" lang="ja-JP" altLang="en-US" sz="2800" dirty="0"/>
          </a:p>
        </p:txBody>
      </p:sp>
      <p:graphicFrame>
        <p:nvGraphicFramePr>
          <p:cNvPr id="5" name="表 5">
            <a:extLst>
              <a:ext uri="{FF2B5EF4-FFF2-40B4-BE49-F238E27FC236}">
                <a16:creationId xmlns:a16="http://schemas.microsoft.com/office/drawing/2014/main" id="{75F1FC08-4050-4890-9B54-F3A7E3C63B1E}"/>
              </a:ext>
            </a:extLst>
          </p:cNvPr>
          <p:cNvGraphicFramePr>
            <a:graphicFrameLocks noGrp="1"/>
          </p:cNvGraphicFramePr>
          <p:nvPr>
            <p:extLst>
              <p:ext uri="{D42A27DB-BD31-4B8C-83A1-F6EECF244321}">
                <p14:modId xmlns:p14="http://schemas.microsoft.com/office/powerpoint/2010/main" val="1860019073"/>
              </p:ext>
            </p:extLst>
          </p:nvPr>
        </p:nvGraphicFramePr>
        <p:xfrm>
          <a:off x="602567" y="843428"/>
          <a:ext cx="10751233" cy="5151223"/>
        </p:xfrm>
        <a:graphic>
          <a:graphicData uri="http://schemas.openxmlformats.org/drawingml/2006/table">
            <a:tbl>
              <a:tblPr firstRow="1" bandRow="1">
                <a:tableStyleId>{5C22544A-7EE6-4342-B048-85BDC9FD1C3A}</a:tableStyleId>
              </a:tblPr>
              <a:tblGrid>
                <a:gridCol w="603607">
                  <a:extLst>
                    <a:ext uri="{9D8B030D-6E8A-4147-A177-3AD203B41FA5}">
                      <a16:colId xmlns:a16="http://schemas.microsoft.com/office/drawing/2014/main" val="295265968"/>
                    </a:ext>
                  </a:extLst>
                </a:gridCol>
                <a:gridCol w="8680210">
                  <a:extLst>
                    <a:ext uri="{9D8B030D-6E8A-4147-A177-3AD203B41FA5}">
                      <a16:colId xmlns:a16="http://schemas.microsoft.com/office/drawing/2014/main" val="2863521895"/>
                    </a:ext>
                  </a:extLst>
                </a:gridCol>
                <a:gridCol w="1467416">
                  <a:extLst>
                    <a:ext uri="{9D8B030D-6E8A-4147-A177-3AD203B41FA5}">
                      <a16:colId xmlns:a16="http://schemas.microsoft.com/office/drawing/2014/main" val="1047864594"/>
                    </a:ext>
                  </a:extLst>
                </a:gridCol>
              </a:tblGrid>
              <a:tr h="491398">
                <a:tc gridSpan="2">
                  <a:txBody>
                    <a:bodyPr/>
                    <a:lstStyle/>
                    <a:p>
                      <a:pPr algn="ctr"/>
                      <a:r>
                        <a:rPr kumimoji="1" lang="en-US" altLang="ja-JP" sz="2000" dirty="0">
                          <a:latin typeface="Meiryo UI" panose="020B0604030504040204" pitchFamily="50" charset="-128"/>
                          <a:ea typeface="Meiryo UI" panose="020B0604030504040204" pitchFamily="50" charset="-128"/>
                        </a:rPr>
                        <a:t>DPIGC</a:t>
                      </a:r>
                      <a:endParaRPr kumimoji="1" lang="ja-JP" altLang="en-US" sz="2000" dirty="0">
                        <a:latin typeface="Meiryo UI" panose="020B0604030504040204" pitchFamily="50" charset="-128"/>
                        <a:ea typeface="Meiryo UI" panose="020B0604030504040204" pitchFamily="50" charset="-128"/>
                      </a:endParaRPr>
                    </a:p>
                  </a:txBody>
                  <a:tcPr/>
                </a:tc>
                <a:tc hMerge="1">
                  <a:txBody>
                    <a:bodyPr/>
                    <a:lstStyle/>
                    <a:p>
                      <a:endParaRPr kumimoji="1" lang="ja-JP" altLang="en-US" dirty="0"/>
                    </a:p>
                  </a:txBody>
                  <a:tcPr/>
                </a:tc>
                <a:tc>
                  <a:txBody>
                    <a:bodyPr/>
                    <a:lstStyle/>
                    <a:p>
                      <a:pPr algn="ctr"/>
                      <a:r>
                        <a:rPr kumimoji="1" lang="en-US" altLang="ja-JP" sz="2000" dirty="0">
                          <a:latin typeface="Meiryo UI" panose="020B0604030504040204" pitchFamily="50" charset="-128"/>
                          <a:ea typeface="Meiryo UI" panose="020B0604030504040204" pitchFamily="50" charset="-128"/>
                        </a:rPr>
                        <a:t>CEFR</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21164302"/>
                  </a:ext>
                </a:extLst>
              </a:tr>
              <a:tr h="410537">
                <a:tc>
                  <a:txBody>
                    <a:bodyPr/>
                    <a:lstStyle/>
                    <a:p>
                      <a:r>
                        <a:rPr kumimoji="1" lang="en-US" altLang="ja-JP" sz="2000" dirty="0">
                          <a:latin typeface="Meiryo UI" panose="020B0604030504040204" pitchFamily="50" charset="-128"/>
                          <a:ea typeface="Meiryo UI" panose="020B0604030504040204" pitchFamily="50" charset="-128"/>
                        </a:rPr>
                        <a:t>2</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pPr marL="342900" indent="-342900">
                        <a:buFont typeface="Arial" panose="020B0604020202020204" pitchFamily="34" charset="0"/>
                        <a:buChar char="•"/>
                      </a:pPr>
                      <a:r>
                        <a:rPr kumimoji="1" lang="en-US" altLang="ja-JP" sz="2000" dirty="0">
                          <a:highlight>
                            <a:srgbClr val="FFFF00"/>
                          </a:highlight>
                          <a:latin typeface="Meiryo UI" panose="020B0604030504040204" pitchFamily="50" charset="-128"/>
                          <a:ea typeface="Meiryo UI" panose="020B0604030504040204" pitchFamily="50" charset="-128"/>
                        </a:rPr>
                        <a:t>Simple premodifying (attributive adj)</a:t>
                      </a:r>
                      <a:endParaRPr kumimoji="1" lang="ja-JP" altLang="en-US" sz="20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en-US" altLang="ja-JP" sz="2000" dirty="0">
                          <a:highlight>
                            <a:srgbClr val="FFFF00"/>
                          </a:highlight>
                          <a:latin typeface="Meiryo UI" panose="020B0604030504040204" pitchFamily="50" charset="-128"/>
                          <a:ea typeface="Meiryo UI" panose="020B0604030504040204" pitchFamily="50" charset="-128"/>
                        </a:rPr>
                        <a:t>A1~A2</a:t>
                      </a:r>
                      <a:endParaRPr kumimoji="1" lang="ja-JP" altLang="en-US" sz="2000" dirty="0">
                        <a:highlight>
                          <a:srgbClr val="FF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05265470"/>
                  </a:ext>
                </a:extLst>
              </a:tr>
              <a:tr h="1673726">
                <a:tc>
                  <a:txBody>
                    <a:bodyPr/>
                    <a:lstStyle/>
                    <a:p>
                      <a:r>
                        <a:rPr kumimoji="1" lang="en-US" altLang="ja-JP" sz="2000" dirty="0">
                          <a:latin typeface="Meiryo UI" panose="020B0604030504040204" pitchFamily="50" charset="-128"/>
                          <a:ea typeface="Meiryo UI" panose="020B0604030504040204" pitchFamily="50" charset="-128"/>
                        </a:rPr>
                        <a:t>3</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pPr marL="342900" indent="-342900">
                        <a:buFont typeface="Arial" panose="020B0604020202020204" pitchFamily="34" charset="0"/>
                        <a:buChar char="•"/>
                      </a:pPr>
                      <a:r>
                        <a:rPr kumimoji="1" lang="en-US" altLang="ja-JP" sz="2000" dirty="0">
                          <a:highlight>
                            <a:srgbClr val="FFFF00"/>
                          </a:highlight>
                          <a:latin typeface="Meiryo UI" panose="020B0604030504040204" pitchFamily="50" charset="-128"/>
                          <a:ea typeface="Meiryo UI" panose="020B0604030504040204" pitchFamily="50" charset="-128"/>
                        </a:rPr>
                        <a:t>Simple premodifying (nouns, possessive nouns)</a:t>
                      </a:r>
                    </a:p>
                    <a:p>
                      <a:pPr marL="342900" indent="-342900">
                        <a:buFont typeface="Arial" panose="020B0604020202020204" pitchFamily="34" charset="0"/>
                        <a:buChar char="•"/>
                      </a:pPr>
                      <a:r>
                        <a:rPr kumimoji="1" lang="en-US" altLang="ja-JP" sz="2000" dirty="0">
                          <a:highlight>
                            <a:srgbClr val="FFFF00"/>
                          </a:highlight>
                          <a:latin typeface="Meiryo UI" panose="020B0604030504040204" pitchFamily="50" charset="-128"/>
                          <a:ea typeface="Meiryo UI" panose="020B0604030504040204" pitchFamily="50" charset="-128"/>
                        </a:rPr>
                        <a:t>Relative clause (</a:t>
                      </a:r>
                      <a:r>
                        <a:rPr kumimoji="1" lang="en-US" altLang="ja-JP" sz="2000" i="1" dirty="0">
                          <a:highlight>
                            <a:srgbClr val="FFFF00"/>
                          </a:highlight>
                          <a:latin typeface="Meiryo UI" panose="020B0604030504040204" pitchFamily="50" charset="-128"/>
                          <a:ea typeface="Meiryo UI" panose="020B0604030504040204" pitchFamily="50" charset="-128"/>
                        </a:rPr>
                        <a:t>that</a:t>
                      </a:r>
                      <a:r>
                        <a:rPr kumimoji="1" lang="en-US" altLang="ja-JP" sz="2000" dirty="0">
                          <a:highlight>
                            <a:srgbClr val="FFFF00"/>
                          </a:highlight>
                          <a:latin typeface="Meiryo UI" panose="020B0604030504040204" pitchFamily="50" charset="-128"/>
                          <a:ea typeface="Meiryo UI" panose="020B0604030504040204" pitchFamily="50" charset="-128"/>
                        </a:rPr>
                        <a:t> as relative pronoun)</a:t>
                      </a:r>
                    </a:p>
                    <a:p>
                      <a:pPr marL="342900" indent="-342900">
                        <a:buFont typeface="Arial" panose="020B0604020202020204" pitchFamily="34" charset="0"/>
                        <a:buChar char="•"/>
                      </a:pPr>
                      <a:r>
                        <a:rPr kumimoji="1" lang="en-US" altLang="ja-JP" sz="2000" i="1" dirty="0">
                          <a:highlight>
                            <a:srgbClr val="00FF00"/>
                          </a:highlight>
                          <a:latin typeface="Meiryo UI" panose="020B0604030504040204" pitchFamily="50" charset="-128"/>
                          <a:ea typeface="Meiryo UI" panose="020B0604030504040204" pitchFamily="50" charset="-128"/>
                        </a:rPr>
                        <a:t>Of </a:t>
                      </a:r>
                      <a:r>
                        <a:rPr kumimoji="1" lang="en-US" altLang="ja-JP" sz="2000" dirty="0">
                          <a:highlight>
                            <a:srgbClr val="00FF00"/>
                          </a:highlight>
                          <a:latin typeface="Meiryo UI" panose="020B0604030504040204" pitchFamily="50" charset="-128"/>
                          <a:ea typeface="Meiryo UI" panose="020B0604030504040204" pitchFamily="50" charset="-128"/>
                        </a:rPr>
                        <a:t>phrases as postmodifiers</a:t>
                      </a:r>
                      <a:endParaRPr kumimoji="1" lang="en-US"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kumimoji="1" lang="en-US" altLang="ja-JP" sz="2000" dirty="0">
                          <a:highlight>
                            <a:srgbClr val="00FF00"/>
                          </a:highlight>
                          <a:latin typeface="Meiryo UI" panose="020B0604030504040204" pitchFamily="50" charset="-128"/>
                          <a:ea typeface="Meiryo UI" panose="020B0604030504040204" pitchFamily="50" charset="-128"/>
                        </a:rPr>
                        <a:t>PP as postmodifiers (Ps, other than </a:t>
                      </a:r>
                      <a:r>
                        <a:rPr kumimoji="1" lang="en-US" altLang="ja-JP" sz="2000" i="1" dirty="0">
                          <a:highlight>
                            <a:srgbClr val="00FF00"/>
                          </a:highlight>
                          <a:latin typeface="Meiryo UI" panose="020B0604030504040204" pitchFamily="50" charset="-128"/>
                          <a:ea typeface="Meiryo UI" panose="020B0604030504040204" pitchFamily="50" charset="-128"/>
                        </a:rPr>
                        <a:t>of</a:t>
                      </a:r>
                      <a:r>
                        <a:rPr kumimoji="1" lang="en-US" altLang="ja-JP" sz="2000" dirty="0">
                          <a:highlight>
                            <a:srgbClr val="00FF00"/>
                          </a:highlight>
                          <a:latin typeface="Meiryo UI" panose="020B0604030504040204" pitchFamily="50" charset="-128"/>
                          <a:ea typeface="Meiryo UI" panose="020B0604030504040204" pitchFamily="50" charset="-128"/>
                        </a:rPr>
                        <a:t> = concrete and locative meaning)</a:t>
                      </a:r>
                      <a:endParaRPr kumimoji="1" lang="ja-JP" altLang="en-US" sz="2000" dirty="0">
                        <a:highlight>
                          <a:srgbClr val="00FF00"/>
                        </a:highlight>
                        <a:latin typeface="Meiryo UI" panose="020B0604030504040204" pitchFamily="50" charset="-128"/>
                        <a:ea typeface="Meiryo UI" panose="020B0604030504040204" pitchFamily="50" charset="-128"/>
                      </a:endParaRPr>
                    </a:p>
                  </a:txBody>
                  <a:tcPr/>
                </a:tc>
                <a:tc>
                  <a:txBody>
                    <a:bodyPr/>
                    <a:lstStyle/>
                    <a:p>
                      <a:r>
                        <a:rPr kumimoji="1" lang="en-US" altLang="ja-JP" sz="2000" dirty="0">
                          <a:highlight>
                            <a:srgbClr val="FFFF00"/>
                          </a:highlight>
                          <a:latin typeface="Meiryo UI" panose="020B0604030504040204" pitchFamily="50" charset="-128"/>
                          <a:ea typeface="Meiryo UI" panose="020B0604030504040204" pitchFamily="50" charset="-128"/>
                        </a:rPr>
                        <a:t>A1~A2</a:t>
                      </a:r>
                    </a:p>
                    <a:p>
                      <a:r>
                        <a:rPr kumimoji="1" lang="en-US" altLang="ja-JP" sz="2000" dirty="0">
                          <a:highlight>
                            <a:srgbClr val="FFFF00"/>
                          </a:highlight>
                          <a:latin typeface="Meiryo UI" panose="020B0604030504040204" pitchFamily="50" charset="-128"/>
                          <a:ea typeface="Meiryo UI" panose="020B0604030504040204" pitchFamily="50" charset="-128"/>
                        </a:rPr>
                        <a:t>A2</a:t>
                      </a:r>
                      <a:r>
                        <a:rPr kumimoji="1" lang="en-US" altLang="ja-JP" sz="2000" dirty="0">
                          <a:highlight>
                            <a:srgbClr val="00FF00"/>
                          </a:highlight>
                          <a:latin typeface="Meiryo UI" panose="020B0604030504040204" pitchFamily="50" charset="-128"/>
                          <a:ea typeface="Meiryo UI" panose="020B0604030504040204" pitchFamily="50" charset="-128"/>
                        </a:rPr>
                        <a:t>~</a:t>
                      </a:r>
                    </a:p>
                    <a:p>
                      <a:r>
                        <a:rPr kumimoji="1" lang="en-US" altLang="ja-JP" sz="2000" dirty="0">
                          <a:highlight>
                            <a:srgbClr val="00FF00"/>
                          </a:highlight>
                          <a:latin typeface="Meiryo UI" panose="020B0604030504040204" pitchFamily="50" charset="-128"/>
                          <a:ea typeface="Meiryo UI" panose="020B0604030504040204" pitchFamily="50" charset="-128"/>
                        </a:rPr>
                        <a:t>B1</a:t>
                      </a:r>
                    </a:p>
                    <a:p>
                      <a:r>
                        <a:rPr kumimoji="1" lang="en-US" altLang="ja-JP" sz="2000" dirty="0">
                          <a:highlight>
                            <a:srgbClr val="00FF00"/>
                          </a:highlight>
                          <a:latin typeface="Meiryo UI" panose="020B0604030504040204" pitchFamily="50" charset="-128"/>
                          <a:ea typeface="Meiryo UI" panose="020B0604030504040204" pitchFamily="50" charset="-128"/>
                        </a:rPr>
                        <a:t>B1</a:t>
                      </a:r>
                      <a:endParaRPr kumimoji="1" lang="ja-JP" altLang="en-US" sz="2000" dirty="0">
                        <a:highlight>
                          <a:srgbClr val="00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14738641"/>
                  </a:ext>
                </a:extLst>
              </a:tr>
              <a:tr h="1287781">
                <a:tc>
                  <a:txBody>
                    <a:bodyPr/>
                    <a:lstStyle/>
                    <a:p>
                      <a:r>
                        <a:rPr kumimoji="1" lang="en-US" altLang="ja-JP" sz="2000" dirty="0">
                          <a:latin typeface="Meiryo UI" panose="020B0604030504040204" pitchFamily="50" charset="-128"/>
                          <a:ea typeface="Meiryo UI" panose="020B0604030504040204" pitchFamily="50" charset="-128"/>
                        </a:rPr>
                        <a:t>4</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pPr marL="342900" indent="-342900">
                        <a:buFont typeface="Arial" panose="020B0604020202020204" pitchFamily="34" charset="0"/>
                        <a:buChar char="•"/>
                      </a:pPr>
                      <a:r>
                        <a:rPr kumimoji="1" lang="en-US" altLang="ja-JP" sz="2000" dirty="0">
                          <a:highlight>
                            <a:srgbClr val="00FFFF"/>
                          </a:highlight>
                          <a:latin typeface="Meiryo UI" panose="020B0604030504040204" pitchFamily="50" charset="-128"/>
                          <a:ea typeface="Meiryo UI" panose="020B0604030504040204" pitchFamily="50" charset="-128"/>
                        </a:rPr>
                        <a:t>Nonfinite relative clauses</a:t>
                      </a:r>
                    </a:p>
                    <a:p>
                      <a:pPr marL="342900" indent="-342900">
                        <a:buFont typeface="Arial" panose="020B0604020202020204" pitchFamily="34" charset="0"/>
                        <a:buChar char="•"/>
                      </a:pPr>
                      <a:r>
                        <a:rPr kumimoji="1" lang="en-US" altLang="ja-JP" sz="2000" dirty="0">
                          <a:highlight>
                            <a:srgbClr val="00FFFF"/>
                          </a:highlight>
                          <a:latin typeface="Meiryo UI" panose="020B0604030504040204" pitchFamily="50" charset="-128"/>
                          <a:ea typeface="Meiryo UI" panose="020B0604030504040204" pitchFamily="50" charset="-128"/>
                        </a:rPr>
                        <a:t>More phrasal premodification in the NP</a:t>
                      </a:r>
                    </a:p>
                    <a:p>
                      <a:pPr marL="342900" indent="-342900">
                        <a:buFont typeface="Arial" panose="020B0604020202020204" pitchFamily="34" charset="0"/>
                        <a:buChar char="•"/>
                      </a:pPr>
                      <a:r>
                        <a:rPr kumimoji="1" lang="en-US" altLang="ja-JP" sz="2000" dirty="0">
                          <a:highlight>
                            <a:srgbClr val="00FF00"/>
                          </a:highlight>
                          <a:latin typeface="Meiryo UI" panose="020B0604030504040204" pitchFamily="50" charset="-128"/>
                          <a:ea typeface="Meiryo UI" panose="020B0604030504040204" pitchFamily="50" charset="-128"/>
                        </a:rPr>
                        <a:t>PPs as postmodifiers (Ps, </a:t>
                      </a:r>
                      <a:r>
                        <a:rPr kumimoji="1" lang="en-US" altLang="ja-JP" sz="2000" b="0" i="0" u="none" strike="noStrike" kern="1200" cap="none" spc="0" normalizeH="0" baseline="0" noProof="0" dirty="0">
                          <a:ln>
                            <a:noFill/>
                          </a:ln>
                          <a:solidFill>
                            <a:prstClr val="black"/>
                          </a:solidFill>
                          <a:effectLst/>
                          <a:highlight>
                            <a:srgbClr val="00FF00"/>
                          </a:highlight>
                          <a:uLnTx/>
                          <a:uFillTx/>
                          <a:latin typeface="Meiryo UI" panose="020B0604030504040204" pitchFamily="50" charset="-128"/>
                          <a:ea typeface="Meiryo UI" panose="020B0604030504040204" pitchFamily="50" charset="-128"/>
                          <a:cs typeface="+mn-cs"/>
                        </a:rPr>
                        <a:t>other than </a:t>
                      </a:r>
                      <a:r>
                        <a:rPr kumimoji="1" lang="en-US" altLang="ja-JP" sz="2000" b="0" i="1" u="none" strike="noStrike" kern="1200" cap="none" spc="0" normalizeH="0" baseline="0" noProof="0" dirty="0">
                          <a:ln>
                            <a:noFill/>
                          </a:ln>
                          <a:solidFill>
                            <a:prstClr val="black"/>
                          </a:solidFill>
                          <a:effectLst/>
                          <a:highlight>
                            <a:srgbClr val="00FF00"/>
                          </a:highlight>
                          <a:uLnTx/>
                          <a:uFillTx/>
                          <a:latin typeface="Meiryo UI" panose="020B0604030504040204" pitchFamily="50" charset="-128"/>
                          <a:ea typeface="Meiryo UI" panose="020B0604030504040204" pitchFamily="50" charset="-128"/>
                          <a:cs typeface="+mn-cs"/>
                        </a:rPr>
                        <a:t>of</a:t>
                      </a:r>
                      <a:r>
                        <a:rPr kumimoji="1" lang="en-US" altLang="ja-JP" sz="2000" b="0" i="0" u="none" strike="noStrike" kern="1200" cap="none" spc="0" normalizeH="0" baseline="0" noProof="0" dirty="0">
                          <a:ln>
                            <a:noFill/>
                          </a:ln>
                          <a:solidFill>
                            <a:prstClr val="black"/>
                          </a:solidFill>
                          <a:effectLst/>
                          <a:highlight>
                            <a:srgbClr val="00FF00"/>
                          </a:highlight>
                          <a:uLnTx/>
                          <a:uFillTx/>
                          <a:latin typeface="Meiryo UI" panose="020B0604030504040204" pitchFamily="50" charset="-128"/>
                          <a:ea typeface="Meiryo UI" panose="020B0604030504040204" pitchFamily="50" charset="-128"/>
                          <a:cs typeface="+mn-cs"/>
                        </a:rPr>
                        <a:t> = abstract meaning)</a:t>
                      </a:r>
                      <a:endParaRPr kumimoji="1" lang="ja-JP" altLang="en-US" sz="2000" dirty="0">
                        <a:highlight>
                          <a:srgbClr val="00FF00"/>
                        </a:highlight>
                        <a:latin typeface="Meiryo UI" panose="020B0604030504040204" pitchFamily="50" charset="-128"/>
                        <a:ea typeface="Meiryo UI" panose="020B0604030504040204" pitchFamily="50" charset="-128"/>
                      </a:endParaRPr>
                    </a:p>
                  </a:txBody>
                  <a:tcPr/>
                </a:tc>
                <a:tc>
                  <a:txBody>
                    <a:bodyPr/>
                    <a:lstStyle/>
                    <a:p>
                      <a:r>
                        <a:rPr kumimoji="1" lang="en-US" altLang="ja-JP" sz="2000" dirty="0">
                          <a:highlight>
                            <a:srgbClr val="00FFFF"/>
                          </a:highlight>
                          <a:latin typeface="Meiryo UI" panose="020B0604030504040204" pitchFamily="50" charset="-128"/>
                          <a:ea typeface="Meiryo UI" panose="020B0604030504040204" pitchFamily="50" charset="-128"/>
                        </a:rPr>
                        <a:t>B2</a:t>
                      </a:r>
                    </a:p>
                    <a:p>
                      <a:r>
                        <a:rPr kumimoji="1" lang="en-US" altLang="ja-JP" sz="2000" dirty="0">
                          <a:highlight>
                            <a:srgbClr val="00FFFF"/>
                          </a:highlight>
                          <a:latin typeface="Meiryo UI" panose="020B0604030504040204" pitchFamily="50" charset="-128"/>
                          <a:ea typeface="Meiryo UI" panose="020B0604030504040204" pitchFamily="50" charset="-128"/>
                        </a:rPr>
                        <a:t>B2</a:t>
                      </a:r>
                    </a:p>
                    <a:p>
                      <a:r>
                        <a:rPr kumimoji="1" lang="en-US" altLang="ja-JP" sz="2000" dirty="0">
                          <a:highlight>
                            <a:srgbClr val="00FF00"/>
                          </a:highlight>
                          <a:latin typeface="Meiryo UI" panose="020B0604030504040204" pitchFamily="50" charset="-128"/>
                          <a:ea typeface="Meiryo UI" panose="020B0604030504040204" pitchFamily="50" charset="-128"/>
                        </a:rPr>
                        <a:t>B1+?</a:t>
                      </a:r>
                      <a:endParaRPr kumimoji="1" lang="ja-JP" altLang="en-US" sz="2000" dirty="0">
                        <a:highlight>
                          <a:srgbClr val="00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7778524"/>
                  </a:ext>
                </a:extLst>
              </a:tr>
              <a:tr h="1287781">
                <a:tc>
                  <a:txBody>
                    <a:bodyPr/>
                    <a:lstStyle/>
                    <a:p>
                      <a:r>
                        <a:rPr kumimoji="1" lang="en-US" altLang="ja-JP" sz="2000" dirty="0">
                          <a:latin typeface="Meiryo UI" panose="020B0604030504040204" pitchFamily="50" charset="-128"/>
                          <a:ea typeface="Meiryo UI" panose="020B0604030504040204" pitchFamily="50" charset="-128"/>
                        </a:rPr>
                        <a:t>5</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Complex NPs with various devices such as </a:t>
                      </a:r>
                      <a:r>
                        <a:rPr kumimoji="1" lang="en-US" altLang="ja-JP" sz="2000" dirty="0">
                          <a:highlight>
                            <a:srgbClr val="FF00FF"/>
                          </a:highlight>
                          <a:latin typeface="Meiryo UI" panose="020B0604030504040204" pitchFamily="50" charset="-128"/>
                          <a:ea typeface="Meiryo UI" panose="020B0604030504040204" pitchFamily="50" charset="-128"/>
                        </a:rPr>
                        <a:t>P+ nonfinite clause</a:t>
                      </a:r>
                      <a:r>
                        <a:rPr kumimoji="1" lang="en-US" altLang="ja-JP" sz="2000" dirty="0">
                          <a:latin typeface="Meiryo UI" panose="020B0604030504040204" pitchFamily="50" charset="-128"/>
                          <a:ea typeface="Meiryo UI" panose="020B0604030504040204" pitchFamily="50" charset="-128"/>
                        </a:rPr>
                        <a:t>, </a:t>
                      </a:r>
                      <a:r>
                        <a:rPr kumimoji="1" lang="en-US" altLang="ja-JP" sz="2000" dirty="0">
                          <a:highlight>
                            <a:srgbClr val="FF00FF"/>
                          </a:highlight>
                          <a:latin typeface="Meiryo UI" panose="020B0604030504040204" pitchFamily="50" charset="-128"/>
                          <a:ea typeface="Meiryo UI" panose="020B0604030504040204" pitchFamily="50" charset="-128"/>
                        </a:rPr>
                        <a:t>finite complement of N</a:t>
                      </a:r>
                      <a:r>
                        <a:rPr kumimoji="1" lang="en-US" altLang="ja-JP" sz="2000" dirty="0">
                          <a:latin typeface="Meiryo UI" panose="020B0604030504040204" pitchFamily="50" charset="-128"/>
                          <a:ea typeface="Meiryo UI" panose="020B0604030504040204" pitchFamily="50" charset="-128"/>
                        </a:rPr>
                        <a:t>, </a:t>
                      </a:r>
                      <a:r>
                        <a:rPr kumimoji="1" lang="en-US" altLang="ja-JP" sz="2000" dirty="0">
                          <a:highlight>
                            <a:srgbClr val="00FF00"/>
                          </a:highlight>
                          <a:latin typeface="Meiryo UI" panose="020B0604030504040204" pitchFamily="50" charset="-128"/>
                          <a:ea typeface="Meiryo UI" panose="020B0604030504040204" pitchFamily="50" charset="-128"/>
                        </a:rPr>
                        <a:t>Appositive NPs</a:t>
                      </a:r>
                      <a:r>
                        <a:rPr kumimoji="1" lang="en-US" altLang="ja-JP" sz="2000" dirty="0">
                          <a:latin typeface="Meiryo UI" panose="020B0604030504040204" pitchFamily="50" charset="-128"/>
                          <a:ea typeface="Meiryo UI" panose="020B0604030504040204" pitchFamily="50" charset="-128"/>
                        </a:rPr>
                        <a:t>, </a:t>
                      </a:r>
                      <a:r>
                        <a:rPr kumimoji="1" lang="en-US" altLang="ja-JP" sz="2000" dirty="0">
                          <a:highlight>
                            <a:srgbClr val="FF00FF"/>
                          </a:highlight>
                          <a:latin typeface="Meiryo UI" panose="020B0604030504040204" pitchFamily="50" charset="-128"/>
                          <a:ea typeface="Meiryo UI" panose="020B0604030504040204" pitchFamily="50" charset="-128"/>
                        </a:rPr>
                        <a:t>extensive phrasal embeddings</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highlight>
                            <a:srgbClr val="FF00FF"/>
                          </a:highlight>
                          <a:latin typeface="Meiryo UI" panose="020B0604030504040204" pitchFamily="50" charset="-128"/>
                          <a:ea typeface="Meiryo UI" panose="020B0604030504040204" pitchFamily="50" charset="-128"/>
                        </a:rPr>
                        <a:t>*B2+ ~?</a:t>
                      </a:r>
                    </a:p>
                    <a:p>
                      <a:r>
                        <a:rPr kumimoji="1" lang="en-US" altLang="ja-JP" sz="2000" dirty="0">
                          <a:highlight>
                            <a:srgbClr val="00FF00"/>
                          </a:highlight>
                          <a:latin typeface="Meiryo UI" panose="020B0604030504040204" pitchFamily="50" charset="-128"/>
                          <a:ea typeface="Meiryo UI" panose="020B0604030504040204" pitchFamily="50" charset="-128"/>
                        </a:rPr>
                        <a:t>B1</a:t>
                      </a:r>
                      <a:endParaRPr kumimoji="1" lang="ja-JP" altLang="en-US" sz="2000" dirty="0">
                        <a:highlight>
                          <a:srgbClr val="00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28796383"/>
                  </a:ext>
                </a:extLst>
              </a:tr>
            </a:tbl>
          </a:graphicData>
        </a:graphic>
      </p:graphicFrame>
      <p:sp>
        <p:nvSpPr>
          <p:cNvPr id="3" name="スライド番号プレースホルダー 2">
            <a:extLst>
              <a:ext uri="{FF2B5EF4-FFF2-40B4-BE49-F238E27FC236}">
                <a16:creationId xmlns:a16="http://schemas.microsoft.com/office/drawing/2014/main" id="{1668178A-11F9-4259-92DA-F9F12A7A8BB7}"/>
              </a:ext>
            </a:extLst>
          </p:cNvPr>
          <p:cNvSpPr>
            <a:spLocks noGrp="1"/>
          </p:cNvSpPr>
          <p:nvPr>
            <p:ph type="sldNum" sz="quarter" idx="12"/>
          </p:nvPr>
        </p:nvSpPr>
        <p:spPr/>
        <p:txBody>
          <a:bodyPr/>
          <a:lstStyle/>
          <a:p>
            <a:fld id="{BC785315-CF51-4DCC-A4A5-8031796167C6}" type="slidenum">
              <a:rPr kumimoji="1" lang="ja-JP" altLang="en-US" smtClean="0"/>
              <a:t>14</a:t>
            </a:fld>
            <a:endParaRPr kumimoji="1" lang="ja-JP" altLang="en-US"/>
          </a:p>
        </p:txBody>
      </p:sp>
      <p:sp>
        <p:nvSpPr>
          <p:cNvPr id="8" name="コンテンツ プレースホルダー 5">
            <a:extLst>
              <a:ext uri="{FF2B5EF4-FFF2-40B4-BE49-F238E27FC236}">
                <a16:creationId xmlns:a16="http://schemas.microsoft.com/office/drawing/2014/main" id="{CD05260D-4EDF-40E0-989B-9E043217F702}"/>
              </a:ext>
            </a:extLst>
          </p:cNvPr>
          <p:cNvSpPr>
            <a:spLocks noGrp="1"/>
          </p:cNvSpPr>
          <p:nvPr>
            <p:ph idx="1"/>
          </p:nvPr>
        </p:nvSpPr>
        <p:spPr>
          <a:xfrm>
            <a:off x="708075" y="5994651"/>
            <a:ext cx="9324534" cy="498224"/>
          </a:xfrm>
        </p:spPr>
        <p:txBody>
          <a:bodyPr>
            <a:normAutofit fontScale="47500" lnSpcReduction="20000"/>
          </a:bodyPr>
          <a:lstStyle/>
          <a:p>
            <a:pPr marL="0" indent="0">
              <a:buNone/>
            </a:pPr>
            <a:r>
              <a:rPr lang="en-US" altLang="ja-JP" sz="2900" dirty="0">
                <a:latin typeface="Meiryo UI" panose="020B0604030504040204" pitchFamily="50" charset="-128"/>
                <a:ea typeface="Meiryo UI" panose="020B0604030504040204" pitchFamily="50" charset="-128"/>
              </a:rPr>
              <a:t>Note: * needs to be justified.</a:t>
            </a:r>
          </a:p>
          <a:p>
            <a:pPr marL="0" indent="0">
              <a:buNone/>
            </a:pPr>
            <a:r>
              <a:rPr lang="en-US" altLang="ja-JP" sz="2000" dirty="0">
                <a:latin typeface="Meiryo UI" panose="020B0604030504040204" pitchFamily="50" charset="-128"/>
                <a:ea typeface="Meiryo UI" panose="020B0604030504040204" pitchFamily="50" charset="-128"/>
              </a:rPr>
              <a:t> </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25935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9">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a:ln>
                <a:noFill/>
              </a:ln>
              <a:solidFill>
                <a:prstClr val="white"/>
              </a:solidFill>
              <a:effectLst/>
              <a:uLnTx/>
              <a:uFillTx/>
              <a:latin typeface="游ゴシック" panose="020F0502020204030204"/>
              <a:ea typeface="+mn-ea"/>
              <a:cs typeface="+mn-cs"/>
            </a:endParaRPr>
          </a:p>
        </p:txBody>
      </p:sp>
      <p:sp>
        <p:nvSpPr>
          <p:cNvPr id="27"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a:ln>
                <a:noFill/>
              </a:ln>
              <a:solidFill>
                <a:prstClr val="white"/>
              </a:solidFill>
              <a:effectLst/>
              <a:uLnTx/>
              <a:uFillTx/>
              <a:latin typeface="游ゴシック" panose="020F0502020204030204"/>
              <a:ea typeface="+mn-ea"/>
              <a:cs typeface="+mn-cs"/>
            </a:endParaRPr>
          </a:p>
        </p:txBody>
      </p:sp>
      <p:sp>
        <p:nvSpPr>
          <p:cNvPr id="28" name="Rectangle 23">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a:ln>
                <a:noFill/>
              </a:ln>
              <a:solidFill>
                <a:prstClr val="white"/>
              </a:solidFill>
              <a:effectLst/>
              <a:uLnTx/>
              <a:uFillTx/>
              <a:latin typeface="游ゴシック" panose="020F0502020204030204"/>
              <a:ea typeface="+mn-ea"/>
              <a:cs typeface="+mn-cs"/>
            </a:endParaRPr>
          </a:p>
        </p:txBody>
      </p:sp>
      <p:sp>
        <p:nvSpPr>
          <p:cNvPr id="2" name="タイトル 1">
            <a:extLst>
              <a:ext uri="{FF2B5EF4-FFF2-40B4-BE49-F238E27FC236}">
                <a16:creationId xmlns:a16="http://schemas.microsoft.com/office/drawing/2014/main" id="{665CF3BF-07AC-439D-A5AD-BD877A70AC9E}"/>
              </a:ext>
            </a:extLst>
          </p:cNvPr>
          <p:cNvSpPr>
            <a:spLocks noGrp="1"/>
          </p:cNvSpPr>
          <p:nvPr>
            <p:ph type="title"/>
          </p:nvPr>
        </p:nvSpPr>
        <p:spPr>
          <a:xfrm>
            <a:off x="1524000" y="1376362"/>
            <a:ext cx="9144000" cy="2603274"/>
          </a:xfrm>
        </p:spPr>
        <p:txBody>
          <a:bodyPr vert="horz" lIns="91440" tIns="45720" rIns="91440" bIns="45720" rtlCol="0" anchor="b">
            <a:normAutofit/>
          </a:bodyPr>
          <a:lstStyle/>
          <a:p>
            <a:pPr marR="0" lvl="0" algn="ctr" fontAlgn="auto">
              <a:spcAft>
                <a:spcPts val="0"/>
              </a:spcAft>
              <a:buClrTx/>
              <a:buSzTx/>
              <a:tabLst/>
              <a:defRPr/>
            </a:pPr>
            <a:r>
              <a:rPr lang="en-US" altLang="ja-JP" sz="5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3. Some pedagogical implications</a:t>
            </a:r>
            <a:endParaRPr kumimoji="1" lang="en-US" altLang="ja-JP" sz="5400" kern="1200" dirty="0">
              <a:solidFill>
                <a:schemeClr val="tx1"/>
              </a:solidFill>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FE56D65B-F09C-49C5-B30E-691CEAE87DAB}"/>
              </a:ext>
            </a:extLst>
          </p:cNvPr>
          <p:cNvSpPr>
            <a:spLocks noGrp="1"/>
          </p:cNvSpPr>
          <p:nvPr>
            <p:ph type="body" idx="1"/>
          </p:nvPr>
        </p:nvSpPr>
        <p:spPr>
          <a:xfrm>
            <a:off x="1524000" y="4118088"/>
            <a:ext cx="9144000" cy="1393711"/>
          </a:xfrm>
        </p:spPr>
        <p:txBody>
          <a:bodyPr vert="horz" lIns="91440" tIns="45720" rIns="91440" bIns="45720" rtlCol="0">
            <a:normAutofit/>
          </a:bodyPr>
          <a:lstStyle/>
          <a:p>
            <a:pPr algn="ctr"/>
            <a:endParaRPr kumimoji="1" lang="en-US" altLang="ja-JP" sz="2400" kern="1200" dirty="0">
              <a:solidFill>
                <a:schemeClr val="tx1"/>
              </a:solidFill>
              <a:latin typeface="+mn-lt"/>
              <a:ea typeface="+mn-ea"/>
              <a:cs typeface="+mn-cs"/>
            </a:endParaRPr>
          </a:p>
        </p:txBody>
      </p:sp>
      <p:sp>
        <p:nvSpPr>
          <p:cNvPr id="4" name="スライド番号プレースホルダー 3">
            <a:extLst>
              <a:ext uri="{FF2B5EF4-FFF2-40B4-BE49-F238E27FC236}">
                <a16:creationId xmlns:a16="http://schemas.microsoft.com/office/drawing/2014/main" id="{9C1C9AE7-9430-4D4C-88D2-FFA14D16E272}"/>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C785315-CF51-4DCC-A4A5-8031796167C6}" type="slidenum">
              <a:rPr kumimoji="1" lang="en-US" altLang="ja-JP" sz="1200" b="0" i="0" u="none" strike="noStrike" kern="1200" cap="none" spc="0" normalizeH="0" baseline="0" noProof="0" smtClean="0">
                <a:ln>
                  <a:noFill/>
                </a:ln>
                <a:solidFill>
                  <a:srgbClr val="898989"/>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600"/>
                </a:spcAft>
                <a:buClrTx/>
                <a:buSzTx/>
                <a:buFontTx/>
                <a:buNone/>
                <a:tabLst/>
                <a:defRPr/>
              </a:pPr>
              <a:t>15</a:t>
            </a:fld>
            <a:endParaRPr kumimoji="1" lang="en-US" altLang="ja-JP" sz="1200" b="0" i="0" u="none" strike="noStrike" kern="1200" cap="none" spc="0" normalizeH="0" baseline="0" noProof="0">
              <a:ln>
                <a:noFill/>
              </a:ln>
              <a:solidFill>
                <a:srgbClr val="89898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69183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A59962-C454-47D6-8C08-9F3EFEBF7FFF}"/>
              </a:ext>
            </a:extLst>
          </p:cNvPr>
          <p:cNvSpPr>
            <a:spLocks noGrp="1"/>
          </p:cNvSpPr>
          <p:nvPr>
            <p:ph type="title"/>
          </p:nvPr>
        </p:nvSpPr>
        <p:spPr>
          <a:xfrm>
            <a:off x="838200" y="365126"/>
            <a:ext cx="10515600" cy="774358"/>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kumimoji="1" lang="en-US" altLang="ja-JP" sz="3200" dirty="0">
                <a:latin typeface="Meiryo UI" panose="020B0604030504040204" pitchFamily="50" charset="-128"/>
                <a:ea typeface="Meiryo UI" panose="020B0604030504040204" pitchFamily="50" charset="-128"/>
              </a:rPr>
              <a:t>3. </a:t>
            </a: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Pedagogical implications</a:t>
            </a:r>
            <a:endParaRPr kumimoji="1" lang="ja-JP" altLang="en-US" sz="32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ED7478E3-2F99-40AB-9344-CCA50FBE22C6}"/>
              </a:ext>
            </a:extLst>
          </p:cNvPr>
          <p:cNvSpPr>
            <a:spLocks noGrp="1"/>
          </p:cNvSpPr>
          <p:nvPr>
            <p:ph idx="1"/>
          </p:nvPr>
        </p:nvSpPr>
        <p:spPr>
          <a:xfrm>
            <a:off x="838199" y="1181688"/>
            <a:ext cx="11091203" cy="5528602"/>
          </a:xfrm>
        </p:spPr>
        <p:txBody>
          <a:bodyPr>
            <a:normAutofit fontScale="92500" lnSpcReduction="20000"/>
          </a:bodyPr>
          <a:lstStyle/>
          <a:p>
            <a:pPr marL="0" indent="0">
              <a:buNone/>
            </a:pPr>
            <a:r>
              <a:rPr lang="en-US" altLang="ja-JP" dirty="0">
                <a:latin typeface="Meiryo UI" panose="020B0604030504040204" pitchFamily="50" charset="-128"/>
                <a:ea typeface="Meiryo UI" panose="020B0604030504040204" pitchFamily="50" charset="-128"/>
              </a:rPr>
              <a:t>CEFR-informed DPIGC of academic prose</a:t>
            </a:r>
          </a:p>
          <a:p>
            <a:r>
              <a:rPr lang="en-US" altLang="ja-JP" dirty="0">
                <a:latin typeface="Meiryo UI" panose="020B0604030504040204" pitchFamily="50" charset="-128"/>
                <a:ea typeface="Meiryo UI" panose="020B0604030504040204" pitchFamily="50" charset="-128"/>
              </a:rPr>
              <a:t>developmentally scaled descriptions of grammatical features of academic prose</a:t>
            </a:r>
          </a:p>
          <a:p>
            <a:pPr marL="0" indent="0">
              <a:buNone/>
            </a:pPr>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pPr marL="0" indent="0">
              <a:buNone/>
            </a:pPr>
            <a:r>
              <a:rPr lang="en-US" altLang="ja-JP" dirty="0">
                <a:latin typeface="Meiryo UI" panose="020B0604030504040204" pitchFamily="50" charset="-128"/>
                <a:ea typeface="Meiryo UI" panose="020B0604030504040204" pitchFamily="50" charset="-128"/>
              </a:rPr>
              <a:t>The most notable grammatical feature of academic prose</a:t>
            </a:r>
          </a:p>
          <a:p>
            <a:pPr marL="0" indent="0">
              <a:buNone/>
            </a:pPr>
            <a:r>
              <a:rPr lang="en-US" altLang="ja-JP" b="1" dirty="0">
                <a:latin typeface="Meiryo UI" panose="020B0604030504040204" pitchFamily="50" charset="-128"/>
                <a:ea typeface="Meiryo UI" panose="020B0604030504040204" pitchFamily="50" charset="-128"/>
              </a:rPr>
              <a:t>Complex NPs</a:t>
            </a:r>
            <a:r>
              <a:rPr lang="en-US" altLang="ja-JP" dirty="0">
                <a:latin typeface="Meiryo UI" panose="020B0604030504040204" pitchFamily="50" charset="-128"/>
                <a:ea typeface="Meiryo UI" panose="020B0604030504040204" pitchFamily="50" charset="-128"/>
              </a:rPr>
              <a:t>: the head noun</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pre- and/or postmodified by various syntactic devices</a:t>
            </a:r>
          </a:p>
          <a:p>
            <a:pPr marL="0" indent="0">
              <a:buNone/>
            </a:pPr>
            <a:endParaRPr lang="en-US" altLang="ja-JP" b="1" dirty="0">
              <a:latin typeface="Meiryo UI" panose="020B0604030504040204" pitchFamily="50" charset="-128"/>
              <a:ea typeface="Meiryo UI" panose="020B0604030504040204" pitchFamily="50" charset="-128"/>
            </a:endParaRPr>
          </a:p>
          <a:p>
            <a:pPr marL="0" indent="0">
              <a:buNone/>
            </a:pPr>
            <a:r>
              <a:rPr lang="en-US" altLang="ja-JP" b="1" dirty="0">
                <a:latin typeface="Meiryo UI" panose="020B0604030504040204" pitchFamily="50" charset="-128"/>
                <a:ea typeface="Meiryo UI" panose="020B0604030504040204" pitchFamily="50" charset="-128"/>
              </a:rPr>
              <a:t>Informationally condensed NPs </a:t>
            </a: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en-US" altLang="ja-JP" dirty="0">
                <a:latin typeface="Meiryo UI" panose="020B0604030504040204" pitchFamily="50" charset="-128"/>
                <a:ea typeface="Meiryo UI" panose="020B0604030504040204" pitchFamily="50" charset="-128"/>
              </a:rPr>
              <a:t>L2 English Teachers should know this characteristic of academic prose as </a:t>
            </a:r>
            <a:r>
              <a:rPr lang="en-US" altLang="ja-JP" b="1" dirty="0">
                <a:latin typeface="Meiryo UI" panose="020B0604030504040204" pitchFamily="50" charset="-128"/>
                <a:ea typeface="Meiryo UI" panose="020B0604030504040204" pitchFamily="50" charset="-128"/>
              </a:rPr>
              <a:t>Teacher Language Awareness </a:t>
            </a:r>
            <a:r>
              <a:rPr lang="en-US" altLang="ja-JP" dirty="0">
                <a:latin typeface="Meiryo UI" panose="020B0604030504040204" pitchFamily="50" charset="-128"/>
                <a:ea typeface="Meiryo UI" panose="020B0604030504040204" pitchFamily="50" charset="-128"/>
              </a:rPr>
              <a:t>(TLA)</a:t>
            </a:r>
          </a:p>
          <a:p>
            <a:pPr marL="0" indent="0">
              <a:buNone/>
            </a:pPr>
            <a:r>
              <a:rPr lang="en-US" altLang="ja-JP" sz="2800" dirty="0">
                <a:effectLst/>
                <a:latin typeface="Meiryo UI" panose="020B0604030504040204" pitchFamily="50" charset="-128"/>
                <a:ea typeface="ＭＳ 明朝" panose="02020609040205080304" pitchFamily="17" charset="-128"/>
                <a:cs typeface="Arial" panose="020B0604020202020204" pitchFamily="34" charset="0"/>
              </a:rPr>
              <a:t> ”the knowledge that teachers have of the underlying systems of the language that enables them to teach effectively” (Thornbury 1997)</a:t>
            </a: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1A0E094A-0001-4C6A-83AF-30A5EDBE12F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85315-CF51-4DCC-A4A5-8031796167C6}"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28286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D7478E3-2F99-40AB-9344-CCA50FBE22C6}"/>
              </a:ext>
            </a:extLst>
          </p:cNvPr>
          <p:cNvSpPr>
            <a:spLocks noGrp="1"/>
          </p:cNvSpPr>
          <p:nvPr>
            <p:ph idx="1"/>
          </p:nvPr>
        </p:nvSpPr>
        <p:spPr>
          <a:xfrm>
            <a:off x="838199" y="1181688"/>
            <a:ext cx="11091203" cy="5528602"/>
          </a:xfrm>
        </p:spPr>
        <p:txBody>
          <a:bodyPr>
            <a:normAutofit/>
          </a:bodyPr>
          <a:lstStyle/>
          <a:p>
            <a:pPr marL="0" indent="0">
              <a:buNone/>
            </a:pPr>
            <a:r>
              <a:rPr lang="en-US" altLang="ja-JP" dirty="0">
                <a:latin typeface="Meiryo UI" panose="020B0604030504040204" pitchFamily="50" charset="-128"/>
                <a:ea typeface="Meiryo UI" panose="020B0604030504040204" pitchFamily="50" charset="-128"/>
              </a:rPr>
              <a:t>Complex NPs: different barriers for L2 English learners at different proficiency levels in different language activities</a:t>
            </a:r>
          </a:p>
          <a:p>
            <a:pPr marL="514350" indent="-514350">
              <a:buAutoNum type="arabicParenBoth"/>
            </a:pPr>
            <a:r>
              <a:rPr lang="en-US" altLang="ja-JP" dirty="0">
                <a:latin typeface="Meiryo UI" panose="020B0604030504040204" pitchFamily="50" charset="-128"/>
                <a:ea typeface="Meiryo UI" panose="020B0604030504040204" pitchFamily="50" charset="-128"/>
              </a:rPr>
              <a:t>Processing academic texts</a:t>
            </a:r>
            <a:r>
              <a:rPr lang="en-US" altLang="ja-JP" b="1" dirty="0">
                <a:latin typeface="Meiryo UI" panose="020B0604030504040204" pitchFamily="50" charset="-128"/>
                <a:ea typeface="Meiryo UI" panose="020B0604030504040204" pitchFamily="50" charset="-128"/>
              </a:rPr>
              <a:t> </a:t>
            </a:r>
          </a:p>
          <a:p>
            <a:pPr marL="514350" indent="-514350">
              <a:buAutoNum type="arabicParenBoth"/>
            </a:pPr>
            <a:r>
              <a:rPr lang="en-US" altLang="ja-JP" dirty="0">
                <a:latin typeface="Meiryo UI" panose="020B0604030504040204" pitchFamily="50" charset="-128"/>
                <a:ea typeface="Meiryo UI" panose="020B0604030504040204" pitchFamily="50" charset="-128"/>
              </a:rPr>
              <a:t>Writing academic reports and essays</a:t>
            </a: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en-US" altLang="ja-JP" dirty="0">
                <a:latin typeface="Meiryo UI" panose="020B0604030504040204" pitchFamily="50" charset="-128"/>
                <a:ea typeface="Meiryo UI" panose="020B0604030504040204" pitchFamily="50" charset="-128"/>
              </a:rPr>
              <a:t>We should pay a special attention to difficulties that target learners face in different language activities.</a:t>
            </a:r>
          </a:p>
        </p:txBody>
      </p:sp>
      <p:sp>
        <p:nvSpPr>
          <p:cNvPr id="4" name="スライド番号プレースホルダー 3">
            <a:extLst>
              <a:ext uri="{FF2B5EF4-FFF2-40B4-BE49-F238E27FC236}">
                <a16:creationId xmlns:a16="http://schemas.microsoft.com/office/drawing/2014/main" id="{1A0E094A-0001-4C6A-83AF-30A5EDBE12FA}"/>
              </a:ext>
            </a:extLst>
          </p:cNvPr>
          <p:cNvSpPr>
            <a:spLocks noGrp="1"/>
          </p:cNvSpPr>
          <p:nvPr>
            <p:ph type="sldNum" sz="quarter" idx="12"/>
          </p:nvPr>
        </p:nvSpPr>
        <p:spPr/>
        <p:txBody>
          <a:bodyPr/>
          <a:lstStyle/>
          <a:p>
            <a:fld id="{BC785315-CF51-4DCC-A4A5-8031796167C6}" type="slidenum">
              <a:rPr kumimoji="1" lang="ja-JP" altLang="en-US" smtClean="0"/>
              <a:t>17</a:t>
            </a:fld>
            <a:endParaRPr kumimoji="1" lang="ja-JP" altLang="en-US"/>
          </a:p>
        </p:txBody>
      </p:sp>
    </p:spTree>
    <p:extLst>
      <p:ext uri="{BB962C8B-B14F-4D97-AF65-F5344CB8AC3E}">
        <p14:creationId xmlns:p14="http://schemas.microsoft.com/office/powerpoint/2010/main" val="18406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A59962-C454-47D6-8C08-9F3EFEBF7FFF}"/>
              </a:ext>
            </a:extLst>
          </p:cNvPr>
          <p:cNvSpPr>
            <a:spLocks noGrp="1"/>
          </p:cNvSpPr>
          <p:nvPr>
            <p:ph type="title"/>
          </p:nvPr>
        </p:nvSpPr>
        <p:spPr>
          <a:xfrm>
            <a:off x="669387" y="365126"/>
            <a:ext cx="10515600" cy="774358"/>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kumimoji="1" lang="en-US" altLang="ja-JP" sz="3200" dirty="0">
                <a:latin typeface="Meiryo UI" panose="020B0604030504040204" pitchFamily="50" charset="-128"/>
                <a:ea typeface="Meiryo UI" panose="020B0604030504040204" pitchFamily="50" charset="-128"/>
              </a:rPr>
              <a:t>3. </a:t>
            </a: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Pedagogical implications: (1) Processing text </a:t>
            </a:r>
            <a:endParaRPr kumimoji="1" lang="ja-JP" altLang="en-US" sz="32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ED7478E3-2F99-40AB-9344-CCA50FBE22C6}"/>
              </a:ext>
            </a:extLst>
          </p:cNvPr>
          <p:cNvSpPr>
            <a:spLocks noGrp="1"/>
          </p:cNvSpPr>
          <p:nvPr>
            <p:ph idx="1"/>
          </p:nvPr>
        </p:nvSpPr>
        <p:spPr>
          <a:xfrm>
            <a:off x="520505" y="1139484"/>
            <a:ext cx="11240085" cy="5528602"/>
          </a:xfrm>
        </p:spPr>
        <p:txBody>
          <a:bodyPr>
            <a:normAutofit/>
          </a:bodyPr>
          <a:lstStyle/>
          <a:p>
            <a:pPr marL="0" indent="0">
              <a:buNone/>
            </a:pPr>
            <a:r>
              <a:rPr lang="en-US" altLang="ja-JP" sz="2400" dirty="0">
                <a:latin typeface="Meiryo UI" panose="020B0604030504040204" pitchFamily="50" charset="-128"/>
                <a:ea typeface="Meiryo UI" panose="020B0604030504040204" pitchFamily="50" charset="-128"/>
              </a:rPr>
              <a:t>Processing texts: construing meaning </a:t>
            </a:r>
            <a:r>
              <a:rPr lang="en-US" altLang="ja-JP" sz="2400" b="1" dirty="0">
                <a:latin typeface="Meiryo UI" panose="020B0604030504040204" pitchFamily="50" charset="-128"/>
                <a:ea typeface="Meiryo UI" panose="020B0604030504040204" pitchFamily="50" charset="-128"/>
              </a:rPr>
              <a:t>through disambiguation </a:t>
            </a:r>
          </a:p>
          <a:p>
            <a:pPr marL="0" indent="0">
              <a:buNone/>
            </a:pPr>
            <a:endParaRPr lang="en-US" altLang="ja-JP" sz="2400" b="1" dirty="0">
              <a:latin typeface="Meiryo UI" panose="020B0604030504040204" pitchFamily="50" charset="-128"/>
              <a:ea typeface="Meiryo UI" panose="020B0604030504040204" pitchFamily="50" charset="-128"/>
            </a:endParaRPr>
          </a:p>
          <a:p>
            <a:pPr marL="457200" lvl="0" indent="-457200" algn="just">
              <a:buAutoNum type="alphaLcParenBoth"/>
            </a:pPr>
            <a:r>
              <a:rPr lang="en-US"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rPr>
              <a:t>the </a:t>
            </a:r>
            <a:r>
              <a:rPr lang="en-US" altLang="ja-JP" sz="2400" b="1" dirty="0">
                <a:solidFill>
                  <a:prstClr val="black"/>
                </a:solidFill>
                <a:latin typeface="Meiryo UI" panose="020B0604030504040204" pitchFamily="50" charset="-128"/>
                <a:ea typeface="Meiryo UI" panose="020B0604030504040204" pitchFamily="50" charset="-128"/>
                <a:cs typeface="Arial" panose="020B0604020202020204" pitchFamily="34" charset="0"/>
              </a:rPr>
              <a:t>presence </a:t>
            </a:r>
            <a:r>
              <a:rPr lang="en-US"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rPr>
              <a:t>of layered </a:t>
            </a:r>
            <a:r>
              <a:rPr lang="en-US" altLang="ja-JP" sz="2400" b="1" dirty="0">
                <a:solidFill>
                  <a:prstClr val="black"/>
                </a:solidFill>
                <a:latin typeface="Meiryo UI" panose="020B0604030504040204" pitchFamily="50" charset="-128"/>
                <a:ea typeface="Meiryo UI" panose="020B0604030504040204" pitchFamily="50" charset="-128"/>
                <a:cs typeface="Arial" panose="020B0604020202020204" pitchFamily="34" charset="0"/>
              </a:rPr>
              <a:t>structures</a:t>
            </a:r>
            <a:r>
              <a:rPr lang="en-US"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rPr>
              <a:t> </a:t>
            </a:r>
            <a:r>
              <a:rPr lang="en-US" altLang="ja-JP" sz="2400" u="sng" dirty="0">
                <a:solidFill>
                  <a:prstClr val="black"/>
                </a:solidFill>
                <a:latin typeface="Meiryo UI" panose="020B0604030504040204" pitchFamily="50" charset="-128"/>
                <a:ea typeface="Meiryo UI" panose="020B0604030504040204" pitchFamily="50" charset="-128"/>
                <a:cs typeface="Arial" panose="020B0604020202020204" pitchFamily="34" charset="0"/>
              </a:rPr>
              <a:t>at the borderline of cell territories</a:t>
            </a:r>
          </a:p>
          <a:p>
            <a:pPr marL="0" lvl="0" indent="0" algn="just">
              <a:buNone/>
            </a:pPr>
            <a:r>
              <a:rPr lang="en-US"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rPr>
              <a:t>                                                 </a:t>
            </a:r>
            <a:r>
              <a:rPr lang="ja-JP"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rPr>
              <a:t>　</a:t>
            </a:r>
            <a:r>
              <a:rPr lang="en-US"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rPr>
              <a:t>(Adopted from Biber et al. 2011. p.31)</a:t>
            </a:r>
            <a:endParaRPr lang="ja-JP"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endParaRPr>
          </a:p>
          <a:p>
            <a:pPr marL="0" lvl="0" indent="0" algn="just">
              <a:buNone/>
            </a:pPr>
            <a:r>
              <a:rPr lang="en-US"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rPr>
              <a:t> </a:t>
            </a:r>
            <a:endParaRPr lang="ja-JP"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endParaRPr>
          </a:p>
          <a:p>
            <a:pPr marL="0" lvl="0" indent="0" algn="just">
              <a:buNone/>
            </a:pPr>
            <a:r>
              <a:rPr lang="en-US"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rPr>
              <a:t>The PP, “at the borderline of cell territories” can modify “presence” as well as “structures”, having the following two ambiguous meanings:</a:t>
            </a:r>
            <a:endParaRPr lang="ja-JP"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endParaRPr>
          </a:p>
          <a:p>
            <a:pPr marL="0" lvl="0" indent="0" algn="just">
              <a:buNone/>
            </a:pPr>
            <a:r>
              <a:rPr lang="en-US"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rPr>
              <a:t>(</a:t>
            </a:r>
            <a:r>
              <a:rPr lang="en-US" altLang="ja-JP" sz="2400" dirty="0" err="1">
                <a:solidFill>
                  <a:prstClr val="black"/>
                </a:solidFill>
                <a:latin typeface="Meiryo UI" panose="020B0604030504040204" pitchFamily="50" charset="-128"/>
                <a:ea typeface="Meiryo UI" panose="020B0604030504040204" pitchFamily="50" charset="-128"/>
                <a:cs typeface="Arial" panose="020B0604020202020204" pitchFamily="34" charset="0"/>
              </a:rPr>
              <a:t>i</a:t>
            </a:r>
            <a:r>
              <a:rPr lang="en-US"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rPr>
              <a:t>)  presence  ~ at the borderline of cell territories</a:t>
            </a:r>
            <a:endParaRPr lang="ja-JP"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endParaRPr>
          </a:p>
          <a:p>
            <a:pPr marL="0" lvl="0" indent="0" algn="just">
              <a:buNone/>
            </a:pPr>
            <a:r>
              <a:rPr lang="en-US"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rPr>
              <a:t>(ii) structures at the borderline of cell territories</a:t>
            </a:r>
          </a:p>
          <a:p>
            <a:pPr marL="0" lvl="0" indent="0" algn="just">
              <a:buNone/>
            </a:pPr>
            <a:endParaRPr lang="ja-JP"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endParaRPr>
          </a:p>
          <a:p>
            <a:pPr marL="0" lvl="0" indent="0" algn="just">
              <a:buNone/>
            </a:pPr>
            <a:r>
              <a:rPr lang="en-US"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rPr>
              <a:t>Disambiguation process by different levels of learners</a:t>
            </a:r>
            <a:r>
              <a:rPr lang="en-US"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Wingdings" panose="05000000000000000000" pitchFamily="2" charset="2"/>
              </a:rPr>
              <a:t> proper assistance</a:t>
            </a:r>
            <a:endParaRPr lang="en-US" altLang="ja-JP" sz="2400" dirty="0">
              <a:solidFill>
                <a:prstClr val="black"/>
              </a:solidFill>
              <a:latin typeface="Meiryo UI" panose="020B0604030504040204" pitchFamily="50" charset="-128"/>
              <a:ea typeface="Meiryo UI" panose="020B0604030504040204" pitchFamily="50" charset="-128"/>
              <a:cs typeface="Arial" panose="020B0604020202020204" pitchFamily="34" charset="0"/>
            </a:endParaRPr>
          </a:p>
          <a:p>
            <a:pPr marL="0" indent="0">
              <a:buNone/>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6BD9EBDF-9CA5-4001-A26B-24DC4EEB865A}"/>
              </a:ext>
            </a:extLst>
          </p:cNvPr>
          <p:cNvSpPr>
            <a:spLocks noGrp="1"/>
          </p:cNvSpPr>
          <p:nvPr>
            <p:ph type="sldNum" sz="quarter" idx="12"/>
          </p:nvPr>
        </p:nvSpPr>
        <p:spPr/>
        <p:txBody>
          <a:bodyPr/>
          <a:lstStyle/>
          <a:p>
            <a:fld id="{BC785315-CF51-4DCC-A4A5-8031796167C6}" type="slidenum">
              <a:rPr kumimoji="1" lang="ja-JP" altLang="en-US" smtClean="0"/>
              <a:t>18</a:t>
            </a:fld>
            <a:endParaRPr kumimoji="1" lang="ja-JP" altLang="en-US"/>
          </a:p>
        </p:txBody>
      </p:sp>
    </p:spTree>
    <p:extLst>
      <p:ext uri="{BB962C8B-B14F-4D97-AF65-F5344CB8AC3E}">
        <p14:creationId xmlns:p14="http://schemas.microsoft.com/office/powerpoint/2010/main" val="2974097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A59962-C454-47D6-8C08-9F3EFEBF7FFF}"/>
              </a:ext>
            </a:extLst>
          </p:cNvPr>
          <p:cNvSpPr>
            <a:spLocks noGrp="1"/>
          </p:cNvSpPr>
          <p:nvPr>
            <p:ph type="title"/>
          </p:nvPr>
        </p:nvSpPr>
        <p:spPr>
          <a:xfrm>
            <a:off x="838200" y="365126"/>
            <a:ext cx="10515600" cy="774358"/>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kumimoji="1" lang="en-US" altLang="ja-JP" sz="3200" dirty="0">
                <a:latin typeface="Meiryo UI" panose="020B0604030504040204" pitchFamily="50" charset="-128"/>
                <a:ea typeface="Meiryo UI" panose="020B0604030504040204" pitchFamily="50" charset="-128"/>
              </a:rPr>
              <a:t>3. </a:t>
            </a: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Pedagogical implications: (2) Academic writing</a:t>
            </a:r>
            <a:endParaRPr kumimoji="1" lang="ja-JP" altLang="en-US" sz="32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ED7478E3-2F99-40AB-9344-CCA50FBE22C6}"/>
              </a:ext>
            </a:extLst>
          </p:cNvPr>
          <p:cNvSpPr>
            <a:spLocks noGrp="1"/>
          </p:cNvSpPr>
          <p:nvPr>
            <p:ph idx="1"/>
          </p:nvPr>
        </p:nvSpPr>
        <p:spPr>
          <a:xfrm>
            <a:off x="838199" y="1139484"/>
            <a:ext cx="11091203" cy="5718515"/>
          </a:xfrm>
        </p:spPr>
        <p:txBody>
          <a:bodyPr>
            <a:normAutofit/>
          </a:bodyPr>
          <a:lstStyle/>
          <a:p>
            <a:pPr marL="0" indent="0">
              <a:buNone/>
            </a:pPr>
            <a:r>
              <a:rPr lang="en-US" altLang="ja-JP" dirty="0">
                <a:latin typeface="Meiryo UI" panose="020B0604030504040204" pitchFamily="50" charset="-128"/>
                <a:ea typeface="Meiryo UI" panose="020B0604030504040204" pitchFamily="50" charset="-128"/>
              </a:rPr>
              <a:t>L2 English learners: Stylistic change from speaking to writing style</a:t>
            </a: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en-US" altLang="ja-JP" b="1" dirty="0">
                <a:latin typeface="Meiryo UI" panose="020B0604030504040204" pitchFamily="50" charset="-128"/>
                <a:ea typeface="Meiryo UI" panose="020B0604030504040204" pitchFamily="50" charset="-128"/>
              </a:rPr>
              <a:t>Speaking</a:t>
            </a:r>
            <a:r>
              <a:rPr lang="en-US" altLang="ja-JP" dirty="0">
                <a:latin typeface="Meiryo UI" panose="020B0604030504040204" pitchFamily="50" charset="-128"/>
                <a:ea typeface="Meiryo UI" panose="020B0604030504040204" pitchFamily="50" charset="-128"/>
              </a:rPr>
              <a:t>: finite clauses functioning as verb complements and adverbial clauses</a:t>
            </a:r>
          </a:p>
          <a:p>
            <a:pPr marL="0" indent="0">
              <a:buNone/>
            </a:pPr>
            <a:r>
              <a:rPr lang="en-US" altLang="ja-JP" b="1" dirty="0">
                <a:latin typeface="Meiryo UI" panose="020B0604030504040204" pitchFamily="50" charset="-128"/>
                <a:ea typeface="Meiryo UI" panose="020B0604030504040204" pitchFamily="50" charset="-128"/>
              </a:rPr>
              <a:t>Academic writing</a:t>
            </a:r>
            <a:r>
              <a:rPr lang="en-US" altLang="ja-JP" dirty="0">
                <a:latin typeface="Meiryo UI" panose="020B0604030504040204" pitchFamily="50" charset="-128"/>
                <a:ea typeface="Meiryo UI" panose="020B0604030504040204" pitchFamily="50" charset="-128"/>
              </a:rPr>
              <a:t>: informationally packed NPs with noun modifiers and noun complements</a:t>
            </a: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en-US" altLang="ja-JP" dirty="0">
                <a:latin typeface="Meiryo UI" panose="020B0604030504040204" pitchFamily="50" charset="-128"/>
                <a:ea typeface="Meiryo UI" panose="020B0604030504040204" pitchFamily="50" charset="-128"/>
              </a:rPr>
              <a:t>Learners must know and are able to </a:t>
            </a:r>
            <a:r>
              <a:rPr lang="en-US" altLang="ja-JP" b="1" dirty="0">
                <a:latin typeface="Meiryo UI" panose="020B0604030504040204" pitchFamily="50" charset="-128"/>
                <a:ea typeface="Meiryo UI" panose="020B0604030504040204" pitchFamily="50" charset="-128"/>
              </a:rPr>
              <a:t>use appropriate structural devices</a:t>
            </a:r>
            <a:r>
              <a:rPr lang="en-US" altLang="ja-JP" dirty="0">
                <a:latin typeface="Meiryo UI" panose="020B0604030504040204" pitchFamily="50" charset="-128"/>
                <a:ea typeface="Meiryo UI" panose="020B0604030504040204" pitchFamily="50" charset="-128"/>
              </a:rPr>
              <a:t> to produce complex NPs.</a:t>
            </a:r>
          </a:p>
        </p:txBody>
      </p:sp>
      <p:sp>
        <p:nvSpPr>
          <p:cNvPr id="4" name="スライド番号プレースホルダー 3">
            <a:extLst>
              <a:ext uri="{FF2B5EF4-FFF2-40B4-BE49-F238E27FC236}">
                <a16:creationId xmlns:a16="http://schemas.microsoft.com/office/drawing/2014/main" id="{0244CC83-C11A-4CF6-8523-8B50DF0DCAC9}"/>
              </a:ext>
            </a:extLst>
          </p:cNvPr>
          <p:cNvSpPr>
            <a:spLocks noGrp="1"/>
          </p:cNvSpPr>
          <p:nvPr>
            <p:ph type="sldNum" sz="quarter" idx="12"/>
          </p:nvPr>
        </p:nvSpPr>
        <p:spPr/>
        <p:txBody>
          <a:bodyPr/>
          <a:lstStyle/>
          <a:p>
            <a:fld id="{BC785315-CF51-4DCC-A4A5-8031796167C6}" type="slidenum">
              <a:rPr kumimoji="1" lang="ja-JP" altLang="en-US" smtClean="0"/>
              <a:t>19</a:t>
            </a:fld>
            <a:endParaRPr kumimoji="1" lang="ja-JP" altLang="en-US"/>
          </a:p>
        </p:txBody>
      </p:sp>
    </p:spTree>
    <p:extLst>
      <p:ext uri="{BB962C8B-B14F-4D97-AF65-F5344CB8AC3E}">
        <p14:creationId xmlns:p14="http://schemas.microsoft.com/office/powerpoint/2010/main" val="2244846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104B5E-6A0F-4294-A605-4ADA21B16CD9}"/>
              </a:ext>
            </a:extLst>
          </p:cNvPr>
          <p:cNvSpPr>
            <a:spLocks noGrp="1"/>
          </p:cNvSpPr>
          <p:nvPr>
            <p:ph type="title"/>
          </p:nvPr>
        </p:nvSpPr>
        <p:spPr/>
        <p:txBody>
          <a:bodyPr>
            <a:normAutofit/>
          </a:bodyPr>
          <a:lstStyle/>
          <a:p>
            <a:r>
              <a:rPr kumimoji="1" lang="en-US" altLang="ja-JP" sz="3200" dirty="0">
                <a:latin typeface="Meiryo UI" panose="020B0604030504040204" pitchFamily="50" charset="-128"/>
                <a:ea typeface="Meiryo UI" panose="020B0604030504040204" pitchFamily="50" charset="-128"/>
              </a:rPr>
              <a:t>Outline</a:t>
            </a:r>
            <a:endParaRPr kumimoji="1" lang="ja-JP" altLang="en-US" sz="32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8CB18639-BB9B-4484-A531-E06C04711991}"/>
              </a:ext>
            </a:extLst>
          </p:cNvPr>
          <p:cNvSpPr>
            <a:spLocks noGrp="1"/>
          </p:cNvSpPr>
          <p:nvPr>
            <p:ph idx="1"/>
          </p:nvPr>
        </p:nvSpPr>
        <p:spPr/>
        <p:txBody>
          <a:bodyPr/>
          <a:lstStyle/>
          <a:p>
            <a:pPr marL="514350" indent="-514350">
              <a:buAutoNum type="arabicPeriod"/>
            </a:pPr>
            <a:r>
              <a:rPr kumimoji="1" lang="en-US" altLang="ja-JP" dirty="0">
                <a:latin typeface="Meiryo UI" panose="020B0604030504040204" pitchFamily="50" charset="-128"/>
                <a:cs typeface="Arial" panose="020B0604020202020204" pitchFamily="34" charset="0"/>
              </a:rPr>
              <a:t>D</a:t>
            </a:r>
            <a:r>
              <a:rPr lang="en-US" altLang="ja-JP" sz="2800" dirty="0">
                <a:effectLst/>
                <a:latin typeface="Meiryo UI" panose="020B0604030504040204" pitchFamily="50" charset="-128"/>
                <a:cs typeface="Arial" panose="020B0604020202020204" pitchFamily="34" charset="0"/>
              </a:rPr>
              <a:t>evelopmental progression index of grammatical complexities (DPIGC)</a:t>
            </a:r>
          </a:p>
          <a:p>
            <a:pPr marL="514350" indent="-514350">
              <a:buAutoNum type="arabicPeriod"/>
            </a:pPr>
            <a:r>
              <a:rPr lang="en-US" altLang="ja-JP" dirty="0">
                <a:latin typeface="Meiryo UI" panose="020B0604030504040204" pitchFamily="50" charset="-128"/>
                <a:cs typeface="Arial" panose="020B0604020202020204" pitchFamily="34" charset="0"/>
              </a:rPr>
              <a:t>Relating DPIGC to English Grammar Profile (EGP)</a:t>
            </a:r>
          </a:p>
          <a:p>
            <a:pPr marL="514350" indent="-514350">
              <a:buAutoNum type="arabicPeriod"/>
            </a:pPr>
            <a:r>
              <a:rPr lang="en-US" altLang="ja-JP" sz="2800" dirty="0">
                <a:effectLst/>
                <a:latin typeface="Meiryo UI" panose="020B0604030504040204" pitchFamily="50" charset="-128"/>
                <a:cs typeface="Arial" panose="020B0604020202020204" pitchFamily="34" charset="0"/>
              </a:rPr>
              <a:t>P</a:t>
            </a:r>
            <a:r>
              <a:rPr lang="en-US" altLang="ja-JP" dirty="0">
                <a:latin typeface="Meiryo UI" panose="020B0604030504040204" pitchFamily="50" charset="-128"/>
                <a:cs typeface="Arial" panose="020B0604020202020204" pitchFamily="34" charset="0"/>
              </a:rPr>
              <a:t>edagogical implications</a:t>
            </a:r>
            <a:endParaRPr lang="en-US" altLang="ja-JP" sz="2800" dirty="0">
              <a:effectLst/>
              <a:latin typeface="Meiryo UI" panose="020B0604030504040204" pitchFamily="50" charset="-128"/>
              <a:cs typeface="Arial" panose="020B0604020202020204" pitchFamily="34" charset="0"/>
            </a:endParaRPr>
          </a:p>
          <a:p>
            <a:pPr marL="514350" indent="-514350">
              <a:buAutoNum type="arabicPeriod"/>
            </a:pPr>
            <a:endParaRPr kumimoji="1" lang="ja-JP" altLang="en-US" dirty="0"/>
          </a:p>
        </p:txBody>
      </p:sp>
      <p:sp>
        <p:nvSpPr>
          <p:cNvPr id="4" name="スライド番号プレースホルダー 3">
            <a:extLst>
              <a:ext uri="{FF2B5EF4-FFF2-40B4-BE49-F238E27FC236}">
                <a16:creationId xmlns:a16="http://schemas.microsoft.com/office/drawing/2014/main" id="{066ABB85-6A6B-4A1C-A344-CB7D88D0C127}"/>
              </a:ext>
            </a:extLst>
          </p:cNvPr>
          <p:cNvSpPr>
            <a:spLocks noGrp="1"/>
          </p:cNvSpPr>
          <p:nvPr>
            <p:ph type="sldNum" sz="quarter" idx="12"/>
          </p:nvPr>
        </p:nvSpPr>
        <p:spPr/>
        <p:txBody>
          <a:bodyPr/>
          <a:lstStyle/>
          <a:p>
            <a:fld id="{BC785315-CF51-4DCC-A4A5-8031796167C6}" type="slidenum">
              <a:rPr kumimoji="1" lang="ja-JP" altLang="en-US" smtClean="0"/>
              <a:t>2</a:t>
            </a:fld>
            <a:endParaRPr kumimoji="1" lang="ja-JP" altLang="en-US"/>
          </a:p>
        </p:txBody>
      </p:sp>
    </p:spTree>
    <p:extLst>
      <p:ext uri="{BB962C8B-B14F-4D97-AF65-F5344CB8AC3E}">
        <p14:creationId xmlns:p14="http://schemas.microsoft.com/office/powerpoint/2010/main" val="2281450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A59962-C454-47D6-8C08-9F3EFEBF7FFF}"/>
              </a:ext>
            </a:extLst>
          </p:cNvPr>
          <p:cNvSpPr>
            <a:spLocks noGrp="1"/>
          </p:cNvSpPr>
          <p:nvPr>
            <p:ph type="title"/>
          </p:nvPr>
        </p:nvSpPr>
        <p:spPr>
          <a:xfrm>
            <a:off x="838200" y="365126"/>
            <a:ext cx="10515600" cy="774358"/>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kumimoji="1" lang="en-US" altLang="ja-JP" sz="3200" dirty="0">
                <a:latin typeface="Meiryo UI" panose="020B0604030504040204" pitchFamily="50" charset="-128"/>
                <a:ea typeface="Meiryo UI" panose="020B0604030504040204" pitchFamily="50" charset="-128"/>
              </a:rPr>
              <a:t>3. </a:t>
            </a: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Pedagogical implications: (2) Academic writing </a:t>
            </a:r>
            <a:endParaRPr kumimoji="1" lang="ja-JP" altLang="en-US" sz="32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ED7478E3-2F99-40AB-9344-CCA50FBE22C6}"/>
              </a:ext>
            </a:extLst>
          </p:cNvPr>
          <p:cNvSpPr>
            <a:spLocks noGrp="1"/>
          </p:cNvSpPr>
          <p:nvPr>
            <p:ph idx="1"/>
          </p:nvPr>
        </p:nvSpPr>
        <p:spPr>
          <a:xfrm>
            <a:off x="379828" y="1139484"/>
            <a:ext cx="11812171" cy="5718515"/>
          </a:xfrm>
        </p:spPr>
        <p:txBody>
          <a:bodyPr>
            <a:normAutofit fontScale="92500" lnSpcReduction="20000"/>
          </a:bodyPr>
          <a:lstStyle/>
          <a:p>
            <a:pPr marL="0" indent="0">
              <a:buNone/>
            </a:pPr>
            <a:r>
              <a:rPr lang="en-US" altLang="ja-JP" dirty="0">
                <a:latin typeface="Meiryo UI" panose="020B0604030504040204" pitchFamily="50" charset="-128"/>
                <a:ea typeface="Meiryo UI" panose="020B0604030504040204" pitchFamily="50" charset="-128"/>
              </a:rPr>
              <a:t>Structural devices for noun modifiers and complements</a:t>
            </a:r>
          </a:p>
          <a:p>
            <a:pPr marL="0" indent="0">
              <a:buNone/>
            </a:pPr>
            <a:r>
              <a:rPr lang="en-US" altLang="ja-JP" dirty="0">
                <a:latin typeface="Meiryo UI" panose="020B0604030504040204" pitchFamily="50" charset="-128"/>
                <a:ea typeface="Meiryo UI" panose="020B0604030504040204" pitchFamily="50" charset="-128"/>
              </a:rPr>
              <a:t>1. Modifiers </a:t>
            </a:r>
          </a:p>
          <a:p>
            <a:pPr marL="0" indent="0">
              <a:buNone/>
            </a:pPr>
            <a:r>
              <a:rPr lang="en-US" altLang="ja-JP" dirty="0">
                <a:latin typeface="Meiryo UI" panose="020B0604030504040204" pitchFamily="50" charset="-128"/>
                <a:ea typeface="Meiryo UI" panose="020B0604030504040204" pitchFamily="50" charset="-128"/>
              </a:rPr>
              <a:t>    </a:t>
            </a:r>
            <a:r>
              <a:rPr lang="en-US" altLang="ja-JP" dirty="0" err="1">
                <a:latin typeface="Meiryo UI" panose="020B0604030504040204" pitchFamily="50" charset="-128"/>
                <a:ea typeface="Meiryo UI" panose="020B0604030504040204" pitchFamily="50" charset="-128"/>
              </a:rPr>
              <a:t>i</a:t>
            </a:r>
            <a:r>
              <a:rPr lang="en-US" altLang="ja-JP" dirty="0">
                <a:latin typeface="Meiryo UI" panose="020B0604030504040204" pitchFamily="50" charset="-128"/>
                <a:ea typeface="Meiryo UI" panose="020B0604030504040204" pitchFamily="50" charset="-128"/>
              </a:rPr>
              <a:t>) premodifiers: </a:t>
            </a:r>
            <a:r>
              <a:rPr lang="en-US" altLang="ja-JP" dirty="0">
                <a:highlight>
                  <a:srgbClr val="FFFF00"/>
                </a:highlight>
                <a:latin typeface="Meiryo UI" panose="020B0604030504040204" pitchFamily="50" charset="-128"/>
                <a:ea typeface="Meiryo UI" panose="020B0604030504040204" pitchFamily="50" charset="-128"/>
              </a:rPr>
              <a:t>nouns, adjectives</a:t>
            </a:r>
            <a:r>
              <a:rPr lang="en-US" altLang="ja-JP" dirty="0">
                <a:latin typeface="Meiryo UI" panose="020B0604030504040204" pitchFamily="50" charset="-128"/>
                <a:ea typeface="Meiryo UI" panose="020B0604030504040204" pitchFamily="50" charset="-128"/>
              </a:rPr>
              <a:t>, past- and present-participles</a:t>
            </a:r>
          </a:p>
          <a:p>
            <a:pPr marL="0" indent="0">
              <a:buNone/>
            </a:pP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a:t>
            </a:r>
            <a:r>
              <a:rPr lang="en-US" altLang="ja-JP" dirty="0">
                <a:highlight>
                  <a:srgbClr val="FFFF00"/>
                </a:highlight>
                <a:latin typeface="Meiryo UI" panose="020B0604030504040204" pitchFamily="50" charset="-128"/>
                <a:ea typeface="Meiryo UI" panose="020B0604030504040204" pitchFamily="50" charset="-128"/>
              </a:rPr>
              <a:t>finite clauses</a:t>
            </a:r>
            <a:r>
              <a:rPr lang="en-US" altLang="ja-JP" dirty="0">
                <a:latin typeface="Meiryo UI" panose="020B0604030504040204" pitchFamily="50" charset="-128"/>
                <a:ea typeface="Meiryo UI" panose="020B0604030504040204" pitchFamily="50" charset="-128"/>
              </a:rPr>
              <a:t>: Relative clauses</a:t>
            </a:r>
          </a:p>
          <a:p>
            <a:pPr marL="0" indent="0">
              <a:buNone/>
            </a:pPr>
            <a:r>
              <a:rPr lang="en-US" altLang="ja-JP" dirty="0">
                <a:latin typeface="Meiryo UI" panose="020B0604030504040204" pitchFamily="50" charset="-128"/>
                <a:ea typeface="Meiryo UI" panose="020B0604030504040204" pitchFamily="50" charset="-128"/>
              </a:rPr>
              <a:t>    ii) postmodifiers     </a:t>
            </a:r>
            <a:r>
              <a:rPr lang="ja-JP" altLang="en-US" dirty="0">
                <a:latin typeface="Meiryo UI" panose="020B0604030504040204" pitchFamily="50" charset="-128"/>
                <a:ea typeface="Meiryo UI" panose="020B0604030504040204" pitchFamily="50" charset="-128"/>
              </a:rPr>
              <a:t>・</a:t>
            </a:r>
            <a:r>
              <a:rPr kumimoji="1" lang="en-US" altLang="ja-JP" sz="2800" b="0" i="0" u="none" strike="noStrike" kern="1200" cap="none" spc="0" normalizeH="0" baseline="0" noProof="0" dirty="0">
                <a:ln>
                  <a:noFill/>
                </a:ln>
                <a:solidFill>
                  <a:prstClr val="black"/>
                </a:solidFill>
                <a:effectLst/>
                <a:highlight>
                  <a:srgbClr val="00FF00"/>
                </a:highlight>
                <a:uLnTx/>
                <a:uFillTx/>
                <a:latin typeface="Meiryo UI" panose="020B0604030504040204" pitchFamily="50" charset="-128"/>
                <a:ea typeface="Meiryo UI" panose="020B0604030504040204" pitchFamily="50" charset="-128"/>
                <a:cs typeface="+mn-cs"/>
              </a:rPr>
              <a:t> PPs </a:t>
            </a:r>
          </a:p>
          <a:p>
            <a:pPr marL="0" indent="0">
              <a:buNone/>
            </a:pP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 </a:t>
            </a:r>
            <a:r>
              <a:rPr lang="en-US" altLang="ja-JP" dirty="0">
                <a:highlight>
                  <a:srgbClr val="00FFFF"/>
                </a:highlight>
                <a:latin typeface="Meiryo UI" panose="020B0604030504040204" pitchFamily="50" charset="-128"/>
                <a:ea typeface="Meiryo UI" panose="020B0604030504040204" pitchFamily="50" charset="-128"/>
              </a:rPr>
              <a:t>nonfinite clauses</a:t>
            </a:r>
            <a:r>
              <a:rPr lang="en-US" altLang="ja-JP" dirty="0">
                <a:latin typeface="Meiryo UI" panose="020B0604030504040204" pitchFamily="50" charset="-128"/>
                <a:ea typeface="Meiryo UI" panose="020B0604030504040204" pitchFamily="50" charset="-128"/>
              </a:rPr>
              <a:t>: </a:t>
            </a:r>
            <a:r>
              <a:rPr lang="en-US" altLang="ja-JP" i="1" dirty="0" err="1">
                <a:latin typeface="Meiryo UI" panose="020B0604030504040204" pitchFamily="50" charset="-128"/>
                <a:ea typeface="Meiryo UI" panose="020B0604030504040204" pitchFamily="50" charset="-128"/>
              </a:rPr>
              <a:t>ing</a:t>
            </a:r>
            <a:r>
              <a:rPr lang="en-US" altLang="ja-JP" dirty="0">
                <a:latin typeface="Meiryo UI" panose="020B0604030504040204" pitchFamily="50" charset="-128"/>
                <a:ea typeface="Meiryo UI" panose="020B0604030504040204" pitchFamily="50" charset="-128"/>
              </a:rPr>
              <a:t>-, </a:t>
            </a:r>
            <a:r>
              <a:rPr lang="en-US" altLang="ja-JP" i="1" dirty="0">
                <a:latin typeface="Meiryo UI" panose="020B0604030504040204" pitchFamily="50" charset="-128"/>
                <a:ea typeface="Meiryo UI" panose="020B0604030504040204" pitchFamily="50" charset="-128"/>
              </a:rPr>
              <a:t>ed</a:t>
            </a:r>
            <a:r>
              <a:rPr lang="en-US" altLang="ja-JP" dirty="0">
                <a:latin typeface="Meiryo UI" panose="020B0604030504040204" pitchFamily="50" charset="-128"/>
                <a:ea typeface="Meiryo UI" panose="020B0604030504040204" pitchFamily="50" charset="-128"/>
              </a:rPr>
              <a:t>- &amp; </a:t>
            </a:r>
            <a:r>
              <a:rPr lang="en-US" altLang="ja-JP" i="1" dirty="0">
                <a:latin typeface="Meiryo UI" panose="020B0604030504040204" pitchFamily="50" charset="-128"/>
                <a:ea typeface="Meiryo UI" panose="020B0604030504040204" pitchFamily="50" charset="-128"/>
              </a:rPr>
              <a:t>to</a:t>
            </a:r>
            <a:r>
              <a:rPr lang="en-US" altLang="ja-JP" dirty="0">
                <a:latin typeface="Meiryo UI" panose="020B0604030504040204" pitchFamily="50" charset="-128"/>
                <a:ea typeface="Meiryo UI" panose="020B0604030504040204" pitchFamily="50" charset="-128"/>
              </a:rPr>
              <a:t>-infinitive</a:t>
            </a:r>
          </a:p>
          <a:p>
            <a:pPr marL="0" indent="0">
              <a:buNone/>
            </a:pPr>
            <a:r>
              <a:rPr lang="en-US" altLang="ja-JP" dirty="0">
                <a:latin typeface="Meiryo UI" panose="020B0604030504040204" pitchFamily="50" charset="-128"/>
                <a:ea typeface="Meiryo UI" panose="020B0604030504040204" pitchFamily="50" charset="-128"/>
              </a:rPr>
              <a:t>                                 clauses</a:t>
            </a:r>
          </a:p>
          <a:p>
            <a:pPr marL="0" indent="0">
              <a:buNone/>
            </a:pPr>
            <a:r>
              <a:rPr lang="en-US" altLang="ja-JP" dirty="0">
                <a:latin typeface="Meiryo UI" panose="020B0604030504040204" pitchFamily="50" charset="-128"/>
                <a:ea typeface="Meiryo UI" panose="020B0604030504040204" pitchFamily="50" charset="-128"/>
              </a:rPr>
              <a:t>                                </a:t>
            </a:r>
            <a:endParaRPr lang="en-US" altLang="ja-JP" dirty="0">
              <a:highlight>
                <a:srgbClr val="00FF00"/>
              </a:highlight>
              <a:latin typeface="Meiryo UI" panose="020B0604030504040204" pitchFamily="50" charset="-128"/>
              <a:ea typeface="Meiryo UI" panose="020B0604030504040204" pitchFamily="50" charset="-128"/>
            </a:endParaRPr>
          </a:p>
          <a:p>
            <a:pPr marL="0" indent="0">
              <a:buNone/>
            </a:pPr>
            <a:r>
              <a:rPr lang="en-US" altLang="ja-JP" dirty="0">
                <a:latin typeface="Meiryo UI" panose="020B0604030504040204" pitchFamily="50" charset="-128"/>
                <a:ea typeface="Meiryo UI" panose="020B0604030504040204" pitchFamily="50" charset="-128"/>
              </a:rPr>
              <a:t>2. </a:t>
            </a:r>
            <a:r>
              <a:rPr lang="en-US" altLang="ja-JP" dirty="0">
                <a:highlight>
                  <a:srgbClr val="FF00FF"/>
                </a:highlight>
                <a:latin typeface="Meiryo UI" panose="020B0604030504040204" pitchFamily="50" charset="-128"/>
                <a:ea typeface="Meiryo UI" panose="020B0604030504040204" pitchFamily="50" charset="-128"/>
              </a:rPr>
              <a:t>Noun Complements</a:t>
            </a:r>
          </a:p>
          <a:p>
            <a:pPr marL="0" indent="0">
              <a:buNone/>
            </a:pPr>
            <a:r>
              <a:rPr lang="ja-JP" altLang="en-US" dirty="0">
                <a:latin typeface="Meiryo UI" panose="020B0604030504040204" pitchFamily="50" charset="-128"/>
                <a:ea typeface="Meiryo UI" panose="020B0604030504040204" pitchFamily="50" charset="-128"/>
              </a:rPr>
              <a:t>　　・ </a:t>
            </a:r>
            <a:r>
              <a:rPr lang="en-US" altLang="ja-JP" dirty="0">
                <a:latin typeface="Meiryo UI" panose="020B0604030504040204" pitchFamily="50" charset="-128"/>
                <a:ea typeface="Meiryo UI" panose="020B0604030504040204" pitchFamily="50" charset="-128"/>
              </a:rPr>
              <a:t>finite </a:t>
            </a:r>
            <a:r>
              <a:rPr lang="en-US" altLang="ja-JP" i="1" dirty="0">
                <a:latin typeface="Meiryo UI" panose="020B0604030504040204" pitchFamily="50" charset="-128"/>
                <a:ea typeface="Meiryo UI" panose="020B0604030504040204" pitchFamily="50" charset="-128"/>
              </a:rPr>
              <a:t>that</a:t>
            </a:r>
            <a:r>
              <a:rPr lang="en-US" altLang="ja-JP" dirty="0">
                <a:latin typeface="Meiryo UI" panose="020B0604030504040204" pitchFamily="50" charset="-128"/>
                <a:ea typeface="Meiryo UI" panose="020B0604030504040204" pitchFamily="50" charset="-128"/>
              </a:rPr>
              <a:t>-clause</a:t>
            </a:r>
          </a:p>
          <a:p>
            <a:pPr marL="0" indent="0">
              <a:buNone/>
            </a:pP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　・ </a:t>
            </a:r>
            <a:r>
              <a:rPr lang="en-US" altLang="ja-JP" dirty="0">
                <a:latin typeface="Meiryo UI" panose="020B0604030504040204" pitchFamily="50" charset="-128"/>
                <a:ea typeface="Meiryo UI" panose="020B0604030504040204" pitchFamily="50" charset="-128"/>
              </a:rPr>
              <a:t>non-finite </a:t>
            </a:r>
            <a:r>
              <a:rPr lang="en-US" altLang="ja-JP" i="1" dirty="0">
                <a:latin typeface="Meiryo UI" panose="020B0604030504040204" pitchFamily="50" charset="-128"/>
                <a:ea typeface="Meiryo UI" panose="020B0604030504040204" pitchFamily="50" charset="-128"/>
              </a:rPr>
              <a:t>to</a:t>
            </a:r>
            <a:r>
              <a:rPr lang="en-US" altLang="ja-JP" dirty="0">
                <a:latin typeface="Meiryo UI" panose="020B0604030504040204" pitchFamily="50" charset="-128"/>
                <a:ea typeface="Meiryo UI" panose="020B0604030504040204" pitchFamily="50" charset="-128"/>
              </a:rPr>
              <a:t> infinitive clause</a:t>
            </a:r>
          </a:p>
          <a:p>
            <a:pPr marL="0" indent="0">
              <a:buNone/>
            </a:pP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 </a:t>
            </a:r>
            <a:r>
              <a:rPr lang="en-US" altLang="ja-JP" i="1" dirty="0" err="1">
                <a:latin typeface="Meiryo UI" panose="020B0604030504040204" pitchFamily="50" charset="-128"/>
                <a:ea typeface="Meiryo UI" panose="020B0604030504040204" pitchFamily="50" charset="-128"/>
              </a:rPr>
              <a:t>of</a:t>
            </a:r>
            <a:r>
              <a:rPr lang="en-US" altLang="ja-JP" dirty="0" err="1">
                <a:latin typeface="Meiryo UI" panose="020B0604030504040204" pitchFamily="50" charset="-128"/>
                <a:ea typeface="Meiryo UI" panose="020B0604030504040204" pitchFamily="50" charset="-128"/>
              </a:rPr>
              <a:t>+</a:t>
            </a:r>
            <a:r>
              <a:rPr lang="en-US" altLang="ja-JP" i="1" dirty="0" err="1">
                <a:latin typeface="Meiryo UI" panose="020B0604030504040204" pitchFamily="50" charset="-128"/>
                <a:ea typeface="Meiryo UI" panose="020B0604030504040204" pitchFamily="50" charset="-128"/>
              </a:rPr>
              <a:t>ing</a:t>
            </a:r>
            <a:r>
              <a:rPr lang="en-US" altLang="ja-JP" dirty="0" err="1">
                <a:latin typeface="Meiryo UI" panose="020B0604030504040204" pitchFamily="50" charset="-128"/>
                <a:ea typeface="Meiryo UI" panose="020B0604030504040204" pitchFamily="50" charset="-128"/>
              </a:rPr>
              <a:t>-clause</a:t>
            </a:r>
            <a:endParaRPr lang="en-US" altLang="ja-JP" dirty="0">
              <a:latin typeface="Meiryo UI" panose="020B0604030504040204" pitchFamily="50" charset="-128"/>
              <a:ea typeface="Meiryo UI" panose="020B0604030504040204" pitchFamily="50" charset="-128"/>
            </a:endParaRPr>
          </a:p>
          <a:p>
            <a:pPr marL="0" indent="0">
              <a:buNone/>
            </a:pP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dependent </a:t>
            </a:r>
            <a:r>
              <a:rPr lang="en-US" altLang="ja-JP" i="1" dirty="0" err="1">
                <a:latin typeface="Meiryo UI" panose="020B0604030504040204" pitchFamily="50" charset="-128"/>
                <a:ea typeface="Meiryo UI" panose="020B0604030504040204" pitchFamily="50" charset="-128"/>
              </a:rPr>
              <a:t>wh</a:t>
            </a:r>
            <a:r>
              <a:rPr lang="en-US" altLang="ja-JP" dirty="0">
                <a:latin typeface="Meiryo UI" panose="020B0604030504040204" pitchFamily="50" charset="-128"/>
                <a:ea typeface="Meiryo UI" panose="020B0604030504040204" pitchFamily="50" charset="-128"/>
              </a:rPr>
              <a:t>-interrogative clause (cf. Biber et al. 1999)</a:t>
            </a:r>
          </a:p>
        </p:txBody>
      </p:sp>
      <p:sp>
        <p:nvSpPr>
          <p:cNvPr id="4" name="左中かっこ 3">
            <a:extLst>
              <a:ext uri="{FF2B5EF4-FFF2-40B4-BE49-F238E27FC236}">
                <a16:creationId xmlns:a16="http://schemas.microsoft.com/office/drawing/2014/main" id="{86996054-83F4-4393-9F5F-21C7AB9B29BE}"/>
              </a:ext>
            </a:extLst>
          </p:cNvPr>
          <p:cNvSpPr/>
          <p:nvPr/>
        </p:nvSpPr>
        <p:spPr>
          <a:xfrm>
            <a:off x="3572745" y="2465362"/>
            <a:ext cx="478303" cy="1392701"/>
          </a:xfrm>
          <a:prstGeom prst="leftBrace">
            <a:avLst>
              <a:gd name="adj1" fmla="val 8333"/>
              <a:gd name="adj2" fmla="val 37879"/>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スライド番号プレースホルダー 4">
            <a:extLst>
              <a:ext uri="{FF2B5EF4-FFF2-40B4-BE49-F238E27FC236}">
                <a16:creationId xmlns:a16="http://schemas.microsoft.com/office/drawing/2014/main" id="{CB5C4745-6E9F-4A10-8CB6-4F520345A3BD}"/>
              </a:ext>
            </a:extLst>
          </p:cNvPr>
          <p:cNvSpPr>
            <a:spLocks noGrp="1"/>
          </p:cNvSpPr>
          <p:nvPr>
            <p:ph type="sldNum" sz="quarter" idx="12"/>
          </p:nvPr>
        </p:nvSpPr>
        <p:spPr/>
        <p:txBody>
          <a:bodyPr/>
          <a:lstStyle/>
          <a:p>
            <a:fld id="{BC785315-CF51-4DCC-A4A5-8031796167C6}" type="slidenum">
              <a:rPr kumimoji="1" lang="ja-JP" altLang="en-US" smtClean="0"/>
              <a:t>20</a:t>
            </a:fld>
            <a:endParaRPr kumimoji="1" lang="ja-JP" altLang="en-US"/>
          </a:p>
        </p:txBody>
      </p:sp>
    </p:spTree>
    <p:extLst>
      <p:ext uri="{BB962C8B-B14F-4D97-AF65-F5344CB8AC3E}">
        <p14:creationId xmlns:p14="http://schemas.microsoft.com/office/powerpoint/2010/main" val="3331353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A59962-C454-47D6-8C08-9F3EFEBF7FFF}"/>
              </a:ext>
            </a:extLst>
          </p:cNvPr>
          <p:cNvSpPr>
            <a:spLocks noGrp="1"/>
          </p:cNvSpPr>
          <p:nvPr>
            <p:ph type="title"/>
          </p:nvPr>
        </p:nvSpPr>
        <p:spPr>
          <a:xfrm>
            <a:off x="838200" y="365126"/>
            <a:ext cx="10515600" cy="774358"/>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kumimoji="1" lang="en-US" altLang="ja-JP" sz="3200" dirty="0">
                <a:latin typeface="Meiryo UI" panose="020B0604030504040204" pitchFamily="50" charset="-128"/>
                <a:ea typeface="Meiryo UI" panose="020B0604030504040204" pitchFamily="50" charset="-128"/>
              </a:rPr>
              <a:t>3. </a:t>
            </a: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Pedagogical implications: (2) Academic writing</a:t>
            </a:r>
            <a:endParaRPr kumimoji="1" lang="ja-JP" altLang="en-US" sz="32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ED7478E3-2F99-40AB-9344-CCA50FBE22C6}"/>
              </a:ext>
            </a:extLst>
          </p:cNvPr>
          <p:cNvSpPr>
            <a:spLocks noGrp="1"/>
          </p:cNvSpPr>
          <p:nvPr>
            <p:ph idx="1"/>
          </p:nvPr>
        </p:nvSpPr>
        <p:spPr>
          <a:xfrm>
            <a:off x="379829" y="1139485"/>
            <a:ext cx="11250698" cy="4712676"/>
          </a:xfrm>
        </p:spPr>
        <p:txBody>
          <a:bodyPr>
            <a:normAutofit/>
          </a:bodyPr>
          <a:lstStyle/>
          <a:p>
            <a:pPr marL="0" indent="0">
              <a:buNone/>
            </a:pPr>
            <a:r>
              <a:rPr lang="en-US" altLang="ja-JP" dirty="0">
                <a:latin typeface="Meiryo UI" panose="020B0604030504040204" pitchFamily="50" charset="-128"/>
                <a:ea typeface="Meiryo UI" panose="020B0604030504040204" pitchFamily="50" charset="-128"/>
              </a:rPr>
              <a:t>Important points:</a:t>
            </a:r>
          </a:p>
          <a:p>
            <a:pPr marL="0" indent="0">
              <a:buNone/>
            </a:pPr>
            <a:r>
              <a:rPr lang="en-US" altLang="ja-JP" dirty="0">
                <a:latin typeface="Meiryo UI" panose="020B0604030504040204" pitchFamily="50" charset="-128"/>
                <a:ea typeface="Meiryo UI" panose="020B0604030504040204" pitchFamily="50" charset="-128"/>
              </a:rPr>
              <a:t>We should not teach all of these grammatical devices in isolation but should know the variations as TLA, to make suggestions and tasks </a:t>
            </a: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appropriate to target learners </a:t>
            </a:r>
            <a:r>
              <a:rPr lang="en-US" altLang="ja-JP" dirty="0">
                <a:latin typeface="Meiryo UI" panose="020B0604030504040204" pitchFamily="50" charset="-128"/>
                <a:ea typeface="Meiryo UI" panose="020B0604030504040204" pitchFamily="50" charset="-128"/>
              </a:rPr>
              <a:t> in an academic writing course.</a:t>
            </a: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en-US" altLang="ja-JP" dirty="0">
                <a:latin typeface="Meiryo UI" panose="020B0604030504040204" pitchFamily="50" charset="-128"/>
                <a:ea typeface="Meiryo UI" panose="020B0604030504040204" pitchFamily="50" charset="-128"/>
              </a:rPr>
              <a:t>TLA </a:t>
            </a:r>
            <a:r>
              <a:rPr lang="en-US" altLang="ja-JP" dirty="0">
                <a:latin typeface="Meiryo UI" panose="020B0604030504040204" pitchFamily="50" charset="-128"/>
                <a:ea typeface="Meiryo UI" panose="020B0604030504040204" pitchFamily="50" charset="-128"/>
                <a:sym typeface="Wingdings" panose="05000000000000000000" pitchFamily="2" charset="2"/>
              </a:rPr>
              <a:t> Effective teaching and learning</a:t>
            </a: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B1F86EFA-3941-401F-A330-6AE2589F09B5}"/>
              </a:ext>
            </a:extLst>
          </p:cNvPr>
          <p:cNvSpPr>
            <a:spLocks noGrp="1"/>
          </p:cNvSpPr>
          <p:nvPr>
            <p:ph type="sldNum" sz="quarter" idx="12"/>
          </p:nvPr>
        </p:nvSpPr>
        <p:spPr/>
        <p:txBody>
          <a:bodyPr/>
          <a:lstStyle/>
          <a:p>
            <a:fld id="{BC785315-CF51-4DCC-A4A5-8031796167C6}" type="slidenum">
              <a:rPr kumimoji="1" lang="ja-JP" altLang="en-US" smtClean="0"/>
              <a:t>21</a:t>
            </a:fld>
            <a:endParaRPr kumimoji="1" lang="ja-JP" altLang="en-US"/>
          </a:p>
        </p:txBody>
      </p:sp>
    </p:spTree>
    <p:extLst>
      <p:ext uri="{BB962C8B-B14F-4D97-AF65-F5344CB8AC3E}">
        <p14:creationId xmlns:p14="http://schemas.microsoft.com/office/powerpoint/2010/main" val="3398986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A59962-C454-47D6-8C08-9F3EFEBF7FFF}"/>
              </a:ext>
            </a:extLst>
          </p:cNvPr>
          <p:cNvSpPr>
            <a:spLocks noGrp="1"/>
          </p:cNvSpPr>
          <p:nvPr>
            <p:ph type="title"/>
          </p:nvPr>
        </p:nvSpPr>
        <p:spPr>
          <a:xfrm>
            <a:off x="838200" y="147712"/>
            <a:ext cx="10515600" cy="372794"/>
          </a:xfrm>
        </p:spPr>
        <p:txBody>
          <a:bodyPr>
            <a:normAutofit/>
          </a:bodyPr>
          <a:lstStyle/>
          <a:p>
            <a:pPr marR="0" lvl="0" algn="l" defTabSz="914400" rtl="0" eaLnBrk="1" fontAlgn="auto" latinLnBrk="0" hangingPunct="1">
              <a:lnSpc>
                <a:spcPct val="90000"/>
              </a:lnSpc>
              <a:spcBef>
                <a:spcPts val="1000"/>
              </a:spcBef>
              <a:spcAft>
                <a:spcPts val="0"/>
              </a:spcAft>
              <a:buClrTx/>
              <a:buSzTx/>
              <a:tabLst/>
              <a:defRPr/>
            </a:pPr>
            <a:r>
              <a:rPr lang="en-US" altLang="ja-JP" sz="1800" dirty="0">
                <a:latin typeface="Meiryo UI" panose="020B0604030504040204" pitchFamily="50" charset="-128"/>
                <a:ea typeface="Meiryo UI" panose="020B0604030504040204" pitchFamily="50" charset="-128"/>
              </a:rPr>
              <a:t>References</a:t>
            </a:r>
            <a:endParaRPr kumimoji="1" lang="ja-JP" altLang="en-US" sz="18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ED7478E3-2F99-40AB-9344-CCA50FBE22C6}"/>
              </a:ext>
            </a:extLst>
          </p:cNvPr>
          <p:cNvSpPr>
            <a:spLocks noGrp="1"/>
          </p:cNvSpPr>
          <p:nvPr>
            <p:ph idx="1"/>
          </p:nvPr>
        </p:nvSpPr>
        <p:spPr>
          <a:xfrm>
            <a:off x="838200" y="520506"/>
            <a:ext cx="11161542" cy="6337494"/>
          </a:xfrm>
        </p:spPr>
        <p:txBody>
          <a:bodyPr>
            <a:normAutofit fontScale="92500" lnSpcReduction="10000"/>
          </a:bodyPr>
          <a:lstStyle/>
          <a:p>
            <a:pPr marL="0" indent="0" algn="just">
              <a:buNone/>
            </a:pP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Biber, Douglas, (1988).</a:t>
            </a:r>
            <a:r>
              <a:rPr lang="en-US" altLang="ja-JP" sz="1800" i="1" dirty="0">
                <a:effectLst/>
                <a:latin typeface="Meiryo UI" panose="020B0604030504040204" pitchFamily="50" charset="-128"/>
                <a:ea typeface="Meiryo UI" panose="020B0604030504040204" pitchFamily="50" charset="-128"/>
                <a:cs typeface="Arial" panose="020B0604020202020204" pitchFamily="34" charset="0"/>
              </a:rPr>
              <a:t> Variation across speech and writing</a:t>
            </a: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 Cambridge: Cambridge University Press.</a:t>
            </a:r>
            <a:endParaRPr lang="en-US" altLang="ja-JP" sz="1800" dirty="0">
              <a:latin typeface="Meiryo UI" panose="020B0604030504040204" pitchFamily="50" charset="-128"/>
              <a:ea typeface="Meiryo UI" panose="020B0604030504040204" pitchFamily="50" charset="-128"/>
              <a:cs typeface="Arial" panose="020B0604020202020204" pitchFamily="34" charset="0"/>
            </a:endParaRPr>
          </a:p>
          <a:p>
            <a:pPr marL="0" indent="0" algn="just">
              <a:buNone/>
            </a:pP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Biber, Douglas, (2006). </a:t>
            </a:r>
            <a:r>
              <a:rPr lang="en-US" altLang="ja-JP" sz="1800" i="1" dirty="0">
                <a:effectLst/>
                <a:latin typeface="Meiryo UI" panose="020B0604030504040204" pitchFamily="50" charset="-128"/>
                <a:ea typeface="Meiryo UI" panose="020B0604030504040204" pitchFamily="50" charset="-128"/>
                <a:cs typeface="Arial" panose="020B0604020202020204" pitchFamily="34" charset="0"/>
              </a:rPr>
              <a:t>University language: A corpus-based study of spoken and written registers</a:t>
            </a: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 Amsterdam, The Netherlands: John Benjamins Publishing.</a:t>
            </a:r>
            <a:endParaRPr lang="ja-JP" altLang="ja-JP" sz="1800" dirty="0">
              <a:effectLst/>
              <a:latin typeface="Meiryo UI" panose="020B0604030504040204" pitchFamily="50" charset="-128"/>
              <a:ea typeface="Meiryo UI" panose="020B0604030504040204" pitchFamily="50" charset="-128"/>
              <a:cs typeface="Arial" panose="020B0604020202020204" pitchFamily="34" charset="0"/>
            </a:endParaRPr>
          </a:p>
          <a:p>
            <a:pPr marL="0" indent="0" algn="just">
              <a:buNone/>
            </a:pPr>
            <a:r>
              <a:rPr lang="en-US" altLang="ja-JP" sz="1800" dirty="0">
                <a:effectLst/>
                <a:latin typeface="Meiryo UI" panose="020B0604030504040204" pitchFamily="50" charset="-128"/>
                <a:cs typeface="Arial" panose="020B0604020202020204" pitchFamily="34" charset="0"/>
              </a:rPr>
              <a:t>Biber, Douglas, </a:t>
            </a:r>
            <a:r>
              <a:rPr lang="en-US" altLang="ja-JP" sz="1800" dirty="0" err="1">
                <a:effectLst/>
                <a:latin typeface="Meiryo UI" panose="020B0604030504040204" pitchFamily="50" charset="-128"/>
                <a:cs typeface="Arial" panose="020B0604020202020204" pitchFamily="34" charset="0"/>
              </a:rPr>
              <a:t>Stig</a:t>
            </a:r>
            <a:r>
              <a:rPr lang="en-US" altLang="ja-JP" sz="1800" dirty="0">
                <a:effectLst/>
                <a:latin typeface="Meiryo UI" panose="020B0604030504040204" pitchFamily="50" charset="-128"/>
                <a:cs typeface="Arial" panose="020B0604020202020204" pitchFamily="34" charset="0"/>
              </a:rPr>
              <a:t> Johansson, Geoffrey Leech, Susan Conrad, and Edward </a:t>
            </a:r>
            <a:r>
              <a:rPr lang="en-US" altLang="ja-JP" sz="1800" dirty="0" err="1">
                <a:effectLst/>
                <a:latin typeface="Meiryo UI" panose="020B0604030504040204" pitchFamily="50" charset="-128"/>
                <a:cs typeface="Arial" panose="020B0604020202020204" pitchFamily="34" charset="0"/>
              </a:rPr>
              <a:t>Finegan</a:t>
            </a:r>
            <a:r>
              <a:rPr lang="en-US" altLang="ja-JP" sz="1800" dirty="0">
                <a:effectLst/>
                <a:latin typeface="Meiryo UI" panose="020B0604030504040204" pitchFamily="50" charset="-128"/>
                <a:cs typeface="Arial" panose="020B0604020202020204" pitchFamily="34" charset="0"/>
              </a:rPr>
              <a:t>. (1999). </a:t>
            </a:r>
            <a:r>
              <a:rPr lang="en-US" altLang="ja-JP" sz="1800" i="1" dirty="0">
                <a:effectLst/>
                <a:latin typeface="Meiryo UI" panose="020B0604030504040204" pitchFamily="50" charset="-128"/>
                <a:cs typeface="Arial" panose="020B0604020202020204" pitchFamily="34" charset="0"/>
              </a:rPr>
              <a:t>The Longman grammar of spoken and written English</a:t>
            </a:r>
            <a:r>
              <a:rPr lang="en-US" altLang="ja-JP" sz="1800" dirty="0">
                <a:effectLst/>
                <a:latin typeface="Meiryo UI" panose="020B0604030504040204" pitchFamily="50" charset="-128"/>
                <a:cs typeface="Arial" panose="020B0604020202020204" pitchFamily="34" charset="0"/>
              </a:rPr>
              <a:t>. Longman.</a:t>
            </a:r>
          </a:p>
          <a:p>
            <a:pPr marL="0" indent="0" algn="just">
              <a:buNone/>
            </a:pPr>
            <a:r>
              <a:rPr lang="en-US" altLang="ja-JP" sz="1800" dirty="0">
                <a:effectLst/>
                <a:latin typeface="Meiryo UI" panose="020B0604030504040204" pitchFamily="50" charset="-128"/>
                <a:cs typeface="Arial" panose="020B0604020202020204" pitchFamily="34" charset="0"/>
              </a:rPr>
              <a:t>Biber, Douglas; Conrad, Susan M.; </a:t>
            </a:r>
            <a:r>
              <a:rPr lang="en-US" altLang="ja-JP" sz="1800" dirty="0" err="1">
                <a:effectLst/>
                <a:latin typeface="Meiryo UI" panose="020B0604030504040204" pitchFamily="50" charset="-128"/>
                <a:cs typeface="Arial" panose="020B0604020202020204" pitchFamily="34" charset="0"/>
              </a:rPr>
              <a:t>Reppen</a:t>
            </a:r>
            <a:r>
              <a:rPr lang="en-US" altLang="ja-JP" sz="1800" dirty="0">
                <a:effectLst/>
                <a:latin typeface="Meiryo UI" panose="020B0604030504040204" pitchFamily="50" charset="-128"/>
                <a:cs typeface="Arial" panose="020B0604020202020204" pitchFamily="34" charset="0"/>
              </a:rPr>
              <a:t>, Randi; Byrd, Pat; </a:t>
            </a:r>
            <a:r>
              <a:rPr lang="en-US" altLang="ja-JP" sz="1800" dirty="0" err="1">
                <a:effectLst/>
                <a:latin typeface="Meiryo UI" panose="020B0604030504040204" pitchFamily="50" charset="-128"/>
                <a:cs typeface="Arial" panose="020B0604020202020204" pitchFamily="34" charset="0"/>
              </a:rPr>
              <a:t>Helt</a:t>
            </a:r>
            <a:r>
              <a:rPr lang="en-US" altLang="ja-JP" sz="1800" dirty="0">
                <a:effectLst/>
                <a:latin typeface="Meiryo UI" panose="020B0604030504040204" pitchFamily="50" charset="-128"/>
                <a:cs typeface="Arial" panose="020B0604020202020204" pitchFamily="34" charset="0"/>
              </a:rPr>
              <a:t>, Marie; Clark, Victoria; Cortes, Viviana; Csomay, Eniko and </a:t>
            </a:r>
            <a:r>
              <a:rPr lang="en-US" altLang="ja-JP" sz="1800" dirty="0" err="1">
                <a:effectLst/>
                <a:latin typeface="Meiryo UI" panose="020B0604030504040204" pitchFamily="50" charset="-128"/>
                <a:cs typeface="Arial" panose="020B0604020202020204" pitchFamily="34" charset="0"/>
              </a:rPr>
              <a:t>Urzua</a:t>
            </a:r>
            <a:r>
              <a:rPr lang="en-US" altLang="ja-JP" sz="1800" dirty="0">
                <a:effectLst/>
                <a:latin typeface="Meiryo UI" panose="020B0604030504040204" pitchFamily="50" charset="-128"/>
                <a:cs typeface="Arial" panose="020B0604020202020204" pitchFamily="34" charset="0"/>
              </a:rPr>
              <a:t>, Alfredo. (2004). </a:t>
            </a:r>
            <a:r>
              <a:rPr lang="en-US" altLang="ja-JP" sz="1800" i="1" dirty="0">
                <a:effectLst/>
                <a:latin typeface="Meiryo UI" panose="020B0604030504040204" pitchFamily="50" charset="-128"/>
                <a:cs typeface="Arial" panose="020B0604020202020204" pitchFamily="34" charset="0"/>
              </a:rPr>
              <a:t>Representing language use in the university: Analysis of the TOEFL 2000 spoken and written academic language corpus</a:t>
            </a:r>
            <a:r>
              <a:rPr lang="en-US" altLang="ja-JP" sz="1800" dirty="0">
                <a:effectLst/>
                <a:latin typeface="Meiryo UI" panose="020B0604030504040204" pitchFamily="50" charset="-128"/>
                <a:cs typeface="Arial" panose="020B0604020202020204" pitchFamily="34" charset="0"/>
              </a:rPr>
              <a:t>. Princeton, NJ. Educational Testing Service</a:t>
            </a:r>
            <a:endParaRPr lang="ja-JP" altLang="ja-JP" sz="1800" dirty="0">
              <a:effectLst/>
              <a:latin typeface="Meiryo UI" panose="020B0604030504040204" pitchFamily="50" charset="-128"/>
              <a:ea typeface="Meiryo UI" panose="020B0604030504040204" pitchFamily="50" charset="-128"/>
              <a:cs typeface="Arial" panose="020B0604020202020204" pitchFamily="34" charset="0"/>
            </a:endParaRPr>
          </a:p>
          <a:p>
            <a:pPr marL="0" indent="0">
              <a:buNone/>
            </a:pPr>
            <a:r>
              <a:rPr lang="en-US" altLang="ja-JP" sz="1800" dirty="0">
                <a:effectLst/>
                <a:latin typeface="Meiryo UI" panose="020B0604030504040204" pitchFamily="50" charset="-128"/>
                <a:cs typeface="Arial" panose="020B0604020202020204" pitchFamily="34" charset="0"/>
              </a:rPr>
              <a:t>Biber, Douglas, Gray, Bethany and Poonpon, Kornwipa. (2011). Should we use characteristics of conversation to measure grammatical complexity in L2 writing development? </a:t>
            </a:r>
            <a:r>
              <a:rPr lang="en-US" altLang="ja-JP" sz="1800" i="1" dirty="0">
                <a:effectLst/>
                <a:latin typeface="Meiryo UI" panose="020B0604030504040204" pitchFamily="50" charset="-128"/>
                <a:cs typeface="Arial" panose="020B0604020202020204" pitchFamily="34" charset="0"/>
              </a:rPr>
              <a:t>TESOL Quarterly</a:t>
            </a:r>
            <a:r>
              <a:rPr lang="en-US" altLang="ja-JP" sz="1800" dirty="0">
                <a:effectLst/>
                <a:latin typeface="Meiryo UI" panose="020B0604030504040204" pitchFamily="50" charset="-128"/>
                <a:cs typeface="Arial" panose="020B0604020202020204" pitchFamily="34" charset="0"/>
              </a:rPr>
              <a:t> 45(1):5-35. </a:t>
            </a:r>
            <a:r>
              <a:rPr lang="en-US" altLang="ja-JP" sz="1800" dirty="0" err="1">
                <a:effectLst/>
                <a:latin typeface="Meiryo UI" panose="020B0604030504040204" pitchFamily="50" charset="-128"/>
                <a:cs typeface="Arial" panose="020B0604020202020204" pitchFamily="34" charset="0"/>
              </a:rPr>
              <a:t>doi</a:t>
            </a:r>
            <a:r>
              <a:rPr lang="en-US" altLang="ja-JP" sz="1800" dirty="0">
                <a:effectLst/>
                <a:latin typeface="Meiryo UI" panose="020B0604030504040204" pitchFamily="50" charset="-128"/>
                <a:cs typeface="Arial" panose="020B0604020202020204" pitchFamily="34" charset="0"/>
              </a:rPr>
              <a:t>: 10.5054/tq.2011.244483</a:t>
            </a:r>
          </a:p>
          <a:p>
            <a:pPr marL="0" indent="0">
              <a:buNone/>
            </a:pP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Biber, Douglas and Gray, Bethany. (2016). </a:t>
            </a:r>
            <a:r>
              <a:rPr lang="en-US" altLang="ja-JP" sz="1800" i="1" dirty="0">
                <a:effectLst/>
                <a:latin typeface="Meiryo UI" panose="020B0604030504040204" pitchFamily="50" charset="-128"/>
                <a:ea typeface="Meiryo UI" panose="020B0604030504040204" pitchFamily="50" charset="-128"/>
                <a:cs typeface="Arial" panose="020B0604020202020204" pitchFamily="34" charset="0"/>
              </a:rPr>
              <a:t>Grammatical complexity in academic English: Linguistic change in writing</a:t>
            </a: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 Cambridge: Cambridge University Press.</a:t>
            </a:r>
          </a:p>
          <a:p>
            <a:pPr marL="0" indent="0">
              <a:buNone/>
            </a:pP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Biber, Douglas; Gray, Bethany; Staples, Shelly, Egbert, Jesse. (2020). Investigating grammatical complexity in L2 English writing research: Linguistic description versus predictive measurement. </a:t>
            </a:r>
            <a:r>
              <a:rPr lang="en-US" altLang="ja-JP" sz="1800" i="1" dirty="0">
                <a:effectLst/>
                <a:latin typeface="Meiryo UI" panose="020B0604030504040204" pitchFamily="50" charset="-128"/>
                <a:ea typeface="Meiryo UI" panose="020B0604030504040204" pitchFamily="50" charset="-128"/>
                <a:cs typeface="Arial" panose="020B0604020202020204" pitchFamily="34" charset="0"/>
              </a:rPr>
              <a:t>Journal of English for Academic Purposes</a:t>
            </a: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 46. </a:t>
            </a:r>
            <a:r>
              <a:rPr lang="en-US" altLang="ja-JP" sz="1800" dirty="0" err="1">
                <a:effectLst/>
                <a:latin typeface="Meiryo UI" panose="020B0604030504040204" pitchFamily="50" charset="-128"/>
                <a:ea typeface="Meiryo UI" panose="020B0604030504040204" pitchFamily="50" charset="-128"/>
                <a:cs typeface="Arial" panose="020B0604020202020204" pitchFamily="34" charset="0"/>
              </a:rPr>
              <a:t>doi</a:t>
            </a: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 10.1016/j.jeap2020.100869</a:t>
            </a:r>
          </a:p>
          <a:p>
            <a:pPr marL="0" indent="0">
              <a:buNone/>
            </a:pP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Bychkovska, </a:t>
            </a:r>
            <a:r>
              <a:rPr lang="en-US" altLang="ja-JP" sz="1800" dirty="0" err="1">
                <a:effectLst/>
                <a:latin typeface="Meiryo UI" panose="020B0604030504040204" pitchFamily="50" charset="-128"/>
                <a:ea typeface="Meiryo UI" panose="020B0604030504040204" pitchFamily="50" charset="-128"/>
                <a:cs typeface="Arial" panose="020B0604020202020204" pitchFamily="34" charset="0"/>
              </a:rPr>
              <a:t>Tetyana</a:t>
            </a: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 (2021). Effects of explicit instruction on noun phrase production in L2 undergraduate writing. </a:t>
            </a:r>
            <a:r>
              <a:rPr lang="en-US" altLang="ja-JP" sz="1800" i="1" dirty="0">
                <a:effectLst/>
                <a:latin typeface="Meiryo UI" panose="020B0604030504040204" pitchFamily="50" charset="-128"/>
                <a:ea typeface="Meiryo UI" panose="020B0604030504040204" pitchFamily="50" charset="-128"/>
                <a:cs typeface="Arial" panose="020B0604020202020204" pitchFamily="34" charset="0"/>
              </a:rPr>
              <a:t>Journal of English for Academic Purposes</a:t>
            </a: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 54. 1-16. </a:t>
            </a:r>
            <a:r>
              <a:rPr lang="en-US" altLang="ja-JP" sz="1800" dirty="0" err="1">
                <a:effectLst/>
                <a:latin typeface="Meiryo UI" panose="020B0604030504040204" pitchFamily="50" charset="-128"/>
                <a:ea typeface="Meiryo UI" panose="020B0604030504040204" pitchFamily="50" charset="-128"/>
                <a:cs typeface="Arial" panose="020B0604020202020204" pitchFamily="34" charset="0"/>
              </a:rPr>
              <a:t>doi</a:t>
            </a: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 10.1016/j.jeap.2021.101040.</a:t>
            </a:r>
          </a:p>
          <a:p>
            <a:pPr marL="0" indent="0">
              <a:buNone/>
            </a:pP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Gray, Bethany. 2015. </a:t>
            </a:r>
            <a:r>
              <a:rPr lang="en-US" altLang="ja-JP" sz="1800" i="1" dirty="0">
                <a:effectLst/>
                <a:latin typeface="Meiryo UI" panose="020B0604030504040204" pitchFamily="50" charset="-128"/>
                <a:ea typeface="Meiryo UI" panose="020B0604030504040204" pitchFamily="50" charset="-128"/>
                <a:cs typeface="Arial" panose="020B0604020202020204" pitchFamily="34" charset="0"/>
              </a:rPr>
              <a:t>Linguistic variation in research articles: When discipline tells only part of the story</a:t>
            </a:r>
            <a:r>
              <a:rPr lang="en-US" altLang="ja-JP" sz="1800" dirty="0">
                <a:effectLst/>
                <a:latin typeface="Meiryo UI" panose="020B0604030504040204" pitchFamily="50" charset="-128"/>
                <a:ea typeface="Meiryo UI" panose="020B0604030504040204" pitchFamily="50" charset="-128"/>
                <a:cs typeface="Arial" panose="020B0604020202020204" pitchFamily="34" charset="0"/>
              </a:rPr>
              <a:t>. Philadelphia: John Benjamins.</a:t>
            </a:r>
          </a:p>
          <a:p>
            <a:pPr marL="0" indent="0">
              <a:buNone/>
            </a:pPr>
            <a:r>
              <a:rPr lang="en-US" altLang="ja-JP" sz="1800" dirty="0">
                <a:effectLst/>
                <a:latin typeface="Meiryo UI" panose="020B0604030504040204" pitchFamily="50" charset="-128"/>
                <a:ea typeface="ＭＳ 明朝" panose="02020609040205080304" pitchFamily="17" charset="-128"/>
                <a:cs typeface="Arial" panose="020B0604020202020204" pitchFamily="34" charset="0"/>
              </a:rPr>
              <a:t>Thornbury, S. (1997). </a:t>
            </a:r>
            <a:r>
              <a:rPr lang="en-US" altLang="ja-JP" sz="1800" i="1" dirty="0">
                <a:effectLst/>
                <a:latin typeface="Meiryo UI" panose="020B0604030504040204" pitchFamily="50" charset="-128"/>
                <a:ea typeface="ＭＳ 明朝" panose="02020609040205080304" pitchFamily="17" charset="-128"/>
                <a:cs typeface="Arial" panose="020B0604020202020204" pitchFamily="34" charset="0"/>
              </a:rPr>
              <a:t>About language. Tasks for teachers of English</a:t>
            </a:r>
            <a:r>
              <a:rPr lang="en-US" altLang="ja-JP" sz="1800" dirty="0">
                <a:effectLst/>
                <a:latin typeface="Meiryo UI" panose="020B0604030504040204" pitchFamily="50" charset="-128"/>
                <a:ea typeface="ＭＳ 明朝" panose="02020609040205080304" pitchFamily="17" charset="-128"/>
                <a:cs typeface="Arial" panose="020B0604020202020204" pitchFamily="34" charset="0"/>
              </a:rPr>
              <a:t>. Cambridge University Press.</a:t>
            </a:r>
            <a:endParaRPr lang="ja-JP" altLang="ja-JP" sz="1800" dirty="0">
              <a:effectLst/>
              <a:latin typeface="Meiryo UI" panose="020B0604030504040204" pitchFamily="50" charset="-128"/>
              <a:ea typeface="Meiryo UI" panose="020B0604030504040204" pitchFamily="50" charset="-128"/>
              <a:cs typeface="Arial" panose="020B0604020202020204" pitchFamily="34" charset="0"/>
            </a:endParaRPr>
          </a:p>
          <a:p>
            <a:pPr marL="0" indent="0">
              <a:buNone/>
            </a:pPr>
            <a:endParaRPr lang="ja-JP" altLang="ja-JP" sz="1800" dirty="0">
              <a:effectLst/>
              <a:latin typeface="Meiryo UI" panose="020B0604030504040204" pitchFamily="50" charset="-128"/>
              <a:ea typeface="Meiryo UI" panose="020B0604030504040204" pitchFamily="50" charset="-128"/>
              <a:cs typeface="Arial" panose="020B0604020202020204" pitchFamily="34" charset="0"/>
            </a:endParaRPr>
          </a:p>
          <a:p>
            <a:pPr marL="0" indent="0">
              <a:buNone/>
            </a:pPr>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2FC6B2C5-8662-42B3-B07E-F10864123605}"/>
              </a:ext>
            </a:extLst>
          </p:cNvPr>
          <p:cNvSpPr>
            <a:spLocks noGrp="1"/>
          </p:cNvSpPr>
          <p:nvPr>
            <p:ph type="sldNum" sz="quarter" idx="12"/>
          </p:nvPr>
        </p:nvSpPr>
        <p:spPr/>
        <p:txBody>
          <a:bodyPr/>
          <a:lstStyle/>
          <a:p>
            <a:fld id="{BC785315-CF51-4DCC-A4A5-8031796167C6}" type="slidenum">
              <a:rPr kumimoji="1" lang="ja-JP" altLang="en-US" smtClean="0"/>
              <a:t>22</a:t>
            </a:fld>
            <a:endParaRPr kumimoji="1" lang="ja-JP" altLang="en-US"/>
          </a:p>
        </p:txBody>
      </p:sp>
    </p:spTree>
    <p:extLst>
      <p:ext uri="{BB962C8B-B14F-4D97-AF65-F5344CB8AC3E}">
        <p14:creationId xmlns:p14="http://schemas.microsoft.com/office/powerpoint/2010/main" val="250404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E56D65B-F09C-49C5-B30E-691CEAE87DAB}"/>
              </a:ext>
            </a:extLst>
          </p:cNvPr>
          <p:cNvSpPr>
            <a:spLocks noGrp="1"/>
          </p:cNvSpPr>
          <p:nvPr>
            <p:ph idx="1"/>
          </p:nvPr>
        </p:nvSpPr>
        <p:spPr>
          <a:xfrm>
            <a:off x="838200" y="900332"/>
            <a:ext cx="10515600" cy="5276631"/>
          </a:xfrm>
        </p:spPr>
        <p:txBody>
          <a:bodyPr>
            <a:normAutofit/>
          </a:bodyPr>
          <a:lstStyle/>
          <a:p>
            <a:pPr marL="0" indent="0">
              <a:buNone/>
            </a:pPr>
            <a:r>
              <a:rPr lang="en-US" altLang="ja-JP" dirty="0">
                <a:latin typeface="Meiryo UI" panose="020B0604030504040204" pitchFamily="50" charset="-128"/>
                <a:ea typeface="Meiryo UI" panose="020B0604030504040204" pitchFamily="50" charset="-128"/>
              </a:rPr>
              <a:t>Thank you for joining my presentation.</a:t>
            </a: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en-US" altLang="ja-JP" dirty="0">
                <a:latin typeface="Meiryo UI" panose="020B0604030504040204" pitchFamily="50" charset="-128"/>
                <a:ea typeface="Meiryo UI" panose="020B0604030504040204" pitchFamily="50" charset="-128"/>
              </a:rPr>
              <a:t>Any questions, comments, and suggestions?</a:t>
            </a: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en-US" altLang="ja-JP" dirty="0">
                <a:latin typeface="Meiryo UI" panose="020B0604030504040204" pitchFamily="50" charset="-128"/>
                <a:ea typeface="Meiryo UI" panose="020B0604030504040204" pitchFamily="50" charset="-128"/>
              </a:rPr>
              <a:t>This presentation is based on a part of the results of an on-going research project, “Development of tools for designing CLIL courses” (21K00727)  funded by the Japan Society for the Promotion of Science.</a:t>
            </a: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en-US" altLang="ja-JP" dirty="0">
                <a:latin typeface="Meiryo UI" panose="020B0604030504040204" pitchFamily="50" charset="-128"/>
                <a:ea typeface="Meiryo UI" panose="020B0604030504040204" pitchFamily="50" charset="-128"/>
              </a:rPr>
              <a:t>Email: noriko.nagai.kishimoto@vc.ibaraki.ac.jp</a:t>
            </a: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kumimoji="1" lang="ja-JP" altLang="en-US"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02C1FAC0-33D5-47AF-AAAC-89F31B2ABBB0}"/>
              </a:ext>
            </a:extLst>
          </p:cNvPr>
          <p:cNvSpPr>
            <a:spLocks noGrp="1"/>
          </p:cNvSpPr>
          <p:nvPr>
            <p:ph type="sldNum" sz="quarter" idx="12"/>
          </p:nvPr>
        </p:nvSpPr>
        <p:spPr/>
        <p:txBody>
          <a:bodyPr/>
          <a:lstStyle/>
          <a:p>
            <a:fld id="{BC785315-CF51-4DCC-A4A5-8031796167C6}" type="slidenum">
              <a:rPr kumimoji="1" lang="ja-JP" altLang="en-US" smtClean="0"/>
              <a:t>23</a:t>
            </a:fld>
            <a:endParaRPr kumimoji="1" lang="ja-JP" altLang="en-US"/>
          </a:p>
        </p:txBody>
      </p:sp>
    </p:spTree>
    <p:extLst>
      <p:ext uri="{BB962C8B-B14F-4D97-AF65-F5344CB8AC3E}">
        <p14:creationId xmlns:p14="http://schemas.microsoft.com/office/powerpoint/2010/main" val="417717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E779E8-24C8-4065-B686-25D5DFDF004C}"/>
              </a:ext>
            </a:extLst>
          </p:cNvPr>
          <p:cNvSpPr>
            <a:spLocks noGrp="1"/>
          </p:cNvSpPr>
          <p:nvPr>
            <p:ph type="title"/>
          </p:nvPr>
        </p:nvSpPr>
        <p:spPr/>
        <p:txBody>
          <a:bodyPr>
            <a:noAutofit/>
          </a:bodyPr>
          <a:lstStyle/>
          <a:p>
            <a:r>
              <a:rPr kumimoji="1" lang="en-US" altLang="ja-JP" sz="3200" dirty="0">
                <a:latin typeface="Meiryo UI" panose="020B0604030504040204" pitchFamily="50" charset="-128"/>
                <a:cs typeface="Arial" panose="020B0604020202020204" pitchFamily="34" charset="0"/>
              </a:rPr>
              <a:t>1. D</a:t>
            </a:r>
            <a:r>
              <a:rPr lang="en-US" altLang="ja-JP" sz="3200" dirty="0">
                <a:effectLst/>
                <a:latin typeface="Meiryo UI" panose="020B0604030504040204" pitchFamily="50" charset="-128"/>
                <a:cs typeface="Arial" panose="020B0604020202020204" pitchFamily="34" charset="0"/>
              </a:rPr>
              <a:t>evelopmental progression index of grammatical complexities (DPIGC)</a:t>
            </a:r>
            <a:endParaRPr kumimoji="1" lang="ja-JP" altLang="en-US" sz="3200" dirty="0"/>
          </a:p>
        </p:txBody>
      </p:sp>
      <p:sp>
        <p:nvSpPr>
          <p:cNvPr id="3" name="コンテンツ プレースホルダー 2">
            <a:extLst>
              <a:ext uri="{FF2B5EF4-FFF2-40B4-BE49-F238E27FC236}">
                <a16:creationId xmlns:a16="http://schemas.microsoft.com/office/drawing/2014/main" id="{6C6AA690-5FC9-44D9-9CE4-1DE2EFB9CB5D}"/>
              </a:ext>
            </a:extLst>
          </p:cNvPr>
          <p:cNvSpPr>
            <a:spLocks noGrp="1"/>
          </p:cNvSpPr>
          <p:nvPr>
            <p:ph idx="1"/>
          </p:nvPr>
        </p:nvSpPr>
        <p:spPr>
          <a:xfrm>
            <a:off x="747364" y="1899312"/>
            <a:ext cx="11279115" cy="4351338"/>
          </a:xfrm>
        </p:spPr>
        <p:txBody>
          <a:bodyPr>
            <a:normAutofit/>
          </a:bodyPr>
          <a:lstStyle/>
          <a:p>
            <a:r>
              <a:rPr lang="en-US" altLang="ja-JP" dirty="0">
                <a:effectLst/>
                <a:latin typeface="Meiryo UI" panose="020B0604030504040204" pitchFamily="50" charset="-128"/>
                <a:ea typeface="Meiryo UI" panose="020B0604030504040204" pitchFamily="50" charset="-128"/>
                <a:cs typeface="Arial" panose="020B0604020202020204" pitchFamily="34" charset="0"/>
              </a:rPr>
              <a:t>hypothesized by Biber et al (2011) </a:t>
            </a:r>
          </a:p>
          <a:p>
            <a:r>
              <a:rPr lang="en-US" altLang="ja-JP" dirty="0">
                <a:effectLst/>
                <a:latin typeface="Meiryo UI" panose="020B0604030504040204" pitchFamily="50" charset="-128"/>
                <a:ea typeface="Meiryo UI" panose="020B0604030504040204" pitchFamily="50" charset="-128"/>
                <a:cs typeface="Arial" panose="020B0604020202020204" pitchFamily="34" charset="0"/>
              </a:rPr>
              <a:t>based on numerous corpus-based studies of grammatical complexities in two registers--speech and </a:t>
            </a:r>
            <a:r>
              <a:rPr lang="en-US" altLang="ja-JP" dirty="0">
                <a:latin typeface="Meiryo UI" panose="020B0604030504040204" pitchFamily="50" charset="-128"/>
                <a:ea typeface="Meiryo UI" panose="020B0604030504040204" pitchFamily="50" charset="-128"/>
                <a:cs typeface="Arial" panose="020B0604020202020204" pitchFamily="34" charset="0"/>
              </a:rPr>
              <a:t>writing--</a:t>
            </a:r>
            <a:r>
              <a:rPr lang="en-US" altLang="ja-JP" dirty="0">
                <a:effectLst/>
                <a:latin typeface="Meiryo UI" panose="020B0604030504040204" pitchFamily="50" charset="-128"/>
                <a:ea typeface="Meiryo UI" panose="020B0604030504040204" pitchFamily="50" charset="-128"/>
                <a:cs typeface="Arial" panose="020B0604020202020204" pitchFamily="34" charset="0"/>
              </a:rPr>
              <a:t>conducted by Biber and his colleague</a:t>
            </a:r>
          </a:p>
          <a:p>
            <a:r>
              <a:rPr lang="en-US" altLang="ja-JP" dirty="0">
                <a:latin typeface="Meiryo UI" panose="020B0604030504040204" pitchFamily="50" charset="-128"/>
                <a:ea typeface="Meiryo UI" panose="020B0604030504040204" pitchFamily="50" charset="-128"/>
                <a:cs typeface="Arial" panose="020B0604020202020204" pitchFamily="34" charset="0"/>
              </a:rPr>
              <a:t>corpora of texts in both registers are </a:t>
            </a:r>
            <a:r>
              <a:rPr lang="en-US" altLang="ja-JP" dirty="0">
                <a:effectLst/>
                <a:latin typeface="Meiryo UI" panose="020B0604030504040204" pitchFamily="50" charset="-128"/>
                <a:ea typeface="Meiryo UI" panose="020B0604030504040204" pitchFamily="50" charset="-128"/>
                <a:cs typeface="Arial" panose="020B0604020202020204" pitchFamily="34" charset="0"/>
              </a:rPr>
              <a:t>analyzed using two linguistic parameters</a:t>
            </a:r>
          </a:p>
          <a:p>
            <a:r>
              <a:rPr lang="en-US" altLang="ja-JP" dirty="0">
                <a:effectLst/>
                <a:latin typeface="Meiryo UI" panose="020B0604030504040204" pitchFamily="50" charset="-128"/>
                <a:ea typeface="Meiryo UI" panose="020B0604030504040204" pitchFamily="50" charset="-128"/>
                <a:cs typeface="Arial" panose="020B0604020202020204" pitchFamily="34" charset="0"/>
              </a:rPr>
              <a:t>frequency of occurrence is counted.</a:t>
            </a:r>
            <a:endParaRPr lang="ja-JP" altLang="ja-JP" dirty="0">
              <a:effectLst/>
              <a:latin typeface="Meiryo UI" panose="020B0604030504040204" pitchFamily="50" charset="-128"/>
              <a:ea typeface="Meiryo UI" panose="020B0604030504040204"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 name="スライド番号プレースホルダー 3">
            <a:extLst>
              <a:ext uri="{FF2B5EF4-FFF2-40B4-BE49-F238E27FC236}">
                <a16:creationId xmlns:a16="http://schemas.microsoft.com/office/drawing/2014/main" id="{FB030053-C9DF-4668-9E18-1074D734DF3C}"/>
              </a:ext>
            </a:extLst>
          </p:cNvPr>
          <p:cNvSpPr>
            <a:spLocks noGrp="1"/>
          </p:cNvSpPr>
          <p:nvPr>
            <p:ph type="sldNum" sz="quarter" idx="12"/>
          </p:nvPr>
        </p:nvSpPr>
        <p:spPr/>
        <p:txBody>
          <a:bodyPr/>
          <a:lstStyle/>
          <a:p>
            <a:fld id="{BC785315-CF51-4DCC-A4A5-8031796167C6}" type="slidenum">
              <a:rPr kumimoji="1" lang="ja-JP" altLang="en-US" smtClean="0"/>
              <a:t>3</a:t>
            </a:fld>
            <a:endParaRPr kumimoji="1" lang="ja-JP" altLang="en-US"/>
          </a:p>
        </p:txBody>
      </p:sp>
    </p:spTree>
    <p:extLst>
      <p:ext uri="{BB962C8B-B14F-4D97-AF65-F5344CB8AC3E}">
        <p14:creationId xmlns:p14="http://schemas.microsoft.com/office/powerpoint/2010/main" val="1266281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456CF02-0938-44CF-9A77-09DC72B41047}"/>
              </a:ext>
            </a:extLst>
          </p:cNvPr>
          <p:cNvSpPr>
            <a:spLocks noGrp="1"/>
          </p:cNvSpPr>
          <p:nvPr>
            <p:ph idx="1"/>
          </p:nvPr>
        </p:nvSpPr>
        <p:spPr>
          <a:xfrm>
            <a:off x="295422" y="393895"/>
            <a:ext cx="11591778" cy="6302327"/>
          </a:xfrm>
        </p:spPr>
        <p:txBody>
          <a:bodyPr>
            <a:normAutofit/>
          </a:bodyPr>
          <a:lstStyle/>
          <a:p>
            <a:pPr marL="0" marR="0" lvl="0" indent="0" algn="l" defTabSz="914400" rtl="0" eaLnBrk="1" fontAlgn="auto" latinLnBrk="0" hangingPunct="1">
              <a:lnSpc>
                <a:spcPct val="90000"/>
              </a:lnSpc>
              <a:spcBef>
                <a:spcPts val="1000"/>
              </a:spcBef>
              <a:spcAft>
                <a:spcPts val="0"/>
              </a:spcAft>
              <a:buClrTx/>
              <a:buSzTx/>
              <a:buNone/>
              <a:tabLst/>
              <a:defRPr/>
            </a:pPr>
            <a:r>
              <a:rPr lang="en-US" altLang="ja-JP" dirty="0">
                <a:solidFill>
                  <a:prstClr val="black"/>
                </a:solidFill>
                <a:latin typeface="Meiryo UI" panose="020B0604030504040204" pitchFamily="50" charset="-128"/>
                <a:ea typeface="游ゴシック" panose="020B0400000000000000" pitchFamily="50" charset="-128"/>
                <a:cs typeface="Arial" panose="020B0604020202020204" pitchFamily="34" charset="0"/>
              </a:rPr>
              <a:t>T</a:t>
            </a: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wo linguistic parameters used in the analysis:</a:t>
            </a:r>
          </a:p>
          <a:p>
            <a:pPr marL="0" marR="0" lvl="0" indent="0" algn="l" defTabSz="914400" rtl="0" eaLnBrk="1" fontAlgn="auto" latinLnBrk="0" hangingPunct="1">
              <a:lnSpc>
                <a:spcPct val="90000"/>
              </a:lnSpc>
              <a:spcBef>
                <a:spcPts val="1000"/>
              </a:spcBef>
              <a:spcAft>
                <a:spcPts val="0"/>
              </a:spcAft>
              <a:buClrTx/>
              <a:buSzTx/>
              <a:buNone/>
              <a:tabLst/>
              <a:defRPr/>
            </a:pP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   (</a:t>
            </a:r>
            <a:r>
              <a:rPr kumimoji="1" lang="en-US" altLang="ja-JP" sz="2800" b="0" i="0" u="none" strike="noStrike" kern="1200" cap="none" spc="0" normalizeH="0" baseline="0" noProof="0" dirty="0" err="1">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i</a:t>
            </a: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  grammatical structure: </a:t>
            </a:r>
            <a:r>
              <a:rPr kumimoji="1" lang="en-US" altLang="ja-JP" sz="2800" b="1" i="0" u="none" strike="noStrike" kern="1200" cap="none" spc="0" normalizeH="0" baseline="0" noProof="0" dirty="0">
                <a:ln>
                  <a:noFill/>
                </a:ln>
                <a:effectLst/>
                <a:uLnTx/>
                <a:uFillTx/>
                <a:latin typeface="Meiryo UI" panose="020B0604030504040204" pitchFamily="50" charset="-128"/>
                <a:ea typeface="游ゴシック" panose="020B0400000000000000" pitchFamily="50" charset="-128"/>
                <a:cs typeface="Arial" panose="020B0604020202020204" pitchFamily="34" charset="0"/>
              </a:rPr>
              <a:t>clause</a:t>
            </a:r>
            <a:r>
              <a:rPr kumimoji="1" lang="en-US" altLang="ja-JP" sz="2800" b="0" i="0" u="none" strike="noStrike" kern="1200" cap="none" spc="0" normalizeH="0" baseline="0" noProof="0" dirty="0">
                <a:ln>
                  <a:noFill/>
                </a:ln>
                <a:effectLst/>
                <a:uLnTx/>
                <a:uFillTx/>
                <a:latin typeface="Meiryo UI" panose="020B0604030504040204" pitchFamily="50" charset="-128"/>
                <a:ea typeface="游ゴシック" panose="020B0400000000000000" pitchFamily="50" charset="-128"/>
                <a:cs typeface="Arial" panose="020B0604020202020204" pitchFamily="34" charset="0"/>
              </a:rPr>
              <a:t> vs. </a:t>
            </a:r>
            <a:r>
              <a:rPr kumimoji="1" lang="en-US" altLang="ja-JP" sz="2800" b="1" i="0" u="none" strike="noStrike" kern="1200" cap="none" spc="0" normalizeH="0" baseline="0" noProof="0" dirty="0">
                <a:ln>
                  <a:noFill/>
                </a:ln>
                <a:effectLst/>
                <a:uLnTx/>
                <a:uFillTx/>
                <a:latin typeface="Meiryo UI" panose="020B0604030504040204" pitchFamily="50" charset="-128"/>
                <a:ea typeface="游ゴシック" panose="020B0400000000000000" pitchFamily="50" charset="-128"/>
                <a:cs typeface="Arial" panose="020B0604020202020204" pitchFamily="34" charset="0"/>
              </a:rPr>
              <a:t>phrase</a:t>
            </a:r>
          </a:p>
          <a:p>
            <a:pPr marL="0" marR="0" lvl="0" indent="0" algn="l" defTabSz="914400" rtl="0" eaLnBrk="1" fontAlgn="auto" latinLnBrk="0" hangingPunct="1">
              <a:lnSpc>
                <a:spcPct val="90000"/>
              </a:lnSpc>
              <a:spcBef>
                <a:spcPts val="1000"/>
              </a:spcBef>
              <a:spcAft>
                <a:spcPts val="0"/>
              </a:spcAft>
              <a:buClrTx/>
              <a:buSzTx/>
              <a:buNone/>
              <a:tabLst/>
              <a:defRPr/>
            </a:pP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   (ii) function that each structure serves: </a:t>
            </a:r>
            <a:r>
              <a:rPr kumimoji="1" lang="en-US" altLang="ja-JP" sz="2800" b="1" i="0" u="none" strike="noStrike" kern="1200" cap="none" spc="0" normalizeH="0" baseline="0" noProof="0" dirty="0">
                <a:ln>
                  <a:noFill/>
                </a:ln>
                <a:effectLst/>
                <a:uLnTx/>
                <a:uFillTx/>
                <a:latin typeface="Meiryo UI" panose="020B0604030504040204" pitchFamily="50" charset="-128"/>
                <a:ea typeface="游ゴシック" panose="020B0400000000000000" pitchFamily="50" charset="-128"/>
                <a:cs typeface="Arial" panose="020B0604020202020204" pitchFamily="34" charset="0"/>
              </a:rPr>
              <a:t>verb complement, noun complement, adverbial clause,</a:t>
            </a:r>
            <a:r>
              <a:rPr kumimoji="1" lang="en-US" altLang="ja-JP" sz="2800" b="0" i="0" u="none" strike="noStrike" kern="1200" cap="none" spc="0" normalizeH="0" baseline="0" noProof="0" dirty="0">
                <a:ln>
                  <a:noFill/>
                </a:ln>
                <a:effectLst/>
                <a:uLnTx/>
                <a:uFillTx/>
                <a:latin typeface="Meiryo UI" panose="020B0604030504040204" pitchFamily="50" charset="-128"/>
                <a:ea typeface="游ゴシック" panose="020B0400000000000000" pitchFamily="50" charset="-128"/>
                <a:cs typeface="Arial" panose="020B0604020202020204" pitchFamily="34" charset="0"/>
              </a:rPr>
              <a:t> </a:t>
            </a:r>
            <a:r>
              <a:rPr kumimoji="1" lang="en-US" altLang="ja-JP" sz="2800" b="1" i="0" u="none" strike="noStrike" kern="1200" cap="none" spc="0" normalizeH="0" baseline="0" noProof="0" dirty="0">
                <a:ln>
                  <a:noFill/>
                </a:ln>
                <a:effectLst/>
                <a:uLnTx/>
                <a:uFillTx/>
                <a:latin typeface="Meiryo UI" panose="020B0604030504040204" pitchFamily="50" charset="-128"/>
                <a:ea typeface="游ゴシック" panose="020B0400000000000000" pitchFamily="50" charset="-128"/>
                <a:cs typeface="Arial" panose="020B0604020202020204" pitchFamily="34" charset="0"/>
              </a:rPr>
              <a:t>noun modifier</a:t>
            </a:r>
          </a:p>
          <a:p>
            <a:pPr marL="0" indent="0">
              <a:buNone/>
            </a:pPr>
            <a:endParaRPr lang="en-US" altLang="ja-JP" dirty="0">
              <a:latin typeface="Meiryo UI" panose="020B0604030504040204" pitchFamily="50" charset="-128"/>
              <a:cs typeface="Arial" panose="020B0604020202020204" pitchFamily="34" charset="0"/>
            </a:endParaRPr>
          </a:p>
          <a:p>
            <a:pPr marL="0" indent="0">
              <a:buNone/>
            </a:pPr>
            <a:r>
              <a:rPr lang="en-US" altLang="ja-JP" dirty="0">
                <a:latin typeface="Meiryo UI" panose="020B0604030504040204" pitchFamily="50" charset="-128"/>
                <a:cs typeface="Arial" panose="020B0604020202020204" pitchFamily="34" charset="0"/>
              </a:rPr>
              <a:t>Examples taken from </a:t>
            </a: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Biber et al. (2020, p.9 (3) &amp; (4))</a:t>
            </a:r>
            <a:endParaRPr lang="en-US" altLang="ja-JP" dirty="0">
              <a:latin typeface="Meiryo UI" panose="020B0604030504040204" pitchFamily="50" charset="-128"/>
              <a:cs typeface="Arial" panose="020B0604020202020204" pitchFamily="34" charset="0"/>
            </a:endParaRPr>
          </a:p>
          <a:p>
            <a:pPr marL="717550" indent="-717550">
              <a:buNone/>
            </a:pPr>
            <a:r>
              <a:rPr lang="en-US" altLang="ja-JP" dirty="0">
                <a:latin typeface="Meiryo UI" panose="020B0604030504040204" pitchFamily="50" charset="-128"/>
                <a:cs typeface="Arial" panose="020B0604020202020204" pitchFamily="34" charset="0"/>
              </a:rPr>
              <a:t>(1) I wanted people to know </a:t>
            </a:r>
            <a:r>
              <a:rPr lang="en-US" altLang="ja-JP" b="1" dirty="0">
                <a:solidFill>
                  <a:srgbClr val="0070C0"/>
                </a:solidFill>
                <a:latin typeface="Meiryo UI" panose="020B0604030504040204" pitchFamily="50" charset="-128"/>
                <a:cs typeface="Arial" panose="020B0604020202020204" pitchFamily="34" charset="0"/>
              </a:rPr>
              <a:t>that their life doesn’t have to be on hold while paying off student loans</a:t>
            </a:r>
            <a:r>
              <a:rPr lang="en-US" altLang="ja-JP" dirty="0">
                <a:latin typeface="Meiryo UI" panose="020B0604030504040204" pitchFamily="50" charset="-128"/>
                <a:cs typeface="Arial" panose="020B0604020202020204" pitchFamily="34" charset="0"/>
              </a:rPr>
              <a:t>. </a:t>
            </a:r>
          </a:p>
          <a:p>
            <a:pPr marL="633413" indent="-633413">
              <a:buNone/>
            </a:pPr>
            <a:r>
              <a:rPr lang="en-US" altLang="ja-JP" dirty="0">
                <a:latin typeface="Meiryo UI" panose="020B0604030504040204" pitchFamily="50" charset="-128"/>
                <a:cs typeface="Arial" panose="020B0604020202020204" pitchFamily="34" charset="0"/>
              </a:rPr>
              <a:t>(2) The documented </a:t>
            </a:r>
            <a:r>
              <a:rPr lang="en-US" altLang="ja-JP" b="1" dirty="0">
                <a:latin typeface="Meiryo UI" panose="020B0604030504040204" pitchFamily="50" charset="-128"/>
                <a:cs typeface="Arial" panose="020B0604020202020204" pitchFamily="34" charset="0"/>
              </a:rPr>
              <a:t>association</a:t>
            </a:r>
            <a:r>
              <a:rPr lang="en-US" altLang="ja-JP" dirty="0">
                <a:latin typeface="Meiryo UI" panose="020B0604030504040204" pitchFamily="50" charset="-128"/>
                <a:cs typeface="Arial" panose="020B0604020202020204" pitchFamily="34" charset="0"/>
              </a:rPr>
              <a:t> </a:t>
            </a:r>
            <a:r>
              <a:rPr lang="en-US" altLang="ja-JP" b="1" dirty="0">
                <a:solidFill>
                  <a:srgbClr val="C00000"/>
                </a:solidFill>
                <a:latin typeface="Meiryo UI" panose="020B0604030504040204" pitchFamily="50" charset="-128"/>
                <a:cs typeface="Arial" panose="020B0604020202020204" pitchFamily="34" charset="0"/>
              </a:rPr>
              <a:t>between sleep duration and an increased risk of lung cancer</a:t>
            </a:r>
            <a:r>
              <a:rPr lang="en-US" altLang="ja-JP" dirty="0">
                <a:latin typeface="Meiryo UI" panose="020B0604030504040204" pitchFamily="50" charset="-128"/>
                <a:cs typeface="Arial" panose="020B0604020202020204" pitchFamily="34" charset="0"/>
              </a:rPr>
              <a:t> relates to </a:t>
            </a:r>
            <a:r>
              <a:rPr lang="en-US" altLang="ja-JP" b="1" dirty="0">
                <a:latin typeface="Meiryo UI" panose="020B0604030504040204" pitchFamily="50" charset="-128"/>
                <a:cs typeface="Arial" panose="020B0604020202020204" pitchFamily="34" charset="0"/>
              </a:rPr>
              <a:t>disruptions</a:t>
            </a:r>
            <a:r>
              <a:rPr lang="en-US" altLang="ja-JP" dirty="0">
                <a:latin typeface="Meiryo UI" panose="020B0604030504040204" pitchFamily="50" charset="-128"/>
                <a:cs typeface="Arial" panose="020B0604020202020204" pitchFamily="34" charset="0"/>
              </a:rPr>
              <a:t> </a:t>
            </a:r>
            <a:r>
              <a:rPr lang="en-US" altLang="ja-JP" b="1" dirty="0">
                <a:solidFill>
                  <a:srgbClr val="C00000"/>
                </a:solidFill>
                <a:latin typeface="Meiryo UI" panose="020B0604030504040204" pitchFamily="50" charset="-128"/>
                <a:cs typeface="Arial" panose="020B0604020202020204" pitchFamily="34" charset="0"/>
              </a:rPr>
              <a:t>in melatonin secretion</a:t>
            </a:r>
            <a:r>
              <a:rPr lang="en-US" altLang="ja-JP" dirty="0">
                <a:latin typeface="Meiryo UI" panose="020B0604030504040204" pitchFamily="50" charset="-128"/>
                <a:cs typeface="Arial" panose="020B0604020202020204" pitchFamily="34" charset="0"/>
              </a:rPr>
              <a:t>. </a:t>
            </a:r>
          </a:p>
          <a:p>
            <a:pPr marL="0" indent="0">
              <a:buNone/>
            </a:pPr>
            <a:endParaRPr kumimoji="1" lang="en-US" altLang="ja-JP" dirty="0">
              <a:latin typeface="Meiryo UI" panose="020B0604030504040204" pitchFamily="50" charset="-128"/>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170F1D0B-734B-4A9C-939A-85BF4A771D0A}"/>
              </a:ext>
            </a:extLst>
          </p:cNvPr>
          <p:cNvSpPr>
            <a:spLocks noGrp="1"/>
          </p:cNvSpPr>
          <p:nvPr>
            <p:ph type="sldNum" sz="quarter" idx="12"/>
          </p:nvPr>
        </p:nvSpPr>
        <p:spPr/>
        <p:txBody>
          <a:bodyPr/>
          <a:lstStyle/>
          <a:p>
            <a:fld id="{BC785315-CF51-4DCC-A4A5-8031796167C6}" type="slidenum">
              <a:rPr kumimoji="1" lang="ja-JP" altLang="en-US" smtClean="0"/>
              <a:t>4</a:t>
            </a:fld>
            <a:endParaRPr kumimoji="1" lang="ja-JP" altLang="en-US"/>
          </a:p>
        </p:txBody>
      </p:sp>
    </p:spTree>
    <p:extLst>
      <p:ext uri="{BB962C8B-B14F-4D97-AF65-F5344CB8AC3E}">
        <p14:creationId xmlns:p14="http://schemas.microsoft.com/office/powerpoint/2010/main" val="1610177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8657746-2FE9-4A96-B0C9-72B90E6BF9CE}"/>
              </a:ext>
            </a:extLst>
          </p:cNvPr>
          <p:cNvSpPr>
            <a:spLocks noGrp="1"/>
          </p:cNvSpPr>
          <p:nvPr>
            <p:ph idx="1"/>
          </p:nvPr>
        </p:nvSpPr>
        <p:spPr>
          <a:xfrm>
            <a:off x="422030" y="773724"/>
            <a:ext cx="11563643" cy="5403240"/>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The corpus-based studies by Biber and his colleague revealed distinctive </a:t>
            </a:r>
            <a:r>
              <a:rPr lang="en-US" altLang="ja-JP" dirty="0">
                <a:solidFill>
                  <a:prstClr val="black"/>
                </a:solidFill>
                <a:latin typeface="Meiryo UI" panose="020B0604030504040204" pitchFamily="50" charset="-128"/>
                <a:ea typeface="游ゴシック" panose="020B0400000000000000" pitchFamily="50" charset="-128"/>
                <a:cs typeface="Arial" panose="020B0604020202020204" pitchFamily="34" charset="0"/>
              </a:rPr>
              <a:t>grammatical differences between speech and writing register.</a:t>
            </a:r>
            <a:endParaRPr lang="en-US" altLang="ja-JP" dirty="0">
              <a:solidFill>
                <a:srgbClr val="0070C0"/>
              </a:solidFill>
              <a:latin typeface="Meiryo UI" panose="020B0604030504040204" pitchFamily="50" charset="-128"/>
              <a:ea typeface="Meiryo UI" panose="020B0604030504040204" pitchFamily="50" charset="-128"/>
              <a:cs typeface="Arial" panose="020B0604020202020204" pitchFamily="34" charset="0"/>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cs typeface="Arial" panose="020B0604020202020204" pitchFamily="34" charset="0"/>
            </a:endParaRPr>
          </a:p>
          <a:p>
            <a:pPr marL="0" indent="0">
              <a:buNone/>
            </a:pPr>
            <a:r>
              <a:rPr lang="en-US" altLang="ja-JP" dirty="0">
                <a:solidFill>
                  <a:srgbClr val="0070C0"/>
                </a:solidFill>
                <a:latin typeface="Meiryo UI" panose="020B0604030504040204" pitchFamily="50" charset="-128"/>
                <a:ea typeface="Meiryo UI" panose="020B0604030504040204" pitchFamily="50" charset="-128"/>
                <a:cs typeface="Arial" panose="020B0604020202020204" pitchFamily="34" charset="0"/>
              </a:rPr>
              <a:t>Speech</a:t>
            </a:r>
            <a:r>
              <a:rPr lang="en-US" altLang="ja-JP" sz="2800" dirty="0">
                <a:effectLst/>
                <a:latin typeface="Meiryo UI" panose="020B0604030504040204" pitchFamily="50" charset="-128"/>
                <a:ea typeface="Meiryo UI" panose="020B0604030504040204" pitchFamily="50" charset="-128"/>
                <a:cs typeface="Arial" panose="020B0604020202020204" pitchFamily="34" charset="0"/>
              </a:rPr>
              <a:t>:</a:t>
            </a:r>
            <a:r>
              <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 dependent </a:t>
            </a:r>
            <a:r>
              <a:rPr kumimoji="1" lang="en-US" altLang="ja-JP" sz="26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Arial" panose="020B0604020202020204" pitchFamily="34" charset="0"/>
              </a:rPr>
              <a:t>clauses</a:t>
            </a:r>
            <a:r>
              <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 functioning as </a:t>
            </a:r>
            <a:r>
              <a:rPr kumimoji="1" lang="en-US" altLang="ja-JP"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constituents of other clauses</a:t>
            </a:r>
            <a:r>
              <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 such as</a:t>
            </a:r>
            <a:r>
              <a:rPr kumimoji="1" lang="en-US" altLang="ja-JP"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 </a:t>
            </a:r>
            <a:r>
              <a:rPr kumimoji="1" lang="en-US" altLang="ja-JP" sz="26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Arial" panose="020B0604020202020204" pitchFamily="34" charset="0"/>
              </a:rPr>
              <a:t>verb complements</a:t>
            </a:r>
            <a:r>
              <a:rPr kumimoji="1" lang="en-US" altLang="ja-JP" sz="26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Arial" panose="020B0604020202020204" pitchFamily="34" charset="0"/>
              </a:rPr>
              <a:t> </a:t>
            </a:r>
            <a:r>
              <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t>and </a:t>
            </a:r>
            <a:r>
              <a:rPr kumimoji="1" lang="en-US" altLang="ja-JP" sz="26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Arial" panose="020B0604020202020204" pitchFamily="34" charset="0"/>
              </a:rPr>
              <a:t>adverbial clauses</a:t>
            </a:r>
            <a:endParaRPr lang="en-US" altLang="ja-JP" sz="2800" dirty="0">
              <a:solidFill>
                <a:srgbClr val="0070C0"/>
              </a:solidFill>
              <a:effectLst/>
              <a:latin typeface="Meiryo UI" panose="020B0604030504040204" pitchFamily="50" charset="-128"/>
              <a:ea typeface="Meiryo UI" panose="020B0604030504040204" pitchFamily="50" charset="-128"/>
              <a:cs typeface="Arial" panose="020B0604020202020204" pitchFamily="34" charset="0"/>
            </a:endParaRPr>
          </a:p>
          <a:p>
            <a:pPr marL="0" indent="0">
              <a:buNone/>
            </a:pPr>
            <a:r>
              <a:rPr lang="en-US" altLang="ja-JP" sz="2800" dirty="0">
                <a:solidFill>
                  <a:srgbClr val="C00000"/>
                </a:solidFill>
                <a:effectLst/>
                <a:latin typeface="Meiryo UI" panose="020B0604030504040204" pitchFamily="50" charset="-128"/>
                <a:ea typeface="Meiryo UI" panose="020B0604030504040204" pitchFamily="50" charset="-128"/>
                <a:cs typeface="Arial" panose="020B0604020202020204" pitchFamily="34" charset="0"/>
              </a:rPr>
              <a:t>Academic prose</a:t>
            </a:r>
            <a:r>
              <a:rPr lang="en-US" altLang="ja-JP" sz="2800" dirty="0">
                <a:effectLst/>
                <a:latin typeface="Meiryo UI" panose="020B0604030504040204" pitchFamily="50" charset="-128"/>
                <a:ea typeface="Meiryo UI" panose="020B0604030504040204" pitchFamily="50" charset="-128"/>
                <a:cs typeface="Arial" panose="020B0604020202020204" pitchFamily="34" charset="0"/>
              </a:rPr>
              <a:t>: </a:t>
            </a:r>
            <a:r>
              <a:rPr lang="en-US" altLang="ja-JP" sz="2800" b="1" dirty="0">
                <a:solidFill>
                  <a:srgbClr val="C00000"/>
                </a:solidFill>
                <a:effectLst/>
                <a:latin typeface="Meiryo UI" panose="020B0604030504040204" pitchFamily="50" charset="-128"/>
                <a:ea typeface="Meiryo UI" panose="020B0604030504040204" pitchFamily="50" charset="-128"/>
                <a:cs typeface="Arial" panose="020B0604020202020204" pitchFamily="34" charset="0"/>
              </a:rPr>
              <a:t>phrases, finite, and nonfinite clauses</a:t>
            </a:r>
            <a:r>
              <a:rPr lang="en-US" altLang="ja-JP" sz="2800" dirty="0">
                <a:effectLst/>
                <a:latin typeface="Meiryo UI" panose="020B0604030504040204" pitchFamily="50" charset="-128"/>
                <a:ea typeface="Meiryo UI" panose="020B0604030504040204" pitchFamily="50" charset="-128"/>
                <a:cs typeface="Arial" panose="020B0604020202020204" pitchFamily="34" charset="0"/>
              </a:rPr>
              <a:t> functioning as </a:t>
            </a:r>
            <a:r>
              <a:rPr lang="en-US" altLang="ja-JP" sz="2800" b="1" dirty="0">
                <a:solidFill>
                  <a:srgbClr val="C00000"/>
                </a:solidFill>
                <a:effectLst/>
                <a:latin typeface="Meiryo UI" panose="020B0604030504040204" pitchFamily="50" charset="-128"/>
                <a:ea typeface="Meiryo UI" panose="020B0604030504040204" pitchFamily="50" charset="-128"/>
                <a:cs typeface="Arial" panose="020B0604020202020204" pitchFamily="34" charset="0"/>
              </a:rPr>
              <a:t>pre-and/or post-modifiers of the head noun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F56E0F92-B113-440D-8E93-F90709D0E1A0}"/>
              </a:ext>
            </a:extLst>
          </p:cNvPr>
          <p:cNvSpPr>
            <a:spLocks noGrp="1"/>
          </p:cNvSpPr>
          <p:nvPr>
            <p:ph type="sldNum" sz="quarter" idx="12"/>
          </p:nvPr>
        </p:nvSpPr>
        <p:spPr/>
        <p:txBody>
          <a:bodyPr/>
          <a:lstStyle/>
          <a:p>
            <a:fld id="{BC785315-CF51-4DCC-A4A5-8031796167C6}" type="slidenum">
              <a:rPr kumimoji="1" lang="ja-JP" altLang="en-US" smtClean="0"/>
              <a:t>5</a:t>
            </a:fld>
            <a:endParaRPr kumimoji="1" lang="ja-JP" altLang="en-US"/>
          </a:p>
        </p:txBody>
      </p:sp>
    </p:spTree>
    <p:extLst>
      <p:ext uri="{BB962C8B-B14F-4D97-AF65-F5344CB8AC3E}">
        <p14:creationId xmlns:p14="http://schemas.microsoft.com/office/powerpoint/2010/main" val="256137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68D9A2-502D-4498-A624-EB16346FE8A6}"/>
              </a:ext>
            </a:extLst>
          </p:cNvPr>
          <p:cNvSpPr>
            <a:spLocks noGrp="1"/>
          </p:cNvSpPr>
          <p:nvPr>
            <p:ph type="title"/>
          </p:nvPr>
        </p:nvSpPr>
        <p:spPr>
          <a:xfrm>
            <a:off x="838200" y="365125"/>
            <a:ext cx="10515600" cy="844697"/>
          </a:xfrm>
        </p:spPr>
        <p:txBody>
          <a:bodyPr/>
          <a:lstStyle/>
          <a:p>
            <a:r>
              <a:rPr kumimoji="1" lang="en-US" altLang="ja-JP" sz="3200" dirty="0">
                <a:latin typeface="Meiryo UI" panose="020B0604030504040204" pitchFamily="50" charset="-128"/>
                <a:ea typeface="Meiryo UI" panose="020B0604030504040204" pitchFamily="50" charset="-128"/>
              </a:rPr>
              <a:t>DPIGC</a:t>
            </a:r>
            <a:endParaRPr kumimoji="1" lang="ja-JP" altLang="en-US" sz="32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638EDC5B-1356-49A8-89EA-0B03244C7489}"/>
              </a:ext>
            </a:extLst>
          </p:cNvPr>
          <p:cNvSpPr>
            <a:spLocks noGrp="1"/>
          </p:cNvSpPr>
          <p:nvPr>
            <p:ph idx="1"/>
          </p:nvPr>
        </p:nvSpPr>
        <p:spPr>
          <a:xfrm>
            <a:off x="838200" y="1491175"/>
            <a:ext cx="10515600" cy="4685788"/>
          </a:xfrm>
        </p:spPr>
        <p:txBody>
          <a:bodyPr>
            <a:normAutofit/>
          </a:bodyPr>
          <a:lstStyle/>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DPIGC describes grammatical features commonly </a:t>
            </a:r>
            <a:r>
              <a:rPr lang="en-US" altLang="ja-JP" dirty="0">
                <a:solidFill>
                  <a:prstClr val="black"/>
                </a:solidFill>
                <a:latin typeface="Meiryo UI" panose="020B0604030504040204" pitchFamily="50" charset="-128"/>
                <a:ea typeface="游ゴシック" panose="020B0400000000000000" pitchFamily="50" charset="-128"/>
                <a:cs typeface="Arial" panose="020B0604020202020204" pitchFamily="34" charset="0"/>
              </a:rPr>
              <a:t>used in speech and writing register</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These features are developmentally scaled based on a general assumption of language acquisition: from  grammatical features common in conversation to those in writing</a:t>
            </a:r>
            <a:endParaRPr lang="en-US" altLang="ja-JP" dirty="0">
              <a:solidFill>
                <a:prstClr val="black"/>
              </a:solidFill>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 </a:t>
            </a:r>
            <a:endParaRPr kumimoji="1" lang="ja-JP" altLang="en-US" dirty="0"/>
          </a:p>
        </p:txBody>
      </p:sp>
      <p:sp>
        <p:nvSpPr>
          <p:cNvPr id="4" name="スライド番号プレースホルダー 3">
            <a:extLst>
              <a:ext uri="{FF2B5EF4-FFF2-40B4-BE49-F238E27FC236}">
                <a16:creationId xmlns:a16="http://schemas.microsoft.com/office/drawing/2014/main" id="{B4734873-8262-46C5-B02B-91E8038CF063}"/>
              </a:ext>
            </a:extLst>
          </p:cNvPr>
          <p:cNvSpPr>
            <a:spLocks noGrp="1"/>
          </p:cNvSpPr>
          <p:nvPr>
            <p:ph type="sldNum" sz="quarter" idx="12"/>
          </p:nvPr>
        </p:nvSpPr>
        <p:spPr/>
        <p:txBody>
          <a:bodyPr/>
          <a:lstStyle/>
          <a:p>
            <a:fld id="{BC785315-CF51-4DCC-A4A5-8031796167C6}" type="slidenum">
              <a:rPr kumimoji="1" lang="ja-JP" altLang="en-US" smtClean="0"/>
              <a:t>6</a:t>
            </a:fld>
            <a:endParaRPr kumimoji="1" lang="ja-JP" altLang="en-US"/>
          </a:p>
        </p:txBody>
      </p:sp>
    </p:spTree>
    <p:extLst>
      <p:ext uri="{BB962C8B-B14F-4D97-AF65-F5344CB8AC3E}">
        <p14:creationId xmlns:p14="http://schemas.microsoft.com/office/powerpoint/2010/main" val="1535836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68D9A2-502D-4498-A624-EB16346FE8A6}"/>
              </a:ext>
            </a:extLst>
          </p:cNvPr>
          <p:cNvSpPr>
            <a:spLocks noGrp="1"/>
          </p:cNvSpPr>
          <p:nvPr>
            <p:ph type="title"/>
          </p:nvPr>
        </p:nvSpPr>
        <p:spPr>
          <a:xfrm>
            <a:off x="838200" y="225083"/>
            <a:ext cx="10515600" cy="760827"/>
          </a:xfrm>
        </p:spPr>
        <p:txBody>
          <a:bodyPr/>
          <a:lstStyle/>
          <a:p>
            <a:r>
              <a:rPr kumimoji="1" lang="en-US" altLang="ja-JP" sz="3200" dirty="0">
                <a:latin typeface="Meiryo UI" panose="020B0604030504040204" pitchFamily="50" charset="-128"/>
                <a:ea typeface="Meiryo UI" panose="020B0604030504040204" pitchFamily="50" charset="-128"/>
              </a:rPr>
              <a:t>(4) Hypothesized DPIGC</a:t>
            </a:r>
            <a:endParaRPr kumimoji="1" lang="ja-JP" altLang="en-US" sz="32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638EDC5B-1356-49A8-89EA-0B03244C7489}"/>
              </a:ext>
            </a:extLst>
          </p:cNvPr>
          <p:cNvSpPr>
            <a:spLocks noGrp="1"/>
          </p:cNvSpPr>
          <p:nvPr>
            <p:ph idx="1"/>
          </p:nvPr>
        </p:nvSpPr>
        <p:spPr>
          <a:xfrm>
            <a:off x="576775" y="985910"/>
            <a:ext cx="11394831" cy="5647007"/>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altLang="ja-JP" dirty="0">
              <a:solidFill>
                <a:prstClr val="black"/>
              </a:solidFill>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altLang="ja-JP" sz="1600" dirty="0">
              <a:solidFill>
                <a:prstClr val="black"/>
              </a:solidFill>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p:txBody>
      </p:sp>
      <p:graphicFrame>
        <p:nvGraphicFramePr>
          <p:cNvPr id="4" name="表 4">
            <a:extLst>
              <a:ext uri="{FF2B5EF4-FFF2-40B4-BE49-F238E27FC236}">
                <a16:creationId xmlns:a16="http://schemas.microsoft.com/office/drawing/2014/main" id="{C0268057-2F6F-46FA-A0D6-9D4D9A044215}"/>
              </a:ext>
            </a:extLst>
          </p:cNvPr>
          <p:cNvGraphicFramePr>
            <a:graphicFrameLocks noGrp="1"/>
          </p:cNvGraphicFramePr>
          <p:nvPr>
            <p:extLst>
              <p:ext uri="{D42A27DB-BD31-4B8C-83A1-F6EECF244321}">
                <p14:modId xmlns:p14="http://schemas.microsoft.com/office/powerpoint/2010/main" val="74920309"/>
              </p:ext>
            </p:extLst>
          </p:nvPr>
        </p:nvGraphicFramePr>
        <p:xfrm>
          <a:off x="350436" y="1360464"/>
          <a:ext cx="11330604" cy="5178448"/>
        </p:xfrm>
        <a:graphic>
          <a:graphicData uri="http://schemas.openxmlformats.org/drawingml/2006/table">
            <a:tbl>
              <a:tblPr firstRow="1" bandRow="1">
                <a:tableStyleId>{5C22544A-7EE6-4342-B048-85BDC9FD1C3A}</a:tableStyleId>
              </a:tblPr>
              <a:tblGrid>
                <a:gridCol w="996042">
                  <a:extLst>
                    <a:ext uri="{9D8B030D-6E8A-4147-A177-3AD203B41FA5}">
                      <a16:colId xmlns:a16="http://schemas.microsoft.com/office/drawing/2014/main" val="3618389168"/>
                    </a:ext>
                  </a:extLst>
                </a:gridCol>
                <a:gridCol w="10334562">
                  <a:extLst>
                    <a:ext uri="{9D8B030D-6E8A-4147-A177-3AD203B41FA5}">
                      <a16:colId xmlns:a16="http://schemas.microsoft.com/office/drawing/2014/main" val="3265484108"/>
                    </a:ext>
                  </a:extLst>
                </a:gridCol>
              </a:tblGrid>
              <a:tr h="484414">
                <a:tc>
                  <a:txBody>
                    <a:bodyPr/>
                    <a:lstStyle/>
                    <a:p>
                      <a:r>
                        <a:rPr kumimoji="1" lang="en-US" altLang="ja-JP" sz="2000" dirty="0">
                          <a:latin typeface="Meiryo UI" panose="020B0604030504040204" pitchFamily="50" charset="-128"/>
                          <a:ea typeface="Meiryo UI" panose="020B0604030504040204" pitchFamily="50" charset="-128"/>
                        </a:rPr>
                        <a:t>Stage</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Grammatical characteristics</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09138957"/>
                  </a:ext>
                </a:extLst>
              </a:tr>
              <a:tr h="428094">
                <a:tc>
                  <a:txBody>
                    <a:bodyPr/>
                    <a:lstStyle/>
                    <a:p>
                      <a:r>
                        <a:rPr kumimoji="1" lang="en-US" altLang="ja-JP" sz="2000" dirty="0">
                          <a:latin typeface="Meiryo UI" panose="020B0604030504040204" pitchFamily="50" charset="-128"/>
                          <a:ea typeface="Meiryo UI" panose="020B0604030504040204" pitchFamily="50" charset="-128"/>
                        </a:rPr>
                        <a:t>1</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Finite complement clauses by a limited number of verbs</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68206360"/>
                  </a:ext>
                </a:extLst>
              </a:tr>
              <a:tr h="998477">
                <a:tc>
                  <a:txBody>
                    <a:bodyPr/>
                    <a:lstStyle/>
                    <a:p>
                      <a:r>
                        <a:rPr kumimoji="1" lang="en-US" altLang="ja-JP" sz="2000" dirty="0">
                          <a:latin typeface="Meiryo UI" panose="020B0604030504040204" pitchFamily="50" charset="-128"/>
                          <a:ea typeface="Meiryo UI" panose="020B0604030504040204" pitchFamily="50" charset="-128"/>
                        </a:rPr>
                        <a:t>2</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Finite complement clauses controlled by a wider set of verbs, nonfinite complement clauses controlled by common verbs, simple phrasal embedding in the noun phrase</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5159125"/>
                  </a:ext>
                </a:extLst>
              </a:tr>
              <a:tr h="1416003">
                <a:tc>
                  <a:txBody>
                    <a:bodyPr/>
                    <a:lstStyle/>
                    <a:p>
                      <a:r>
                        <a:rPr kumimoji="1" lang="en-US" altLang="ja-JP" sz="2000" dirty="0">
                          <a:latin typeface="Meiryo UI" panose="020B0604030504040204" pitchFamily="50" charset="-128"/>
                          <a:ea typeface="Meiryo UI" panose="020B0604030504040204" pitchFamily="50" charset="-128"/>
                        </a:rPr>
                        <a:t>3</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Phrasal embedding in the clause, nonfinite complement clauses controlled by a wider set of  verbs, </a:t>
                      </a:r>
                      <a:r>
                        <a:rPr kumimoji="1" lang="en-US" altLang="ja-JP" sz="2000" i="1" dirty="0">
                          <a:latin typeface="Meiryo UI" panose="020B0604030504040204" pitchFamily="50" charset="-128"/>
                          <a:ea typeface="Meiryo UI" panose="020B0604030504040204" pitchFamily="50" charset="-128"/>
                        </a:rPr>
                        <a:t>that</a:t>
                      </a:r>
                      <a:r>
                        <a:rPr kumimoji="1" lang="en-US" altLang="ja-JP" sz="2000" dirty="0">
                          <a:latin typeface="Meiryo UI" panose="020B0604030504040204" pitchFamily="50" charset="-128"/>
                          <a:ea typeface="Meiryo UI" panose="020B0604030504040204" pitchFamily="50" charset="-128"/>
                        </a:rPr>
                        <a:t> relative clauses, simple phrasal embedding in noun phrases, possessive nouns as premodifiers, </a:t>
                      </a:r>
                      <a:r>
                        <a:rPr kumimoji="1" lang="en-US" altLang="ja-JP" sz="2000" i="1" dirty="0">
                          <a:latin typeface="Meiryo UI" panose="020B0604030504040204" pitchFamily="50" charset="-128"/>
                          <a:ea typeface="Meiryo UI" panose="020B0604030504040204" pitchFamily="50" charset="-128"/>
                        </a:rPr>
                        <a:t>of</a:t>
                      </a:r>
                      <a:r>
                        <a:rPr kumimoji="1" lang="en-US" altLang="ja-JP" sz="2000" dirty="0">
                          <a:latin typeface="Meiryo UI" panose="020B0604030504040204" pitchFamily="50" charset="-128"/>
                          <a:ea typeface="Meiryo UI" panose="020B0604030504040204" pitchFamily="50" charset="-128"/>
                        </a:rPr>
                        <a:t> phrases as postmodifiers, simple PPs as postmodifiers, </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38977909"/>
                  </a:ext>
                </a:extLst>
              </a:tr>
              <a:tr h="1086700">
                <a:tc>
                  <a:txBody>
                    <a:bodyPr/>
                    <a:lstStyle/>
                    <a:p>
                      <a:r>
                        <a:rPr kumimoji="1" lang="en-US" altLang="ja-JP" sz="2000" dirty="0">
                          <a:latin typeface="Meiryo UI" panose="020B0604030504040204" pitchFamily="50" charset="-128"/>
                          <a:ea typeface="Meiryo UI" panose="020B0604030504040204" pitchFamily="50" charset="-128"/>
                        </a:rPr>
                        <a:t>4</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Nonfinite complement clauses controlled by adjectives, extraposed complement clauses, nonfinite relative clauses, more phrasal embedding in the NP, simple PPs as postmodifiers </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76696690"/>
                  </a:ext>
                </a:extLst>
              </a:tr>
              <a:tr h="757397">
                <a:tc>
                  <a:txBody>
                    <a:bodyPr/>
                    <a:lstStyle/>
                    <a:p>
                      <a:r>
                        <a:rPr kumimoji="1" lang="en-US" altLang="ja-JP" sz="2000" dirty="0">
                          <a:latin typeface="Meiryo UI" panose="020B0604030504040204" pitchFamily="50" charset="-128"/>
                          <a:ea typeface="Meiryo UI" panose="020B0604030504040204" pitchFamily="50" charset="-128"/>
                        </a:rPr>
                        <a:t>5</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Preposition + nonfinite complement clause, complement clauses controlled by nouns, appositive noun phrases, extensive phrasal embedding in the NP.</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72515604"/>
                  </a:ext>
                </a:extLst>
              </a:tr>
            </a:tbl>
          </a:graphicData>
        </a:graphic>
      </p:graphicFrame>
      <p:sp>
        <p:nvSpPr>
          <p:cNvPr id="6" name="テキスト ボックス 5">
            <a:extLst>
              <a:ext uri="{FF2B5EF4-FFF2-40B4-BE49-F238E27FC236}">
                <a16:creationId xmlns:a16="http://schemas.microsoft.com/office/drawing/2014/main" id="{46E5F966-B02E-45AF-8F99-04DCBA82143A}"/>
              </a:ext>
            </a:extLst>
          </p:cNvPr>
          <p:cNvSpPr txBox="1"/>
          <p:nvPr/>
        </p:nvSpPr>
        <p:spPr>
          <a:xfrm>
            <a:off x="350436" y="873643"/>
            <a:ext cx="11621169"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Table 1 Scaled grammatical features (cf. </a:t>
            </a:r>
            <a:r>
              <a:rPr kumimoji="1" lang="en-US" altLang="ja-JP" dirty="0">
                <a:latin typeface="Meiryo UI" panose="020B0604030504040204" pitchFamily="50" charset="-128"/>
                <a:ea typeface="Meiryo UI" panose="020B0604030504040204" pitchFamily="50" charset="-128"/>
              </a:rPr>
              <a:t>Biber et al. 2011, p. pp30-31 Table 7) </a:t>
            </a:r>
            <a:endParaRPr kumimoji="1" lang="ja-JP" altLang="en-US"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41214A4C-A17D-432A-86CB-92C844861C8B}"/>
              </a:ext>
            </a:extLst>
          </p:cNvPr>
          <p:cNvSpPr>
            <a:spLocks noGrp="1"/>
          </p:cNvSpPr>
          <p:nvPr>
            <p:ph type="sldNum" sz="quarter" idx="12"/>
          </p:nvPr>
        </p:nvSpPr>
        <p:spPr/>
        <p:txBody>
          <a:bodyPr/>
          <a:lstStyle/>
          <a:p>
            <a:fld id="{BC785315-CF51-4DCC-A4A5-8031796167C6}" type="slidenum">
              <a:rPr kumimoji="1" lang="ja-JP" altLang="en-US" smtClean="0"/>
              <a:t>7</a:t>
            </a:fld>
            <a:endParaRPr kumimoji="1" lang="ja-JP" altLang="en-US"/>
          </a:p>
        </p:txBody>
      </p:sp>
    </p:spTree>
    <p:extLst>
      <p:ext uri="{BB962C8B-B14F-4D97-AF65-F5344CB8AC3E}">
        <p14:creationId xmlns:p14="http://schemas.microsoft.com/office/powerpoint/2010/main" val="1145772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68D9A2-502D-4498-A624-EB16346FE8A6}"/>
              </a:ext>
            </a:extLst>
          </p:cNvPr>
          <p:cNvSpPr>
            <a:spLocks noGrp="1"/>
          </p:cNvSpPr>
          <p:nvPr>
            <p:ph type="title"/>
          </p:nvPr>
        </p:nvSpPr>
        <p:spPr>
          <a:xfrm>
            <a:off x="562708" y="225083"/>
            <a:ext cx="10791092" cy="576161"/>
          </a:xfrm>
        </p:spPr>
        <p:txBody>
          <a:bodyPr/>
          <a:lstStyle/>
          <a:p>
            <a:r>
              <a:rPr kumimoji="1" lang="en-US" altLang="ja-JP" sz="3200" dirty="0">
                <a:latin typeface="Meiryo UI" panose="020B0604030504040204" pitchFamily="50" charset="-128"/>
                <a:ea typeface="Meiryo UI" panose="020B0604030504040204" pitchFamily="50" charset="-128"/>
              </a:rPr>
              <a:t>(4) DPIGC of academic prose</a:t>
            </a:r>
            <a:endParaRPr kumimoji="1" lang="ja-JP" altLang="en-US" sz="32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638EDC5B-1356-49A8-89EA-0B03244C7489}"/>
              </a:ext>
            </a:extLst>
          </p:cNvPr>
          <p:cNvSpPr>
            <a:spLocks noGrp="1"/>
          </p:cNvSpPr>
          <p:nvPr>
            <p:ph idx="1"/>
          </p:nvPr>
        </p:nvSpPr>
        <p:spPr>
          <a:xfrm>
            <a:off x="562708" y="1316919"/>
            <a:ext cx="11197882" cy="5315998"/>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altLang="ja-JP" dirty="0">
              <a:solidFill>
                <a:prstClr val="black"/>
              </a:solidFill>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8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altLang="ja-JP" sz="1600" dirty="0">
              <a:solidFill>
                <a:prstClr val="black"/>
              </a:solidFill>
              <a:latin typeface="Meiryo UI" panose="020B0604030504040204" pitchFamily="50" charset="-128"/>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altLang="ja-JP" sz="16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Arial" panose="020B0604020202020204" pitchFamily="34" charset="0"/>
            </a:endParaRPr>
          </a:p>
        </p:txBody>
      </p:sp>
      <p:graphicFrame>
        <p:nvGraphicFramePr>
          <p:cNvPr id="4" name="表 4">
            <a:extLst>
              <a:ext uri="{FF2B5EF4-FFF2-40B4-BE49-F238E27FC236}">
                <a16:creationId xmlns:a16="http://schemas.microsoft.com/office/drawing/2014/main" id="{C0268057-2F6F-46FA-A0D6-9D4D9A044215}"/>
              </a:ext>
            </a:extLst>
          </p:cNvPr>
          <p:cNvGraphicFramePr>
            <a:graphicFrameLocks noGrp="1"/>
          </p:cNvGraphicFramePr>
          <p:nvPr>
            <p:extLst>
              <p:ext uri="{D42A27DB-BD31-4B8C-83A1-F6EECF244321}">
                <p14:modId xmlns:p14="http://schemas.microsoft.com/office/powerpoint/2010/main" val="2220776899"/>
              </p:ext>
            </p:extLst>
          </p:nvPr>
        </p:nvGraphicFramePr>
        <p:xfrm>
          <a:off x="562707" y="1452990"/>
          <a:ext cx="11197882" cy="4864854"/>
        </p:xfrm>
        <a:graphic>
          <a:graphicData uri="http://schemas.openxmlformats.org/drawingml/2006/table">
            <a:tbl>
              <a:tblPr firstRow="1" bandRow="1">
                <a:tableStyleId>{5C22544A-7EE6-4342-B048-85BDC9FD1C3A}</a:tableStyleId>
              </a:tblPr>
              <a:tblGrid>
                <a:gridCol w="1070149">
                  <a:extLst>
                    <a:ext uri="{9D8B030D-6E8A-4147-A177-3AD203B41FA5}">
                      <a16:colId xmlns:a16="http://schemas.microsoft.com/office/drawing/2014/main" val="3618389168"/>
                    </a:ext>
                  </a:extLst>
                </a:gridCol>
                <a:gridCol w="10127733">
                  <a:extLst>
                    <a:ext uri="{9D8B030D-6E8A-4147-A177-3AD203B41FA5}">
                      <a16:colId xmlns:a16="http://schemas.microsoft.com/office/drawing/2014/main" val="3265484108"/>
                    </a:ext>
                  </a:extLst>
                </a:gridCol>
              </a:tblGrid>
              <a:tr h="431251">
                <a:tc>
                  <a:txBody>
                    <a:bodyPr/>
                    <a:lstStyle/>
                    <a:p>
                      <a:r>
                        <a:rPr kumimoji="1" lang="en-US" altLang="ja-JP" sz="2000" dirty="0">
                          <a:latin typeface="Meiryo UI" panose="020B0604030504040204" pitchFamily="50" charset="-128"/>
                          <a:ea typeface="Meiryo UI" panose="020B0604030504040204" pitchFamily="50" charset="-128"/>
                        </a:rPr>
                        <a:t>Stage</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en-US" altLang="ja-JP" sz="2000" dirty="0">
                          <a:latin typeface="Meiryo UI" panose="020B0604030504040204" pitchFamily="50" charset="-128"/>
                          <a:ea typeface="Meiryo UI" panose="020B0604030504040204" pitchFamily="50" charset="-128"/>
                        </a:rPr>
                        <a:t>Grammatical characteristics</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09138957"/>
                  </a:ext>
                </a:extLst>
              </a:tr>
              <a:tr h="412810">
                <a:tc>
                  <a:txBody>
                    <a:bodyPr/>
                    <a:lstStyle/>
                    <a:p>
                      <a:r>
                        <a:rPr kumimoji="1" lang="en-US" altLang="ja-JP" sz="2000" dirty="0">
                          <a:latin typeface="Meiryo UI" panose="020B0604030504040204" pitchFamily="50" charset="-128"/>
                          <a:ea typeface="Meiryo UI" panose="020B0604030504040204" pitchFamily="50" charset="-128"/>
                        </a:rPr>
                        <a:t>2</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simple phrasal embedding in the noun phrase</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5159125"/>
                  </a:ext>
                </a:extLst>
              </a:tr>
              <a:tr h="986259">
                <a:tc>
                  <a:txBody>
                    <a:bodyPr/>
                    <a:lstStyle/>
                    <a:p>
                      <a:r>
                        <a:rPr kumimoji="1" lang="en-US" altLang="ja-JP" sz="2000" dirty="0">
                          <a:latin typeface="Meiryo UI" panose="020B0604030504040204" pitchFamily="50" charset="-128"/>
                          <a:ea typeface="Meiryo UI" panose="020B0604030504040204" pitchFamily="50" charset="-128"/>
                        </a:rPr>
                        <a:t>3</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pPr marL="342900" indent="-342900" algn="l">
                        <a:buFont typeface="Arial" panose="020B0604020202020204" pitchFamily="34" charset="0"/>
                        <a:buChar char="•"/>
                      </a:pPr>
                      <a:r>
                        <a:rPr kumimoji="1" lang="en-US" altLang="ja-JP" sz="2000" i="1" dirty="0">
                          <a:latin typeface="Meiryo UI" panose="020B0604030504040204" pitchFamily="50" charset="-128"/>
                          <a:ea typeface="Meiryo UI" panose="020B0604030504040204" pitchFamily="50" charset="-128"/>
                        </a:rPr>
                        <a:t>that</a:t>
                      </a:r>
                      <a:r>
                        <a:rPr kumimoji="1" lang="en-US" altLang="ja-JP" sz="2000" dirty="0">
                          <a:latin typeface="Meiryo UI" panose="020B0604030504040204" pitchFamily="50" charset="-128"/>
                          <a:ea typeface="Meiryo UI" panose="020B0604030504040204" pitchFamily="50" charset="-128"/>
                        </a:rPr>
                        <a:t> relative clauses</a:t>
                      </a:r>
                    </a:p>
                    <a:p>
                      <a:pPr marL="342900" indent="-342900" algn="l">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simple phrasal embedding in noun phrases </a:t>
                      </a:r>
                    </a:p>
                    <a:p>
                      <a:pPr marL="342900" indent="-342900" algn="l">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possessive nouns as premodifiers </a:t>
                      </a:r>
                    </a:p>
                    <a:p>
                      <a:pPr marL="342900" indent="-342900" algn="l">
                        <a:buFont typeface="Arial" panose="020B0604020202020204" pitchFamily="34" charset="0"/>
                        <a:buChar char="•"/>
                      </a:pPr>
                      <a:r>
                        <a:rPr kumimoji="1" lang="en-US" altLang="ja-JP" sz="2000" i="1" dirty="0">
                          <a:latin typeface="Meiryo UI" panose="020B0604030504040204" pitchFamily="50" charset="-128"/>
                          <a:ea typeface="Meiryo UI" panose="020B0604030504040204" pitchFamily="50" charset="-128"/>
                        </a:rPr>
                        <a:t>of</a:t>
                      </a:r>
                      <a:r>
                        <a:rPr kumimoji="1" lang="en-US" altLang="ja-JP" sz="2000" dirty="0">
                          <a:latin typeface="Meiryo UI" panose="020B0604030504040204" pitchFamily="50" charset="-128"/>
                          <a:ea typeface="Meiryo UI" panose="020B0604030504040204" pitchFamily="50" charset="-128"/>
                        </a:rPr>
                        <a:t> phrases as postmodifiers </a:t>
                      </a:r>
                    </a:p>
                    <a:p>
                      <a:pPr marL="342900" indent="-342900" algn="l">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simple PPs as postmodifiers </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38977909"/>
                  </a:ext>
                </a:extLst>
              </a:tr>
              <a:tr h="1094713">
                <a:tc>
                  <a:txBody>
                    <a:bodyPr/>
                    <a:lstStyle/>
                    <a:p>
                      <a:r>
                        <a:rPr kumimoji="1" lang="en-US" altLang="ja-JP" sz="2000" dirty="0">
                          <a:latin typeface="Meiryo UI" panose="020B0604030504040204" pitchFamily="50" charset="-128"/>
                          <a:ea typeface="Meiryo UI" panose="020B0604030504040204" pitchFamily="50" charset="-128"/>
                        </a:rPr>
                        <a:t>4</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Nonfinite relative clauses,</a:t>
                      </a:r>
                    </a:p>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More phrasal embedding in the NP</a:t>
                      </a:r>
                    </a:p>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Simple PPs as postmodifiers </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76696690"/>
                  </a:ext>
                </a:extLst>
              </a:tr>
              <a:tr h="762982">
                <a:tc>
                  <a:txBody>
                    <a:bodyPr/>
                    <a:lstStyle/>
                    <a:p>
                      <a:r>
                        <a:rPr kumimoji="1" lang="en-US" altLang="ja-JP" sz="2000" dirty="0">
                          <a:latin typeface="Meiryo UI" panose="020B0604030504040204" pitchFamily="50" charset="-128"/>
                          <a:ea typeface="Meiryo UI" panose="020B0604030504040204" pitchFamily="50" charset="-128"/>
                        </a:rPr>
                        <a:t>5</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Preposition + nonfinite complement clause</a:t>
                      </a:r>
                    </a:p>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Complement clauses controlled by nouns</a:t>
                      </a:r>
                    </a:p>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Appositive noun phrases</a:t>
                      </a:r>
                    </a:p>
                    <a:p>
                      <a:pPr marL="342900" indent="-342900">
                        <a:buFont typeface="Arial" panose="020B0604020202020204" pitchFamily="34" charset="0"/>
                        <a:buChar char="•"/>
                      </a:pPr>
                      <a:r>
                        <a:rPr kumimoji="1" lang="en-US" altLang="ja-JP" sz="2000" dirty="0">
                          <a:latin typeface="Meiryo UI" panose="020B0604030504040204" pitchFamily="50" charset="-128"/>
                          <a:ea typeface="Meiryo UI" panose="020B0604030504040204" pitchFamily="50" charset="-128"/>
                        </a:rPr>
                        <a:t>Extensive phrasal embedding in the NP</a:t>
                      </a:r>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72515604"/>
                  </a:ext>
                </a:extLst>
              </a:tr>
            </a:tbl>
          </a:graphicData>
        </a:graphic>
      </p:graphicFrame>
      <p:sp>
        <p:nvSpPr>
          <p:cNvPr id="5" name="テキスト ボックス 4">
            <a:extLst>
              <a:ext uri="{FF2B5EF4-FFF2-40B4-BE49-F238E27FC236}">
                <a16:creationId xmlns:a16="http://schemas.microsoft.com/office/drawing/2014/main" id="{18BE76EB-AA71-48FB-8ABA-0FFBA8C3BE3A}"/>
              </a:ext>
            </a:extLst>
          </p:cNvPr>
          <p:cNvSpPr txBox="1"/>
          <p:nvPr/>
        </p:nvSpPr>
        <p:spPr>
          <a:xfrm>
            <a:off x="562707" y="735916"/>
            <a:ext cx="11197881" cy="646331"/>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Table 2 Scaled grammatical complexities of academic prose extracted from </a:t>
            </a:r>
            <a:r>
              <a:rPr kumimoji="1" lang="en-US" altLang="ja-JP" dirty="0">
                <a:latin typeface="Meiryo UI" panose="020B0604030504040204" pitchFamily="50" charset="-128"/>
                <a:ea typeface="Meiryo UI" panose="020B0604030504040204" pitchFamily="50" charset="-128"/>
              </a:rPr>
              <a:t>Biber et al. (2011,pp.30-31, Table 7 )</a:t>
            </a:r>
            <a:endParaRPr kumimoji="1" lang="ja-JP" altLang="en-US" dirty="0">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6F0E74BF-27E6-4A19-9FC7-65AC05FC59AC}"/>
              </a:ext>
            </a:extLst>
          </p:cNvPr>
          <p:cNvSpPr>
            <a:spLocks noGrp="1"/>
          </p:cNvSpPr>
          <p:nvPr>
            <p:ph type="sldNum" sz="quarter" idx="12"/>
          </p:nvPr>
        </p:nvSpPr>
        <p:spPr/>
        <p:txBody>
          <a:bodyPr/>
          <a:lstStyle/>
          <a:p>
            <a:fld id="{BC785315-CF51-4DCC-A4A5-8031796167C6}" type="slidenum">
              <a:rPr kumimoji="1" lang="ja-JP" altLang="en-US" smtClean="0"/>
              <a:t>8</a:t>
            </a:fld>
            <a:endParaRPr kumimoji="1" lang="ja-JP" altLang="en-US"/>
          </a:p>
        </p:txBody>
      </p:sp>
    </p:spTree>
    <p:extLst>
      <p:ext uri="{BB962C8B-B14F-4D97-AF65-F5344CB8AC3E}">
        <p14:creationId xmlns:p14="http://schemas.microsoft.com/office/powerpoint/2010/main" val="998104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9">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3">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665CF3BF-07AC-439D-A5AD-BD877A70AC9E}"/>
              </a:ext>
            </a:extLst>
          </p:cNvPr>
          <p:cNvSpPr>
            <a:spLocks noGrp="1"/>
          </p:cNvSpPr>
          <p:nvPr>
            <p:ph type="title"/>
          </p:nvPr>
        </p:nvSpPr>
        <p:spPr>
          <a:xfrm>
            <a:off x="1524000" y="1376362"/>
            <a:ext cx="9144000" cy="2603274"/>
          </a:xfrm>
        </p:spPr>
        <p:txBody>
          <a:bodyPr vert="horz" lIns="91440" tIns="45720" rIns="91440" bIns="45720" rtlCol="0" anchor="b">
            <a:normAutofit/>
          </a:bodyPr>
          <a:lstStyle/>
          <a:p>
            <a:pPr marR="0" lvl="0" algn="ctr" fontAlgn="auto">
              <a:spcAft>
                <a:spcPts val="0"/>
              </a:spcAft>
              <a:buClrTx/>
              <a:buSzTx/>
              <a:tabLst/>
              <a:defRPr/>
            </a:pPr>
            <a:r>
              <a:rPr lang="en-US" altLang="ja-JP" sz="5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 </a:t>
            </a:r>
            <a:r>
              <a:rPr kumimoji="1" lang="en-US" altLang="ja-JP" sz="5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Relating DPIGC to English Grammar Profile (EGP)</a:t>
            </a:r>
            <a:endParaRPr kumimoji="1" lang="en-US" altLang="ja-JP" sz="5400" kern="1200" dirty="0">
              <a:solidFill>
                <a:schemeClr val="tx1"/>
              </a:solidFill>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FE56D65B-F09C-49C5-B30E-691CEAE87DAB}"/>
              </a:ext>
            </a:extLst>
          </p:cNvPr>
          <p:cNvSpPr>
            <a:spLocks noGrp="1"/>
          </p:cNvSpPr>
          <p:nvPr>
            <p:ph type="body" idx="1"/>
          </p:nvPr>
        </p:nvSpPr>
        <p:spPr>
          <a:xfrm>
            <a:off x="1524000" y="4118088"/>
            <a:ext cx="9144000" cy="1393711"/>
          </a:xfrm>
        </p:spPr>
        <p:txBody>
          <a:bodyPr vert="horz" lIns="91440" tIns="45720" rIns="91440" bIns="45720" rtlCol="0">
            <a:normAutofit/>
          </a:bodyPr>
          <a:lstStyle/>
          <a:p>
            <a:pPr algn="ctr"/>
            <a:endParaRPr kumimoji="1" lang="en-US" altLang="ja-JP" sz="2400" kern="1200">
              <a:solidFill>
                <a:schemeClr val="tx1"/>
              </a:solidFill>
              <a:latin typeface="+mn-lt"/>
              <a:ea typeface="+mn-ea"/>
              <a:cs typeface="+mn-cs"/>
            </a:endParaRPr>
          </a:p>
        </p:txBody>
      </p:sp>
      <p:sp>
        <p:nvSpPr>
          <p:cNvPr id="4" name="スライド番号プレースホルダー 3">
            <a:extLst>
              <a:ext uri="{FF2B5EF4-FFF2-40B4-BE49-F238E27FC236}">
                <a16:creationId xmlns:a16="http://schemas.microsoft.com/office/drawing/2014/main" id="{9C1C9AE7-9430-4D4C-88D2-FFA14D16E272}"/>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BC785315-CF51-4DCC-A4A5-8031796167C6}" type="slidenum">
              <a:rPr kumimoji="1" lang="en-US" altLang="ja-JP" smtClean="0">
                <a:solidFill>
                  <a:srgbClr val="898989"/>
                </a:solidFill>
              </a:rPr>
              <a:pPr>
                <a:spcAft>
                  <a:spcPts val="600"/>
                </a:spcAft>
              </a:pPr>
              <a:t>9</a:t>
            </a:fld>
            <a:endParaRPr kumimoji="1" lang="en-US" altLang="ja-JP">
              <a:solidFill>
                <a:srgbClr val="898989"/>
              </a:solidFill>
            </a:endParaRPr>
          </a:p>
        </p:txBody>
      </p:sp>
    </p:spTree>
    <p:extLst>
      <p:ext uri="{BB962C8B-B14F-4D97-AF65-F5344CB8AC3E}">
        <p14:creationId xmlns:p14="http://schemas.microsoft.com/office/powerpoint/2010/main" val="15784225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6515</TotalTime>
  <Words>2022</Words>
  <Application>Microsoft Office PowerPoint</Application>
  <PresentationFormat>ワイド画面</PresentationFormat>
  <Paragraphs>282</Paragraphs>
  <Slides>23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Meiryo UI</vt:lpstr>
      <vt:lpstr>游ゴシック</vt:lpstr>
      <vt:lpstr>游ゴシック Light</vt:lpstr>
      <vt:lpstr>Arial</vt:lpstr>
      <vt:lpstr>Wingdings</vt:lpstr>
      <vt:lpstr>Office テーマ</vt:lpstr>
      <vt:lpstr>Relating Biber et al.’s developmental progression index of grammatical features in academic prose to the CEFR</vt:lpstr>
      <vt:lpstr>Outline</vt:lpstr>
      <vt:lpstr>1. Developmental progression index of grammatical complexities (DPIGC)</vt:lpstr>
      <vt:lpstr>PowerPoint プレゼンテーション</vt:lpstr>
      <vt:lpstr>PowerPoint プレゼンテーション</vt:lpstr>
      <vt:lpstr>DPIGC</vt:lpstr>
      <vt:lpstr>(4) Hypothesized DPIGC</vt:lpstr>
      <vt:lpstr>(4) DPIGC of academic prose</vt:lpstr>
      <vt:lpstr>2. Relating DPIGC to English Grammar Profile (EGP)</vt:lpstr>
      <vt:lpstr>(1) English Grammar Profile (EGP)</vt:lpstr>
      <vt:lpstr>(2) DPIGC and EGP: Similarities and differences</vt:lpstr>
      <vt:lpstr>(3) Methods of comparative analysis</vt:lpstr>
      <vt:lpstr>(4) Comparison between DPIGC for academic prose and EGP: Summary</vt:lpstr>
      <vt:lpstr>(4) CEFR-informed DPIGC  for academic prose</vt:lpstr>
      <vt:lpstr>3. Some pedagogical implications</vt:lpstr>
      <vt:lpstr>3. Pedagogical implications</vt:lpstr>
      <vt:lpstr>PowerPoint プレゼンテーション</vt:lpstr>
      <vt:lpstr>3. Pedagogical implications: (1) Processing text </vt:lpstr>
      <vt:lpstr>3. Pedagogical implications: (2) Academic writing</vt:lpstr>
      <vt:lpstr>3. Pedagogical implications: (2) Academic writing </vt:lpstr>
      <vt:lpstr>3. Pedagogical implications: (2) Academic writing</vt:lpstr>
      <vt:lpstr>References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Relating BiberDevelopmental Progression of grammatical complexities for academic prose to</dc:title>
  <dc:creator>Noriko NAGAI</dc:creator>
  <cp:lastModifiedBy>Noriko NAGAI</cp:lastModifiedBy>
  <cp:revision>55</cp:revision>
  <cp:lastPrinted>2022-04-27T22:49:09Z</cp:lastPrinted>
  <dcterms:created xsi:type="dcterms:W3CDTF">2022-03-03T00:00:22Z</dcterms:created>
  <dcterms:modified xsi:type="dcterms:W3CDTF">2022-04-28T05:02:56Z</dcterms:modified>
</cp:coreProperties>
</file>