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0" r:id="rId1"/>
    <p:sldMasterId id="2147483791" r:id="rId2"/>
  </p:sldMasterIdLst>
  <p:notesMasterIdLst>
    <p:notesMasterId r:id="rId23"/>
  </p:notesMasterIdLst>
  <p:sldIdLst>
    <p:sldId id="256" r:id="rId3"/>
    <p:sldId id="258" r:id="rId4"/>
    <p:sldId id="270" r:id="rId5"/>
    <p:sldId id="257" r:id="rId6"/>
    <p:sldId id="259" r:id="rId7"/>
    <p:sldId id="260" r:id="rId8"/>
    <p:sldId id="275" r:id="rId9"/>
    <p:sldId id="274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72" r:id="rId18"/>
    <p:sldId id="268" r:id="rId19"/>
    <p:sldId id="269" r:id="rId20"/>
    <p:sldId id="273" r:id="rId21"/>
    <p:sldId id="276" r:id="rId22"/>
  </p:sldIdLst>
  <p:sldSz cx="12192000" cy="6858000"/>
  <p:notesSz cx="6858000" cy="9144000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4821604-7916-4479-A31C-8F4BD4B83CEF}">
          <p14:sldIdLst>
            <p14:sldId id="256"/>
            <p14:sldId id="258"/>
            <p14:sldId id="270"/>
            <p14:sldId id="257"/>
            <p14:sldId id="259"/>
            <p14:sldId id="260"/>
            <p14:sldId id="275"/>
            <p14:sldId id="274"/>
            <p14:sldId id="261"/>
            <p14:sldId id="262"/>
            <p14:sldId id="263"/>
            <p14:sldId id="264"/>
            <p14:sldId id="265"/>
            <p14:sldId id="266"/>
            <p14:sldId id="267"/>
            <p14:sldId id="272"/>
            <p14:sldId id="268"/>
            <p14:sldId id="269"/>
            <p14:sldId id="273"/>
            <p14:sldId id="27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61 Korpuss 527.t Ārsti PC1" initials="AK5ĀP" lastIdx="1" clrIdx="0">
    <p:extLst>
      <p:ext uri="{19B8F6BF-5375-455C-9EA6-DF929625EA0E}">
        <p15:presenceInfo xmlns:p15="http://schemas.microsoft.com/office/powerpoint/2012/main" userId="S-1-5-21-1756492713-3237926752-4011670970-11741" providerId="AD"/>
      </p:ext>
    </p:extLst>
  </p:cmAuthor>
  <p:cmAuthor id="2" name="A61 Korpuss DRI 530.t Ārsti PC1" initials="AKD5ĀP" lastIdx="1" clrIdx="1">
    <p:extLst>
      <p:ext uri="{19B8F6BF-5375-455C-9EA6-DF929625EA0E}">
        <p15:presenceInfo xmlns:p15="http://schemas.microsoft.com/office/powerpoint/2012/main" userId="S-1-5-21-1756492713-3237926752-4011670970-1076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9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78246" autoAdjust="0"/>
  </p:normalViewPr>
  <p:slideViewPr>
    <p:cSldViewPr snapToGrid="0">
      <p:cViewPr varScale="1">
        <p:scale>
          <a:sx n="68" d="100"/>
          <a:sy n="68" d="100"/>
        </p:scale>
        <p:origin x="1219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5B8FFE-7673-4200-89C8-FB3732751575}" type="datetimeFigureOut">
              <a:rPr lang="lv-LV" smtClean="0"/>
              <a:t>17.01.2023</a:t>
            </a:fld>
            <a:endParaRPr lang="lv-LV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v-LV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18B735-6346-4AF3-9B51-1A821E57D4E1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9619594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18B735-6346-4AF3-9B51-1A821E57D4E1}" type="slidenum">
              <a:rPr lang="lv-LV" smtClean="0"/>
              <a:t>1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1070514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18B735-6346-4AF3-9B51-1A821E57D4E1}" type="slidenum">
              <a:rPr lang="lv-LV" smtClean="0"/>
              <a:t>2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7787510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18B735-6346-4AF3-9B51-1A821E57D4E1}" type="slidenum">
              <a:rPr lang="lv-LV" smtClean="0"/>
              <a:t>4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7596745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18B735-6346-4AF3-9B51-1A821E57D4E1}" type="slidenum">
              <a:rPr lang="lv-LV" smtClean="0"/>
              <a:t>8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5204006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18B735-6346-4AF3-9B51-1A821E57D4E1}" type="slidenum">
              <a:rPr lang="lv-LV" smtClean="0"/>
              <a:t>10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103690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18B735-6346-4AF3-9B51-1A821E57D4E1}" type="slidenum">
              <a:rPr lang="lv-LV" smtClean="0"/>
              <a:t>16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7900046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 err="1"/>
              <a:t>Also</a:t>
            </a:r>
            <a:r>
              <a:rPr lang="lv-LV" dirty="0"/>
              <a:t> </a:t>
            </a:r>
            <a:r>
              <a:rPr lang="lv-LV" dirty="0" err="1"/>
              <a:t>in</a:t>
            </a:r>
            <a:r>
              <a:rPr lang="lv-LV" dirty="0"/>
              <a:t> </a:t>
            </a:r>
            <a:r>
              <a:rPr lang="lv-LV" dirty="0" err="1"/>
              <a:t>the</a:t>
            </a:r>
            <a:r>
              <a:rPr lang="lv-LV" dirty="0"/>
              <a:t> </a:t>
            </a:r>
            <a:r>
              <a:rPr lang="lv-LV" dirty="0" err="1"/>
              <a:t>cardioreanimation</a:t>
            </a:r>
            <a:r>
              <a:rPr lang="lv-LV" dirty="0"/>
              <a:t> </a:t>
            </a:r>
            <a:r>
              <a:rPr lang="lv-LV" dirty="0" err="1"/>
              <a:t>patient</a:t>
            </a:r>
            <a:r>
              <a:rPr lang="lv-LV" dirty="0"/>
              <a:t> </a:t>
            </a:r>
            <a:r>
              <a:rPr lang="lv-LV" dirty="0" err="1"/>
              <a:t>is</a:t>
            </a:r>
            <a:r>
              <a:rPr lang="lv-LV" dirty="0"/>
              <a:t> </a:t>
            </a:r>
            <a:r>
              <a:rPr lang="lv-LV" dirty="0" err="1"/>
              <a:t>heavy</a:t>
            </a:r>
            <a:r>
              <a:rPr lang="lv-LV" dirty="0"/>
              <a:t> </a:t>
            </a:r>
            <a:r>
              <a:rPr lang="lv-LV" dirty="0" err="1"/>
              <a:t>and</a:t>
            </a:r>
            <a:r>
              <a:rPr lang="lv-LV" dirty="0"/>
              <a:t> </a:t>
            </a:r>
            <a:r>
              <a:rPr lang="lv-LV" dirty="0" err="1"/>
              <a:t>we</a:t>
            </a:r>
            <a:r>
              <a:rPr lang="lv-LV" dirty="0"/>
              <a:t> </a:t>
            </a:r>
            <a:r>
              <a:rPr lang="lv-LV" dirty="0" err="1"/>
              <a:t>often</a:t>
            </a:r>
            <a:r>
              <a:rPr lang="lv-LV" dirty="0"/>
              <a:t> </a:t>
            </a:r>
            <a:r>
              <a:rPr lang="lv-LV" dirty="0" err="1"/>
              <a:t>struggle</a:t>
            </a:r>
            <a:r>
              <a:rPr lang="lv-LV" dirty="0"/>
              <a:t> to </a:t>
            </a:r>
            <a:r>
              <a:rPr lang="lv-LV" dirty="0" err="1"/>
              <a:t>move</a:t>
            </a:r>
            <a:r>
              <a:rPr lang="lv-LV" dirty="0"/>
              <a:t> </a:t>
            </a:r>
            <a:r>
              <a:rPr lang="lv-LV" dirty="0" err="1"/>
              <a:t>them</a:t>
            </a:r>
            <a:r>
              <a:rPr lang="lv-LV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18B735-6346-4AF3-9B51-1A821E57D4E1}" type="slidenum">
              <a:rPr lang="lv-LV" smtClean="0"/>
              <a:t>17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1938280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1" descr="Tag=AccentColor&#10;Flavor=Light&#10;Target=Fill">
            <a:extLst>
              <a:ext uri="{FF2B5EF4-FFF2-40B4-BE49-F238E27FC236}">
                <a16:creationId xmlns:a16="http://schemas.microsoft.com/office/drawing/2014/main" id="{0D57E7FA-E8FC-45AC-868F-CDC8144939D6}"/>
              </a:ext>
            </a:extLst>
          </p:cNvPr>
          <p:cNvSpPr/>
          <p:nvPr/>
        </p:nvSpPr>
        <p:spPr>
          <a:xfrm rot="10800000" flipV="1">
            <a:off x="2599854" y="527562"/>
            <a:ext cx="6992292" cy="5102484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094A5-EB6F-441D-88F8-CD7A30C84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8760" y="1591056"/>
            <a:ext cx="5705856" cy="3264408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7CE1E3-3929-42A6-81B7-056BD88EF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28616"/>
            <a:ext cx="5705856" cy="996696"/>
          </a:xfrm>
        </p:spPr>
        <p:txBody>
          <a:bodyPr/>
          <a:lstStyle>
            <a:lvl1pPr marL="0" indent="0" algn="l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951E3-0794-422C-AF76-0AD4A7FB1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EBFA8-0291-4D77-A9D9-B17FC2382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AC4D4-C4EE-4624-A329-C608A1D5A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655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1" descr="Tag=AccentColor&#10;Flavor=Light&#10;Target=Fill">
            <a:extLst>
              <a:ext uri="{FF2B5EF4-FFF2-40B4-BE49-F238E27FC236}">
                <a16:creationId xmlns:a16="http://schemas.microsoft.com/office/drawing/2014/main" id="{0EE21C0F-70D8-4F3C-9392-07559C90EE6E}"/>
              </a:ext>
            </a:extLst>
          </p:cNvPr>
          <p:cNvSpPr/>
          <p:nvPr/>
        </p:nvSpPr>
        <p:spPr>
          <a:xfrm rot="10800000" flipH="1" flipV="1">
            <a:off x="684965" y="1332237"/>
            <a:ext cx="5263732" cy="3841102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B1DFE-8154-440D-93CF-FEF7860E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032" y="2523744"/>
            <a:ext cx="3831336" cy="1453896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D9D1F5-05CC-48F3-A314-315EF1703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11696" y="640079"/>
            <a:ext cx="4837176" cy="55686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1807DE-1178-4BBB-89D8-9046239C2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55064" y="4087368"/>
            <a:ext cx="3319272" cy="649224"/>
          </a:xfrm>
        </p:spPr>
        <p:txBody>
          <a:bodyPr>
            <a:noAutofit/>
          </a:bodyPr>
          <a:lstStyle>
            <a:lvl1pPr marL="0" indent="0" algn="ctr">
              <a:buNone/>
              <a:defRPr sz="2000" cap="all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8EA59-A1BC-48B7-9495-6D5C6035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85A72-B50F-440E-AAD3-53C099F6D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C2D00B-4207-4720-8C68-605CAFDD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975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C888B-58B8-4428-8B1D-4E26FC5DD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14F67B-D516-42FA-A2CA-2DCD37CFE8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BA5FF-4919-4FF8-9C04-06CE156B7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DA970-128E-4150-8E5A-A1B056E83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C6CD1-EE5E-42EF-B76D-BB803BA6A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8187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0C2A1B-34CA-4877-9435-D77DF32575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255E5E-4A81-44CC-8D99-F56E625D4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CEECF-A221-4ECC-AD9C-E197D516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F41AE-0DDE-49ED-9F0C-E0E16F599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47FB7-77F0-4C43-B81E-D04B31C9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623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FBE07-BB7A-FC53-9905-A5B8FAEE5E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4E257E-3155-F09C-70CF-3967B92EE4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9CD637-4A17-42A5-72C0-5AE26C626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F55AD0-C872-B9D0-FC14-FEA43DA16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66FDB0-676F-0531-67B5-9908718EB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4205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BBFDC-2F0B-C09A-8526-4AD0096F1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750E0-92BC-B7DD-1A9A-E7346047D6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F4E712-9F81-7BD1-AB60-C4561DEA2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3033E0-A7C1-9600-B00B-AB7250C18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8DDD5F-5FE3-6C28-E082-E1D29A12E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7441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873F0-16B7-8BCA-FDCA-8C453F503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7B67A6-E382-C925-386D-A214B23D46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1C2CA0-AD0D-1405-7B95-5025FD432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BFCA48-51AA-C316-DE43-19D72FB73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CE6FCC-01BC-2621-9E8D-907E244E2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309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83B54-F61D-220C-4249-AED7A5D64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69454A-7F22-1BC2-E789-59044E8C3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2E2189-1210-0B9E-A5F3-1962CAB528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0A164E-27CD-3DF5-496E-A900F688D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2B23E6-4642-6DF2-3157-3E41AF5A6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B9C507-5446-458A-D619-BFCFA03E3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0648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2D3C0-1686-35B1-1B9F-622D09C4B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012044-FAC0-B65C-D17F-58A9AD2A2A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2477D9-0445-5335-8CB9-40486E9897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90B0D0-40BC-65DA-C2F9-B32465C5F5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2EC97A-8001-6F5F-9E6A-14FFC83991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4B1E429-37C4-1EE5-94B0-6D518B847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3A079E7-E720-1428-1FD7-8ED5111AD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674012-B5B3-6734-3967-7D4E8FA0D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3953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49B5F-182D-7C6A-FC4C-E6E24A672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EB9877-568F-D641-1878-1745B3E0A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D56471-0DE0-14E3-D6C7-1D67EF6AD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FEAB0F-FE10-C661-7F5F-A1B8D2F2E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7920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0555601-7C22-DF46-AE20-D6D9CC954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399BE8-7704-9043-4A6E-68A6A1A4D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FD2E5B-BE33-8F02-46B2-87E0609DA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089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id="{13B7BB51-92B8-4089-8DAB-1202A4D1C6A3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3810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9AD13-1A81-85C1-20A4-700681809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C2E08-57D2-56FE-E228-F1F12A92D0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B9DD50-4925-8302-17BC-D53ABB4124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7144E1-D774-94A6-9C99-0EC62AB52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5DE242-26C6-3B3B-974D-27974673D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B6C530-B749-C73E-C887-7D732B974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6100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DE20F-DEB1-70FD-7743-021ECEA55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82A02D-A2E1-2FBA-EA45-F95C6D09BB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v-LV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0051E6-9294-5CC4-360D-810627033E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9B7731-6919-F94F-1C8C-E68044582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003987-C2DA-21AC-7745-63C4504F3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B029F0-5C13-0451-49ED-CECD6A7B7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9730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5A3FEF-1454-6BD1-3218-2D5C16186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911880-8AE5-9750-7841-9EB2FD97E7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48E610-D84B-F1D4-FA35-FE330614D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CF8EF-9043-3B73-D561-B505BE503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A027FF-E291-E0FE-6700-E06E74C84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6889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7E41F5E-FEDA-0464-AB60-ED9BFB8506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FC90A1-CAC0-33C7-A45F-43FEFD3BCD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F2E184-59D4-AA33-89A5-7D02388EB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6AEA5B-014F-26A0-01C8-66BB92A57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A8D076-A3EB-31E9-4DE7-4A9FA58F5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118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9" descr="Tag=AccentColor&#10;Flavor=Light&#10;Target=Fill">
            <a:extLst>
              <a:ext uri="{FF2B5EF4-FFF2-40B4-BE49-F238E27FC236}">
                <a16:creationId xmlns:a16="http://schemas.microsoft.com/office/drawing/2014/main" id="{DB2CE8D6-5B4E-4EBE-9ED5-A1DA7E2A5CDA}"/>
              </a:ext>
            </a:extLst>
          </p:cNvPr>
          <p:cNvSpPr/>
          <p:nvPr/>
        </p:nvSpPr>
        <p:spPr>
          <a:xfrm>
            <a:off x="7209816" y="0"/>
            <a:ext cx="4143984" cy="5747660"/>
          </a:xfrm>
          <a:custGeom>
            <a:avLst/>
            <a:gdLst>
              <a:gd name="connsiteX0" fmla="*/ 0 w 3843750"/>
              <a:gd name="connsiteY0" fmla="*/ 346 h 5956080"/>
              <a:gd name="connsiteX1" fmla="*/ 72373 w 3843750"/>
              <a:gd name="connsiteY1" fmla="*/ 2447534 h 5956080"/>
              <a:gd name="connsiteX2" fmla="*/ 145093 w 3843750"/>
              <a:gd name="connsiteY2" fmla="*/ 3878724 h 5956080"/>
              <a:gd name="connsiteX3" fmla="*/ 237897 w 3843750"/>
              <a:gd name="connsiteY3" fmla="*/ 4208041 h 5956080"/>
              <a:gd name="connsiteX4" fmla="*/ 281875 w 3843750"/>
              <a:gd name="connsiteY4" fmla="*/ 4677601 h 5956080"/>
              <a:gd name="connsiteX5" fmla="*/ 360135 w 3843750"/>
              <a:gd name="connsiteY5" fmla="*/ 5287407 h 5956080"/>
              <a:gd name="connsiteX6" fmla="*/ 414155 w 3843750"/>
              <a:gd name="connsiteY6" fmla="*/ 5817914 h 5956080"/>
              <a:gd name="connsiteX7" fmla="*/ 681487 w 3843750"/>
              <a:gd name="connsiteY7" fmla="*/ 5914873 h 5956080"/>
              <a:gd name="connsiteX8" fmla="*/ 892373 w 3843750"/>
              <a:gd name="connsiteY8" fmla="*/ 5605295 h 5956080"/>
              <a:gd name="connsiteX9" fmla="*/ 1027770 w 3843750"/>
              <a:gd name="connsiteY9" fmla="*/ 5804063 h 5956080"/>
              <a:gd name="connsiteX10" fmla="*/ 1200566 w 3843750"/>
              <a:gd name="connsiteY10" fmla="*/ 5527036 h 5956080"/>
              <a:gd name="connsiteX11" fmla="*/ 1348083 w 3843750"/>
              <a:gd name="connsiteY11" fmla="*/ 5363590 h 5956080"/>
              <a:gd name="connsiteX12" fmla="*/ 1425997 w 3843750"/>
              <a:gd name="connsiteY12" fmla="*/ 4800532 h 5956080"/>
              <a:gd name="connsiteX13" fmla="*/ 1517416 w 3843750"/>
              <a:gd name="connsiteY13" fmla="*/ 4640549 h 5956080"/>
              <a:gd name="connsiteX14" fmla="*/ 1569705 w 3843750"/>
              <a:gd name="connsiteY14" fmla="*/ 4803995 h 5956080"/>
              <a:gd name="connsiteX15" fmla="*/ 1530921 w 3843750"/>
              <a:gd name="connsiteY15" fmla="*/ 5433885 h 5956080"/>
              <a:gd name="connsiteX16" fmla="*/ 1614721 w 3843750"/>
              <a:gd name="connsiteY16" fmla="*/ 5319957 h 5956080"/>
              <a:gd name="connsiteX17" fmla="*/ 1800676 w 3843750"/>
              <a:gd name="connsiteY17" fmla="*/ 4608691 h 5956080"/>
              <a:gd name="connsiteX18" fmla="*/ 1918759 w 3843750"/>
              <a:gd name="connsiteY18" fmla="*/ 4486799 h 5956080"/>
              <a:gd name="connsiteX19" fmla="*/ 2009139 w 3843750"/>
              <a:gd name="connsiteY19" fmla="*/ 4715000 h 5956080"/>
              <a:gd name="connsiteX20" fmla="*/ 2135532 w 3843750"/>
              <a:gd name="connsiteY20" fmla="*/ 5321689 h 5956080"/>
              <a:gd name="connsiteX21" fmla="*/ 2209291 w 3843750"/>
              <a:gd name="connsiteY21" fmla="*/ 5028733 h 5956080"/>
              <a:gd name="connsiteX22" fmla="*/ 2501208 w 3843750"/>
              <a:gd name="connsiteY22" fmla="*/ 4457711 h 5956080"/>
              <a:gd name="connsiteX23" fmla="*/ 2695127 w 3843750"/>
              <a:gd name="connsiteY23" fmla="*/ 4973674 h 5956080"/>
              <a:gd name="connsiteX24" fmla="*/ 2825329 w 3843750"/>
              <a:gd name="connsiteY24" fmla="*/ 4563328 h 5956080"/>
              <a:gd name="connsiteX25" fmla="*/ 2904628 w 3843750"/>
              <a:gd name="connsiteY25" fmla="*/ 4466368 h 5956080"/>
              <a:gd name="connsiteX26" fmla="*/ 2922635 w 3843750"/>
              <a:gd name="connsiteY26" fmla="*/ 4519696 h 5956080"/>
              <a:gd name="connsiteX27" fmla="*/ 3089544 w 3843750"/>
              <a:gd name="connsiteY27" fmla="*/ 3606545 h 5956080"/>
              <a:gd name="connsiteX28" fmla="*/ 3150490 w 3843750"/>
              <a:gd name="connsiteY28" fmla="*/ 3989882 h 5956080"/>
              <a:gd name="connsiteX29" fmla="*/ 3755448 w 3843750"/>
              <a:gd name="connsiteY29" fmla="*/ 1538193 h 5956080"/>
              <a:gd name="connsiteX30" fmla="*/ 3850330 w 3843750"/>
              <a:gd name="connsiteY30" fmla="*/ 0 h 5956080"/>
              <a:gd name="connsiteX31" fmla="*/ 0 w 3843750"/>
              <a:gd name="connsiteY31" fmla="*/ 0 h 59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843750" h="5956080">
                <a:moveTo>
                  <a:pt x="0" y="346"/>
                </a:moveTo>
                <a:cubicBezTo>
                  <a:pt x="12120" y="1234155"/>
                  <a:pt x="72720" y="2447534"/>
                  <a:pt x="72373" y="2447534"/>
                </a:cubicBezTo>
                <a:cubicBezTo>
                  <a:pt x="72720" y="2449265"/>
                  <a:pt x="114274" y="3641520"/>
                  <a:pt x="145093" y="3878724"/>
                </a:cubicBezTo>
                <a:cubicBezTo>
                  <a:pt x="176258" y="4119392"/>
                  <a:pt x="210194" y="3969797"/>
                  <a:pt x="237897" y="4208041"/>
                </a:cubicBezTo>
                <a:cubicBezTo>
                  <a:pt x="250017" y="4367677"/>
                  <a:pt x="237204" y="4527661"/>
                  <a:pt x="281875" y="4677601"/>
                </a:cubicBezTo>
                <a:cubicBezTo>
                  <a:pt x="278758" y="4908226"/>
                  <a:pt x="338319" y="5059552"/>
                  <a:pt x="360135" y="5287407"/>
                </a:cubicBezTo>
                <a:cubicBezTo>
                  <a:pt x="370177" y="5468860"/>
                  <a:pt x="348015" y="5649274"/>
                  <a:pt x="414155" y="5817914"/>
                </a:cubicBezTo>
                <a:cubicBezTo>
                  <a:pt x="467137" y="5947770"/>
                  <a:pt x="534662" y="6049578"/>
                  <a:pt x="681487" y="5914873"/>
                </a:cubicBezTo>
                <a:cubicBezTo>
                  <a:pt x="680448" y="5747964"/>
                  <a:pt x="925963" y="5772897"/>
                  <a:pt x="892373" y="5605295"/>
                </a:cubicBezTo>
                <a:cubicBezTo>
                  <a:pt x="1003184" y="5641309"/>
                  <a:pt x="945009" y="5759046"/>
                  <a:pt x="1027770" y="5804063"/>
                </a:cubicBezTo>
                <a:cubicBezTo>
                  <a:pt x="1099105" y="5719915"/>
                  <a:pt x="1051664" y="5551968"/>
                  <a:pt x="1200566" y="5527036"/>
                </a:cubicBezTo>
                <a:cubicBezTo>
                  <a:pt x="1352931" y="5564088"/>
                  <a:pt x="1336655" y="5453970"/>
                  <a:pt x="1348083" y="5363590"/>
                </a:cubicBezTo>
                <a:cubicBezTo>
                  <a:pt x="1370938" y="5149586"/>
                  <a:pt x="1389291" y="5009687"/>
                  <a:pt x="1425997" y="4800532"/>
                </a:cubicBezTo>
                <a:cubicBezTo>
                  <a:pt x="1436385" y="4748243"/>
                  <a:pt x="1415608" y="4628775"/>
                  <a:pt x="1517416" y="4640549"/>
                </a:cubicBezTo>
                <a:cubicBezTo>
                  <a:pt x="1596022" y="4651976"/>
                  <a:pt x="1566242" y="4746512"/>
                  <a:pt x="1569705" y="4803995"/>
                </a:cubicBezTo>
                <a:cubicBezTo>
                  <a:pt x="1600177" y="5128809"/>
                  <a:pt x="1532998" y="5109763"/>
                  <a:pt x="1530921" y="5433885"/>
                </a:cubicBezTo>
                <a:cubicBezTo>
                  <a:pt x="1530574" y="5446697"/>
                  <a:pt x="1580786" y="5458125"/>
                  <a:pt x="1614721" y="5319957"/>
                </a:cubicBezTo>
                <a:cubicBezTo>
                  <a:pt x="1681208" y="5047432"/>
                  <a:pt x="1760507" y="4832736"/>
                  <a:pt x="1800676" y="4608691"/>
                </a:cubicBezTo>
                <a:cubicBezTo>
                  <a:pt x="1848463" y="4656824"/>
                  <a:pt x="1889671" y="4439704"/>
                  <a:pt x="1918759" y="4486799"/>
                </a:cubicBezTo>
                <a:cubicBezTo>
                  <a:pt x="1932264" y="4566098"/>
                  <a:pt x="1956503" y="4642626"/>
                  <a:pt x="2009139" y="4715000"/>
                </a:cubicBezTo>
                <a:cubicBezTo>
                  <a:pt x="2054502" y="4933851"/>
                  <a:pt x="2004983" y="5137812"/>
                  <a:pt x="2135532" y="5321689"/>
                </a:cubicBezTo>
                <a:cubicBezTo>
                  <a:pt x="2135532" y="5321689"/>
                  <a:pt x="2137610" y="5265245"/>
                  <a:pt x="2209291" y="5028733"/>
                </a:cubicBezTo>
                <a:cubicBezTo>
                  <a:pt x="2267120" y="4838277"/>
                  <a:pt x="2341225" y="4936622"/>
                  <a:pt x="2501208" y="4457711"/>
                </a:cubicBezTo>
                <a:cubicBezTo>
                  <a:pt x="2545186" y="4641934"/>
                  <a:pt x="2446495" y="4877753"/>
                  <a:pt x="2695127" y="4973674"/>
                </a:cubicBezTo>
                <a:cubicBezTo>
                  <a:pt x="2743260" y="4833775"/>
                  <a:pt x="2706208" y="4662365"/>
                  <a:pt x="2825329" y="4563328"/>
                </a:cubicBezTo>
                <a:cubicBezTo>
                  <a:pt x="2859958" y="4534586"/>
                  <a:pt x="2884890" y="4501689"/>
                  <a:pt x="2904628" y="4466368"/>
                </a:cubicBezTo>
                <a:cubicBezTo>
                  <a:pt x="2910515" y="4484375"/>
                  <a:pt x="2916749" y="4503074"/>
                  <a:pt x="2922635" y="4519696"/>
                </a:cubicBezTo>
                <a:cubicBezTo>
                  <a:pt x="2946529" y="4491647"/>
                  <a:pt x="3082618" y="3784882"/>
                  <a:pt x="3089544" y="3606545"/>
                </a:cubicBezTo>
                <a:cubicBezTo>
                  <a:pt x="3124172" y="3733285"/>
                  <a:pt x="3150490" y="3989882"/>
                  <a:pt x="3150490" y="3989882"/>
                </a:cubicBezTo>
                <a:cubicBezTo>
                  <a:pt x="3150490" y="3989882"/>
                  <a:pt x="3300085" y="3936900"/>
                  <a:pt x="3755448" y="1538193"/>
                </a:cubicBezTo>
                <a:cubicBezTo>
                  <a:pt x="3791461" y="1348775"/>
                  <a:pt x="3824704" y="697762"/>
                  <a:pt x="385033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78991"/>
            <a:ext cx="5266944" cy="3136392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8BBAC4-9088-44CF-BA2D-B8DD24FB5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79392"/>
            <a:ext cx="5266944" cy="1500187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8251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FD51F360-8860-4FB5-A0A5-773473DD8B39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A77EC9-372A-4ECA-9088-780532AF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882CE-1B27-414A-9B06-AA5D2DB683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397E60-5D92-4530-96D1-FC09AF3C2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9088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4240FE-0C6A-47E9-9B0A-7B3C6087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71AE1B-BB18-4C7E-AA77-3A4D401A5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FA7B1D-FEDD-4E29-A352-29E5F498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2023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 descr="Tag=AccentColor&#10;Flavor=Light&#10;Target=Fill">
            <a:extLst>
              <a:ext uri="{FF2B5EF4-FFF2-40B4-BE49-F238E27FC236}">
                <a16:creationId xmlns:a16="http://schemas.microsoft.com/office/drawing/2014/main" id="{527D753D-3426-457C-9082-B92894509EC0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5C47E-B85E-4B3E-A669-DEEC7F5D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4517F-FE8C-49AD-9A52-0F430105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0C73EC-7117-4DC2-9075-14102F2E2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90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D9A323-865B-4177-8F98-9BA304E02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90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786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1" descr="Tag=AccentColor&#10;Flavor=Light&#10;Target=Fill">
            <a:extLst>
              <a:ext uri="{FF2B5EF4-FFF2-40B4-BE49-F238E27FC236}">
                <a16:creationId xmlns:a16="http://schemas.microsoft.com/office/drawing/2014/main" id="{AAFBE1F6-FC6D-4C3D-9AC3-97028E6F18C7}"/>
              </a:ext>
            </a:extLst>
          </p:cNvPr>
          <p:cNvSpPr/>
          <p:nvPr/>
        </p:nvSpPr>
        <p:spPr>
          <a:xfrm rot="10800000" flipV="1">
            <a:off x="1969639" y="181596"/>
            <a:ext cx="8252722" cy="6022258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784" y="1572768"/>
            <a:ext cx="6501384" cy="4096512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33410F-8A90-47F6-BD39-4AC0E435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819A9-F8DE-4E5C-AFC3-E0105ACD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25320-A12F-4F3E-8EC9-11292FF3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240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22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 descr="Mask ID=&#10;Mask position=bottom, center&#10;Mask family= brushstroke, landscape, wide">
            <a:extLst>
              <a:ext uri="{FF2B5EF4-FFF2-40B4-BE49-F238E27FC236}">
                <a16:creationId xmlns:a16="http://schemas.microsoft.com/office/drawing/2014/main" id="{736BF44D-E8DD-45FA-931D-CBCC67D57944}"/>
              </a:ext>
            </a:extLst>
          </p:cNvPr>
          <p:cNvSpPr/>
          <p:nvPr/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1998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76C5A8FA-6B61-4934-AF55-C595090CA5DC}"/>
              </a:ext>
            </a:extLst>
          </p:cNvPr>
          <p:cNvSpPr/>
          <p:nvPr/>
        </p:nvSpPr>
        <p:spPr>
          <a:xfrm>
            <a:off x="4726728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6AD042-DE90-4088-8A07-B9A64C2C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0080"/>
            <a:ext cx="3886200" cy="2953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FFC98-62A0-445A-BEDA-785BE925A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9168" y="640080"/>
            <a:ext cx="4489704" cy="5596128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4D7827-8489-4EE4-88EE-16685FE6D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776472"/>
            <a:ext cx="3886200" cy="246888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33534F-EA91-4A50-B0F6-10D689E4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0F3F7-8B4B-4015-AA9C-109D05B2F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B6EE2-78A1-4D01-87BE-A1487FBD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556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615C6B-1C98-4B1C-AB4B-1E1898E5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DFF97-B7FD-47F9-BC7F-DD4B4C5EA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31D22-079E-43E3-86A4-BA12DB888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4E684-10F4-4CC3-A0B9-F03AA7BE37CF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C30A2-140B-4A5D-BEEC-C1314AF1F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1BA8F-7826-496D-91F8-B3ECDF34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278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693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09C296-D53A-ABE2-0B45-D80B4E66E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539B6A-4024-EE1A-60F0-DA1D37EB90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5BDB14-176F-81FF-C98D-47F53698CC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4E684-10F4-4CC3-A0B9-F03AA7BE37CF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D73937-B376-B40F-E7FB-28DE2F0435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CC8FA3-68A5-8B0E-60F1-F542241940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688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048E6DC-FF20-948A-2133-A662FB0B96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"/>
                    </a14:imgEffect>
                  </a14:imgLayer>
                </a14:imgProps>
              </a:ext>
            </a:extLst>
          </a:blip>
          <a:srcRect r="15894"/>
          <a:stretch/>
        </p:blipFill>
        <p:spPr>
          <a:xfrm>
            <a:off x="553155" y="2504665"/>
            <a:ext cx="4651023" cy="3615040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83BEA8F0-1A67-4DAB-823A-FA7532B2246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2580196" y="421369"/>
            <a:ext cx="7433049" cy="182512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0" tIns="-12696" rIns="0" bIns="-12696" numCol="1" anchorCtr="0" compatLnSpc="1">
            <a:prstTxWarp prst="textNoShape">
              <a:avLst/>
            </a:prstTxWarp>
            <a:noAutofit/>
          </a:bodyPr>
          <a:lstStyle/>
          <a:p>
            <a:pPr lvl="0" eaLnBrk="0" fontAlgn="base" hangingPunct="0">
              <a:spcAft>
                <a:spcPct val="0"/>
              </a:spcAft>
            </a:pPr>
            <a:r>
              <a:rPr kumimoji="0" lang="lv-LV" altLang="lv-LV" sz="4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Image</a:t>
            </a:r>
            <a:r>
              <a:rPr kumimoji="0" lang="lv-LV" altLang="lv-LV" sz="4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lv-LV" altLang="lv-LV" sz="4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quality</a:t>
            </a:r>
            <a:r>
              <a:rPr kumimoji="0" lang="lv-LV" altLang="lv-LV" sz="4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lv-LV" altLang="lv-LV" sz="4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criteria</a:t>
            </a:r>
            <a:r>
              <a:rPr kumimoji="0" lang="lv-LV" altLang="lv-LV" sz="4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altLang="lv-LV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lv-LV" altLang="lv-LV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altLang="lv-LV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cardiac</a:t>
            </a:r>
            <a:r>
              <a:rPr lang="lv-LV" altLang="lv-LV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altLang="lv-LV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surgery</a:t>
            </a:r>
            <a:r>
              <a:rPr lang="lv-LV" altLang="lv-LV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altLang="lv-LV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patients</a:t>
            </a:r>
            <a:r>
              <a:rPr lang="lv-LV" altLang="lv-LV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altLang="lv-LV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lv-LV" altLang="lv-LV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lv-LV" altLang="lv-LV" sz="4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mobile</a:t>
            </a:r>
            <a:r>
              <a:rPr kumimoji="0" lang="lv-LV" altLang="lv-LV" sz="4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lv-LV" altLang="lv-LV" sz="4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chest</a:t>
            </a:r>
            <a:r>
              <a:rPr kumimoji="0" lang="lv-LV" altLang="lv-LV" sz="4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kumimoji="0" lang="lv-LV" altLang="lv-LV" sz="4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lv-LV" altLang="lv-LV" sz="4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radiography</a:t>
            </a:r>
            <a:r>
              <a:rPr kumimoji="0" lang="lv-LV" altLang="lv-LV" sz="4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304B55-25A6-42E3-A312-D7ABABB248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12090" y="4842763"/>
            <a:ext cx="5280590" cy="1061155"/>
          </a:xfrm>
        </p:spPr>
        <p:txBody>
          <a:bodyPr>
            <a:noAutofit/>
          </a:bodyPr>
          <a:lstStyle/>
          <a:p>
            <a:pPr algn="r"/>
            <a:r>
              <a:rPr lang="lv-LV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Paula </a:t>
            </a:r>
            <a:r>
              <a:rPr lang="lv-LV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Stradins</a:t>
            </a:r>
            <a:r>
              <a:rPr lang="lv-LV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klinical</a:t>
            </a:r>
            <a:r>
              <a:rPr lang="lv-LV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Universitys</a:t>
            </a:r>
            <a:r>
              <a:rPr lang="lv-LV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Hospital</a:t>
            </a:r>
            <a:endParaRPr lang="lv-LV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lv-LV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Presenting Ivetas Diokas </a:t>
            </a:r>
            <a:r>
              <a:rPr lang="lv-LV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work</a:t>
            </a:r>
          </a:p>
          <a:p>
            <a:pPr algn="r"/>
            <a:r>
              <a:rPr lang="lv-LV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Supervisor Elita Rutka</a:t>
            </a:r>
            <a:endParaRPr lang="lv-LV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5C2E5A-9225-18A6-FDC2-72DD8E77A648}"/>
              </a:ext>
            </a:extLst>
          </p:cNvPr>
          <p:cNvSpPr txBox="1"/>
          <p:nvPr/>
        </p:nvSpPr>
        <p:spPr>
          <a:xfrm>
            <a:off x="304800" y="6119705"/>
            <a:ext cx="35913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1200" dirty="0"/>
              <a:t>https://medschool.co/tests/chest-xray/loss-of-lung-markings</a:t>
            </a:r>
          </a:p>
        </p:txBody>
      </p:sp>
    </p:spTree>
    <p:extLst>
      <p:ext uri="{BB962C8B-B14F-4D97-AF65-F5344CB8AC3E}">
        <p14:creationId xmlns:p14="http://schemas.microsoft.com/office/powerpoint/2010/main" val="1439776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65FFB-3BCF-4115-BA71-68A0A9B0F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285" y="365125"/>
            <a:ext cx="10515600" cy="1325563"/>
          </a:xfrm>
        </p:spPr>
        <p:txBody>
          <a:bodyPr/>
          <a:lstStyle/>
          <a:p>
            <a:pPr algn="ctr"/>
            <a:r>
              <a:rPr lang="lv-LV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Analysis</a:t>
            </a:r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picture</a:t>
            </a:r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criteria</a:t>
            </a:r>
            <a:endParaRPr lang="lv-LV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24DFB3-6A1D-4AF2-856E-4B84AA4FAA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62600" cy="4667250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lv-LV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Criteria 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the patient's position during the examination is lying down (supine). </a:t>
            </a:r>
            <a:endParaRPr lang="lv-LV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lv-LV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85%</a:t>
            </a:r>
            <a:r>
              <a:rPr lang="lv-LV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cases, patients meet this criterion because the patient is in the back position, however, in 15% of cases</a:t>
            </a:r>
            <a:r>
              <a:rPr lang="lv-LV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patient may be bent to one side or the other and may not be fully positioned in the back position for</a:t>
            </a:r>
            <a:r>
              <a:rPr lang="lv-LV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various reasons.</a:t>
            </a:r>
            <a:endParaRPr lang="lv-LV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904988-0DC8-B35D-BA17-27425BA7CE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984571" y="1572362"/>
            <a:ext cx="4763144" cy="418098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0B1F75C-7967-D8D7-FF53-85351E961ADE}"/>
              </a:ext>
            </a:extLst>
          </p:cNvPr>
          <p:cNvSpPr txBox="1"/>
          <p:nvPr/>
        </p:nvSpPr>
        <p:spPr>
          <a:xfrm>
            <a:off x="6984571" y="6088222"/>
            <a:ext cx="45603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dirty="0"/>
              <a:t>https://introductiontoradiology.net/courses/rad/cxr/technique7chest.html</a:t>
            </a:r>
          </a:p>
        </p:txBody>
      </p:sp>
    </p:spTree>
    <p:extLst>
      <p:ext uri="{BB962C8B-B14F-4D97-AF65-F5344CB8AC3E}">
        <p14:creationId xmlns:p14="http://schemas.microsoft.com/office/powerpoint/2010/main" val="9600029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FAFB7-A964-473F-B193-B839FE251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Analysis</a:t>
            </a:r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picture</a:t>
            </a:r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criteria</a:t>
            </a:r>
            <a:endParaRPr lang="lv-LV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F52E20-9DE0-4DC5-BC27-33231D4910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6430505" cy="4482185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lv-LV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chest should be visualized in </a:t>
            </a:r>
            <a:r>
              <a:rPr lang="lv-LV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middle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the image. </a:t>
            </a:r>
            <a:endParaRPr lang="lv-LV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lv-LV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analysis of the study concluded</a:t>
            </a:r>
            <a:r>
              <a:rPr lang="lv-LV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that this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criter</a:t>
            </a:r>
            <a:r>
              <a:rPr lang="lv-LV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ia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was met in 98%, but not in 2% of cases, as patients are diverse and often fail to position</a:t>
            </a:r>
            <a:r>
              <a:rPr lang="lv-LV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detector accurately.</a:t>
            </a:r>
            <a:endParaRPr lang="lv-LV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83B442-13C6-33D6-9EEF-3AE3CB83FF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24"/>
          <a:stretch/>
        </p:blipFill>
        <p:spPr>
          <a:xfrm>
            <a:off x="8100571" y="392638"/>
            <a:ext cx="3527113" cy="26480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24A1A8-E685-9216-BDD7-F28B2D0D1F0B}"/>
              </a:ext>
            </a:extLst>
          </p:cNvPr>
          <p:cNvSpPr txBox="1"/>
          <p:nvPr/>
        </p:nvSpPr>
        <p:spPr>
          <a:xfrm>
            <a:off x="8342957" y="2394393"/>
            <a:ext cx="33825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dirty="0"/>
              <a:t>https://medschool.co/tests/chest-xray/chest-x-ray-positioning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6BFC4C-FDD7-77C5-E893-3F34411703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6007" y="3150620"/>
            <a:ext cx="3397793" cy="36188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3AFB665-E897-FE45-9905-6E03C06881BD}"/>
              </a:ext>
            </a:extLst>
          </p:cNvPr>
          <p:cNvSpPr txBox="1"/>
          <p:nvPr/>
        </p:nvSpPr>
        <p:spPr>
          <a:xfrm>
            <a:off x="7757769" y="6233039"/>
            <a:ext cx="44342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dirty="0"/>
              <a:t>https://radiopaedia.org/articles/chest-radiograph</a:t>
            </a:r>
          </a:p>
        </p:txBody>
      </p:sp>
    </p:spTree>
    <p:extLst>
      <p:ext uri="{BB962C8B-B14F-4D97-AF65-F5344CB8AC3E}">
        <p14:creationId xmlns:p14="http://schemas.microsoft.com/office/powerpoint/2010/main" val="26043565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530EB-F804-45F1-AD2E-C49FC2E79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178" y="317178"/>
            <a:ext cx="7286080" cy="1181904"/>
          </a:xfrm>
        </p:spPr>
        <p:txBody>
          <a:bodyPr>
            <a:normAutofit fontScale="90000"/>
          </a:bodyPr>
          <a:lstStyle/>
          <a:p>
            <a:pPr algn="ctr"/>
            <a:r>
              <a:rPr lang="lv-LV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Analysis</a:t>
            </a:r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picture</a:t>
            </a:r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criteria</a:t>
            </a:r>
            <a:endParaRPr lang="lv-LV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E8C6F7-19C4-4B28-87EA-1CF0CCE496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811982" cy="4110226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lv-LV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central beam must be incident perpendicular to 90° of the test site.</a:t>
            </a:r>
            <a:endParaRPr lang="lv-LV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lv-LV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 analysis</a:t>
            </a:r>
            <a:r>
              <a:rPr lang="lv-LV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the study, this criterion was met in 98% of cases, but not in 2%, because the mobile X-ray machine</a:t>
            </a:r>
            <a:r>
              <a:rPr lang="lv-LV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also has technical problems when the X-ray lamp cannot hold 90° and "slips" a few degrees forward.</a:t>
            </a:r>
            <a:endParaRPr lang="lv-LV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BE897C-72AD-CE79-AC10-26A0477976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3464" y="3470706"/>
            <a:ext cx="4029559" cy="302216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229641B-E898-A3CF-AC60-615CDAC63894}"/>
              </a:ext>
            </a:extLst>
          </p:cNvPr>
          <p:cNvSpPr txBox="1"/>
          <p:nvPr/>
        </p:nvSpPr>
        <p:spPr>
          <a:xfrm>
            <a:off x="7242875" y="6215876"/>
            <a:ext cx="60985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1200" dirty="0"/>
              <a:t>https://www.siemens-healthineers.com/radiography/mobile-x-ray/polymobil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3757F76-5420-3A0C-E39E-00E78BCE0C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029" r="37458" b="52386"/>
          <a:stretch/>
        </p:blipFill>
        <p:spPr>
          <a:xfrm>
            <a:off x="7085308" y="163647"/>
            <a:ext cx="4344692" cy="326535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DA25446-0B2F-B6C5-7EA4-AAE13F1C34F3}"/>
              </a:ext>
            </a:extLst>
          </p:cNvPr>
          <p:cNvSpPr txBox="1"/>
          <p:nvPr/>
        </p:nvSpPr>
        <p:spPr>
          <a:xfrm>
            <a:off x="7085308" y="3104054"/>
            <a:ext cx="667202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1100" dirty="0"/>
              <a:t>https://www.siemens-healthineers.com/gr/radiography/mobile-x-ray/polymobil</a:t>
            </a:r>
          </a:p>
        </p:txBody>
      </p:sp>
    </p:spTree>
    <p:extLst>
      <p:ext uri="{BB962C8B-B14F-4D97-AF65-F5344CB8AC3E}">
        <p14:creationId xmlns:p14="http://schemas.microsoft.com/office/powerpoint/2010/main" val="11361568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77F5-8349-43CF-9274-A2784B0CE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Analysis</a:t>
            </a:r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picture</a:t>
            </a:r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criteria</a:t>
            </a:r>
            <a:endParaRPr lang="lv-LV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6E7C0-9831-4651-8352-E99956FB60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857068" cy="4544178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lv-LV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Projection 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criteria for sleeping patients is that the hands be slightly away from the body</a:t>
            </a:r>
            <a:r>
              <a:rPr lang="lv-LV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 that the scapula do not cover the lung areas.</a:t>
            </a:r>
            <a:endParaRPr lang="lv-LV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lv-LV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95% of cases, this criterion was not met because of</a:t>
            </a:r>
            <a:r>
              <a:rPr lang="lv-LV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limited mobility. 5% of all patients were able to move their arms slightly away from</a:t>
            </a:r>
            <a:r>
              <a:rPr lang="lv-LV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body.</a:t>
            </a:r>
            <a:endParaRPr lang="lv-LV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B72875-4F7E-C282-250C-E8EC5280E4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32" t="4451" r="3172" b="7698"/>
          <a:stretch/>
        </p:blipFill>
        <p:spPr>
          <a:xfrm>
            <a:off x="7046564" y="1752681"/>
            <a:ext cx="4859266" cy="41567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46235F1-AB3A-F10D-324B-EC9157E559E5}"/>
              </a:ext>
            </a:extLst>
          </p:cNvPr>
          <p:cNvSpPr txBox="1"/>
          <p:nvPr/>
        </p:nvSpPr>
        <p:spPr>
          <a:xfrm>
            <a:off x="7046564" y="5909402"/>
            <a:ext cx="485926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lv-LV" sz="1400" dirty="0"/>
              <a:t>https://www.researchgate.net/figure/Normal-chest-X-ray-on-the-1-st-postoperative-day-in-Intensive-Care-Unit_fig1_317545948</a:t>
            </a:r>
          </a:p>
        </p:txBody>
      </p:sp>
    </p:spTree>
    <p:extLst>
      <p:ext uri="{BB962C8B-B14F-4D97-AF65-F5344CB8AC3E}">
        <p14:creationId xmlns:p14="http://schemas.microsoft.com/office/powerpoint/2010/main" val="19684921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3124C-902C-4739-ADA7-12D65FFD7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Analysis</a:t>
            </a:r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picture</a:t>
            </a:r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criteria</a:t>
            </a:r>
            <a:endParaRPr lang="lv-LV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779793-C013-4D62-AEC5-45E8A771D6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981054" cy="4404694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lv-LV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Lung 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visualization- the roots of the lungs should be structured, which indicates that the</a:t>
            </a:r>
            <a:r>
              <a:rPr lang="lv-LV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ventilation of the lungs are not disturbed, the trachea and major bronchi also need to be visualized.</a:t>
            </a:r>
            <a:endParaRPr lang="lv-LV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lv-LV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When</a:t>
            </a:r>
            <a:r>
              <a:rPr lang="lv-LV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studying the obtained data, this criterion corresponds to 100% of cases.</a:t>
            </a:r>
            <a:endParaRPr lang="lv-LV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3F8614-4042-42EC-E5D4-9FAB8AF8CA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69" t="5324" r="7138" b="35773"/>
          <a:stretch/>
        </p:blipFill>
        <p:spPr>
          <a:xfrm>
            <a:off x="7027517" y="2190749"/>
            <a:ext cx="4849350" cy="33886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B13E62-3531-E208-E1F7-A57820AA5182}"/>
              </a:ext>
            </a:extLst>
          </p:cNvPr>
          <p:cNvSpPr txBox="1"/>
          <p:nvPr/>
        </p:nvSpPr>
        <p:spPr>
          <a:xfrm>
            <a:off x="7233834" y="5579390"/>
            <a:ext cx="60985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1400" dirty="0"/>
              <a:t>https://www.pinterest.com/pin/411797959657604751</a:t>
            </a:r>
            <a:r>
              <a:rPr lang="lv-LV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9593775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5BEC1-040F-46E3-92EC-E9CE15572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Analysis</a:t>
            </a:r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picture</a:t>
            </a:r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criteria</a:t>
            </a:r>
            <a:endParaRPr lang="lv-LV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AE5D63-3A27-41DC-AF32-E99501A89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903563" cy="4466047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lv-LV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seventh cervical vertebrae should be included, it is an important reference point for</a:t>
            </a:r>
            <a:r>
              <a:rPr lang="lv-LV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radiologist to navigate the image.</a:t>
            </a:r>
            <a:endParaRPr lang="lv-LV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lv-LV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98% of cases this seventh cervical vertebra is included,</a:t>
            </a:r>
            <a:r>
              <a:rPr lang="lv-LV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however, in 2% of cases this criterion was not fulfilled.</a:t>
            </a:r>
            <a:endParaRPr lang="lv-LV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BAF489-A275-13C1-1E09-31CEA95B33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4947" y="1574158"/>
            <a:ext cx="4123283" cy="47175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E0DD2F-E84A-9592-12E5-E66102ECAF58}"/>
              </a:ext>
            </a:extLst>
          </p:cNvPr>
          <p:cNvSpPr txBox="1"/>
          <p:nvPr/>
        </p:nvSpPr>
        <p:spPr>
          <a:xfrm>
            <a:off x="7484947" y="6291672"/>
            <a:ext cx="443565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1400" dirty="0"/>
              <a:t>https://en.wikipedia.org/wiki/Chest_radiograph</a:t>
            </a:r>
          </a:p>
        </p:txBody>
      </p:sp>
    </p:spTree>
    <p:extLst>
      <p:ext uri="{BB962C8B-B14F-4D97-AF65-F5344CB8AC3E}">
        <p14:creationId xmlns:p14="http://schemas.microsoft.com/office/powerpoint/2010/main" val="38219026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2BD44-D7B8-17C7-CB70-B8963E3EA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Analysis</a:t>
            </a:r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picture</a:t>
            </a:r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criteria</a:t>
            </a:r>
            <a:endParaRPr lang="lv-LV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EDB33C-0AB9-D11D-1463-3054820FBC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995" y="1500160"/>
            <a:ext cx="10956010" cy="4667250"/>
          </a:xfrm>
        </p:spPr>
        <p:txBody>
          <a:bodyPr>
            <a:normAutofit/>
          </a:bodyPr>
          <a:lstStyle/>
          <a:p>
            <a:pPr marL="0" indent="0">
              <a:lnSpc>
                <a:spcPct val="160000"/>
              </a:lnSpc>
              <a:buNone/>
            </a:pPr>
            <a:r>
              <a:rPr lang="lv-LV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examinations of the chest it is possible to see pleural cavities, in the straight projection only</a:t>
            </a:r>
            <a:r>
              <a:rPr lang="lv-LV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anterior ones are visualized. Infiltrative changes have often been observed</a:t>
            </a:r>
            <a:r>
              <a:rPr lang="lv-LV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these areas of the lungs. </a:t>
            </a:r>
            <a:endParaRPr lang="lv-LV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60000"/>
              </a:lnSpc>
              <a:buNone/>
            </a:pPr>
            <a:r>
              <a:rPr lang="lv-LV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When evaluating the results of the study in the examinations in 100% of cases</a:t>
            </a:r>
            <a:r>
              <a:rPr lang="lv-LV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criterion was met. Ribs may overlap over important anatomical structures when preforming chest X-</a:t>
            </a:r>
            <a:r>
              <a:rPr lang="lv-LV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ray. It is seen when the bed is not positioned exactly horizontally and the head is slightly raised. When</a:t>
            </a:r>
            <a:r>
              <a:rPr lang="lv-LV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evaluating the results of the</a:t>
            </a:r>
            <a:r>
              <a:rPr lang="lv-LV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study in 100% of cases this criterion was observed and the ribs did not cover</a:t>
            </a:r>
            <a:r>
              <a:rPr lang="lv-LV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important anatomical structures.</a:t>
            </a:r>
            <a:endParaRPr lang="lv-LV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44871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6BFC5-707A-423B-8510-8AE21C657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  <a:endParaRPr lang="lv-LV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8B093E-FAEC-43FF-A499-3F3EC801EE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270" y="1690688"/>
            <a:ext cx="10291156" cy="4344352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lv-LV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Examination 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a mobile X-ray machine is much more limited because the patient can be</a:t>
            </a:r>
            <a:r>
              <a:rPr lang="lv-LV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examined in a straight projection (AP), but standard examinations such as a straight projection (PA) and a</a:t>
            </a:r>
            <a:r>
              <a:rPr lang="lv-LV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lateral projection (LL) cannot be performed.</a:t>
            </a:r>
            <a:endParaRPr lang="lv-LV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lv-LV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Image 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quality is mostly affected by the inability of the</a:t>
            </a:r>
            <a:r>
              <a:rPr lang="lv-LV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radiologist to interact with the patient, as the patient may be unconscious and unable to participate in</a:t>
            </a:r>
            <a:r>
              <a:rPr lang="lv-LV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proper projection. </a:t>
            </a:r>
            <a:endParaRPr lang="lv-LV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lv-LV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technical capabilities of mobile X-ray equipment are also slightly more limited</a:t>
            </a:r>
            <a:r>
              <a:rPr lang="lv-LV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 those of stationary X-ray equipment. The distance of the focus detector of the mobile X-ray machine</a:t>
            </a:r>
            <a:r>
              <a:rPr lang="lv-LV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1.30m, but in order to examine the chest with the correct technical parameters, the required distance of</a:t>
            </a:r>
            <a:r>
              <a:rPr lang="lv-LV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focus detector is 1.50m - 1.80m.</a:t>
            </a:r>
          </a:p>
          <a:p>
            <a:pPr marL="0" indent="0">
              <a:lnSpc>
                <a:spcPct val="150000"/>
              </a:lnSpc>
              <a:buNone/>
            </a:pPr>
            <a:endParaRPr lang="lv-LV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84365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6FE7A-BA79-4638-A20B-082867DFD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76241"/>
            <a:ext cx="8576733" cy="767927"/>
          </a:xfrm>
        </p:spPr>
        <p:txBody>
          <a:bodyPr/>
          <a:lstStyle/>
          <a:p>
            <a:pPr algn="ctr"/>
            <a:r>
              <a:rPr lang="lv-LV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  <a:endParaRPr lang="lv-LV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53A971-624C-45AC-B8FA-B8605CA4D6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1570615"/>
            <a:ext cx="6024965" cy="4768191"/>
          </a:xfrm>
        </p:spPr>
        <p:txBody>
          <a:bodyPr>
            <a:noAutofit/>
          </a:bodyPr>
          <a:lstStyle/>
          <a:p>
            <a:pPr marL="0" indent="0" algn="just">
              <a:lnSpc>
                <a:spcPct val="170000"/>
              </a:lnSpc>
              <a:buNone/>
            </a:pPr>
            <a:r>
              <a:rPr lang="lv-LV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Protection </a:t>
            </a:r>
            <a:r>
              <a:rPr lang="lv-LV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the patient, the radiologist's assistant and the surrounding patients is a key factor. </a:t>
            </a:r>
            <a:r>
              <a:rPr lang="lv-LV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The </a:t>
            </a:r>
            <a:r>
              <a:rPr lang="lv-LV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radiologist's assistant must understand and be able to explain the safety rules to others, as well as provide personal protective equipment against ionizing radiation. In </a:t>
            </a:r>
            <a:r>
              <a:rPr lang="lv-LV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hospital</a:t>
            </a:r>
            <a:r>
              <a:rPr lang="lv-LV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when</a:t>
            </a:r>
            <a:r>
              <a:rPr lang="lv-LV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preforming</a:t>
            </a:r>
            <a:r>
              <a:rPr lang="lv-LV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X-</a:t>
            </a:r>
            <a:r>
              <a:rPr lang="lv-LV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ray</a:t>
            </a:r>
            <a:r>
              <a:rPr lang="lv-LV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lv-LV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departments</a:t>
            </a:r>
            <a:r>
              <a:rPr lang="lv-LV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lv-LV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protection</a:t>
            </a:r>
            <a:r>
              <a:rPr lang="lv-LV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does</a:t>
            </a:r>
            <a:r>
              <a:rPr lang="lv-LV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not</a:t>
            </a:r>
            <a:r>
              <a:rPr lang="lv-LV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preform</a:t>
            </a:r>
            <a:r>
              <a:rPr lang="lv-LV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r>
              <a:rPr lang="lv-LV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well</a:t>
            </a:r>
            <a:r>
              <a:rPr lang="lv-LV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8000C4-9B1D-ADAE-FCF6-443B8CD967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1609" y="78782"/>
            <a:ext cx="2983666" cy="29836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F19C39-E88F-8F38-3375-D0065988D5F4}"/>
              </a:ext>
            </a:extLst>
          </p:cNvPr>
          <p:cNvSpPr txBox="1"/>
          <p:nvPr/>
        </p:nvSpPr>
        <p:spPr>
          <a:xfrm>
            <a:off x="8442702" y="3044052"/>
            <a:ext cx="33205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dirty="0"/>
              <a:t>http://comfortmedical.sg/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23DC87-ECC6-9926-E8C8-86D1D8CAB8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417" t="31003" r="9517"/>
          <a:stretch/>
        </p:blipFill>
        <p:spPr>
          <a:xfrm>
            <a:off x="8221609" y="3629282"/>
            <a:ext cx="2983666" cy="298366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7678DAC-AEA2-C5B0-21AC-9A055B187DC8}"/>
              </a:ext>
            </a:extLst>
          </p:cNvPr>
          <p:cNvSpPr txBox="1"/>
          <p:nvPr/>
        </p:nvSpPr>
        <p:spPr>
          <a:xfrm>
            <a:off x="8161673" y="6207169"/>
            <a:ext cx="38825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1200" dirty="0"/>
              <a:t>https://www.snexplores.org/article/experts-rethink-need-for-x-ray-shielding-of-patients</a:t>
            </a:r>
          </a:p>
        </p:txBody>
      </p:sp>
    </p:spTree>
    <p:extLst>
      <p:ext uri="{BB962C8B-B14F-4D97-AF65-F5344CB8AC3E}">
        <p14:creationId xmlns:p14="http://schemas.microsoft.com/office/powerpoint/2010/main" val="15856662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E5DD2-C172-70FB-99C8-BC48F15A6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  <a:endParaRPr lang="lv-LV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163615-F72B-2229-DB3A-BF166C7000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lnSpc>
                <a:spcPct val="150000"/>
              </a:lnSpc>
              <a:buNone/>
            </a:pPr>
            <a:r>
              <a:rPr lang="lv-LV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When </a:t>
            </a:r>
            <a:r>
              <a:rPr lang="lv-LV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performing a chest X-ray of patients after cardiac surgery in cardiology departments, the radiologist’s assistant is often unable to meet the criterion of correct projection because the patient is connected to life-support devices that may make it difficult to access the mobile X-ray machine</a:t>
            </a:r>
            <a:r>
              <a:rPr lang="lv-LV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lv-LV" sz="21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39640526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7DF39-380E-4FA0-AB12-3422C7B62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862" y="200810"/>
            <a:ext cx="10131425" cy="961016"/>
          </a:xfrm>
        </p:spPr>
        <p:txBody>
          <a:bodyPr/>
          <a:lstStyle/>
          <a:p>
            <a:pPr algn="ctr"/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Mobile X-RAY </a:t>
            </a:r>
            <a:r>
              <a:rPr lang="lv-LV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history</a:t>
            </a:r>
            <a:endParaRPr lang="lv-LV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ACD3E2-E47D-4E6E-B183-8C41AA0789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584" y="1309782"/>
            <a:ext cx="7107592" cy="5031773"/>
          </a:xfrm>
        </p:spPr>
        <p:txBody>
          <a:bodyPr>
            <a:normAutofit fontScale="62500" lnSpcReduction="20000"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X-ray examination with a mobile X-ray machine was already used in the last century, when there</a:t>
            </a:r>
            <a:r>
              <a:rPr lang="lv-LV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was a need to examine patients in difficult places. </a:t>
            </a:r>
            <a:endParaRPr lang="lv-LV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lv-LV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development and 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lv-LV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ecessary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mobile X-ray equipment</a:t>
            </a:r>
            <a:r>
              <a:rPr lang="lv-LV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not losing it</a:t>
            </a:r>
            <a:r>
              <a:rPr lang="lv-LV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 essence even now and is becoming more and more current. </a:t>
            </a:r>
            <a:endParaRPr lang="lv-LV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lv-LV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Mobile X-ray machines are</a:t>
            </a:r>
            <a:r>
              <a:rPr lang="lv-LV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currently being used to access medically heavy patients whose medical condition is not stable for the</a:t>
            </a:r>
            <a:r>
              <a:rPr lang="lv-LV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doctors to transport them to stationary X-ray equipment.</a:t>
            </a:r>
            <a:endParaRPr lang="lv-LV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316FDA-AB59-465E-AA54-1A10446663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452"/>
          <a:stretch/>
        </p:blipFill>
        <p:spPr>
          <a:xfrm>
            <a:off x="9049062" y="333472"/>
            <a:ext cx="2371076" cy="30955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36843A3-E5F0-43BA-87D6-8A34AC14C16D}"/>
              </a:ext>
            </a:extLst>
          </p:cNvPr>
          <p:cNvSpPr txBox="1"/>
          <p:nvPr/>
        </p:nvSpPr>
        <p:spPr>
          <a:xfrm>
            <a:off x="9049062" y="2951739"/>
            <a:ext cx="2371076" cy="428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https://www.alamy.com/stock-photo/historical-x-ray-machine.html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6AB29B-C674-C87A-B6CF-FBA04A505F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1873" y="3707597"/>
            <a:ext cx="3771176" cy="282838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3334DC5-94CF-F213-4C3C-CD7AB290129B}"/>
              </a:ext>
            </a:extLst>
          </p:cNvPr>
          <p:cNvSpPr txBox="1"/>
          <p:nvPr/>
        </p:nvSpPr>
        <p:spPr>
          <a:xfrm>
            <a:off x="7993158" y="5926056"/>
            <a:ext cx="342698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1100" dirty="0"/>
              <a:t>https://www.siemens-healthineers.com/at/radiography/mobile-x-ray/mobilett-elara-max</a:t>
            </a:r>
          </a:p>
        </p:txBody>
      </p:sp>
    </p:spTree>
    <p:extLst>
      <p:ext uri="{BB962C8B-B14F-4D97-AF65-F5344CB8AC3E}">
        <p14:creationId xmlns:p14="http://schemas.microsoft.com/office/powerpoint/2010/main" val="30625667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0044" y="2212622"/>
            <a:ext cx="766515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Thank You </a:t>
            </a:r>
          </a:p>
          <a:p>
            <a:pPr algn="ctr"/>
            <a:r>
              <a:rPr lang="en-GB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GB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 Your attention! </a:t>
            </a:r>
            <a:endParaRPr lang="lv-LV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20144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14976C-BA89-44BD-8205-1D8D5E571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Importance</a:t>
            </a:r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examination</a:t>
            </a:r>
            <a:endParaRPr lang="lv-LV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BAFEDB-0F65-4E47-9097-FC388B3AE6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lnSpc>
                <a:spcPct val="150000"/>
              </a:lnSpc>
              <a:buNone/>
            </a:pPr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Evaluation of the lungs and the entire chest is of crucial importance before and after cardiac surgery, particularly in terms of pulmonary diseases; relationships of the heart, aorta, and great vessels with other organs; and the extent and degree of calcifications.</a:t>
            </a:r>
          </a:p>
          <a:p>
            <a:pPr marL="0" indent="0">
              <a:buNone/>
            </a:pP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29310620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2E077-7D1E-454E-9663-1C3EAB869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5719"/>
          </a:xfrm>
        </p:spPr>
        <p:txBody>
          <a:bodyPr>
            <a:normAutofit fontScale="90000"/>
          </a:bodyPr>
          <a:lstStyle/>
          <a:p>
            <a:r>
              <a:rPr lang="lv-LV" dirty="0"/>
              <a:t>  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DB60A5D0-F51A-47AE-829A-583F668F7682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589429" y="1142059"/>
            <a:ext cx="11013141" cy="399084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lvl="0" indent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lv-LV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aim of the work</a:t>
            </a:r>
            <a:r>
              <a:rPr lang="lv-LV" altLang="lv-LV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lv-LV" altLang="lv-LV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lv-LV" altLang="lv-LV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 </a:t>
            </a:r>
            <a:r>
              <a:rPr lang="en-US" altLang="lv-LV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 find out the criteria for X-ray quality in the thoracic </a:t>
            </a:r>
            <a:endParaRPr lang="lv-LV" altLang="lv-LV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lv-LV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examination of</a:t>
            </a:r>
            <a:r>
              <a:rPr lang="lv-LV" altLang="lv-LV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lv-LV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patients after heart surgery, performing an X-ray with a mobile device. </a:t>
            </a:r>
            <a:endParaRPr lang="lv-LV" altLang="lv-LV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lv-LV" altLang="lv-LV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lv-LV" altLang="lv-LV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lv-LV" altLang="lv-LV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Working </a:t>
            </a:r>
            <a:r>
              <a:rPr lang="en-US" altLang="lv-LV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with a mobile X-ray machine </a:t>
            </a:r>
            <a:r>
              <a:rPr lang="lv-LV" altLang="lv-LV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lv-LV" altLang="lv-LV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lv-LV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cardiopulmonary</a:t>
            </a:r>
            <a:r>
              <a:rPr lang="lv-LV" altLang="lv-LV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lv-LV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department, each performer h</a:t>
            </a:r>
            <a:r>
              <a:rPr lang="lv-LV" altLang="lv-LV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ave</a:t>
            </a:r>
            <a:r>
              <a:rPr lang="en-US" altLang="lv-LV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it</a:t>
            </a:r>
            <a:r>
              <a:rPr lang="lv-LV" altLang="lv-LV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en-US" altLang="lv-LV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 own subjective view on the choice</a:t>
            </a:r>
            <a:r>
              <a:rPr lang="lv-LV" altLang="lv-LV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lv-LV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parameters and the performance</a:t>
            </a:r>
            <a:r>
              <a:rPr lang="lv-LV" altLang="lv-LV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lv-LV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the projection</a:t>
            </a:r>
            <a:r>
              <a:rPr lang="lv-LV" altLang="lv-LV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altLang="lv-LV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lv-LV" altLang="lv-LV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altLang="lv-LV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chest</a:t>
            </a:r>
            <a:r>
              <a:rPr lang="lv-LV" altLang="lv-LV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altLang="lv-LV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radiography</a:t>
            </a:r>
            <a:r>
              <a:rPr lang="lv-LV" altLang="lv-LV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lv-LV" altLang="lv-LV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lv-LV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 the technical possibilities of mobile X-ray equipment are limited both in the choice</a:t>
            </a:r>
            <a:r>
              <a:rPr lang="lv-LV" altLang="lv-LV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lv-LV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technical parameters and in the quality of projection performance, the image quality may differ for</a:t>
            </a:r>
            <a:r>
              <a:rPr lang="lv-LV" altLang="lv-LV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lv-LV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each performer. </a:t>
            </a:r>
            <a:endParaRPr kumimoji="0" lang="lv-LV" altLang="lv-LV" sz="2100" b="0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49430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7CB18-A030-4906-B87B-9050E10AD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About</a:t>
            </a:r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this</a:t>
            </a:r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study</a:t>
            </a:r>
            <a:endParaRPr lang="lv-LV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219BB2-BDAE-45A0-A57F-119647DE10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this study was used qualitative quantitative research method. </a:t>
            </a:r>
            <a:endParaRPr lang="lv-LV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Analysis of literature sources were</a:t>
            </a:r>
            <a:r>
              <a:rPr lang="lv-LV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used to find information </a:t>
            </a:r>
            <a:endParaRPr lang="lv-LV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about X-ray machines</a:t>
            </a:r>
            <a:r>
              <a:rPr lang="lv-LV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working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principle</a:t>
            </a:r>
            <a:r>
              <a:rPr lang="lv-LV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lv-LV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about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anathomy</a:t>
            </a:r>
            <a:r>
              <a:rPr lang="lv-LV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chest and how the images should look in perfect mobile 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X-ray</a:t>
            </a:r>
            <a:r>
              <a:rPr lang="lv-LV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lv-LV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about what are the accurate X-ray</a:t>
            </a:r>
            <a:r>
              <a:rPr lang="lv-LV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positioning criteria. </a:t>
            </a:r>
            <a:endParaRPr lang="lv-LV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lv-LV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lv-LV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Author</a:t>
            </a:r>
            <a:r>
              <a:rPr lang="lv-LV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developed 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tables of image quality criteria and projection</a:t>
            </a:r>
            <a:r>
              <a:rPr lang="lv-LV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criteria when performing examinations with a mobile X-ray machine in the cardiopulmonary department</a:t>
            </a:r>
            <a:r>
              <a:rPr lang="lv-LV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patients after cardiac surgery.</a:t>
            </a:r>
            <a:endParaRPr lang="lv-LV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4600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F97C8-A28D-4AE2-84CE-03BB8D6B1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Criteria</a:t>
            </a:r>
            <a:endParaRPr lang="lv-LV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B6C4EA-DEBF-4DD3-BFAE-110CD37B6F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lnSpc>
                <a:spcPct val="150000"/>
              </a:lnSpc>
              <a:buNone/>
            </a:pPr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Projection criteria consists of seven parameters and image quality criteria consists of ten</a:t>
            </a:r>
            <a:r>
              <a:rPr lang="lv-LV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parameters.</a:t>
            </a:r>
            <a:endParaRPr lang="lv-LV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lv-LV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Total of 35 X-rays were taken with a mobile X-ray machine in the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cardioreanimation</a:t>
            </a:r>
            <a:r>
              <a:rPr lang="lv-LV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department, in the straight/AP projection.</a:t>
            </a:r>
            <a:endParaRPr lang="lv-LV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98464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Projection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criteria</a:t>
            </a:r>
            <a:endParaRPr lang="lv-LV"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721822" y="1789979"/>
            <a:ext cx="10084724" cy="43274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lv-LV" altLang="lv-LV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kumimoji="0" lang="lv-LV" altLang="lv-LV" sz="21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xamination is performed during a deep breath</a:t>
            </a:r>
          </a:p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lv-LV" altLang="lv-LV" sz="21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Patient lies on his back, in a semi-sitting position or lying on side</a:t>
            </a:r>
          </a:p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lv-LV" altLang="lv-LV" sz="21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Detector is placed under the back and</a:t>
            </a:r>
            <a:r>
              <a:rPr kumimoji="0" lang="lv-LV" altLang="lv-LV" sz="2100" b="0" i="0" u="none" strike="noStrike" cap="none" normalizeH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chest is in the middle of the detector. </a:t>
            </a:r>
          </a:p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lv-LV" altLang="lv-LV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lv-LV" altLang="lv-LV" sz="21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oronal plane is parallel to the detector, the central beam is perpendicular to the</a:t>
            </a:r>
            <a:r>
              <a:rPr kumimoji="0" lang="lv-LV" altLang="lv-LV" sz="2100" b="0" i="0" u="none" strike="noStrike" cap="none" normalizeH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lv-LV" altLang="lv-LV" sz="21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coronal plane</a:t>
            </a:r>
          </a:p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lv-LV" altLang="lv-LV" sz="21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Patient's shoulders are lowered as far as possible so that the shoulder blades would not cover the fields of the lungs, the hands are placed along to the side</a:t>
            </a:r>
          </a:p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lv-LV" altLang="lv-LV" sz="21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Central beam is centered</a:t>
            </a:r>
            <a:r>
              <a:rPr kumimoji="0" lang="lv-LV" altLang="lv-LV" sz="2100" b="0" i="0" u="none" strike="noStrike" cap="none" normalizeH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lv-LV" altLang="lv-LV" sz="21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at the Th7 level, diaphragmation</a:t>
            </a:r>
          </a:p>
          <a:p>
            <a:pPr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lv-LV" altLang="lv-LV" sz="21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Patients </a:t>
            </a:r>
            <a:r>
              <a:rPr lang="lv-LV" altLang="lv-LV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protection </a:t>
            </a:r>
            <a:r>
              <a:rPr kumimoji="0" lang="lv-LV" altLang="lv-LV" sz="21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safety is observed </a:t>
            </a:r>
          </a:p>
        </p:txBody>
      </p:sp>
    </p:spTree>
    <p:extLst>
      <p:ext uri="{BB962C8B-B14F-4D97-AF65-F5344CB8AC3E}">
        <p14:creationId xmlns:p14="http://schemas.microsoft.com/office/powerpoint/2010/main" val="19802902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mage quality criteria</a:t>
            </a:r>
            <a:endParaRPr lang="lv-LV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602452"/>
            <a:ext cx="10515600" cy="4351338"/>
          </a:xfrm>
        </p:spPr>
        <p:txBody>
          <a:bodyPr>
            <a:noAutofit/>
          </a:bodyPr>
          <a:lstStyle/>
          <a:p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Chest symmetrical (not inverted or bent)</a:t>
            </a:r>
          </a:p>
          <a:p>
            <a:r>
              <a:rPr lang="lv-LV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Sholder b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lades 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retracted, not visible in lung area</a:t>
            </a:r>
          </a:p>
          <a:p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Symmetric</a:t>
            </a:r>
            <a:r>
              <a:rPr lang="lv-LV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lung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pneumatization</a:t>
            </a:r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Tracheal bifurcations and main bronchi are clearly visualized</a:t>
            </a:r>
          </a:p>
          <a:p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Costodiaphragmatic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sinuses are included and clearly 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visualized</a:t>
            </a:r>
            <a:r>
              <a:rPr lang="lv-LV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diaphragm</a:t>
            </a:r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examination includes </a:t>
            </a:r>
            <a:r>
              <a:rPr lang="lv-LV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apex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the lungs and 2 cm of 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soft</a:t>
            </a:r>
            <a:r>
              <a:rPr lang="lv-LV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tissue 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above the 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top</a:t>
            </a:r>
            <a:r>
              <a:rPr lang="lv-LV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lungs</a:t>
            </a:r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ribs do not overlap each other </a:t>
            </a:r>
            <a:endParaRPr lang="lv-LV" sz="2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Includes 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C7 + L1 vertebra</a:t>
            </a:r>
          </a:p>
          <a:p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artifacts (movements, foreign objects)</a:t>
            </a:r>
          </a:p>
          <a:p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Diaphragm</a:t>
            </a:r>
            <a:r>
              <a:rPr lang="lv-LV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ation</a:t>
            </a:r>
            <a:r>
              <a:rPr lang="lv-LV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identification 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lv-LV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sides </a:t>
            </a:r>
            <a:endParaRPr lang="lv-LV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62487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85FC1-6A6F-4539-AFEE-3CE429CF9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950058" cy="1325563"/>
          </a:xfrm>
        </p:spPr>
        <p:txBody>
          <a:bodyPr/>
          <a:lstStyle/>
          <a:p>
            <a:r>
              <a:rPr lang="lv-LV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Analysis</a:t>
            </a:r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v-LV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picture</a:t>
            </a:r>
            <a:r>
              <a:rPr lang="lv-LV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criteria</a:t>
            </a:r>
            <a:endParaRPr lang="lv-LV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235371-C253-4919-AED4-B1BB8DE010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105040" cy="4351338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lv-LV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During 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X-ray, the patient will not be able to take a deep breath, as the patient may</a:t>
            </a:r>
            <a:r>
              <a:rPr lang="lv-LV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 unconscious and it is contraindicated to hold the breath in the early postoperative period in</a:t>
            </a:r>
            <a:r>
              <a:rPr lang="lv-LV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patients undergoing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cardioreanimation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lv-LV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lv-LV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study concluded that this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criteri</a:t>
            </a:r>
            <a:r>
              <a:rPr lang="lv-LV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met by 0%, as both the</a:t>
            </a:r>
            <a:r>
              <a:rPr lang="lv-LV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study and literature sources summarize deep breathing is prohibited </a:t>
            </a:r>
            <a:r>
              <a:rPr lang="lv-LV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after</a:t>
            </a:r>
            <a:r>
              <a:rPr lang="lv-LV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surgery</a:t>
            </a:r>
            <a:endParaRPr lang="lv-LV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3285D2-A7CC-80D8-B08D-29535C9D38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1326" y="0"/>
            <a:ext cx="3249058" cy="35736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4A604E-C923-D940-AB59-734428CD5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1326" y="3524298"/>
            <a:ext cx="3249058" cy="33337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5735AA5-F5EC-549E-3295-33DB41F4DCCE}"/>
              </a:ext>
            </a:extLst>
          </p:cNvPr>
          <p:cNvSpPr txBox="1"/>
          <p:nvPr/>
        </p:nvSpPr>
        <p:spPr>
          <a:xfrm>
            <a:off x="8239203" y="6028279"/>
            <a:ext cx="38629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dirty="0"/>
              <a:t>https://radiopaedia.org/cases/chest-x-ray-expiration-and-inspiration-views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5F9E4E4-B2CB-D972-541F-8A046E2704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4486" y="3602055"/>
            <a:ext cx="738754" cy="2930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0A7CD5-2F39-E6B7-23C2-FB4CA14AFB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7135" y="3748567"/>
            <a:ext cx="835421" cy="21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0848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BrushVTI">
  <a:themeElements>
    <a:clrScheme name="AnalogousFromDarkSeedLeftStep">
      <a:dk1>
        <a:srgbClr val="000000"/>
      </a:dk1>
      <a:lt1>
        <a:srgbClr val="FFFFFF"/>
      </a:lt1>
      <a:dk2>
        <a:srgbClr val="30241B"/>
      </a:dk2>
      <a:lt2>
        <a:srgbClr val="F0F3F3"/>
      </a:lt2>
      <a:accent1>
        <a:srgbClr val="C34D59"/>
      </a:accent1>
      <a:accent2>
        <a:srgbClr val="B13B79"/>
      </a:accent2>
      <a:accent3>
        <a:srgbClr val="C34DBC"/>
      </a:accent3>
      <a:accent4>
        <a:srgbClr val="873BB1"/>
      </a:accent4>
      <a:accent5>
        <a:srgbClr val="684DC3"/>
      </a:accent5>
      <a:accent6>
        <a:srgbClr val="3B51B1"/>
      </a:accent6>
      <a:hlink>
        <a:srgbClr val="8559C7"/>
      </a:hlink>
      <a:folHlink>
        <a:srgbClr val="7F7F7F"/>
      </a:folHlink>
    </a:clrScheme>
    <a:fontScheme name="Custom 3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ushVTI" id="{7102FA3A-9D7B-4497-8C4B-FB535AAFDE06}" vid="{C6D41F62-6FAB-440A-BEC7-CB7BF190811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841</TotalTime>
  <Words>365</Words>
  <Application>Microsoft Office PowerPoint</Application>
  <PresentationFormat>Widescreen</PresentationFormat>
  <Paragraphs>102</Paragraphs>
  <Slides>20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Calibri Light</vt:lpstr>
      <vt:lpstr>Century Gothic</vt:lpstr>
      <vt:lpstr>Times New Roman</vt:lpstr>
      <vt:lpstr>BrushVTI</vt:lpstr>
      <vt:lpstr>Office Theme</vt:lpstr>
      <vt:lpstr>Image quality criteria for cardiac surgery patients in mobile chest  radiography </vt:lpstr>
      <vt:lpstr>Mobile X-RAY history</vt:lpstr>
      <vt:lpstr>Importance of examination</vt:lpstr>
      <vt:lpstr>  </vt:lpstr>
      <vt:lpstr>About this study</vt:lpstr>
      <vt:lpstr>Criteria</vt:lpstr>
      <vt:lpstr>Projection criteria</vt:lpstr>
      <vt:lpstr>Image quality criteria</vt:lpstr>
      <vt:lpstr>Analysis of the  picture criteria</vt:lpstr>
      <vt:lpstr>Analysis of the picture criteria</vt:lpstr>
      <vt:lpstr>Analysis of the picture criteria</vt:lpstr>
      <vt:lpstr>Analysis of the picture  criteria</vt:lpstr>
      <vt:lpstr>Analysis of the picture criteria</vt:lpstr>
      <vt:lpstr>Analysis of the picture criteria</vt:lpstr>
      <vt:lpstr>Analysis of the picture criteria</vt:lpstr>
      <vt:lpstr>Analysis of the picture criteria</vt:lpstr>
      <vt:lpstr>Conclusion</vt:lpstr>
      <vt:lpstr>Conclusion</vt:lpstr>
      <vt:lpstr>Conclusion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Image quality criteria for cardiac surgery patients in mobile chest  radiography</dc:title>
  <dc:creator>A61 Korpuss 527.t Ārsti PC1</dc:creator>
  <cp:lastModifiedBy>Iveta</cp:lastModifiedBy>
  <cp:revision>16</cp:revision>
  <dcterms:created xsi:type="dcterms:W3CDTF">2022-09-16T08:57:06Z</dcterms:created>
  <dcterms:modified xsi:type="dcterms:W3CDTF">2023-01-17T17:50:23Z</dcterms:modified>
</cp:coreProperties>
</file>