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5" r:id="rId7"/>
    <p:sldId id="266" r:id="rId8"/>
    <p:sldId id="269" r:id="rId9"/>
    <p:sldId id="270" r:id="rId10"/>
    <p:sldId id="268" r:id="rId11"/>
    <p:sldId id="271" r:id="rId12"/>
    <p:sldId id="260" r:id="rId13"/>
    <p:sldId id="262" r:id="rId14"/>
    <p:sldId id="263" r:id="rId15"/>
    <p:sldId id="264" r:id="rId1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9BA56FD-6CFB-4891-1B8C-E39CE5C51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D3E5ED68-17FC-ABB5-14A4-E4620343D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D58BCC37-38FF-5668-F70B-E4E0CF4DF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087E-D0A8-49C7-A256-F96C422BD0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BC6841A-ECB4-1B36-51AD-F21CE2737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B74199F-908E-DDFE-69C5-B004AD7C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8B2-CE5E-4B06-A06A-47C41F8109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382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B0D4FDC-95F5-D356-A456-4CDE06245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D92E5834-944E-BF0D-658A-D98234EAF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8CCB6CD-45C3-1487-F7BD-155DD797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087E-D0A8-49C7-A256-F96C422BD0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6C49A10-24E4-081F-9AF7-B7AFFE2AA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6A7B664-F669-EE11-5485-3F1F03EE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8B2-CE5E-4B06-A06A-47C41F8109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8045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CD827526-7F0A-6A31-2357-D482FC2EA4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DBE01A6D-96FB-FD9B-EC46-B29CF0AC2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C085D70-C281-C1AF-2D67-239ED504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087E-D0A8-49C7-A256-F96C422BD0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2B5F1C3-859B-8F55-D567-7581DA6BC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9B060FC-AB4F-159A-A099-C7606B18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8B2-CE5E-4B06-A06A-47C41F8109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0854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A1E683F-BA12-FDD9-FA0F-7E4F0934B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FCAF8C1-399E-693F-DDC8-4812DC0AA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785F082C-E64A-747E-997A-B5A13A2D6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087E-D0A8-49C7-A256-F96C422BD0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63E277E8-64BB-63A6-11DE-FEE74536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54406B4-65A6-2588-ACCC-3CCBA2E6C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8B2-CE5E-4B06-A06A-47C41F8109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016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4B28C30-D1F1-E150-5BA4-20F7542F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015672E1-24C9-2287-1ED1-CD3922963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7E0D648E-E433-C1C8-62B1-B61958BA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087E-D0A8-49C7-A256-F96C422BD0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3D52D91-A68A-3D5F-504B-34CC33A5B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FB2785B-F7A6-7EB7-0AC4-96467D7E6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8B2-CE5E-4B06-A06A-47C41F8109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5534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D3033CE-3754-FFEA-3CAB-DD6C7965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5804291-99A7-9A93-B9B0-4E84977B9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E1943812-1516-D6C4-958D-7973C5DF2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AE83DF8A-8D6B-5041-7205-50739264C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087E-D0A8-49C7-A256-F96C422BD0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19D3990A-6906-0E8A-7ED6-71AAA50E1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C6C0E5D7-00AF-3909-53C4-9D6FEBE0C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8B2-CE5E-4B06-A06A-47C41F8109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004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239375A-5F99-82AC-776F-5DD8731C3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8450B60F-8141-9DFA-337C-6E6B923F1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294EEEFF-3A13-26F7-45E9-8D93E4426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34D41C84-F0F5-F38C-C1D5-6F42079C11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D3311158-DB36-2619-67E9-170709FB2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774044E5-5FFA-F053-5C68-8BF023447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087E-D0A8-49C7-A256-F96C422BD0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C02C550E-F9D4-8005-C56B-FA8F25DE6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4C45D679-1523-D903-69D6-D7E77C30B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8B2-CE5E-4B06-A06A-47C41F8109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3284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2DE2CDE-B570-C207-788D-0A582162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2C41F6A5-CC4C-6740-BD2F-3846C8BA5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087E-D0A8-49C7-A256-F96C422BD0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687DC659-2228-08B9-8211-0377F867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91CFFB79-6F46-DE55-0AAB-B38876D8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8B2-CE5E-4B06-A06A-47C41F8109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8772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7D4E86DD-C3F7-F3DE-84FC-C22F140D3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087E-D0A8-49C7-A256-F96C422BD0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F2BC78A3-1A43-B032-050D-7427A0C00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BD78137C-A3AC-871A-FC05-97EB6134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8B2-CE5E-4B06-A06A-47C41F8109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260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A9614C4-67F0-42FA-FEB8-2E7E18EE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38C6130-E636-30DA-CDC5-F3DC2C06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590DCC84-F393-DDF5-142E-8F572189F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388675C7-85D1-F17B-9EE1-5DF1635C7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087E-D0A8-49C7-A256-F96C422BD0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47ADE8D5-F807-E931-29CB-B50F489AC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3B00EFCD-5025-F20A-84BC-02191DFC8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8B2-CE5E-4B06-A06A-47C41F8109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434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F0044C1-D24C-B726-7368-73CDB04EA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E19A0F56-6766-0184-9721-2A83D3C8EE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19263A27-3F77-7BFD-3930-A0D0A8D5F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FA6BBEAC-E23A-5399-7C91-581F32BA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087E-D0A8-49C7-A256-F96C422BD0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D6309FA2-6ED9-6AFA-106E-7045B1A71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2B45B0C0-8C30-F591-9EAB-9CDF31519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98B2-CE5E-4B06-A06A-47C41F8109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142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99A040E6-8B56-ECA4-5341-29B2C7F85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799CD3A7-8989-14A2-2A00-E21078C95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A9B806E-97C6-E1A0-2916-16B7B1F1C4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3087E-D0A8-49C7-A256-F96C422BD0FE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310867B-B117-193E-C571-C4A99F46D7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5BB1B32D-EA8D-97CE-7531-166A6A47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F98B2-CE5E-4B06-A06A-47C41F81090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136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pakšvirsraksts 2">
            <a:extLst>
              <a:ext uri="{FF2B5EF4-FFF2-40B4-BE49-F238E27FC236}">
                <a16:creationId xmlns:a16="http://schemas.microsoft.com/office/drawing/2014/main" id="{9550DD70-0AD5-0FB3-8E90-19B610E90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765" y="306817"/>
            <a:ext cx="11030465" cy="6056912"/>
          </a:xfrm>
        </p:spPr>
        <p:txBody>
          <a:bodyPr>
            <a:noAutofit/>
          </a:bodyPr>
          <a:lstStyle/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MIKROALBUMINŪRIJAS SAISTĪBA AR II TIPA </a:t>
            </a:r>
            <a:r>
              <a:rPr lang="lv-LV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CUKURA DIABĒTA RĀDĪTĀJIEM</a:t>
            </a:r>
            <a:r>
              <a:rPr lang="lv-LV" dirty="0"/>
              <a:t/>
            </a:r>
            <a:br>
              <a:rPr lang="lv-LV" dirty="0"/>
            </a:b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Autore: Linda Lesinska</a:t>
            </a:r>
            <a:b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Medicīnas tehnoloģiju katedra, </a:t>
            </a:r>
            <a:r>
              <a:rPr lang="lv-LV" sz="2400">
                <a:latin typeface="Times New Roman" panose="02020603050405020304" pitchFamily="18" charset="0"/>
                <a:cs typeface="Times New Roman" panose="02020603050405020304" pitchFamily="18" charset="0"/>
              </a:rPr>
              <a:t>grupa </a:t>
            </a:r>
            <a:r>
              <a:rPr lang="lv-LV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L2A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Darba vadītāja: </a:t>
            </a:r>
            <a:r>
              <a:rPr lang="lv-LV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Dr.sc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Alevtīna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Leice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Jūrmala 2023</a:t>
            </a:r>
          </a:p>
        </p:txBody>
      </p:sp>
      <p:pic>
        <p:nvPicPr>
          <p:cNvPr id="8" name="Attēls 7">
            <a:extLst>
              <a:ext uri="{FF2B5EF4-FFF2-40B4-BE49-F238E27FC236}">
                <a16:creationId xmlns:a16="http://schemas.microsoft.com/office/drawing/2014/main" id="{6B0D7324-4EF0-F03B-6FA3-D745EADCD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98" y="185352"/>
            <a:ext cx="5041801" cy="129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43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4FEC03C-41EF-9532-0FBB-88574FE71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573206"/>
            <a:ext cx="11443447" cy="6109982"/>
          </a:xfrm>
        </p:spPr>
        <p:txBody>
          <a:bodyPr/>
          <a:lstStyle/>
          <a:p>
            <a:pPr marL="0" indent="0">
              <a:buNone/>
            </a:pPr>
            <a:r>
              <a:rPr lang="lv-LV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Materiāli un metodes </a:t>
            </a:r>
          </a:p>
          <a:p>
            <a:r>
              <a:rPr lang="lv-LV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Trešais pētījums 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tika veikts no 2011.g. marta līdz 2012.g. aprīlim Pešavaras </a:t>
            </a:r>
            <a:r>
              <a:rPr lang="lv-LV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Lady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v-LV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Reading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slimnīcā. Pētījumā tika iekļauts </a:t>
            </a:r>
            <a:r>
              <a:rPr lang="lv-LV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121 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abu dzimumu 2. tipa diabēta pacients vecumā </a:t>
            </a:r>
            <a:r>
              <a:rPr lang="lv-LV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virs 30 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gadiem, kuriem tika </a:t>
            </a:r>
            <a:r>
              <a:rPr lang="lv-LV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konstatēta mikroalbuminūrija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lv-LV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lv-LV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Tika 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reģistrēta informācija par mikroalbuminūriju, diabēta ilgumu, HbA1c, glikozes līmeni asinīs, dzimumu un vecumu. </a:t>
            </a:r>
            <a:endParaRPr lang="lv-LV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lv-LV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Veikta 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datu </a:t>
            </a:r>
            <a:r>
              <a:rPr lang="lv-LV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salīdzināšana 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 </a:t>
            </a:r>
            <a:r>
              <a:rPr lang="lv-LV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mikroalbuminūrijas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v-LV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saistība 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 </a:t>
            </a:r>
            <a:r>
              <a:rPr lang="lv-LV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glikēmijas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kontroli (Muhammad, 2018).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60560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0334392-9F2A-6388-5F0B-0F39B2014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909" y="504967"/>
            <a:ext cx="11054687" cy="5671996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Rezultāti</a:t>
            </a:r>
            <a:endParaRPr lang="lv-LV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Trešajā pētījumā bija 47 (38,8%) vīrieši un 74 (61,2%) sievietes. Pētījuma pacientu vidējais vecums 54,21. Mikroalbuminūrija bija 73 (60,3%) pacientiem un to biežums ir palielināts slikti kontrolētiem CD slimniekiem (83,56%), salīdzinot ar pacientiem ar labu </a:t>
            </a:r>
            <a:r>
              <a:rPr lang="lv-LV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glikēmijas</a:t>
            </a:r>
            <a:r>
              <a:rPr lang="lv-LV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kontroli (16,44%), p-vērtība 0,015.</a:t>
            </a:r>
          </a:p>
          <a:p>
            <a:endParaRPr lang="lv-LV" dirty="0"/>
          </a:p>
        </p:txBody>
      </p:sp>
      <p:graphicFrame>
        <p:nvGraphicFramePr>
          <p:cNvPr id="4" name="Tabula 3">
            <a:extLst>
              <a:ext uri="{FF2B5EF4-FFF2-40B4-BE49-F238E27FC236}">
                <a16:creationId xmlns:a16="http://schemas.microsoft.com/office/drawing/2014/main" id="{F0EB58E0-9AB2-C1C7-D59A-B855BC8C3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587041"/>
              </p:ext>
            </p:extLst>
          </p:nvPr>
        </p:nvGraphicFramePr>
        <p:xfrm>
          <a:off x="723331" y="3517740"/>
          <a:ext cx="8734566" cy="1752600"/>
        </p:xfrm>
        <a:graphic>
          <a:graphicData uri="http://schemas.openxmlformats.org/drawingml/2006/table">
            <a:tbl>
              <a:tblPr firstRow="1" firstCol="1" bandRow="1"/>
              <a:tblGrid>
                <a:gridCol w="1746528">
                  <a:extLst>
                    <a:ext uri="{9D8B030D-6E8A-4147-A177-3AD203B41FA5}">
                      <a16:colId xmlns:a16="http://schemas.microsoft.com/office/drawing/2014/main" val="3590692343"/>
                    </a:ext>
                  </a:extLst>
                </a:gridCol>
                <a:gridCol w="1746528">
                  <a:extLst>
                    <a:ext uri="{9D8B030D-6E8A-4147-A177-3AD203B41FA5}">
                      <a16:colId xmlns:a16="http://schemas.microsoft.com/office/drawing/2014/main" val="1377087783"/>
                    </a:ext>
                  </a:extLst>
                </a:gridCol>
                <a:gridCol w="1746528">
                  <a:extLst>
                    <a:ext uri="{9D8B030D-6E8A-4147-A177-3AD203B41FA5}">
                      <a16:colId xmlns:a16="http://schemas.microsoft.com/office/drawing/2014/main" val="3229599100"/>
                    </a:ext>
                  </a:extLst>
                </a:gridCol>
                <a:gridCol w="1747491">
                  <a:extLst>
                    <a:ext uri="{9D8B030D-6E8A-4147-A177-3AD203B41FA5}">
                      <a16:colId xmlns:a16="http://schemas.microsoft.com/office/drawing/2014/main" val="2860859893"/>
                    </a:ext>
                  </a:extLst>
                </a:gridCol>
                <a:gridCol w="1747491">
                  <a:extLst>
                    <a:ext uri="{9D8B030D-6E8A-4147-A177-3AD203B41FA5}">
                      <a16:colId xmlns:a16="http://schemas.microsoft.com/office/drawing/2014/main" val="3932801781"/>
                    </a:ext>
                  </a:extLst>
                </a:gridCol>
              </a:tblGrid>
              <a:tr h="3309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Albuminūrija</a:t>
                      </a:r>
                      <a:endParaRPr lang="lv-LV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Kontrolēts diabēts</a:t>
                      </a:r>
                      <a:endParaRPr lang="lv-LV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Kopā</a:t>
                      </a:r>
                      <a:endParaRPr lang="lv-LV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P-vērtība</a:t>
                      </a:r>
                      <a:endParaRPr lang="lv-LV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131472"/>
                  </a:ext>
                </a:extLst>
              </a:tr>
              <a:tr h="330952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Jā</a:t>
                      </a:r>
                      <a:endParaRPr lang="lv-LV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Nē</a:t>
                      </a:r>
                      <a:endParaRPr lang="lv-LV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575776"/>
                  </a:ext>
                </a:extLst>
              </a:tr>
              <a:tr h="3309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lv-LV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346454"/>
                  </a:ext>
                </a:extLst>
              </a:tr>
              <a:tr h="3309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Nē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65287"/>
                  </a:ext>
                </a:extLst>
              </a:tr>
              <a:tr h="3309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Kopā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lv-LV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00306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15A0CE0-1622-7593-D512-2A0D1A799975}"/>
              </a:ext>
            </a:extLst>
          </p:cNvPr>
          <p:cNvSpPr txBox="1"/>
          <p:nvPr/>
        </p:nvSpPr>
        <p:spPr>
          <a:xfrm>
            <a:off x="9767246" y="3683400"/>
            <a:ext cx="201077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4.tabula. </a:t>
            </a: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Albuminūrija un diabēta kontrole (n=121)</a:t>
            </a:r>
          </a:p>
        </p:txBody>
      </p:sp>
    </p:spTree>
    <p:extLst>
      <p:ext uri="{BB962C8B-B14F-4D97-AF65-F5344CB8AC3E}">
        <p14:creationId xmlns:p14="http://schemas.microsoft.com/office/powerpoint/2010/main" val="2113596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67CBE6F-B107-3C55-B670-815524070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859" y="148281"/>
            <a:ext cx="11432060" cy="627723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lv-LV" sz="3200" b="1" kern="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Secinājumi</a:t>
            </a:r>
            <a:r>
              <a:rPr lang="lv-LV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9000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Mikroalbuminūrija biežāk tika konstatēta diabēta pacientiem ar sliktu HbA1c kontroli.</a:t>
            </a:r>
          </a:p>
          <a:p>
            <a:pPr marL="9000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Savlaicīga </a:t>
            </a:r>
            <a:r>
              <a:rPr lang="lv-LV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mikroalbumīnūrijas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noteikšana var samazināt nieru bojājumu risku un palīdz veikt atbilstošu ārstēšanu agrīnā stadijā.</a:t>
            </a:r>
          </a:p>
          <a:p>
            <a:pPr marL="9000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Mikroalbuminūrijas biežums bija ievērojami palielināts slikti kontrolētiem CD slimniekiem (83,56%), salīdzinot ar slimniekiem ar labu </a:t>
            </a:r>
            <a:r>
              <a:rPr lang="lv-LV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glikēmijas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kontroli (16,44%), </a:t>
            </a:r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p-vērtība 0,015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9000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Mikroalbuminūrija gandrīz divkārt palielina </a:t>
            </a:r>
            <a:r>
              <a:rPr lang="lv-LV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kardiovaskulāro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saslimstību un </a:t>
            </a:r>
            <a:r>
              <a:rPr lang="lv-LV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letalitāti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gan diabēta, gan </a:t>
            </a:r>
            <a:r>
              <a:rPr lang="lv-LV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nediabēta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pacientiem. </a:t>
            </a:r>
          </a:p>
          <a:p>
            <a:pPr marL="9000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Mikroalbuminūrija ir saistīta ar dzimumu, vecumu, sociāli ekonomisko stāvokli, zemu izglītības līmeni, slimības smagumu, slimības ilgumu un aptaukošanos, kā arī lielākoties, tā tika konstatēta diabēta pacientiem ar nekontrolētu </a:t>
            </a:r>
            <a:r>
              <a:rPr lang="lv-LV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glikozētā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hemoglobīna </a:t>
            </a:r>
            <a:r>
              <a:rPr lang="lv-LV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līmeni</a:t>
            </a:r>
            <a:r>
              <a:rPr lang="lv-LV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v-LV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(p </a:t>
            </a:r>
            <a:r>
              <a:rPr lang="lv-LV" dirty="0">
                <a:latin typeface="Times New Roman" panose="02020603050405020304" pitchFamily="18" charset="0"/>
                <a:ea typeface="Times New Roman" panose="02020603050405020304" pitchFamily="18" charset="0"/>
              </a:rPr>
              <a:t>vērtība </a:t>
            </a:r>
            <a:r>
              <a:rPr lang="lv-LV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</a:t>
            </a:r>
            <a:r>
              <a:rPr lang="lv-LV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0,001)</a:t>
            </a:r>
            <a:r>
              <a:rPr lang="lv-LV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lv-LV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636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E580E44-EBBF-FE79-293A-989645650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059" y="284205"/>
            <a:ext cx="11355860" cy="616602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lv-LV" b="1" kern="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IzmantotĀ</a:t>
            </a:r>
            <a:r>
              <a:rPr lang="lv-LV" b="1" kern="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literatūra un avoti</a:t>
            </a:r>
            <a:endParaRPr lang="lv-LV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Čakāne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 2015. Mikroalbuminūrija kā 2. tipa cukura diabēta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prognostiskais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faktors.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Dspace.lu.lv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Iegūts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no: https://dspace.lu.lv/dspace/handle/7/26320?show=full [sk.29.12.2022].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Čerņevskis, H. 2018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Cukura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diabēts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nieru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slimības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Diabēts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veselība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Iegūts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no: https://diabetsunveseliba.lv/lv/cukura-diabets-un-nieru-slimibas/ [sk. 28.12.2022].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Čerņevskis, H. 2019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Mikroalbuminūrija. Kāpēc tik svarīga? </a:t>
            </a:r>
            <a:r>
              <a:rPr lang="en-US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Doctus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(5), 39-45.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 2008. Disease-dependent mechanisms of albuminuria.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 J Physiol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(295),1589–1600.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Eddy, A. 2004. Proteinuria and interstitial injury.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Nephrol Dial Transplant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(19) 277–281.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Keen, H.,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Chlouverakis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 1963. An immunoassay method for urinary albumin at low concentrations.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Lancet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(186) 913–914.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Orthopaedie-innsbruck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2022. </a:t>
            </a:r>
            <a:r>
              <a:rPr lang="lv-LV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Albuminūrijas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medicīniskā definīcija - Albuminūrija.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Iegūts no: https://lv.orthopaedie-innsbruck.at/definition-albuminuria-20486 [sk.28.12.2022].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742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EDC9B47-1A72-BBE3-8D25-70F0C5B12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984" y="383058"/>
            <a:ext cx="11170508" cy="6054811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Parving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H., Chaturvedi, N.,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Viberti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G. and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Mogensen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C.E. 2002. Does Microalbuminuria Predict Diabetic Nephropathy?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Diabetes Care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25(2), 406–407. 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 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Shahzad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Dolat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Kumayl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Rizwan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A. 2020.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Microalbuminuria and its association with glycemic control in patients with diabetes mellitus type II.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Professional Medical Journal.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(8), 27. 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AutoNum type="arabicPeriod" startAt="10"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Iqbal, A., Salman, J., Habib, J., Ali, M., Naveed, S. and Ali, A. 2023. Frequency of microalbuminuria and its relation to HbA1C in type 2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Diabetes mellitus patients.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Med Journal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30(02),199-203.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Muhammad, R., Afridi, M.A.R., Ali, Z., Rahman, S.K.U., Hussain, L.,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I. 2018. Microalbuminuria and its correlation with glycemic control in type 2 diabetic patients.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 Postgrad Med Inst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32(3), 301-306. 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Tanveer, S., Tahir, M., Usman, M., Kamal, R. 2016. Type-2 diabetes mellitus;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frequency of microalbuminuria in patients having diabetic retinopathy in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Nishter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Hospital Multan.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Med J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23(11),1390-1394.</a:t>
            </a:r>
            <a:endParaRPr lang="lv-LV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 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Singh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Satchell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C. 2011.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Microalbuminuria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causes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implications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Pediatr </a:t>
            </a:r>
            <a:r>
              <a:rPr lang="lv-LV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Nephrol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(26) 1957–1965.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 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Toto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R. 2007.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Microalbuminuria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Detection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Clinical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Significance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lv-LV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Clinical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Hypertension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(3) 6-8.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61692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C0D0B10-9C62-97B8-F0A5-7A7D1F434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26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Paldies par uzmanību!</a:t>
            </a:r>
          </a:p>
        </p:txBody>
      </p:sp>
    </p:spTree>
    <p:extLst>
      <p:ext uri="{BB962C8B-B14F-4D97-AF65-F5344CB8AC3E}">
        <p14:creationId xmlns:p14="http://schemas.microsoft.com/office/powerpoint/2010/main" val="1896741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77EC467-2B51-8159-5ED3-CB2D21C9C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054" y="1236383"/>
            <a:ext cx="10515600" cy="410173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lv-LV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Mikroalbuminūrija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ir albumīna izdalīšanās ar urīnu 24 stundu laikā vai īslaicīgā urīna savākšana dienas laikā no </a:t>
            </a:r>
            <a:r>
              <a:rPr lang="lv-LV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30-300 mg/24 stundā 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(20-200 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μ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g/min), kas liecina </a:t>
            </a:r>
            <a:r>
              <a:rPr lang="lv-LV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 agrīnu nieru patoloģiju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Viens no </a:t>
            </a:r>
            <a:r>
              <a:rPr lang="lv-LV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glomerulārās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v-LV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proteinūrijas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iemesliem ir cukura diabēta (</a:t>
            </a:r>
            <a:r>
              <a:rPr lang="lv-LV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izraisīta </a:t>
            </a:r>
            <a:r>
              <a:rPr lang="lv-LV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palielināta glomerulu filtra caurlaidība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lv-LV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lv-LV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CD</a:t>
            </a:r>
            <a:r>
              <a:rPr lang="lv-LV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gadījumā </a:t>
            </a:r>
            <a:r>
              <a:rPr lang="lv-LV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20—40 % 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pacientu veidojas diabētiskā </a:t>
            </a:r>
            <a:r>
              <a:rPr lang="lv-LV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nefropātija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(Čerņevskis, 2019).</a:t>
            </a:r>
          </a:p>
        </p:txBody>
      </p:sp>
    </p:spTree>
    <p:extLst>
      <p:ext uri="{BB962C8B-B14F-4D97-AF65-F5344CB8AC3E}">
        <p14:creationId xmlns:p14="http://schemas.microsoft.com/office/powerpoint/2010/main" val="4274885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EE89AAA-8FC7-47F2-EF97-81AF53299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8565"/>
            <a:ext cx="10515600" cy="5755341"/>
          </a:xfrm>
        </p:spPr>
        <p:txBody>
          <a:bodyPr>
            <a:normAutofit lnSpcReduction="10000"/>
          </a:bodyPr>
          <a:lstStyle/>
          <a:p>
            <a:pPr algn="ctr"/>
            <a:r>
              <a:rPr lang="lv-LV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Mikroalbuminūrija</a:t>
            </a:r>
            <a:r>
              <a:rPr lang="lv-LV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tiek konstatēta vairāk nekā vienai </a:t>
            </a:r>
            <a:r>
              <a:rPr lang="lv-LV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trešdaļai </a:t>
            </a:r>
            <a:r>
              <a:rPr lang="lv-LV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diabēta pacientu</a:t>
            </a:r>
            <a:r>
              <a:rPr lang="lv-LV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lv-LV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Cukura </a:t>
            </a:r>
            <a:r>
              <a:rPr lang="lv-LV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diabēta ar </a:t>
            </a:r>
            <a:r>
              <a:rPr lang="lv-LV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proteīnūriju</a:t>
            </a:r>
            <a:r>
              <a:rPr lang="lv-LV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lv-LV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pacientu mirstība </a:t>
            </a:r>
            <a:r>
              <a:rPr lang="lv-LV" sz="4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palielinās </a:t>
            </a:r>
            <a:r>
              <a:rPr lang="lv-LV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 reizes</a:t>
            </a:r>
            <a:r>
              <a:rPr lang="lv-LV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lv-LV" sz="4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lv-LV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 </a:t>
            </a:r>
            <a:r>
              <a:rPr lang="lv-LV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apzīmē visjutīgāko </a:t>
            </a:r>
            <a:r>
              <a:rPr lang="lv-LV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prognostisko </a:t>
            </a:r>
            <a:r>
              <a:rPr lang="lv-LV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faktoru, lai novērtētu acīmredzamas </a:t>
            </a:r>
            <a:r>
              <a:rPr lang="lv-LV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diabētiskās </a:t>
            </a:r>
            <a:r>
              <a:rPr lang="lv-LV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nefropātijas</a:t>
            </a:r>
            <a:r>
              <a:rPr lang="lv-LV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risku, </a:t>
            </a:r>
            <a:r>
              <a:rPr lang="lv-LV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tas atspoguļo </a:t>
            </a:r>
            <a:r>
              <a:rPr lang="lv-LV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progresējošas</a:t>
            </a:r>
            <a:r>
              <a:rPr lang="lv-LV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diabētiskās </a:t>
            </a:r>
            <a:r>
              <a:rPr lang="lv-LV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nieru slimības sākuma stadiju </a:t>
            </a:r>
          </a:p>
          <a:p>
            <a:pPr marL="0" indent="0" algn="ctr">
              <a:buNone/>
            </a:pPr>
            <a:r>
              <a:rPr lang="lv-LV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lv-LV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Shahzad</a:t>
            </a:r>
            <a:r>
              <a:rPr lang="lv-LV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et. al., 2020).</a:t>
            </a:r>
          </a:p>
        </p:txBody>
      </p:sp>
    </p:spTree>
    <p:extLst>
      <p:ext uri="{BB962C8B-B14F-4D97-AF65-F5344CB8AC3E}">
        <p14:creationId xmlns:p14="http://schemas.microsoft.com/office/powerpoint/2010/main" val="321749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7A1F903-3477-6E69-5A45-050CE24D7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568412"/>
            <a:ext cx="11120718" cy="337339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lv-LV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Darba mērķis:</a:t>
            </a:r>
            <a:endParaRPr lang="lv-LV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lv-LV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Analizēt </a:t>
            </a:r>
            <a:r>
              <a:rPr lang="lv-LV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literatūras </a:t>
            </a:r>
            <a:r>
              <a:rPr lang="lv-LV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pētījumus, par mikroalbuminūrijas saistību ar II tipa cukura </a:t>
            </a:r>
            <a:r>
              <a:rPr lang="lv-LV" sz="4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diabētu</a:t>
            </a:r>
            <a:endParaRPr lang="lv-LV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84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5649AF4-A85E-3AE5-5534-2F43CB751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9557"/>
            <a:ext cx="10515600" cy="600538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lv-LV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Darba uzdevumi:</a:t>
            </a:r>
            <a:endParaRPr lang="lv-LV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Atlasīt trīs pētījumus par mikroalbuminūrijas saistību ar II tipa diabētu;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Analizēt atrastos pētījumus par mikroalbuminūrijas saistību ar II tipa diabētu;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Aprakstīt iegūtos rezultātus;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Veikt secinājumus par pētījumos iegūtajiem rezultātiem.</a:t>
            </a:r>
          </a:p>
        </p:txBody>
      </p:sp>
    </p:spTree>
    <p:extLst>
      <p:ext uri="{BB962C8B-B14F-4D97-AF65-F5344CB8AC3E}">
        <p14:creationId xmlns:p14="http://schemas.microsoft.com/office/powerpoint/2010/main" val="217538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1A09665-176F-6833-8F8F-58480E907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37789" cy="1325563"/>
          </a:xfrm>
        </p:spPr>
        <p:txBody>
          <a:bodyPr>
            <a:normAutofit/>
          </a:bodyPr>
          <a:lstStyle/>
          <a:p>
            <a:r>
              <a:rPr lang="lv-LV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Materiāli un metodes </a:t>
            </a:r>
            <a:br>
              <a:rPr lang="lv-LV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lv-LV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Visu pētījumu analīze tika veikta SPSS 21.0 vai 22.0 versijā. </a:t>
            </a:r>
            <a:r>
              <a:rPr lang="lv-LV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lv-LV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lv-LV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P–vērtība </a:t>
            </a:r>
            <a:r>
              <a:rPr lang="lv-LV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&lt;0,05 uzskatīta nozīmīga.</a:t>
            </a:r>
            <a:endParaRPr lang="lv-LV" sz="6000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DA51C28-772F-7909-460F-97A036E23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lv-LV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Pirmajā pētījumā 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piedalījās </a:t>
            </a:r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213 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dalībnieki no 2018.g. novembra līdz 2019.g. jūnijam Indas Medicīnas koledžas slimnīcā</a:t>
            </a:r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lv-LV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lv-LV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Pacientiem 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tika novērtēts </a:t>
            </a:r>
            <a:r>
              <a:rPr lang="lv-LV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glikētais</a:t>
            </a:r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hemoglobīns 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(HbA1c) un</a:t>
            </a:r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mikroalbuminūrija.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lv-LV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Diabēta 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pacienti no </a:t>
            </a:r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30-55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gadiem ar kontrolētu un nekontrolētu II tipa cukura diabētu tika iedalīti divās grupās: </a:t>
            </a:r>
            <a:endParaRPr lang="lv-LV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rabicPeriod"/>
            </a:pPr>
            <a:r>
              <a:rPr lang="lv-LV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grupā pacienti ar sliktu </a:t>
            </a:r>
            <a:r>
              <a:rPr lang="lv-LV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glikēmijas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kontroli </a:t>
            </a:r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HbA1c &gt;7% </a:t>
            </a:r>
            <a:endParaRPr lang="lv-LV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600"/>
              </a:spcBef>
              <a:buFont typeface="+mj-lt"/>
              <a:buAutoNum type="arabicPeriod"/>
            </a:pPr>
            <a:r>
              <a:rPr lang="lv-LV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grupā </a:t>
            </a:r>
            <a:r>
              <a:rPr lang="lv-LV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ar 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labu </a:t>
            </a:r>
            <a:r>
              <a:rPr lang="lv-LV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glikēmijas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kontroli </a:t>
            </a:r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HbA1c&lt;7%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v-LV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Shahzad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2020).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3399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80DBA72-420D-E456-1B9C-F1D2AB9B0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03" y="259308"/>
            <a:ext cx="11392929" cy="5917656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lv-LV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Rezultāti</a:t>
            </a:r>
            <a:endParaRPr lang="lv-LV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lv-LV" sz="2400" b="0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 (Заголовки (сло"/>
              </a:rPr>
              <a:t>P</a:t>
            </a:r>
            <a:r>
              <a:rPr lang="lv-LV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irmajā pētījumā pacientu vidējais </a:t>
            </a:r>
            <a:r>
              <a:rPr lang="lv-LV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vecums - 42,3. </a:t>
            </a:r>
            <a:r>
              <a:rPr lang="lv-LV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Vidējais </a:t>
            </a:r>
            <a:r>
              <a:rPr lang="lv-LV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HbA1c</a:t>
            </a:r>
            <a:r>
              <a:rPr lang="lv-LV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līmenis I un II grupā bija </a:t>
            </a:r>
            <a:r>
              <a:rPr lang="lv-LV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8,12 un 5,98</a:t>
            </a:r>
            <a:r>
              <a:rPr lang="lv-LV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 grupā </a:t>
            </a:r>
            <a:r>
              <a:rPr lang="lv-LV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57,54%</a:t>
            </a:r>
            <a:r>
              <a:rPr lang="lv-LV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pacientiem tika </a:t>
            </a:r>
            <a:r>
              <a:rPr lang="lv-LV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konstatēta mikroalbuminūrija</a:t>
            </a:r>
            <a:r>
              <a:rPr lang="lv-LV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salīdzinot ar II grupu </a:t>
            </a:r>
            <a:r>
              <a:rPr lang="lv-LV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12,26%. </a:t>
            </a:r>
            <a:r>
              <a:rPr lang="lv-LV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 vērtība </a:t>
            </a:r>
            <a:r>
              <a:rPr lang="lv-LV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&lt;0,001.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lv-LV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lv-LV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v-LV" dirty="0"/>
          </a:p>
        </p:txBody>
      </p:sp>
      <p:graphicFrame>
        <p:nvGraphicFramePr>
          <p:cNvPr id="9" name="Tabula 8">
            <a:extLst>
              <a:ext uri="{FF2B5EF4-FFF2-40B4-BE49-F238E27FC236}">
                <a16:creationId xmlns:a16="http://schemas.microsoft.com/office/drawing/2014/main" id="{58536DE2-F91C-B999-621D-F2403E5AD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720366"/>
              </p:ext>
            </p:extLst>
          </p:nvPr>
        </p:nvGraphicFramePr>
        <p:xfrm>
          <a:off x="428368" y="4689120"/>
          <a:ext cx="7610639" cy="2057400"/>
        </p:xfrm>
        <a:graphic>
          <a:graphicData uri="http://schemas.openxmlformats.org/drawingml/2006/table">
            <a:tbl>
              <a:tblPr firstRow="1" firstCol="1" bandRow="1"/>
              <a:tblGrid>
                <a:gridCol w="3670152">
                  <a:extLst>
                    <a:ext uri="{9D8B030D-6E8A-4147-A177-3AD203B41FA5}">
                      <a16:colId xmlns:a16="http://schemas.microsoft.com/office/drawing/2014/main" val="2493529502"/>
                    </a:ext>
                  </a:extLst>
                </a:gridCol>
                <a:gridCol w="2689520">
                  <a:extLst>
                    <a:ext uri="{9D8B030D-6E8A-4147-A177-3AD203B41FA5}">
                      <a16:colId xmlns:a16="http://schemas.microsoft.com/office/drawing/2014/main" val="1949492140"/>
                    </a:ext>
                  </a:extLst>
                </a:gridCol>
                <a:gridCol w="1250967">
                  <a:extLst>
                    <a:ext uri="{9D8B030D-6E8A-4147-A177-3AD203B41FA5}">
                      <a16:colId xmlns:a16="http://schemas.microsoft.com/office/drawing/2014/main" val="1760788262"/>
                    </a:ext>
                  </a:extLst>
                </a:gridCol>
              </a:tblGrid>
              <a:tr h="3197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lv-LV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Grupas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Mikroalbuminūrija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lv-LV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p-vērtība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338882"/>
                  </a:ext>
                </a:extLst>
              </a:tr>
              <a:tr h="6012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grupa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Nekontrolēts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cukura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diabēts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 </a:t>
                      </a:r>
                      <a:r>
                        <a:rPr lang="lv-LV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(57.54 %)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224447"/>
                  </a:ext>
                </a:extLst>
              </a:tr>
              <a:tr h="6012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 grupa 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(Kontrolēts cukura diabēts)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lv-LV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(12.26 %)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995506"/>
                  </a:ext>
                </a:extLst>
              </a:tr>
            </a:tbl>
          </a:graphicData>
        </a:graphic>
      </p:graphicFrame>
      <p:graphicFrame>
        <p:nvGraphicFramePr>
          <p:cNvPr id="10" name="Tabula 9">
            <a:extLst>
              <a:ext uri="{FF2B5EF4-FFF2-40B4-BE49-F238E27FC236}">
                <a16:creationId xmlns:a16="http://schemas.microsoft.com/office/drawing/2014/main" id="{7483BDE3-0CF8-CA17-8E0C-E25A2AE5E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038199"/>
              </p:ext>
            </p:extLst>
          </p:nvPr>
        </p:nvGraphicFramePr>
        <p:xfrm>
          <a:off x="428368" y="2057610"/>
          <a:ext cx="8277829" cy="2468880"/>
        </p:xfrm>
        <a:graphic>
          <a:graphicData uri="http://schemas.openxmlformats.org/drawingml/2006/table">
            <a:tbl>
              <a:tblPr firstRow="1" firstCol="1" bandRow="1"/>
              <a:tblGrid>
                <a:gridCol w="3173566">
                  <a:extLst>
                    <a:ext uri="{9D8B030D-6E8A-4147-A177-3AD203B41FA5}">
                      <a16:colId xmlns:a16="http://schemas.microsoft.com/office/drawing/2014/main" val="1405867312"/>
                    </a:ext>
                  </a:extLst>
                </a:gridCol>
                <a:gridCol w="2047164">
                  <a:extLst>
                    <a:ext uri="{9D8B030D-6E8A-4147-A177-3AD203B41FA5}">
                      <a16:colId xmlns:a16="http://schemas.microsoft.com/office/drawing/2014/main" val="2900673725"/>
                    </a:ext>
                  </a:extLst>
                </a:gridCol>
                <a:gridCol w="1924334">
                  <a:extLst>
                    <a:ext uri="{9D8B030D-6E8A-4147-A177-3AD203B41FA5}">
                      <a16:colId xmlns:a16="http://schemas.microsoft.com/office/drawing/2014/main" val="2827739249"/>
                    </a:ext>
                  </a:extLst>
                </a:gridCol>
                <a:gridCol w="1132765">
                  <a:extLst>
                    <a:ext uri="{9D8B030D-6E8A-4147-A177-3AD203B41FA5}">
                      <a16:colId xmlns:a16="http://schemas.microsoft.com/office/drawing/2014/main" val="3871805507"/>
                    </a:ext>
                  </a:extLst>
                </a:gridCol>
              </a:tblGrid>
              <a:tr h="7042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Grupas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Dalībnieku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skaits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HbA1c (%)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p-vērtība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093257"/>
                  </a:ext>
                </a:extLst>
              </a:tr>
              <a:tr h="7086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grupa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Nekontrolēts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cukura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diabēts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 (50.23 %)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8.12 %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± 0.97 %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&lt;0.001</a:t>
                      </a:r>
                      <a:endParaRPr lang="lv-LV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723173"/>
                  </a:ext>
                </a:extLst>
              </a:tr>
              <a:tr h="7086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 grupa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(Kontrolēts cukura diabēts)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 (49.76 %)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5.98 %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± 0.41 %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6890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DE88CE1-7AF6-83BD-3B92-8CF9AC977AAB}"/>
              </a:ext>
            </a:extLst>
          </p:cNvPr>
          <p:cNvSpPr txBox="1"/>
          <p:nvPr/>
        </p:nvSpPr>
        <p:spPr>
          <a:xfrm>
            <a:off x="9143999" y="2358620"/>
            <a:ext cx="24702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1.tabula.</a:t>
            </a:r>
          </a:p>
          <a:p>
            <a:r>
              <a:rPr lang="lv-LV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Glikētā</a:t>
            </a:r>
            <a:r>
              <a:rPr lang="lv-LV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hemoglobīna salīdzinājums abās grupās (n=213)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AE4927-DFFD-E1AF-11AD-9CEB73E37D4D}"/>
              </a:ext>
            </a:extLst>
          </p:cNvPr>
          <p:cNvSpPr txBox="1"/>
          <p:nvPr/>
        </p:nvSpPr>
        <p:spPr>
          <a:xfrm>
            <a:off x="9143998" y="4689120"/>
            <a:ext cx="24702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2.tabula. </a:t>
            </a: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Mikroalbuminūrijas noteikšana abās grupās</a:t>
            </a:r>
          </a:p>
        </p:txBody>
      </p:sp>
    </p:spTree>
    <p:extLst>
      <p:ext uri="{BB962C8B-B14F-4D97-AF65-F5344CB8AC3E}">
        <p14:creationId xmlns:p14="http://schemas.microsoft.com/office/powerpoint/2010/main" val="2425254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1D3E192-871C-F458-330C-9BE8A4206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2" y="532048"/>
            <a:ext cx="10219765" cy="579390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lv-LV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Materiāli un metodes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lv-LV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lv-LV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Otrajā pētījumā 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piedalījās </a:t>
            </a:r>
            <a:r>
              <a:rPr lang="lv-LV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165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dalībnieki, veikšanas vieta - trīs dažādas slimnīcas, kas atrodas </a:t>
            </a:r>
            <a:r>
              <a:rPr lang="lv-LV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Sindā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Pakistānā un pētījums veikts no 2021.g. martam-augustam. </a:t>
            </a:r>
            <a:endParaRPr lang="lv-LV" sz="3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lv-LV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Tika novērtēta </a:t>
            </a:r>
            <a:r>
              <a:rPr lang="lv-LV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mikroalbuminūrija un HbA1c 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līmenis (</a:t>
            </a:r>
            <a:r>
              <a:rPr lang="lv-LV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Iqbal</a:t>
            </a:r>
            <a:r>
              <a:rPr lang="lv-LV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2023).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89152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966200D-CF67-9803-FF21-A912F16F1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195" y="177419"/>
            <a:ext cx="11204812" cy="5909481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lv-LV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Rezultāti</a:t>
            </a:r>
            <a:endParaRPr lang="lv-LV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Otrajā pētījumā </a:t>
            </a:r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89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(54%) 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 tipa CD pacientiem bija attiecīgi normoalbuminūrija, 53 (32%) mikroalbuminūrija un 23 (14%) </a:t>
            </a:r>
            <a:r>
              <a:rPr lang="lv-LV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makroalbuminūrija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II tipa cukura diabēta pacienti tika sadalīti trīs grupās, pamatojoties uz </a:t>
            </a:r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urīna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v-LV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albuminūriju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Vīriešiem bija lielāks risks </a:t>
            </a:r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(65%) 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saslimt ar II tipa CD, salīdzinot ar sievietēm </a:t>
            </a:r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(35%).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lv-LV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ula 3">
            <a:extLst>
              <a:ext uri="{FF2B5EF4-FFF2-40B4-BE49-F238E27FC236}">
                <a16:creationId xmlns:a16="http://schemas.microsoft.com/office/drawing/2014/main" id="{D0026F0D-D432-F454-43B2-997DCBF264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592544"/>
              </p:ext>
            </p:extLst>
          </p:nvPr>
        </p:nvGraphicFramePr>
        <p:xfrm>
          <a:off x="341195" y="3132159"/>
          <a:ext cx="8980227" cy="2766572"/>
        </p:xfrm>
        <a:graphic>
          <a:graphicData uri="http://schemas.openxmlformats.org/drawingml/2006/table">
            <a:tbl>
              <a:tblPr firstRow="1" firstCol="1" bandRow="1"/>
              <a:tblGrid>
                <a:gridCol w="1400249">
                  <a:extLst>
                    <a:ext uri="{9D8B030D-6E8A-4147-A177-3AD203B41FA5}">
                      <a16:colId xmlns:a16="http://schemas.microsoft.com/office/drawing/2014/main" val="3665948077"/>
                    </a:ext>
                  </a:extLst>
                </a:gridCol>
                <a:gridCol w="2527980">
                  <a:extLst>
                    <a:ext uri="{9D8B030D-6E8A-4147-A177-3AD203B41FA5}">
                      <a16:colId xmlns:a16="http://schemas.microsoft.com/office/drawing/2014/main" val="2802331815"/>
                    </a:ext>
                  </a:extLst>
                </a:gridCol>
                <a:gridCol w="2528972">
                  <a:extLst>
                    <a:ext uri="{9D8B030D-6E8A-4147-A177-3AD203B41FA5}">
                      <a16:colId xmlns:a16="http://schemas.microsoft.com/office/drawing/2014/main" val="2408154899"/>
                    </a:ext>
                  </a:extLst>
                </a:gridCol>
                <a:gridCol w="2523026">
                  <a:extLst>
                    <a:ext uri="{9D8B030D-6E8A-4147-A177-3AD203B41FA5}">
                      <a16:colId xmlns:a16="http://schemas.microsoft.com/office/drawing/2014/main" val="1160728996"/>
                    </a:ext>
                  </a:extLst>
                </a:gridCol>
              </a:tblGrid>
              <a:tr h="2182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rīna albuminūrija (mg/L)</a:t>
                      </a:r>
                      <a:endParaRPr lang="lv-LV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106772"/>
                  </a:ext>
                </a:extLst>
              </a:tr>
              <a:tr h="604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Dzimums</a:t>
                      </a:r>
                      <a:endParaRPr lang="lv-LV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Normoalbuminūrija (&lt;30)</a:t>
                      </a:r>
                      <a:endParaRPr lang="lv-LV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Mikroalbuminūrija (≥30)</a:t>
                      </a:r>
                      <a:endParaRPr lang="lv-LV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2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Makroalbuminūrija</a:t>
                      </a:r>
                      <a:r>
                        <a:rPr lang="lv-LV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(≥300)</a:t>
                      </a:r>
                      <a:endParaRPr lang="lv-LV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01389"/>
                  </a:ext>
                </a:extLst>
              </a:tr>
              <a:tr h="2830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lv-LV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Vīrieši</a:t>
                      </a:r>
                      <a:endParaRPr lang="lv-LV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305693"/>
                  </a:ext>
                </a:extLst>
              </a:tr>
              <a:tr h="4805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lv-LV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Sievietes</a:t>
                      </a:r>
                      <a:endParaRPr lang="lv-LV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290299"/>
                  </a:ext>
                </a:extLst>
              </a:tr>
              <a:tr h="2830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lv-LV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Kopā</a:t>
                      </a:r>
                      <a:endParaRPr lang="lv-LV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lv-LV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26741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DDF4D33-F7D8-EB43-1446-A8A07D29EBBC}"/>
              </a:ext>
            </a:extLst>
          </p:cNvPr>
          <p:cNvSpPr txBox="1"/>
          <p:nvPr/>
        </p:nvSpPr>
        <p:spPr>
          <a:xfrm>
            <a:off x="9648967" y="3429000"/>
            <a:ext cx="220183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3.tabula</a:t>
            </a:r>
          </a:p>
          <a:p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Urīna </a:t>
            </a:r>
            <a:r>
              <a:rPr lang="lv-LV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albuminūrijas</a:t>
            </a:r>
            <a:r>
              <a:rPr lang="lv-LV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relatīvais sadalījums pēc dzimuma (mg/l)</a:t>
            </a:r>
          </a:p>
        </p:txBody>
      </p:sp>
    </p:spTree>
    <p:extLst>
      <p:ext uri="{BB962C8B-B14F-4D97-AF65-F5344CB8AC3E}">
        <p14:creationId xmlns:p14="http://schemas.microsoft.com/office/powerpoint/2010/main" val="2840113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1303</Words>
  <Application>Microsoft Office PowerPoint</Application>
  <PresentationFormat>Widescreen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Times New Roman (Заголовки (сло</vt:lpstr>
      <vt:lpstr>Office dizains</vt:lpstr>
      <vt:lpstr>    MIKROALBUMINŪRIJAS SAISTĪBA AR II TIPA   CUKURA DIABĒTA RĀDĪTĀJIEM            Autore: Linda Lesinska      Medicīnas tehnoloģiju katedra, grupa L2A               Darba vadītāja: Dr.sc. Alevtīna Leice   Jūrmala 2023</vt:lpstr>
      <vt:lpstr>PowerPoint Presentation</vt:lpstr>
      <vt:lpstr>PowerPoint Presentation</vt:lpstr>
      <vt:lpstr>PowerPoint Presentation</vt:lpstr>
      <vt:lpstr>PowerPoint Presentation</vt:lpstr>
      <vt:lpstr>Materiāli un metodes  Visu pētījumu analīze tika veikta SPSS 21.0 vai 22.0 versijā.  P–vērtība &lt;0,05 uzskatīta nozīmīga.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LATVIJAS UNIVERSITĀTES P.STRADIŅA MEDICĪNAS KOLEDŽA    MIKROALBUMINŪRIJAS SAISTĪBA AR II TIPA CUKURA DIABĒTU   REFERĀTS           Autore: Linda Lesinska      Medicīnas tehnoloģiju katedra, grupa L1A               Darba vadītāja: Dr.sc.ing. Alevtīna Leice   Jūrmala 2023</dc:title>
  <dc:creator>Linda Lesinska</dc:creator>
  <cp:lastModifiedBy>Alevtīna Leice</cp:lastModifiedBy>
  <cp:revision>28</cp:revision>
  <dcterms:created xsi:type="dcterms:W3CDTF">2023-03-12T23:03:28Z</dcterms:created>
  <dcterms:modified xsi:type="dcterms:W3CDTF">2023-03-15T09:07:46Z</dcterms:modified>
</cp:coreProperties>
</file>