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6" r:id="rId5"/>
    <p:sldId id="281" r:id="rId6"/>
    <p:sldId id="282" r:id="rId7"/>
    <p:sldId id="283" r:id="rId8"/>
    <p:sldId id="284" r:id="rId9"/>
    <p:sldId id="285" r:id="rId10"/>
    <p:sldId id="279" r:id="rId11"/>
    <p:sldId id="287" r:id="rId12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–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–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–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–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–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–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–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–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Light Style 1 –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–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–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Dark Style 2 –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91"/>
    <p:restoredTop sz="94652"/>
  </p:normalViewPr>
  <p:slideViewPr>
    <p:cSldViewPr snapToGrid="0" snapToObjects="1">
      <p:cViewPr varScale="1">
        <p:scale>
          <a:sx n="67" d="100"/>
          <a:sy n="67" d="100"/>
        </p:scale>
        <p:origin x="7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615BD-93D5-C848-B7DE-969F478EE7B7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89720-1871-9141-83CA-54E9FDFDCF2C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483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46B18-8562-BF45-84C6-E506CA1D1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310BB-E7C8-874B-8E30-6C568DD6B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8FBDB-74B2-7545-8691-12FBA40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06232-8EAC-FD4E-A9AE-CF771186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E9533-76F9-2A41-8869-380A02E7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322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EB7A-9B67-2941-88A2-48A460795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027E5-1548-7245-907A-0E9954913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EBC69-842B-FC4A-A580-EE9C405D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10B3-F9AE-724C-84E7-D06D1FFE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D37ED-E515-9144-93B0-9DB88A17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9365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A0114-D0B8-2041-8C89-1AB8BC33A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065A-D4EF-2C44-A90A-A0A79C983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EB4A-E3C8-4842-8EDC-26F1B8B8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C851-DCCA-D242-9BDE-7E9B7CB7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F6823-B560-CA45-9FC5-30295FFC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39459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B96B-D0FE-0740-A1F6-6E7D399F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842E8-BD30-484E-8E18-A97D2402E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F50A-FD29-AF48-953F-18849A35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209A5-2F98-DA4C-B45C-CB874C3F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C19E2-51B7-A44C-8A25-189A599C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91035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1391-CA33-4C4E-892B-C01E6661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1F989-3823-AB40-807D-1861851AA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88C73-9F69-DE4E-BFAE-83EF483A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17BC-204C-C644-8542-C262AE24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777B2-3DDE-4848-BA03-3943AEB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35856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C0D5-96B5-A14A-8567-26486DA6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084E-8934-314D-878D-7CADD33A8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1E1A-B2C3-2346-A3A0-B7DE8201D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16E1A-2403-8F43-AB2E-134C5DC6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7031B-F0F2-0D43-8E5F-806F315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9EBFD-7E15-B243-9144-CEA4F2CF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526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689A-43DB-D644-A987-BA13D7E8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1FB28-1D52-CF49-A2E7-3F1EA31BA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A47AE-5F1D-434A-B041-8B583E29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D950D-DDD9-2841-AD82-3D8E071E5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850CFD-852A-2748-A3C2-EAC1CA71B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EEE2C8-CE87-7F45-BEF1-3E13F980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5AAB8F-9830-4C40-B31F-97007E2E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29613-2905-E447-8509-113E9692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8936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4360-7430-454B-90DB-CC57A9E3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E47C8-1FAA-2B4C-A107-FE185199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01658-5FD5-3E47-8CB3-6EAEC649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42070-8DAF-EC49-941E-9801F466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50104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BE71C-52C4-F945-A841-00EAE6A6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0A3DF-C3F6-034C-9627-D6ADCA38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2B649-6AD9-C64E-9ECF-D8256C7A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00397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D45A-A8B0-9B43-9311-5D77BBA5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28332-9BC2-4848-B570-132546277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2763E-D65C-A04D-8103-34761B269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41A1A-8FDA-BA43-A917-3084FFBD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281A0-5404-7746-9D8F-3CCC465B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6EAC1-349A-1E4E-9E00-ACDD378A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727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E0DC-A517-FE47-9629-C358AD37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62CEC-174E-0B45-A608-6446A744C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0E7A9-A3C6-0849-847B-DDE370F79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22FAF-1D28-C548-A15C-F258C12A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D54AE-1F2B-0944-88EC-5CBC018E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DAEB3-AFD7-0043-86EA-F8EF8D6B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6716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5A718-5EC0-C344-917F-FA5DF95A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BCFA8-CBF7-B840-8E46-FE04FD14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F11FF-735F-E948-B6A9-17B7E0762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BF07-DB8B-0047-976D-EF84169AF965}" type="datetimeFigureOut">
              <a:rPr lang="en-LV" smtClean="0"/>
              <a:t>03/13/2023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67C81-437B-8642-9FE3-E858B4009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A563C-D73B-F549-A2DB-2794D62DB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AD86-B080-8844-8224-FD1BCACCC766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69971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8415-1D1B-9B4D-AA3F-413EECE53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9144000" cy="2387600"/>
          </a:xfrm>
        </p:spPr>
        <p:txBody>
          <a:bodyPr>
            <a:normAutofit/>
          </a:bodyPr>
          <a:lstStyle/>
          <a:p>
            <a:r>
              <a:rPr lang="lv-LV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Projekciju protokola apraksts ribu rentgenogrāfijā </a:t>
            </a:r>
            <a:br>
              <a:rPr lang="en-LV" dirty="0"/>
            </a:b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B3C49-83F7-6D48-AA48-383A2AF63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3885"/>
            <a:ext cx="9144000" cy="1655762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KVALIFIKĀCIJAS DARBS</a:t>
            </a:r>
            <a:endParaRPr lang="en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V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21430F-C32B-F440-9645-CAB50E2A1BAD}"/>
              </a:ext>
            </a:extLst>
          </p:cNvPr>
          <p:cNvSpPr/>
          <p:nvPr/>
        </p:nvSpPr>
        <p:spPr>
          <a:xfrm>
            <a:off x="5615921" y="4285132"/>
            <a:ext cx="6096000" cy="17045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LV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3921125" algn="l"/>
              </a:tabLst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Darba autors: </a:t>
            </a:r>
            <a:r>
              <a:rPr lang="lv-LV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Ieva </a:t>
            </a:r>
            <a:r>
              <a:rPr lang="lv-LV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Boļšakova</a:t>
            </a:r>
            <a:endParaRPr lang="en-LV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 Rēzeknes slimnīca</a:t>
            </a:r>
            <a:endParaRPr lang="en-LV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Darba vadītājs</a:t>
            </a:r>
            <a:r>
              <a:rPr lang="lv-LV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Mg.se.educ.doc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Elita Rutka</a:t>
            </a:r>
            <a:r>
              <a:rPr lang="en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LV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591427-455D-544E-ABC9-0429BBE0EED3}"/>
              </a:ext>
            </a:extLst>
          </p:cNvPr>
          <p:cNvSpPr/>
          <p:nvPr/>
        </p:nvSpPr>
        <p:spPr>
          <a:xfrm>
            <a:off x="3048000" y="246605"/>
            <a:ext cx="6096000" cy="8735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LATVIJAS  UNIVERSITĀTES</a:t>
            </a:r>
            <a:endParaRPr lang="en-LV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P. STRADIŅA MEDICĪNAS KOLEDŽA</a:t>
            </a:r>
            <a:endParaRPr lang="en-LV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7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7F807-ABC3-244A-8A7D-74A4E907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Galvenie secinājumi 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4D11C-31A4-3D45-8AC4-EB4DB402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Rentgenogrāfijas metode ir kā pirmā diagnostikas metode ribām.</a:t>
            </a:r>
          </a:p>
          <a:p>
            <a:pPr marL="514350" lvl="0" indent="-514350"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Veicot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radioloģisko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manipulāciju ribām, ir jānodrošina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gonādu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aizsardzība pret jonizējošo starojumu, kā arī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jān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odrošin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starojuma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optimizācija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Ribu rentgenogrāfijā pacientam ir svarīga komanda ekspozīcijas laikā.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iegūtu kvalitatīvu un visām prasībām atbilstošu rentgenogrammu ribām, jāvadās pēc izstrādātā protokola. </a:t>
            </a:r>
            <a:endParaRPr lang="en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8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DCA56-69EA-BC4D-BC59-5FA06FD3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25876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LV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	</a:t>
            </a:r>
          </a:p>
        </p:txBody>
      </p:sp>
    </p:spTree>
    <p:extLst>
      <p:ext uri="{BB962C8B-B14F-4D97-AF65-F5344CB8AC3E}">
        <p14:creationId xmlns:p14="http://schemas.microsoft.com/office/powerpoint/2010/main" val="81580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65961-BACA-1A41-84E4-16F84B01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3" y="433964"/>
            <a:ext cx="10515600" cy="1325563"/>
          </a:xfrm>
        </p:spPr>
        <p:txBody>
          <a:bodyPr/>
          <a:lstStyle/>
          <a:p>
            <a:pPr algn="ctr"/>
            <a:r>
              <a:rPr lang="en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Aktualitāte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8256A-69E8-9249-8853-F8DE2638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2698"/>
            <a:ext cx="10515600" cy="4351338"/>
          </a:xfrm>
        </p:spPr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Ribas lūzums ir visizplatītākais krūšu kurvja ievainojums.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pacientam varētu precīzi uzstādīt diagnozi, radiologa asistentam      ir nepieciešams sekot protokolam, lai rentgenogrāfijas izmeklējums būtu kvalitatīvs un precīzs.</a:t>
            </a:r>
            <a:endParaRPr lang="en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35742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0AAF-BD3F-7E49-8E17-24013B86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5138"/>
            <a:ext cx="10515600" cy="1325563"/>
          </a:xfrm>
        </p:spPr>
        <p:txBody>
          <a:bodyPr/>
          <a:lstStyle/>
          <a:p>
            <a:pPr algn="ctr"/>
            <a:r>
              <a:rPr lang="en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Kvalifikācijas darba 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B6FD-1C16-9146-AD64-6C69402E8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mērķis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Noskaidrot ribu rentgenogrāfijas kritērijus taisnajai (AP/PA) un slīpajai (AP/PA) projekciju protokola apraksta izveidei.</a:t>
            </a:r>
            <a:endParaRPr lang="en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03989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0734-C0C1-A840-A693-1864502F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metodoloģija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3F49E-0967-9F45-A527-221CAB475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izmantotās metodes: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literatūras avotu analīze, kvalitatīvā pētījuma metode</a:t>
            </a:r>
            <a:endParaRPr lang="en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instruments: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izveidoti projekciju protokola apraksti ribu taisnajai (AP/PA) un slīpajai (AP/PA) projekcijām rentgenogrāfijā. 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Protokolā iekļauti svarīgākie kritēriji un nosacījumi, kas ir nepieciešami kvalitatīva izmeklējuma veikšanai. 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Protokols sastāv no trīs daļām. </a:t>
            </a:r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47766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CD21-4744-834D-BD19-8ECDF388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analīze un rezultāti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ACD2D-6772-8D46-9E9B-CA291E61B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Tika analizēti un apkopoti dažādi literatūras avoti, lai izveidotu protokola aprakstu par izmeklējuma veikšanu un attēla kvalitātes kritērijiem. </a:t>
            </a:r>
            <a:endParaRPr lang="en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26046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7122-3925-044F-8FAE-972689FB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04" y="365125"/>
            <a:ext cx="1094629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Projekcijas apraksta protokols ribu taisnajā </a:t>
            </a:r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projekcijā</a:t>
            </a:r>
            <a:br>
              <a:rPr lang="en-LV" dirty="0"/>
            </a:br>
            <a:endParaRPr lang="en-LV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87BBCB-B5AA-504F-A2AE-08B72812F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406883"/>
              </p:ext>
            </p:extLst>
          </p:nvPr>
        </p:nvGraphicFramePr>
        <p:xfrm>
          <a:off x="622852" y="1301611"/>
          <a:ext cx="10946296" cy="494178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5762608">
                  <a:extLst>
                    <a:ext uri="{9D8B030D-6E8A-4147-A177-3AD203B41FA5}">
                      <a16:colId xmlns:a16="http://schemas.microsoft.com/office/drawing/2014/main" val="1677436867"/>
                    </a:ext>
                  </a:extLst>
                </a:gridCol>
                <a:gridCol w="5183688">
                  <a:extLst>
                    <a:ext uri="{9D8B030D-6E8A-4147-A177-3AD203B41FA5}">
                      <a16:colId xmlns:a16="http://schemas.microsoft.com/office/drawing/2014/main" val="2605297482"/>
                    </a:ext>
                  </a:extLst>
                </a:gridCol>
              </a:tblGrid>
              <a:tr h="50358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Vispārējie principi, kas saistīti ar kvalitatīva ribu izmeklējuma veikšanu rentgenogrāfijā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01717"/>
                  </a:ext>
                </a:extLst>
              </a:tr>
              <a:tr h="7516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Darba vietas izvēle veicot projekciju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Galds vai vertikālais statīvs (atkarībā no pacienta fiziskā stāvokļa) 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528429"/>
                  </a:ext>
                </a:extLst>
              </a:tr>
              <a:tr h="4623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Starojuma lauka izvēle (cm) 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30x40 cm garenvirzienā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2366520"/>
                  </a:ext>
                </a:extLst>
              </a:tr>
              <a:tr h="11810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Ekspozīcijas parametri (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FFD, režģis)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Izmeklējums veicams ar režģi R+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FFD – 100cm – 120cm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66-73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20-32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021928"/>
                  </a:ext>
                </a:extLst>
              </a:tr>
              <a:tr h="46960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Taisnās AP projekcijas tehniskais izpildījums, veicot ribu rentgenogrāfiju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82632"/>
                  </a:ext>
                </a:extLst>
              </a:tr>
              <a:tr h="7516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Centrālā stara vieta (centrēšana)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Centrālais stars ir perpendikulārs detektoram, tā centrā.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2987808"/>
                  </a:ext>
                </a:extLst>
              </a:tr>
              <a:tr h="7516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Komanda pacientam pirms ekspozīcijas veikšanas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“Nekustēties”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“Aizturēt elpošanu”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8021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2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660F9-6534-2D42-BBE0-8884B1B0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5" y="165485"/>
            <a:ext cx="10999335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Projekcijas apraksta protokols ribu taisnajā </a:t>
            </a: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projekcijā</a:t>
            </a:r>
            <a:endParaRPr lang="en-LV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501E20-F43C-4D4F-B896-A83846876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85275"/>
              </p:ext>
            </p:extLst>
          </p:nvPr>
        </p:nvGraphicFramePr>
        <p:xfrm>
          <a:off x="547688" y="1348173"/>
          <a:ext cx="11160577" cy="495242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5694022">
                  <a:extLst>
                    <a:ext uri="{9D8B030D-6E8A-4147-A177-3AD203B41FA5}">
                      <a16:colId xmlns:a16="http://schemas.microsoft.com/office/drawing/2014/main" val="2224213449"/>
                    </a:ext>
                  </a:extLst>
                </a:gridCol>
                <a:gridCol w="5466555">
                  <a:extLst>
                    <a:ext uri="{9D8B030D-6E8A-4147-A177-3AD203B41FA5}">
                      <a16:colId xmlns:a16="http://schemas.microsoft.com/office/drawing/2014/main" val="3632244224"/>
                    </a:ext>
                  </a:extLst>
                </a:gridCol>
              </a:tblGrid>
              <a:tr h="47083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Vispārējie principi, kas saistīti ar kvalitatīva ribu izmeklējuma veikšanu rentgenogrāfijā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403750"/>
                  </a:ext>
                </a:extLst>
              </a:tr>
              <a:tr h="650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Darba vietas izvēle veicot projekciju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Galds vai vertikālais statīvs (atkarībā no pacienta fiziskā stāvokļa)</a:t>
                      </a:r>
                      <a:endParaRPr lang="en-L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409602"/>
                  </a:ext>
                </a:extLst>
              </a:tr>
              <a:tr h="6503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Starojuma lauka izvēle (cm)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30x40 cm garenvirzienā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3285763"/>
                  </a:ext>
                </a:extLst>
              </a:tr>
              <a:tr h="10217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Ekspozīcijas parametri (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FFD, režģis)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Izmeklējums veicams ar režģi R+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FFD – 100cm – 120cm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60-70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30-40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688458"/>
                  </a:ext>
                </a:extLst>
              </a:tr>
              <a:tr h="44845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Taisnās PA projekcijas tehniskais izpildījums, veicot ribu rentgenogrāfiju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7489675"/>
                  </a:ext>
                </a:extLst>
              </a:tr>
              <a:tr h="650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Centrālā stara vieta (centrēšana)</a:t>
                      </a:r>
                      <a:endParaRPr lang="en-LV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Centrālais stars ir perpendikulārs detektoram, tā centrā.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950288"/>
                  </a:ext>
                </a:extLst>
              </a:tr>
              <a:tr h="6503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Komanda pacientam pirms ekspozīcijas veikšanas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“Nekustēties”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“Aizturēt elpošanu”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10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10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6281-D796-D74C-AFE7-B754821E2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60" y="220406"/>
            <a:ext cx="11253787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Projekcijas apraksta protokols ribu slīpajā </a:t>
            </a: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projekcijā</a:t>
            </a:r>
            <a:endParaRPr lang="en-LV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92A55D-FF9A-5349-890E-A788EA59C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323596"/>
              </p:ext>
            </p:extLst>
          </p:nvPr>
        </p:nvGraphicFramePr>
        <p:xfrm>
          <a:off x="577453" y="1431668"/>
          <a:ext cx="11037094" cy="496913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5518547">
                  <a:extLst>
                    <a:ext uri="{9D8B030D-6E8A-4147-A177-3AD203B41FA5}">
                      <a16:colId xmlns:a16="http://schemas.microsoft.com/office/drawing/2014/main" val="2298883578"/>
                    </a:ext>
                  </a:extLst>
                </a:gridCol>
                <a:gridCol w="5518547">
                  <a:extLst>
                    <a:ext uri="{9D8B030D-6E8A-4147-A177-3AD203B41FA5}">
                      <a16:colId xmlns:a16="http://schemas.microsoft.com/office/drawing/2014/main" val="420080987"/>
                    </a:ext>
                  </a:extLst>
                </a:gridCol>
              </a:tblGrid>
              <a:tr h="39673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Vispārējie principi, kas saistīti ar kvalitatīva ribu izmeklējuma veikšanu rentgenogrāfijā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631041"/>
                  </a:ext>
                </a:extLst>
              </a:tr>
              <a:tr h="7770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Darba vietas izvēle veicot projekciju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Galds vai vertikālais statīvs (atkarībā no pacienta fiziskā stāvokļa)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87312"/>
                  </a:ext>
                </a:extLst>
              </a:tr>
              <a:tr h="5572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Starojuma lauka izvēle (cm)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30x40 cm garenvirzienā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764439"/>
                  </a:ext>
                </a:extLst>
              </a:tr>
              <a:tr h="11904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Ekspozīcijas parametri (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FFD, režģis)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Izmeklējums veicams ar režģi R+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FFD – 100cm – 120cm,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66-77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20-32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359234"/>
                  </a:ext>
                </a:extLst>
              </a:tr>
              <a:tr h="41905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Slīpās AP projekcijas tehniskais izpildījums, veicot ribu rentgenogrāfiju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466524"/>
                  </a:ext>
                </a:extLst>
              </a:tr>
              <a:tr h="8514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Centrālā stara vieta (centrēšana)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Centrālais stars iet perpendikulāri detektoram centrā pa vidu starp ribu sānu malu un mugurkaulu.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036615"/>
                  </a:ext>
                </a:extLst>
              </a:tr>
              <a:tr h="7770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Komanda pacientam pirms ekspozīcijas veikšanas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“Nekustēties”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“Aizturēt elpošanu”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84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11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B0A4-BC0C-F34D-AE9D-593FAFAD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Projekcijas apraksta protokols ribu slīpajā </a:t>
            </a: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projekcijā</a:t>
            </a:r>
            <a:endParaRPr lang="en-LV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0CA400-7F0C-934A-83CA-D18C21900E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19479"/>
              </p:ext>
            </p:extLst>
          </p:nvPr>
        </p:nvGraphicFramePr>
        <p:xfrm>
          <a:off x="585787" y="1450083"/>
          <a:ext cx="11020426" cy="504403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5510213">
                  <a:extLst>
                    <a:ext uri="{9D8B030D-6E8A-4147-A177-3AD203B41FA5}">
                      <a16:colId xmlns:a16="http://schemas.microsoft.com/office/drawing/2014/main" val="139205847"/>
                    </a:ext>
                  </a:extLst>
                </a:gridCol>
                <a:gridCol w="5510213">
                  <a:extLst>
                    <a:ext uri="{9D8B030D-6E8A-4147-A177-3AD203B41FA5}">
                      <a16:colId xmlns:a16="http://schemas.microsoft.com/office/drawing/2014/main" val="4153073497"/>
                    </a:ext>
                  </a:extLst>
                </a:gridCol>
              </a:tblGrid>
              <a:tr h="4107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Vispārējie principi, kas saistīti ar kvalitatīva ribu izmeklējuma veikšanu rentgenogrāfijā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968621"/>
                  </a:ext>
                </a:extLst>
              </a:tr>
              <a:tr h="7043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Darba vietas izvēle veicot projekciju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Galds vai vertikālais statīvs (atkarībā no pacienta fiziskā stāvokļa)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639622"/>
                  </a:ext>
                </a:extLst>
              </a:tr>
              <a:tr h="5768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Starojuma lauka izvēle (cm)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30x40 cm garenvirzienā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551107"/>
                  </a:ext>
                </a:extLst>
              </a:tr>
              <a:tr h="10019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Ekspozīcijas parametri (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lv-LV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FFD, režģis)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Izmeklējums veicams ar režģi R+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FFD – 100cm – 120cm,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66-77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</a:t>
                      </a: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20-32 </a:t>
                      </a:r>
                      <a:r>
                        <a:rPr lang="lv-LV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550435"/>
                  </a:ext>
                </a:extLst>
              </a:tr>
              <a:tr h="44242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Slīpās PA projekcijas tehniskais izpildījums, veicot ribu rentgenogrāfiju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47099"/>
                  </a:ext>
                </a:extLst>
              </a:tr>
              <a:tr h="8815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Centrālā stara vieta (centrēšana)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Centrālais stars iet perpendikulāri detektoram centrā pa vidu starp ribu sānu malu un mugurkaulu.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11639"/>
                  </a:ext>
                </a:extLst>
              </a:tr>
              <a:tr h="7043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Komanda pacientam pirms ekspozīcijas veikšanas</a:t>
                      </a:r>
                      <a:endParaRPr lang="en-LV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“Nekustēties”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“Aizturēt elpošanu”</a:t>
                      </a:r>
                      <a:endParaRPr lang="en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32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9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625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Projekciju protokola apraksts ribu rentgenogrāfijā  </vt:lpstr>
      <vt:lpstr>Aktualitāte</vt:lpstr>
      <vt:lpstr>Kvalifikācijas darba mērķis</vt:lpstr>
      <vt:lpstr>Pētījuma metodoloģija</vt:lpstr>
      <vt:lpstr>Pētījuma analīze un rezultāti</vt:lpstr>
      <vt:lpstr>Projekcijas apraksta protokols ribu taisnajā AP projekcijā </vt:lpstr>
      <vt:lpstr>Projekcijas apraksta protokols ribu taisnajā PA projekcijā</vt:lpstr>
      <vt:lpstr>Projekcijas apraksta protokols ribu slīpajā AP projekcijā</vt:lpstr>
      <vt:lpstr>Projekcijas apraksta protokols ribu slīpajā PA projekcijā</vt:lpstr>
      <vt:lpstr>Galvenie secinājumi </vt:lpstr>
      <vt:lpstr>PALDIES PAR UZMANĪBU!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Projekciju protokola apraksts ribu rentgenogrāfijā</dc:title>
  <dc:creator>ievamana122@inbox.lv</dc:creator>
  <cp:lastModifiedBy>radiologs</cp:lastModifiedBy>
  <cp:revision>49</cp:revision>
  <dcterms:created xsi:type="dcterms:W3CDTF">2021-01-23T16:47:56Z</dcterms:created>
  <dcterms:modified xsi:type="dcterms:W3CDTF">2023-03-13T10:22:26Z</dcterms:modified>
</cp:coreProperties>
</file>