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24"/>
  </p:notesMasterIdLst>
  <p:sldIdLst>
    <p:sldId id="256" r:id="rId4"/>
    <p:sldId id="294" r:id="rId5"/>
    <p:sldId id="295" r:id="rId6"/>
    <p:sldId id="266" r:id="rId7"/>
    <p:sldId id="259" r:id="rId8"/>
    <p:sldId id="260" r:id="rId9"/>
    <p:sldId id="273" r:id="rId10"/>
    <p:sldId id="299" r:id="rId11"/>
    <p:sldId id="300" r:id="rId12"/>
    <p:sldId id="280" r:id="rId13"/>
    <p:sldId id="282" r:id="rId14"/>
    <p:sldId id="283" r:id="rId15"/>
    <p:sldId id="284" r:id="rId16"/>
    <p:sldId id="286" r:id="rId17"/>
    <p:sldId id="287" r:id="rId18"/>
    <p:sldId id="288" r:id="rId19"/>
    <p:sldId id="289" r:id="rId20"/>
    <p:sldId id="267" r:id="rId21"/>
    <p:sldId id="270" r:id="rId22"/>
    <p:sldId id="265" r:id="rId23"/>
  </p:sldIdLst>
  <p:sldSz cx="12192000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a" initials="N" lastIdx="1" clrIdx="0"/>
  <p:cmAuthor id="2" name="Janeta Strazdiņa" initials="J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534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E:\Nora\lu%20psk\3.kurss\P&#275;tniec&#299;ba\kvalifik&#257;cijas%20darbs\KD\GALA\gala%20gala!!!!\Aptaujas_rezultati_izv&#275;rsti+kopsavilku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080790153296787E-2"/>
          <c:y val="0.13062035504826947"/>
          <c:w val="0.90054906338875085"/>
          <c:h val="0.487881098006654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78-478B-9B6B-E77B3325951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78-478B-9B6B-E77B3325951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478-478B-9B6B-E77B3325951F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478-478B-9B6B-E77B3325951F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478-478B-9B6B-E77B3325951F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478-478B-9B6B-E77B3325951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478-478B-9B6B-E77B3325951F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478-478B-9B6B-E77B3325951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478-478B-9B6B-E77B3325951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478-478B-9B6B-E77B3325951F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478-478B-9B6B-E77B3325951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E478-478B-9B6B-E77B3325951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E478-478B-9B6B-E77B3325951F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E478-478B-9B6B-E77B3325951F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E478-478B-9B6B-E77B3325951F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E478-478B-9B6B-E77B3325951F}"/>
              </c:ext>
            </c:extLst>
          </c:dPt>
          <c:dLbls>
            <c:dLbl>
              <c:idx val="0"/>
              <c:layout>
                <c:manualLayout>
                  <c:x val="-1.0704441849939432E-3"/>
                  <c:y val="-2.866526226430681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  <a:effectLst/>
                      </a:rPr>
                      <a:t>95,4%</a:t>
                    </a: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sz="1500">
                        <a:solidFill>
                          <a:schemeClr val="tx1"/>
                        </a:solidFill>
                      </a:defRPr>
                    </a:pP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</a:rPr>
                      <a:t>(</a:t>
                    </a:r>
                    <a:fld id="{60A7B14C-C40E-463F-9A07-2DEC81FD9BB6}" type="VALUE">
                      <a:rPr lang="en-US" sz="1500" smtClean="0">
                        <a:solidFill>
                          <a:schemeClr val="tx1"/>
                        </a:solidFill>
                      </a:rPr>
                      <a:pPr>
                        <a:defRPr sz="15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500" dirty="0" smtClean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4346716964300923E-8"/>
                  <c:y val="4.629400152119850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  <a:effectLst/>
                      </a:rPr>
                      <a:t>86,6%</a:t>
                    </a: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sz="1500">
                        <a:solidFill>
                          <a:schemeClr val="tx1"/>
                        </a:solidFill>
                      </a:defRPr>
                    </a:pP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</a:rPr>
                      <a:t>(</a:t>
                    </a:r>
                    <a:fld id="{BF8F9401-16FD-400B-8643-AFA2EF7B8C73}" type="VALUE">
                      <a:rPr lang="en-US" sz="1500" smtClean="0">
                        <a:solidFill>
                          <a:schemeClr val="tx1"/>
                        </a:solidFill>
                      </a:rPr>
                      <a:pPr>
                        <a:defRPr sz="15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500" dirty="0" smtClean="0">
                        <a:solidFill>
                          <a:schemeClr val="tx1"/>
                        </a:solidFill>
                      </a:rPr>
                      <a:t>)</a:t>
                    </a:r>
                    <a:endParaRPr lang="en-US" sz="150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500">
                        <a:solidFill>
                          <a:schemeClr val="tx1"/>
                        </a:solidFill>
                      </a:defRPr>
                    </a:pPr>
                    <a:r>
                      <a:rPr lang="en-US" sz="1500" dirty="0">
                        <a:solidFill>
                          <a:schemeClr val="tx1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0712033054466217E-3"/>
                  <c:y val="1.144388515236196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5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  <a:effectLst/>
                      </a:rPr>
                      <a:t>75,2%</a:t>
                    </a: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sz="1500">
                        <a:solidFill>
                          <a:schemeClr val="tx1"/>
                        </a:solidFill>
                      </a:defRPr>
                    </a:pPr>
                    <a:r>
                      <a:rPr lang="en-US" sz="1500" b="0" i="0" u="none" strike="noStrike" baseline="0" dirty="0" smtClean="0">
                        <a:solidFill>
                          <a:schemeClr val="tx1"/>
                        </a:solidFill>
                      </a:rPr>
                      <a:t>(</a:t>
                    </a:r>
                    <a:fld id="{17ECD678-ED97-463D-923A-E7B27BEBAF4B}" type="VALUE">
                      <a:rPr lang="en-US" sz="1500" smtClean="0">
                        <a:solidFill>
                          <a:schemeClr val="tx1"/>
                        </a:solidFill>
                      </a:rPr>
                      <a:pPr>
                        <a:defRPr sz="15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500" dirty="0" smtClean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3.9277000801777897E-17"/>
                  <c:y val="-9.9961115431618702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73,3%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C718631C-EC4E-459C-8A76-23C20CD97174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"/>
                  <c:y val="-3.0168431577777887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64,5%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70A22006-F554-4352-ABA3-1F9E200F9011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3.2136099163398652E-3"/>
                  <c:y val="-0.1681202088656816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59,2%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EC50DB7C-C10D-41EC-9890-714F2E13E39F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57,6%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10869881-1F3A-45FD-8FFE-613524662B86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"/>
                  <c:y val="-0.21582031821025735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38,5%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F93D2673-190D-4E27-9F7C-87C7C1D93717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37,8%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D06FD2C0-B9A9-458B-9ABC-D8040698AC30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"/>
                  <c:y val="-0.10514323194858691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34,7%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7CAF0808-7252-4A60-807D-FFD5765CBB38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700" b="0" i="0" u="none" strike="noStrike" baseline="0" dirty="0" smtClean="0">
                        <a:effectLst/>
                      </a:rPr>
                      <a:t>30,5%</a:t>
                    </a:r>
                    <a:r>
                      <a:rPr lang="en-US" sz="1700" b="0" i="0" u="none" strike="noStrike" baseline="0" dirty="0" smtClean="0"/>
                      <a:t> </a:t>
                    </a:r>
                  </a:p>
                  <a:p>
                    <a:r>
                      <a:rPr lang="en-US" sz="1600" b="0" i="0" u="none" strike="noStrike" baseline="0" dirty="0" smtClean="0"/>
                      <a:t>(</a:t>
                    </a:r>
                    <a:fld id="{C6B3ECEC-2355-4DD8-93D7-B9D6D9EEFDED}" type="VALUE">
                      <a:rPr lang="en-US" sz="1600" smtClean="0"/>
                      <a:pPr/>
                      <a:t>[VALUE]</a:t>
                    </a:fld>
                    <a:r>
                      <a:rPr lang="en-US" sz="16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-3.2136099163398652E-3"/>
                  <c:y val="-0.12067372631111163"/>
                </c:manualLayout>
              </c:layout>
              <c:tx>
                <c:rich>
                  <a:bodyPr/>
                  <a:lstStyle/>
                  <a:p>
                    <a:r>
                      <a:rPr lang="en-US" sz="1700" b="0" i="0" u="none" strike="noStrike" baseline="0" dirty="0" smtClean="0">
                        <a:effectLst/>
                      </a:rPr>
                      <a:t>25,2%</a:t>
                    </a:r>
                    <a:r>
                      <a:rPr lang="en-US" sz="1700" b="0" i="0" u="none" strike="noStrike" baseline="0" dirty="0" smtClean="0"/>
                      <a:t> </a:t>
                    </a:r>
                  </a:p>
                  <a:p>
                    <a:r>
                      <a:rPr lang="en-US" sz="1600" b="0" i="0" u="none" strike="noStrike" baseline="0" dirty="0" smtClean="0"/>
                      <a:t>(</a:t>
                    </a:r>
                    <a:fld id="{C2B8A94B-9468-4D8C-ABE2-98806B1E714B}" type="VALUE">
                      <a:rPr lang="en-US" sz="1600" smtClean="0"/>
                      <a:pPr/>
                      <a:t>[VALUE]</a:t>
                    </a:fld>
                    <a:r>
                      <a:rPr lang="en-US" sz="16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700" b="0" i="0" u="none" strike="noStrike" baseline="0" dirty="0" smtClean="0">
                        <a:effectLst/>
                      </a:rPr>
                      <a:t>23,3%</a:t>
                    </a:r>
                    <a:r>
                      <a:rPr lang="en-US" sz="1700" b="0" i="0" u="none" strike="noStrike" baseline="0" dirty="0" smtClean="0"/>
                      <a:t> </a:t>
                    </a:r>
                  </a:p>
                  <a:p>
                    <a:r>
                      <a:rPr lang="en-US" sz="1600" b="0" i="0" u="none" strike="noStrike" baseline="0" dirty="0" smtClean="0"/>
                      <a:t>(</a:t>
                    </a:r>
                    <a:fld id="{30C70916-59D0-4BBC-A58D-1447D35A1263}" type="VALUE">
                      <a:rPr lang="en-US" sz="1600" smtClean="0"/>
                      <a:pPr/>
                      <a:t>[VALUE]</a:t>
                    </a:fld>
                    <a:r>
                      <a:rPr lang="en-US" sz="16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0"/>
                  <c:y val="-0.1137117805623937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19,5%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A657C6E2-EBA8-4C7C-82E3-E86AD19B04A8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18,3%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0158DF69-0242-4FDB-8549-F36491FE7939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1.0712033054466217E-3"/>
                  <c:y val="5.9501935682360085E-4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8,0%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C3392879-4712-43D2-8976-98B9AC552983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3,4%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3128D0D2-AA36-4A1F-B4A8-13D88A041EE8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kopsavilkums!$A$80:$A$96</c:f>
              <c:strCache>
                <c:ptCount val="17"/>
                <c:pt idx="0">
                  <c:v>izsitumi uz ādas, apsārtums</c:v>
                </c:pt>
                <c:pt idx="1">
                  <c:v>nieze</c:v>
                </c:pt>
                <c:pt idx="2">
                  <c:v>tūska</c:v>
                </c:pt>
                <c:pt idx="3">
                  <c:v>klepus, smakšana, sēkšana, aprūtināta elpošana</c:v>
                </c:pt>
                <c:pt idx="4">
                  <c:v>slikta dūša, vemšana</c:v>
                </c:pt>
                <c:pt idx="5">
                  <c:v>sāpes vēderā</c:v>
                </c:pt>
                <c:pt idx="6">
                  <c:v>caureja</c:v>
                </c:pt>
                <c:pt idx="7">
                  <c:v>bālums, ģībšana</c:v>
                </c:pt>
                <c:pt idx="8">
                  <c:v>aizcietējumi</c:v>
                </c:pt>
                <c:pt idx="9">
                  <c:v>nespēks</c:v>
                </c:pt>
                <c:pt idx="10">
                  <c:v>spiedoša sajūta krūtīs</c:v>
                </c:pt>
                <c:pt idx="11">
                  <c:v>krampji, spontānā urinācija un defekācija</c:v>
                </c:pt>
                <c:pt idx="12">
                  <c:v>strauja asins spiediena pazemināšanās</c:v>
                </c:pt>
                <c:pt idx="13">
                  <c:v>balss zudums</c:v>
                </c:pt>
                <c:pt idx="14">
                  <c:v>izmainīta apziņa</c:v>
                </c:pt>
                <c:pt idx="15">
                  <c:v>depresija</c:v>
                </c:pt>
                <c:pt idx="16">
                  <c:v>TIKAI kunģa-zarnu trakta darbības traucējumi</c:v>
                </c:pt>
              </c:strCache>
            </c:strRef>
          </c:cat>
          <c:val>
            <c:numRef>
              <c:f>kopsavilkums!$B$80:$B$96</c:f>
              <c:numCache>
                <c:formatCode>General</c:formatCode>
                <c:ptCount val="17"/>
                <c:pt idx="0">
                  <c:v>250</c:v>
                </c:pt>
                <c:pt idx="1">
                  <c:v>227</c:v>
                </c:pt>
                <c:pt idx="2">
                  <c:v>197</c:v>
                </c:pt>
                <c:pt idx="3">
                  <c:v>192</c:v>
                </c:pt>
                <c:pt idx="4">
                  <c:v>169</c:v>
                </c:pt>
                <c:pt idx="5">
                  <c:v>155</c:v>
                </c:pt>
                <c:pt idx="6">
                  <c:v>151</c:v>
                </c:pt>
                <c:pt idx="7">
                  <c:v>101</c:v>
                </c:pt>
                <c:pt idx="8">
                  <c:v>99</c:v>
                </c:pt>
                <c:pt idx="9">
                  <c:v>91</c:v>
                </c:pt>
                <c:pt idx="10">
                  <c:v>80</c:v>
                </c:pt>
                <c:pt idx="11">
                  <c:v>66</c:v>
                </c:pt>
                <c:pt idx="12">
                  <c:v>61</c:v>
                </c:pt>
                <c:pt idx="13">
                  <c:v>51</c:v>
                </c:pt>
                <c:pt idx="14">
                  <c:v>48</c:v>
                </c:pt>
                <c:pt idx="15">
                  <c:v>21</c:v>
                </c:pt>
                <c:pt idx="1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E478-478B-9B6B-E77B332595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6627664"/>
        <c:axId val="566618960"/>
      </c:barChart>
      <c:catAx>
        <c:axId val="566627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6618960"/>
        <c:crosses val="autoZero"/>
        <c:auto val="0"/>
        <c:lblAlgn val="ctr"/>
        <c:lblOffset val="100"/>
        <c:noMultiLvlLbl val="0"/>
      </c:catAx>
      <c:valAx>
        <c:axId val="566618960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200" dirty="0" err="1"/>
                  <a:t>Respondentu</a:t>
                </a:r>
                <a:r>
                  <a:rPr lang="en-US" sz="1900" dirty="0"/>
                  <a:t> </a:t>
                </a:r>
                <a:r>
                  <a:rPr lang="en-US" sz="1900" dirty="0" err="1"/>
                  <a:t>skaits</a:t>
                </a:r>
                <a:endParaRPr lang="en-US" sz="1900" dirty="0"/>
              </a:p>
            </c:rich>
          </c:tx>
          <c:layout>
            <c:manualLayout>
              <c:xMode val="edge"/>
              <c:yMode val="edge"/>
              <c:x val="8.3981495679845506E-3"/>
              <c:y val="0.110921885872329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62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387195965932698E-3"/>
          <c:y val="0.62932627368888838"/>
          <c:w val="0.98608741236997444"/>
          <c:h val="0.352995135043474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anchor="ctr" anchorCtr="0"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9815402455283"/>
          <c:y val="5.7173478163861161E-2"/>
          <c:w val="0.86340658329630038"/>
          <c:h val="0.639625385191119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2A-4A1E-89F1-A7540DFE7476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2A-4A1E-89F1-A7540DFE7476}"/>
              </c:ext>
            </c:extLst>
          </c:dPt>
          <c:dPt>
            <c:idx val="3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2A-4A1E-89F1-A7540DFE7476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62A-4A1E-89F1-A7540DFE747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62A-4A1E-89F1-A7540DFE747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462A-4A1E-89F1-A7540DFE7476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462A-4A1E-89F1-A7540DFE7476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462A-4A1E-89F1-A7540DFE747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462A-4A1E-89F1-A7540DFE7476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462A-4A1E-89F1-A7540DFE7476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462A-4A1E-89F1-A7540DFE7476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462A-4A1E-89F1-A7540DFE7476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462A-4A1E-89F1-A7540DFE7476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462A-4A1E-89F1-A7540DFE7476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462A-4A1E-89F1-A7540DFE7476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462A-4A1E-89F1-A7540DFE747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41,2% </a:t>
                    </a:r>
                    <a:r>
                      <a:rPr lang="en-US" sz="2200" b="0" i="0" u="none" strike="noStrike" baseline="0" dirty="0">
                        <a:effectLst/>
                      </a:rPr>
                      <a:t>(108)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786-4697-97CD-0DE8220B54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7,3% </a:t>
                    </a:r>
                    <a:r>
                      <a:rPr lang="en-US" sz="2200" b="0" i="0" u="none" strike="noStrike" baseline="0" dirty="0">
                        <a:effectLst/>
                      </a:rPr>
                      <a:t>(19)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2A-4A1E-89F1-A7540DFE74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lv-LV"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b="0" i="0" u="none" strike="noStrike" baseline="0" dirty="0">
                        <a:effectLst/>
                      </a:rPr>
                      <a:t>59,9% </a:t>
                    </a:r>
                    <a:r>
                      <a:rPr lang="en-US" sz="2200" b="0" i="0" u="none" strike="noStrike" baseline="0" dirty="0">
                        <a:effectLst/>
                      </a:rPr>
                      <a:t>(157)</a:t>
                    </a:r>
                    <a:endParaRPr lang="en-US" sz="2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lv-LV"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62A-4A1E-89F1-A7540DFE74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14,1% </a:t>
                    </a:r>
                    <a:r>
                      <a:rPr lang="en-US" sz="2200" b="0" i="0" u="none" strike="noStrike" baseline="0" dirty="0">
                        <a:effectLst/>
                      </a:rPr>
                      <a:t>(37)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62A-4A1E-89F1-A7540DFE74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kopsavilkums!$A$114:$A$117</c:f>
              <c:strCache>
                <c:ptCount val="4"/>
                <c:pt idx="0">
                  <c:v>dažās minūtēs-stundās pēc pārtikas produkta lietošanas</c:v>
                </c:pt>
                <c:pt idx="1">
                  <c:v>pēc vairākām dienām</c:v>
                </c:pt>
                <c:pt idx="2">
                  <c:v>iespējami abi varianti</c:v>
                </c:pt>
                <c:pt idx="3">
                  <c:v>tikai uz vienu produktu grupu (piemēram, tikai uz vistas olām)</c:v>
                </c:pt>
              </c:strCache>
            </c:strRef>
          </c:cat>
          <c:val>
            <c:numRef>
              <c:f>kopsavilkums!$B$114:$B$117</c:f>
              <c:numCache>
                <c:formatCode>General</c:formatCode>
                <c:ptCount val="4"/>
                <c:pt idx="0">
                  <c:v>108</c:v>
                </c:pt>
                <c:pt idx="1">
                  <c:v>19</c:v>
                </c:pt>
                <c:pt idx="2">
                  <c:v>157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462A-4A1E-89F1-A7540DFE74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6622224"/>
        <c:axId val="566620048"/>
      </c:barChart>
      <c:catAx>
        <c:axId val="56662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620048"/>
        <c:crosses val="autoZero"/>
        <c:auto val="0"/>
        <c:lblAlgn val="ctr"/>
        <c:lblOffset val="100"/>
        <c:noMultiLvlLbl val="0"/>
      </c:catAx>
      <c:valAx>
        <c:axId val="566620048"/>
        <c:scaling>
          <c:orientation val="minMax"/>
          <c:max val="1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2.1084810021108763E-2"/>
              <c:y val="0.140867206275326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62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581429223913392"/>
          <c:y val="5.5461027679694207E-2"/>
          <c:w val="0.87506003874752847"/>
          <c:h val="0.651011401309677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BB-4FF2-90A6-5156814D097F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BB-4FF2-90A6-5156814D097F}"/>
              </c:ext>
            </c:extLst>
          </c:dPt>
          <c:dPt>
            <c:idx val="3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0BB-4FF2-90A6-5156814D097F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10BB-4FF2-90A6-5156814D097F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0BB-4FF2-90A6-5156814D097F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10BB-4FF2-90A6-5156814D097F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10BB-4FF2-90A6-5156814D097F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10BB-4FF2-90A6-5156814D097F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10BB-4FF2-90A6-5156814D097F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10BB-4FF2-90A6-5156814D097F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10BB-4FF2-90A6-5156814D097F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10BB-4FF2-90A6-5156814D097F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10BB-4FF2-90A6-5156814D097F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10BB-4FF2-90A6-5156814D097F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10BB-4FF2-90A6-5156814D097F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10BB-4FF2-90A6-5156814D097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70,2% (184)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664E-4780-A4C7-D37FF5B8D4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22,5% </a:t>
                    </a:r>
                    <a:r>
                      <a:rPr lang="en-US" sz="2200" b="0" i="0" u="none" strike="noStrike" baseline="0" dirty="0">
                        <a:effectLst/>
                      </a:rPr>
                      <a:t>(59)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0BB-4FF2-90A6-5156814D0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4,6% </a:t>
                    </a:r>
                    <a:r>
                      <a:rPr lang="en-US" sz="2200" b="0" i="0" u="none" strike="noStrike" baseline="0" dirty="0">
                        <a:effectLst/>
                      </a:rPr>
                      <a:t>(12)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0BB-4FF2-90A6-5156814D0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2,7% </a:t>
                    </a:r>
                    <a:r>
                      <a:rPr lang="en-US" sz="2200" b="0" i="0" u="none" strike="noStrike" baseline="0" dirty="0">
                        <a:effectLst/>
                      </a:rPr>
                      <a:t>(7)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0BB-4FF2-90A6-5156814D09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kopsavilkums!$A$128:$A$131</c:f>
              <c:strCache>
                <c:ptCount val="4"/>
                <c:pt idx="0">
                  <c:v>Jā</c:v>
                </c:pt>
                <c:pt idx="1">
                  <c:v>Nē</c:v>
                </c:pt>
                <c:pt idx="2">
                  <c:v>Alerģijas simptomi pirmo reizi paradās bērnībā</c:v>
                </c:pt>
                <c:pt idx="3">
                  <c:v>Alerģija ir iedzimta veselības problēma un nevar attīstīties dzīves gaitā</c:v>
                </c:pt>
              </c:strCache>
            </c:strRef>
          </c:cat>
          <c:val>
            <c:numRef>
              <c:f>kopsavilkums!$B$128:$B$131</c:f>
              <c:numCache>
                <c:formatCode>General</c:formatCode>
                <c:ptCount val="4"/>
                <c:pt idx="0">
                  <c:v>184</c:v>
                </c:pt>
                <c:pt idx="1">
                  <c:v>59</c:v>
                </c:pt>
                <c:pt idx="2">
                  <c:v>12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10BB-4FF2-90A6-5156814D09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6620592"/>
        <c:axId val="682885472"/>
      </c:barChart>
      <c:catAx>
        <c:axId val="56662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85472"/>
        <c:crosses val="autoZero"/>
        <c:auto val="0"/>
        <c:lblAlgn val="ctr"/>
        <c:lblOffset val="100"/>
        <c:noMultiLvlLbl val="0"/>
      </c:catAx>
      <c:valAx>
        <c:axId val="682885472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9.8898833091783846E-3"/>
              <c:y val="9.552361000746467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62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918339207340346E-2"/>
          <c:y val="7.5764913081512064E-2"/>
          <c:w val="0.9107826680507658"/>
          <c:h val="0.553269870911889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0D6-459E-ADD1-9FABF6381239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0D6-459E-ADD1-9FABF638123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0D6-459E-ADD1-9FABF6381239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0D6-459E-ADD1-9FABF6381239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0D6-459E-ADD1-9FABF638123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0D6-459E-ADD1-9FABF638123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0D6-459E-ADD1-9FABF6381239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0D6-459E-ADD1-9FABF638123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0D6-459E-ADD1-9FABF638123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0D6-459E-ADD1-9FABF638123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30D6-459E-ADD1-9FABF638123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30D6-459E-ADD1-9FABF6381239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30D6-459E-ADD1-9FABF638123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30D6-459E-ADD1-9FABF6381239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30D6-459E-ADD1-9FABF6381239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30D6-459E-ADD1-9FABF63812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67,6%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4391AC7A-4A87-4521-878C-ED4F8FE4ECD8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26,7%</a:t>
                    </a:r>
                  </a:p>
                  <a:p>
                    <a:r>
                      <a:rPr lang="en-US" sz="1500" b="0" i="0" u="none" strike="noStrike" baseline="0" dirty="0" smtClean="0"/>
                      <a:t> (</a:t>
                    </a:r>
                    <a:fld id="{E2388318-E112-4219-A0F4-3BA648428A9A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1039266892543739E-3"/>
                  <c:y val="-0.14138064250613888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23,7%</a:t>
                    </a:r>
                  </a:p>
                  <a:p>
                    <a:r>
                      <a:rPr lang="en-US" sz="1500" b="0" i="0" u="none" strike="noStrike" baseline="0" dirty="0" smtClean="0"/>
                      <a:t> (</a:t>
                    </a:r>
                    <a:fld id="{02A7BEFF-8A42-40F8-B860-FA2C191347C3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0519633446271677E-3"/>
                  <c:y val="-5.7435886018118915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23,7%</a:t>
                    </a:r>
                    <a:r>
                      <a:rPr lang="en-US" sz="1500" b="0" i="0" u="none" strike="noStrike" baseline="0" dirty="0" smtClean="0"/>
                      <a:t> 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4A00DF3B-3E2D-4013-A7DF-0B2A58E06DC0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0519633446271677E-3"/>
                  <c:y val="-1.9881652852425859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18,7%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55081065-13EA-48D2-ABA1-42D2321FD6C0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2.1038852733747029E-3"/>
                  <c:y val="-0.13143981607992603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15,6%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64ECDF1C-3886-4766-85DC-DA3F469CD23C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00846341785034E-2"/>
                      <c:h val="0.1002918932777922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7.7143087442463277E-17"/>
                  <c:y val="-1.1045362695792099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11,1%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6AFEBB77-F49D-4F33-A454-AACF6433C91C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"/>
                  <c:y val="-6.890547259693397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10,3%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E98C4BB9-C329-4389-9919-1813BC43B0AC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9,9%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219FA5AF-A5A0-4CC9-B419-B08D6D52F33E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7.7143087442463277E-17"/>
                  <c:y val="-4.85995958614852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9,9%</a:t>
                    </a:r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fld id="{219FA5AF-A5A0-4CC9-B419-B08D6D52F33E}" type="VALUE">
                      <a:rPr lang="en-US" sz="1500" b="0" i="0" u="none" strike="noStrike" kern="1200" baseline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[VALUE]</a:t>
                    </a:fld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8,8%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531E1E40-0FAD-484A-B193-ACF2EF7EC57B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-1.0519633446273218E-3"/>
                  <c:y val="-5.96449585572773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8,4%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5F5F753B-7A6B-4A57-92C6-2821E232949A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8,4%</a:t>
                    </a:r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fld id="{5F5F753B-7A6B-4A57-92C6-2821E232949A}" type="VALUE">
                      <a:rPr lang="en-US" sz="1500" b="0" i="0" u="none" strike="noStrike" kern="1200" baseline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[VALUE]</a:t>
                    </a:fld>
                    <a:r>
                      <a:rPr lang="en-US" sz="1500" b="0" i="0" u="none" strike="noStrike" kern="1200" baseline="0" dirty="0" smtClean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-1.5428617488492655E-16"/>
                  <c:y val="-7.0690321253069524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6,9%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4062E209-287E-4643-854B-A81C786BF520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5,7%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22CE9D10-DCD3-4528-89C5-710678830D13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-1.5428617488492655E-16"/>
                  <c:y val="-2.1265246749682113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0" i="0" u="none" strike="noStrike" baseline="0" dirty="0" smtClean="0">
                        <a:effectLst/>
                      </a:rPr>
                      <a:t>2,7%</a:t>
                    </a:r>
                    <a:r>
                      <a:rPr lang="en-US" sz="1500" b="0" i="0" u="none" strike="noStrike" baseline="0" dirty="0" smtClean="0"/>
                      <a:t> </a:t>
                    </a:r>
                  </a:p>
                  <a:p>
                    <a:r>
                      <a:rPr lang="en-US" sz="1500" b="0" i="0" u="none" strike="noStrike" baseline="0" dirty="0" smtClean="0"/>
                      <a:t>(</a:t>
                    </a:r>
                    <a:fld id="{90E013CF-61D6-4F30-8EA9-B40EAE5CCD58}" type="VALUE">
                      <a:rPr lang="en-US" sz="1500" smtClean="0"/>
                      <a:pPr/>
                      <a:t>[VALUE]</a:t>
                    </a:fld>
                    <a:r>
                      <a:rPr lang="en-US" sz="1500" dirty="0" smtClean="0"/>
                      <a:t>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ppt!$A$136:$A$151</c:f>
              <c:strCache>
                <c:ptCount val="16"/>
                <c:pt idx="0">
                  <c:v>jebkurš pārtikas produkts var potenciāli būt kā alerģijas izraisītājs</c:v>
                </c:pt>
                <c:pt idx="1">
                  <c:v>piena produkti</c:v>
                </c:pt>
                <c:pt idx="2">
                  <c:v>rieksti</c:v>
                </c:pt>
                <c:pt idx="3">
                  <c:v>citrusaugļi</c:v>
                </c:pt>
                <c:pt idx="4">
                  <c:v>vistu olas</c:v>
                </c:pt>
                <c:pt idx="5">
                  <c:v>šokolāde</c:v>
                </c:pt>
                <c:pt idx="6">
                  <c:v>vēžveidīgie</c:v>
                </c:pt>
                <c:pt idx="7">
                  <c:v>graudaugu produkti</c:v>
                </c:pt>
                <c:pt idx="8">
                  <c:v>nektarīni, plūmes, vīnogas</c:v>
                </c:pt>
                <c:pt idx="9">
                  <c:v>garšvielas</c:v>
                </c:pt>
                <c:pt idx="10">
                  <c:v>zivis</c:v>
                </c:pt>
                <c:pt idx="11">
                  <c:v>kvieši</c:v>
                </c:pt>
                <c:pt idx="12">
                  <c:v>tomāti, burkāni, gurķi, zirņi</c:v>
                </c:pt>
                <c:pt idx="13">
                  <c:v>soja</c:v>
                </c:pt>
                <c:pt idx="14">
                  <c:v>vīns, alus</c:v>
                </c:pt>
                <c:pt idx="15">
                  <c:v>kafija, tēja, kafijas dzērieni</c:v>
                </c:pt>
              </c:strCache>
            </c:strRef>
          </c:cat>
          <c:val>
            <c:numRef>
              <c:f>ppt!$B$136:$B$151</c:f>
              <c:numCache>
                <c:formatCode>General</c:formatCode>
                <c:ptCount val="16"/>
                <c:pt idx="0">
                  <c:v>177</c:v>
                </c:pt>
                <c:pt idx="1">
                  <c:v>70</c:v>
                </c:pt>
                <c:pt idx="2">
                  <c:v>62</c:v>
                </c:pt>
                <c:pt idx="3">
                  <c:v>62</c:v>
                </c:pt>
                <c:pt idx="4">
                  <c:v>49</c:v>
                </c:pt>
                <c:pt idx="5">
                  <c:v>41</c:v>
                </c:pt>
                <c:pt idx="6">
                  <c:v>29</c:v>
                </c:pt>
                <c:pt idx="7">
                  <c:v>27</c:v>
                </c:pt>
                <c:pt idx="8">
                  <c:v>26</c:v>
                </c:pt>
                <c:pt idx="9">
                  <c:v>26</c:v>
                </c:pt>
                <c:pt idx="10">
                  <c:v>23</c:v>
                </c:pt>
                <c:pt idx="11">
                  <c:v>22</c:v>
                </c:pt>
                <c:pt idx="12">
                  <c:v>22</c:v>
                </c:pt>
                <c:pt idx="13">
                  <c:v>18</c:v>
                </c:pt>
                <c:pt idx="14">
                  <c:v>15</c:v>
                </c:pt>
                <c:pt idx="1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30D6-459E-ADD1-9FABF63812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2889824"/>
        <c:axId val="682884928"/>
      </c:barChart>
      <c:catAx>
        <c:axId val="68288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2884928"/>
        <c:crosses val="autoZero"/>
        <c:auto val="0"/>
        <c:lblAlgn val="ctr"/>
        <c:lblOffset val="100"/>
        <c:noMultiLvlLbl val="0"/>
      </c:catAx>
      <c:valAx>
        <c:axId val="682884928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200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6.9888468692576883E-3"/>
              <c:y val="0.151494715881092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8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5439877655648726"/>
          <c:w val="1"/>
          <c:h val="0.329106409284784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anchor="ctr" anchorCtr="0"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71456801490544"/>
          <c:y val="4.8176854181887059E-2"/>
          <c:w val="0.86396949416072022"/>
          <c:h val="0.501760085820190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76-42CA-87DB-105A803A027B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76-42CA-87DB-105A803A027B}"/>
              </c:ext>
            </c:extLst>
          </c:dPt>
          <c:dPt>
            <c:idx val="3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76-42CA-87DB-105A803A027B}"/>
              </c:ext>
            </c:extLst>
          </c:dPt>
          <c:dPt>
            <c:idx val="4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76-42CA-87DB-105A803A027B}"/>
              </c:ext>
            </c:extLst>
          </c:dPt>
          <c:dPt>
            <c:idx val="5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76-42CA-87DB-105A803A027B}"/>
              </c:ext>
            </c:extLst>
          </c:dPt>
          <c:dPt>
            <c:idx val="6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76-42CA-87DB-105A803A027B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4876-42CA-87DB-105A803A027B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4876-42CA-87DB-105A803A027B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4876-42CA-87DB-105A803A027B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4876-42CA-87DB-105A803A027B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4876-42CA-87DB-105A803A027B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4876-42CA-87DB-105A803A027B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4876-42CA-87DB-105A803A027B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4876-42CA-87DB-105A803A027B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4876-42CA-87DB-105A803A027B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4876-42CA-87DB-105A803A027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85,1% </a:t>
                    </a:r>
                    <a:r>
                      <a:rPr lang="en-US" sz="2200" b="0" i="0" u="none" strike="noStrike" baseline="0" dirty="0">
                        <a:effectLst/>
                      </a:rPr>
                      <a:t>(223)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538E-4992-B30E-5392E79839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62,6% </a:t>
                    </a:r>
                    <a:r>
                      <a:rPr lang="en-US" sz="2200" b="0" i="0" u="none" strike="noStrike" baseline="0" dirty="0">
                        <a:effectLst/>
                      </a:rPr>
                      <a:t>(164)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876-42CA-87DB-105A803A02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42,4% </a:t>
                    </a:r>
                    <a:r>
                      <a:rPr lang="en-US" sz="2200" b="0" i="0" u="none" strike="noStrike" baseline="0" dirty="0">
                        <a:effectLst/>
                      </a:rPr>
                      <a:t>(111)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76-42CA-87DB-105A803A02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636915428995696E-3"/>
                  <c:y val="-7.489654878529478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38,5% </a:t>
                    </a:r>
                    <a:r>
                      <a:rPr lang="en-US" sz="2200" b="0" i="0" u="none" strike="noStrike" baseline="0" dirty="0">
                        <a:effectLst/>
                      </a:rPr>
                      <a:t>(101)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876-42CA-87DB-105A803A02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36,3% </a:t>
                    </a:r>
                    <a:r>
                      <a:rPr lang="en-US" sz="2200" b="0" i="0" u="none" strike="noStrike" baseline="0" dirty="0">
                        <a:effectLst/>
                      </a:rPr>
                      <a:t>(95)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76-42CA-87DB-105A803A02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14,9% </a:t>
                    </a:r>
                    <a:r>
                      <a:rPr lang="en-US" sz="2200" b="0" i="0" u="none" strike="noStrike" baseline="0" dirty="0">
                        <a:effectLst/>
                      </a:rPr>
                      <a:t>(39)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876-42CA-87DB-105A803A02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9,2% </a:t>
                    </a:r>
                    <a:r>
                      <a:rPr lang="en-US" sz="2200" b="0" i="0" u="none" strike="noStrike" baseline="0" dirty="0">
                        <a:effectLst/>
                      </a:rPr>
                      <a:t>(24)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876-42CA-87DB-105A803A02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kopsavilkums!$A$156:$A$162</c:f>
              <c:strCache>
                <c:ptCount val="7"/>
                <c:pt idx="0">
                  <c:v>jebkura alerģiskā produkta daudzuma iekļūšana kunģa-zarnu traktā</c:v>
                </c:pt>
                <c:pt idx="1">
                  <c:v>pārtikas piedevas (piemēram, konservanti, saldinātāji, krāsvielas)</c:v>
                </c:pt>
                <c:pt idx="2">
                  <c:v>alerģiskā produkta smarža</c:v>
                </c:pt>
                <c:pt idx="3">
                  <c:v>alerģiskā produkta pieskāriens bojātai ādai</c:v>
                </c:pt>
                <c:pt idx="4">
                  <c:v>alerģiskā produkta pieskāriens veselai ādai</c:v>
                </c:pt>
                <c:pt idx="5">
                  <c:v>tikai pārmerīgi liela alerģiskā produkta daudzuma iekļūšana kunģa-zarnu traktā</c:v>
                </c:pt>
                <c:pt idx="6">
                  <c:v>tikai eksotiskajie, noteiktam ģeogrāfiskam apgabalam neraksturīgaji produkti</c:v>
                </c:pt>
              </c:strCache>
            </c:strRef>
          </c:cat>
          <c:val>
            <c:numRef>
              <c:f>kopsavilkums!$B$156:$B$162</c:f>
              <c:numCache>
                <c:formatCode>General</c:formatCode>
                <c:ptCount val="7"/>
                <c:pt idx="0">
                  <c:v>223</c:v>
                </c:pt>
                <c:pt idx="1">
                  <c:v>164</c:v>
                </c:pt>
                <c:pt idx="2">
                  <c:v>111</c:v>
                </c:pt>
                <c:pt idx="3">
                  <c:v>101</c:v>
                </c:pt>
                <c:pt idx="4">
                  <c:v>95</c:v>
                </c:pt>
                <c:pt idx="5">
                  <c:v>39</c:v>
                </c:pt>
                <c:pt idx="6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4876-42CA-87DB-105A803A02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2895808"/>
        <c:axId val="682893632"/>
      </c:barChart>
      <c:catAx>
        <c:axId val="6828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93632"/>
        <c:crosses val="autoZero"/>
        <c:auto val="0"/>
        <c:lblAlgn val="ctr"/>
        <c:lblOffset val="100"/>
        <c:noMultiLvlLbl val="0"/>
      </c:catAx>
      <c:valAx>
        <c:axId val="682893632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1.5229988143373971E-2"/>
              <c:y val="6.265785518101457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9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09429776619804"/>
          <c:y val="6.4173600964168534E-2"/>
          <c:w val="0.86960660285057934"/>
          <c:h val="0.841319846318060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DCF-4947-8EF0-B033ACB222B7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DCF-4947-8EF0-B033ACB222B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DCF-4947-8EF0-B033ACB222B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DCF-4947-8EF0-B033ACB222B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DCF-4947-8EF0-B033ACB222B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CDCF-4947-8EF0-B033ACB222B7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CDCF-4947-8EF0-B033ACB222B7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CDCF-4947-8EF0-B033ACB222B7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CDCF-4947-8EF0-B033ACB222B7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CDCF-4947-8EF0-B033ACB222B7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CDCF-4947-8EF0-B033ACB222B7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CDCF-4947-8EF0-B033ACB222B7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CDCF-4947-8EF0-B033ACB222B7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CDCF-4947-8EF0-B033ACB222B7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CDCF-4947-8EF0-B033ACB222B7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CDCF-4947-8EF0-B033ACB222B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24,4% </a:t>
                    </a:r>
                    <a:r>
                      <a:rPr lang="en-US" sz="2200" b="0" i="0" u="none" strike="noStrike" baseline="0" dirty="0">
                        <a:effectLst/>
                      </a:rPr>
                      <a:t>(64)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2B8-44EB-A5EC-951209CBD7A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75,6% </a:t>
                    </a:r>
                    <a:r>
                      <a:rPr lang="en-US" sz="2200" b="0" i="0" u="none" strike="noStrike" baseline="0" dirty="0">
                        <a:effectLst/>
                      </a:rPr>
                      <a:t>(198)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DCF-4947-8EF0-B033ACB222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kopsavilkums!$A$167:$A$168</c:f>
              <c:strCache>
                <c:ptCount val="2"/>
                <c:pt idx="0">
                  <c:v>Jā</c:v>
                </c:pt>
                <c:pt idx="1">
                  <c:v>Nē</c:v>
                </c:pt>
              </c:strCache>
            </c:strRef>
          </c:cat>
          <c:val>
            <c:numRef>
              <c:f>kopsavilkums!$B$167:$B$168</c:f>
              <c:numCache>
                <c:formatCode>General</c:formatCode>
                <c:ptCount val="2"/>
                <c:pt idx="0">
                  <c:v>64</c:v>
                </c:pt>
                <c:pt idx="1">
                  <c:v>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CDCF-4947-8EF0-B033ACB222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2883840"/>
        <c:axId val="682896352"/>
      </c:barChart>
      <c:catAx>
        <c:axId val="68288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96352"/>
        <c:crosses val="autoZero"/>
        <c:auto val="0"/>
        <c:lblAlgn val="ctr"/>
        <c:lblOffset val="100"/>
        <c:noMultiLvlLbl val="0"/>
      </c:catAx>
      <c:valAx>
        <c:axId val="682896352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8.2203324584426939E-3"/>
              <c:y val="0.176897456783419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8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72879972787744"/>
          <c:y val="5.5496870867248402E-2"/>
          <c:w val="0.89427120027212259"/>
          <c:h val="0.656381243146387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DC-4314-8D58-BFFA0020190E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DC-4314-8D58-BFFA0020190E}"/>
              </c:ext>
            </c:extLst>
          </c:dPt>
          <c:dPt>
            <c:idx val="3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DC-4314-8D58-BFFA0020190E}"/>
              </c:ext>
            </c:extLst>
          </c:dPt>
          <c:dPt>
            <c:idx val="4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1DC-4314-8D58-BFFA0020190E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71DC-4314-8D58-BFFA0020190E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71DC-4314-8D58-BFFA0020190E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71DC-4314-8D58-BFFA0020190E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71DC-4314-8D58-BFFA0020190E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71DC-4314-8D58-BFFA0020190E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71DC-4314-8D58-BFFA0020190E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71DC-4314-8D58-BFFA0020190E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71DC-4314-8D58-BFFA0020190E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71DC-4314-8D58-BFFA0020190E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71DC-4314-8D58-BFFA0020190E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71DC-4314-8D58-BFFA0020190E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71DC-4314-8D58-BFFA0020190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42,7% </a:t>
                    </a:r>
                    <a:r>
                      <a:rPr lang="en-US" sz="2200" b="0" i="0" u="none" strike="noStrike" baseline="0" dirty="0">
                        <a:effectLst/>
                      </a:rPr>
                      <a:t>(112)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BFCF-496F-BF38-7E90D4C9D4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41,6% </a:t>
                    </a:r>
                    <a:r>
                      <a:rPr lang="en-US" sz="2200" b="0" i="0" u="none" strike="noStrike" baseline="0" dirty="0">
                        <a:effectLst/>
                      </a:rPr>
                      <a:t>(109)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DC-4314-8D58-BFFA002019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115408627809462E-3"/>
                  <c:y val="2.2433216138914953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23,3% </a:t>
                    </a:r>
                    <a:r>
                      <a:rPr lang="en-US" sz="2200" b="0" i="0" u="none" strike="noStrike" baseline="0" dirty="0">
                        <a:effectLst/>
                      </a:rPr>
                      <a:t>(61)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DC-4314-8D58-BFFA002019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16,0% </a:t>
                    </a:r>
                    <a:r>
                      <a:rPr lang="en-US" sz="2200" b="0" i="0" u="none" strike="noStrike" baseline="0" dirty="0">
                        <a:effectLst/>
                      </a:rPr>
                      <a:t>(42)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DC-4314-8D58-BFFA002019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10,7% </a:t>
                    </a:r>
                    <a:r>
                      <a:rPr lang="en-US" sz="2200" b="0" i="0" u="none" strike="noStrike" baseline="0" dirty="0">
                        <a:effectLst/>
                      </a:rPr>
                      <a:t>(28)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DC-4314-8D58-BFFA0020190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kopsavilkums!$A$179:$A$183</c:f>
              <c:strCache>
                <c:ptCount val="5"/>
                <c:pt idx="0">
                  <c:v>ja zīdainim tika ieviesta piebarošana ar pārtikas produktiem pēc iespējas VĒLĀK</c:v>
                </c:pt>
                <c:pt idx="1">
                  <c:v>ja lieto probiotikas</c:v>
                </c:pt>
                <c:pt idx="2">
                  <c:v>ja zīdainim piebarošana ar pārtikas produktiem tika ieviesta pēc iespējas ĀTRĀK</c:v>
                </c:pt>
                <c:pt idx="3">
                  <c:v>ja cilvēks piedzimis dabisko dzemdību rezultātā</c:v>
                </c:pt>
                <c:pt idx="4">
                  <c:v>ja māte bija lietojusi zivju eļļas plānojot grūtniecību</c:v>
                </c:pt>
              </c:strCache>
            </c:strRef>
          </c:cat>
          <c:val>
            <c:numRef>
              <c:f>kopsavilkums!$B$179:$B$183</c:f>
              <c:numCache>
                <c:formatCode>General</c:formatCode>
                <c:ptCount val="5"/>
                <c:pt idx="0">
                  <c:v>112</c:v>
                </c:pt>
                <c:pt idx="1">
                  <c:v>109</c:v>
                </c:pt>
                <c:pt idx="2">
                  <c:v>61</c:v>
                </c:pt>
                <c:pt idx="3">
                  <c:v>42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71DC-4314-8D58-BFFA002019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2894720"/>
        <c:axId val="682894176"/>
      </c:barChart>
      <c:catAx>
        <c:axId val="68289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94176"/>
        <c:crosses val="autoZero"/>
        <c:auto val="0"/>
        <c:lblAlgn val="ctr"/>
        <c:lblOffset val="100"/>
        <c:noMultiLvlLbl val="0"/>
      </c:catAx>
      <c:valAx>
        <c:axId val="682894176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7.8874923521945785E-3"/>
              <c:y val="2.666624678635081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9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471702046823321E-2"/>
          <c:y val="2.6986061672459767E-2"/>
          <c:w val="0.9015526052660815"/>
          <c:h val="0.738718626902409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D5-4655-AD0E-F8532A102AE9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D5-4655-AD0E-F8532A102AE9}"/>
              </c:ext>
            </c:extLst>
          </c:dPt>
          <c:dPt>
            <c:idx val="3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D5-4655-AD0E-F8532A102AE9}"/>
              </c:ext>
            </c:extLst>
          </c:dPt>
          <c:dPt>
            <c:idx val="4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2D5-4655-AD0E-F8532A102AE9}"/>
              </c:ext>
            </c:extLst>
          </c:dPt>
          <c:dPt>
            <c:idx val="5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2D5-4655-AD0E-F8532A102AE9}"/>
              </c:ext>
            </c:extLst>
          </c:dPt>
          <c:dPt>
            <c:idx val="6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2D5-4655-AD0E-F8532A102AE9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A2D5-4655-AD0E-F8532A102AE9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2D5-4655-AD0E-F8532A102AE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A2D5-4655-AD0E-F8532A102AE9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A2D5-4655-AD0E-F8532A102AE9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A2D5-4655-AD0E-F8532A102AE9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A2D5-4655-AD0E-F8532A102AE9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A2D5-4655-AD0E-F8532A102AE9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A2D5-4655-AD0E-F8532A102AE9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A2D5-4655-AD0E-F8532A102AE9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A2D5-4655-AD0E-F8532A102AE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72,5%</a:t>
                    </a:r>
                    <a:r>
                      <a:rPr lang="en-US" sz="2200" b="0" i="0" u="none" strike="noStrike" baseline="0" dirty="0">
                        <a:effectLst/>
                      </a:rPr>
                      <a:t> (190)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9826-4654-9B51-17ECBD93A43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65,6%</a:t>
                    </a:r>
                    <a:r>
                      <a:rPr lang="en-US" sz="2200" b="0" i="0" u="none" strike="noStrike" baseline="0" dirty="0">
                        <a:effectLst/>
                      </a:rPr>
                      <a:t> (172)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D5-4655-AD0E-F8532A102A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547973407618628E-3"/>
                  <c:y val="9.2825943316239713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60,7%</a:t>
                    </a:r>
                    <a:r>
                      <a:rPr lang="en-US" sz="2200" b="0" i="0" u="none" strike="noStrike" baseline="0" dirty="0">
                        <a:effectLst/>
                      </a:rPr>
                      <a:t> (159)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2D5-4655-AD0E-F8532A102A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4838378726094903E-2"/>
                  <c:y val="-2.373433176540523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58,8% </a:t>
                    </a:r>
                    <a:r>
                      <a:rPr lang="en-US" sz="2200" b="0" i="0" u="none" strike="noStrike" baseline="0" dirty="0">
                        <a:effectLst/>
                      </a:rPr>
                      <a:t>(154)</a:t>
                    </a:r>
                    <a:endParaRPr lang="en-US" sz="2200" b="0" i="0" u="none" strike="noStrike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D5-4655-AD0E-F8532A102A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878463435475621E-2"/>
                  <c:y val="-8.6504073775879042E-3"/>
                </c:manualLayout>
              </c:layout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57,6%</a:t>
                    </a:r>
                    <a:r>
                      <a:rPr lang="en-US" sz="2200" b="0" i="0" u="none" strike="noStrike" baseline="0" dirty="0">
                        <a:effectLst/>
                      </a:rPr>
                      <a:t> (151)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2D5-4655-AD0E-F8532A102A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42,4%</a:t>
                    </a:r>
                    <a:r>
                      <a:rPr lang="en-US" sz="2200" b="0" i="0" u="none" strike="noStrike" baseline="0" dirty="0">
                        <a:effectLst/>
                      </a:rPr>
                      <a:t> (111)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2D5-4655-AD0E-F8532A102A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36,3%</a:t>
                    </a:r>
                    <a:r>
                      <a:rPr lang="en-US" sz="2200" b="0" i="0" u="none" strike="noStrike" baseline="0" dirty="0">
                        <a:effectLst/>
                      </a:rPr>
                      <a:t> (95)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2D5-4655-AD0E-F8532A102A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kopsavilkums!$A$188:$A$194</c:f>
              <c:strCache>
                <c:ptCount val="7"/>
                <c:pt idx="0">
                  <c:v>sintētiskās ķīmiskās vielas</c:v>
                </c:pt>
                <c:pt idx="1">
                  <c:v>slikta ekoloģija</c:v>
                </c:pt>
                <c:pt idx="2">
                  <c:v>ilgstoši kunģa-zarnu trakta darbības traucējumi</c:v>
                </c:pt>
                <c:pt idx="3">
                  <c:v>biežas infekciju slimības</c:v>
                </c:pt>
                <c:pt idx="4">
                  <c:v>antibiotiku lietošana</c:v>
                </c:pt>
                <c:pt idx="5">
                  <c:v>mātes smēķēšana grūtniecības laikā</c:v>
                </c:pt>
                <c:pt idx="6">
                  <c:v>smeķēšana</c:v>
                </c:pt>
              </c:strCache>
            </c:strRef>
          </c:cat>
          <c:val>
            <c:numRef>
              <c:f>kopsavilkums!$B$188:$B$194</c:f>
              <c:numCache>
                <c:formatCode>General</c:formatCode>
                <c:ptCount val="7"/>
                <c:pt idx="0">
                  <c:v>190</c:v>
                </c:pt>
                <c:pt idx="1">
                  <c:v>172</c:v>
                </c:pt>
                <c:pt idx="2">
                  <c:v>159</c:v>
                </c:pt>
                <c:pt idx="3">
                  <c:v>154</c:v>
                </c:pt>
                <c:pt idx="4">
                  <c:v>151</c:v>
                </c:pt>
                <c:pt idx="5">
                  <c:v>111</c:v>
                </c:pt>
                <c:pt idx="6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A2D5-4655-AD0E-F8532A102A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2881120"/>
        <c:axId val="682881664"/>
      </c:barChart>
      <c:catAx>
        <c:axId val="68288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81664"/>
        <c:crosses val="autoZero"/>
        <c:auto val="0"/>
        <c:lblAlgn val="ctr"/>
        <c:lblOffset val="100"/>
        <c:noMultiLvlLbl val="0"/>
      </c:catAx>
      <c:valAx>
        <c:axId val="682881664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1.1430485775928876E-3"/>
              <c:y val="0.236810461629482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81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78487214157775"/>
          <c:y val="2.9433710966333966E-2"/>
          <c:w val="0.8842494804100357"/>
          <c:h val="0.688123642132847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3D-4F5E-BFC3-D2C03D68101E}"/>
              </c:ext>
            </c:extLst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3D-4F5E-BFC3-D2C03D68101E}"/>
              </c:ext>
            </c:extLst>
          </c:dPt>
          <c:dPt>
            <c:idx val="3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3D-4F5E-BFC3-D2C03D68101E}"/>
              </c:ext>
            </c:extLst>
          </c:dPt>
          <c:dPt>
            <c:idx val="4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3D-4F5E-BFC3-D2C03D68101E}"/>
              </c:ext>
            </c:extLst>
          </c:dPt>
          <c:dPt>
            <c:idx val="5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53D-4F5E-BFC3-D2C03D68101E}"/>
              </c:ext>
            </c:extLst>
          </c:dPt>
          <c:dPt>
            <c:idx val="6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53D-4F5E-BFC3-D2C03D68101E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E53D-4F5E-BFC3-D2C03D68101E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E53D-4F5E-BFC3-D2C03D68101E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E53D-4F5E-BFC3-D2C03D68101E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E53D-4F5E-BFC3-D2C03D68101E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E53D-4F5E-BFC3-D2C03D68101E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E53D-4F5E-BFC3-D2C03D68101E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E53D-4F5E-BFC3-D2C03D68101E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E53D-4F5E-BFC3-D2C03D68101E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E53D-4F5E-BFC3-D2C03D68101E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E53D-4F5E-BFC3-D2C03D68101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76,7% </a:t>
                    </a:r>
                    <a:r>
                      <a:rPr lang="en-US" sz="2200" b="0" i="0" u="none" strike="noStrike" baseline="0" dirty="0">
                        <a:effectLst/>
                      </a:rPr>
                      <a:t>(201</a:t>
                    </a:r>
                    <a:r>
                      <a:rPr lang="en-US" sz="2400" b="0" i="0" u="none" strike="noStrike" baseline="0" dirty="0">
                        <a:effectLst/>
                      </a:rPr>
                      <a:t>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E9C8-488A-81D9-FD22E970A13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37,8% </a:t>
                    </a:r>
                    <a:r>
                      <a:rPr lang="en-US" sz="2200" b="0" i="0" u="none" strike="noStrike" baseline="0" dirty="0">
                        <a:effectLst/>
                      </a:rPr>
                      <a:t>(99)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D-4F5E-BFC3-D2C03D6810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36,3% </a:t>
                    </a:r>
                    <a:r>
                      <a:rPr lang="en-US" sz="2200" b="0" i="0" u="none" strike="noStrike" baseline="0" dirty="0">
                        <a:effectLst/>
                      </a:rPr>
                      <a:t>(95)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53D-4F5E-BFC3-D2C03D6810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0" i="0" u="none" strike="noStrike" baseline="0" dirty="0">
                        <a:effectLst/>
                      </a:rPr>
                      <a:t>23,3% </a:t>
                    </a:r>
                    <a:r>
                      <a:rPr lang="en-US" sz="2200" b="0" i="0" u="none" strike="noStrike" baseline="0" dirty="0">
                        <a:effectLst/>
                      </a:rPr>
                      <a:t>(61)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53D-4F5E-BFC3-D2C03D6810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754225140296066E-3"/>
                  <c:y val="-1.77211692622831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sz="2400" b="0" i="0" u="none" strike="noStrike" baseline="0" dirty="0">
                        <a:effectLst/>
                      </a:rPr>
                      <a:t>12,6% </a:t>
                    </a:r>
                    <a:r>
                      <a:rPr lang="en-US" sz="2200" b="0" i="0" u="none" strike="noStrike" baseline="0" dirty="0">
                        <a:effectLst/>
                      </a:rPr>
                      <a:t>(33)</a:t>
                    </a:r>
                    <a:endParaRPr lang="en-US" sz="2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53D-4F5E-BFC3-D2C03D68101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kopsavilkums!$A$199:$A$203</c:f>
              <c:strCache>
                <c:ptCount val="5"/>
                <c:pt idx="0">
                  <c:v>nevar izārstēt, bet var kontrolēt</c:v>
                </c:pt>
                <c:pt idx="1">
                  <c:v>pilnīgi izslēdzot no uztura alerģisko produktu</c:v>
                </c:pt>
                <c:pt idx="2">
                  <c:v>mainot dzīves veidu, sabalansējot diētu</c:v>
                </c:pt>
                <c:pt idx="3">
                  <c:v>stiprinot imunitāti</c:v>
                </c:pt>
                <c:pt idx="4">
                  <c:v>regulāri lietot alerģisko produktu nelielās devās, lai organisms pakāpeniski pierod</c:v>
                </c:pt>
              </c:strCache>
            </c:strRef>
          </c:cat>
          <c:val>
            <c:numRef>
              <c:f>kopsavilkums!$B$199:$B$203</c:f>
              <c:numCache>
                <c:formatCode>General</c:formatCode>
                <c:ptCount val="5"/>
                <c:pt idx="0">
                  <c:v>201</c:v>
                </c:pt>
                <c:pt idx="1">
                  <c:v>99</c:v>
                </c:pt>
                <c:pt idx="2">
                  <c:v>95</c:v>
                </c:pt>
                <c:pt idx="3">
                  <c:v>61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E53D-4F5E-BFC3-D2C03D6810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2883296"/>
        <c:axId val="682888736"/>
      </c:barChart>
      <c:catAx>
        <c:axId val="6828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88736"/>
        <c:crosses val="autoZero"/>
        <c:auto val="0"/>
        <c:lblAlgn val="ctr"/>
        <c:lblOffset val="100"/>
        <c:noMultiLvlLbl val="0"/>
      </c:catAx>
      <c:valAx>
        <c:axId val="682888736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Respondentu skaits</a:t>
                </a:r>
              </a:p>
            </c:rich>
          </c:tx>
          <c:layout>
            <c:manualLayout>
              <c:xMode val="edge"/>
              <c:yMode val="edge"/>
              <c:x val="1.5134666608859178E-3"/>
              <c:y val="0.2338974572215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8288329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="" xmlns:a16="http://schemas.microsoft.com/office/drawing/2014/main" id="{6597D96E-98A7-DAEB-FB57-E7BE2F01D5D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2766A28D-4E6A-4BB5-BE73-86E2F5EEB55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0CC65A07-0205-4838-911C-978B0332DF8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="" xmlns:a16="http://schemas.microsoft.com/office/drawing/2014/main" id="{CCB9A972-7B3D-437A-9FE3-E5828032B96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="" xmlns:a16="http://schemas.microsoft.com/office/drawing/2014/main" id="{F4ED3666-088D-4F9F-B701-246F5F4A73E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="" xmlns:a16="http://schemas.microsoft.com/office/drawing/2014/main" id="{5A08ED75-1C77-4C1D-9D1E-61F68D6C9E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89F33AF-D49F-4A35-8153-65E43DFE5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716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="" xmlns:a16="http://schemas.microsoft.com/office/drawing/2014/main" id="{02862827-DF49-2286-2C77-D09015C821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AA4814-E365-466E-A6A3-DB8AEB7B9CD9}" type="slidenum">
              <a:rPr lang="en-US" altLang="en-US" sz="1400"/>
              <a:pPr>
                <a:spcBef>
                  <a:spcPct val="0"/>
                </a:spcBef>
              </a:pPr>
              <a:t>1</a:t>
            </a:fld>
            <a:endParaRPr lang="en-US" altLang="en-US" sz="1400"/>
          </a:p>
        </p:txBody>
      </p:sp>
      <p:sp>
        <p:nvSpPr>
          <p:cNvPr id="6147" name="Rectangle 1">
            <a:extLst>
              <a:ext uri="{FF2B5EF4-FFF2-40B4-BE49-F238E27FC236}">
                <a16:creationId xmlns="" xmlns:a16="http://schemas.microsoft.com/office/drawing/2014/main" id="{1BB500A4-72BD-41A7-F94D-165FEB9B6D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="" xmlns:a16="http://schemas.microsoft.com/office/drawing/2014/main" id="{F1FE65B6-D5AA-095D-B24D-180FDE21B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343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="" xmlns:a16="http://schemas.microsoft.com/office/drawing/2014/main" id="{48EE3B6F-B175-E536-9ED2-145972C069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20F51C-0A0C-480E-B0BA-EF485C6FC884}" type="slidenum">
              <a:rPr lang="en-US" altLang="en-US" sz="1400"/>
              <a:pPr>
                <a:spcBef>
                  <a:spcPct val="0"/>
                </a:spcBef>
              </a:pPr>
              <a:t>11</a:t>
            </a:fld>
            <a:endParaRPr lang="en-US" altLang="en-US" sz="1400"/>
          </a:p>
        </p:txBody>
      </p:sp>
      <p:sp>
        <p:nvSpPr>
          <p:cNvPr id="25603" name="Rectangle 1">
            <a:extLst>
              <a:ext uri="{FF2B5EF4-FFF2-40B4-BE49-F238E27FC236}">
                <a16:creationId xmlns="" xmlns:a16="http://schemas.microsoft.com/office/drawing/2014/main" id="{0131CB80-71E7-E1F9-5C95-0EFE026D62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="" xmlns:a16="http://schemas.microsoft.com/office/drawing/2014/main" id="{F76D9F76-733E-BCF0-AC2B-6BE32ADB0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237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>
            <a:extLst>
              <a:ext uri="{FF2B5EF4-FFF2-40B4-BE49-F238E27FC236}">
                <a16:creationId xmlns="" xmlns:a16="http://schemas.microsoft.com/office/drawing/2014/main" id="{E1B59E95-E1C1-EBD2-FFC5-277822F02D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6E5F3A-11CB-4E06-ACB6-69429C1EEDE4}" type="slidenum">
              <a:rPr lang="en-US" altLang="en-US" sz="1400"/>
              <a:pPr>
                <a:spcBef>
                  <a:spcPct val="0"/>
                </a:spcBef>
              </a:pPr>
              <a:t>12</a:t>
            </a:fld>
            <a:endParaRPr lang="en-US" altLang="en-US" sz="1400"/>
          </a:p>
        </p:txBody>
      </p:sp>
      <p:sp>
        <p:nvSpPr>
          <p:cNvPr id="27651" name="Rectangle 1">
            <a:extLst>
              <a:ext uri="{FF2B5EF4-FFF2-40B4-BE49-F238E27FC236}">
                <a16:creationId xmlns="" xmlns:a16="http://schemas.microsoft.com/office/drawing/2014/main" id="{0ABC202A-873B-9729-8A32-76C57CE98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="" xmlns:a16="http://schemas.microsoft.com/office/drawing/2014/main" id="{E9461132-D542-6FA0-8D4C-3192C05AC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820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>
            <a:extLst>
              <a:ext uri="{FF2B5EF4-FFF2-40B4-BE49-F238E27FC236}">
                <a16:creationId xmlns="" xmlns:a16="http://schemas.microsoft.com/office/drawing/2014/main" id="{467ECDBA-FF50-CFAD-94D4-2F866C4853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DA5C15-34D0-42B8-BE53-4E2DAF0D22EC}" type="slidenum">
              <a:rPr lang="en-US" altLang="en-US" sz="1400"/>
              <a:pPr>
                <a:spcBef>
                  <a:spcPct val="0"/>
                </a:spcBef>
              </a:pPr>
              <a:t>13</a:t>
            </a:fld>
            <a:endParaRPr lang="en-US" altLang="en-US" sz="1400"/>
          </a:p>
        </p:txBody>
      </p:sp>
      <p:sp>
        <p:nvSpPr>
          <p:cNvPr id="29699" name="Rectangle 1">
            <a:extLst>
              <a:ext uri="{FF2B5EF4-FFF2-40B4-BE49-F238E27FC236}">
                <a16:creationId xmlns="" xmlns:a16="http://schemas.microsoft.com/office/drawing/2014/main" id="{08F20CB8-6660-F112-29AE-DD40B49037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="" xmlns:a16="http://schemas.microsoft.com/office/drawing/2014/main" id="{46D9A39E-387B-3F08-24B9-AF156AB02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32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>
            <a:extLst>
              <a:ext uri="{FF2B5EF4-FFF2-40B4-BE49-F238E27FC236}">
                <a16:creationId xmlns="" xmlns:a16="http://schemas.microsoft.com/office/drawing/2014/main" id="{45D6787F-E93E-DC32-22FD-62D0CBAB8CE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0EF1FD-BAD5-4AA2-8166-6FE27D9207EB}" type="slidenum">
              <a:rPr lang="en-US" altLang="en-US" sz="1400"/>
              <a:pPr>
                <a:spcBef>
                  <a:spcPct val="0"/>
                </a:spcBef>
              </a:pPr>
              <a:t>14</a:t>
            </a:fld>
            <a:endParaRPr lang="en-US" altLang="en-US" sz="1400"/>
          </a:p>
        </p:txBody>
      </p:sp>
      <p:sp>
        <p:nvSpPr>
          <p:cNvPr id="31747" name="Rectangle 1">
            <a:extLst>
              <a:ext uri="{FF2B5EF4-FFF2-40B4-BE49-F238E27FC236}">
                <a16:creationId xmlns="" xmlns:a16="http://schemas.microsoft.com/office/drawing/2014/main" id="{7B3E43B4-5F6C-236A-B1AC-1C2C5A716E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="" xmlns:a16="http://schemas.microsoft.com/office/drawing/2014/main" id="{3A8500C1-3F92-76C6-7E61-491B8FC55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214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>
            <a:extLst>
              <a:ext uri="{FF2B5EF4-FFF2-40B4-BE49-F238E27FC236}">
                <a16:creationId xmlns="" xmlns:a16="http://schemas.microsoft.com/office/drawing/2014/main" id="{F7568DDC-F5B5-82DA-24D7-326FFF9733E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114A6B-0482-4924-914E-704AEF1185C4}" type="slidenum">
              <a:rPr lang="en-US" altLang="en-US" sz="1400"/>
              <a:pPr>
                <a:spcBef>
                  <a:spcPct val="0"/>
                </a:spcBef>
              </a:pPr>
              <a:t>15</a:t>
            </a:fld>
            <a:endParaRPr lang="en-US" altLang="en-US" sz="1400"/>
          </a:p>
        </p:txBody>
      </p:sp>
      <p:sp>
        <p:nvSpPr>
          <p:cNvPr id="33795" name="Rectangle 1">
            <a:extLst>
              <a:ext uri="{FF2B5EF4-FFF2-40B4-BE49-F238E27FC236}">
                <a16:creationId xmlns="" xmlns:a16="http://schemas.microsoft.com/office/drawing/2014/main" id="{C44348E0-5E37-2363-72B7-50BA8FEED6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="" xmlns:a16="http://schemas.microsoft.com/office/drawing/2014/main" id="{B239ED42-0410-D514-0122-62AC8BD6D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667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>
            <a:extLst>
              <a:ext uri="{FF2B5EF4-FFF2-40B4-BE49-F238E27FC236}">
                <a16:creationId xmlns="" xmlns:a16="http://schemas.microsoft.com/office/drawing/2014/main" id="{D888B1CA-F678-AB0C-DA89-C99CE13CFA5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64C9C3-BF2C-421B-9EA7-A51C7A70CE1D}" type="slidenum">
              <a:rPr lang="en-US" altLang="en-US" sz="1400"/>
              <a:pPr>
                <a:spcBef>
                  <a:spcPct val="0"/>
                </a:spcBef>
              </a:pPr>
              <a:t>16</a:t>
            </a:fld>
            <a:endParaRPr lang="en-US" altLang="en-US" sz="1400"/>
          </a:p>
        </p:txBody>
      </p:sp>
      <p:sp>
        <p:nvSpPr>
          <p:cNvPr id="35843" name="Rectangle 1">
            <a:extLst>
              <a:ext uri="{FF2B5EF4-FFF2-40B4-BE49-F238E27FC236}">
                <a16:creationId xmlns="" xmlns:a16="http://schemas.microsoft.com/office/drawing/2014/main" id="{EFF061B8-E368-8537-9DB2-69E3A8949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="" xmlns:a16="http://schemas.microsoft.com/office/drawing/2014/main" id="{5CCC339C-05FB-9181-29C4-92754A2FB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24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>
            <a:extLst>
              <a:ext uri="{FF2B5EF4-FFF2-40B4-BE49-F238E27FC236}">
                <a16:creationId xmlns="" xmlns:a16="http://schemas.microsoft.com/office/drawing/2014/main" id="{68FAB998-CECD-B5F6-0D87-4850B7E832F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21E987-434D-444C-BD41-0AFA02260161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  <p:sp>
        <p:nvSpPr>
          <p:cNvPr id="37891" name="Rectangle 1">
            <a:extLst>
              <a:ext uri="{FF2B5EF4-FFF2-40B4-BE49-F238E27FC236}">
                <a16:creationId xmlns="" xmlns:a16="http://schemas.microsoft.com/office/drawing/2014/main" id="{57710D02-6D27-E1E0-CAD9-EC4D1D5C76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="" xmlns:a16="http://schemas.microsoft.com/office/drawing/2014/main" id="{9189F04C-EDD3-5F53-A759-6AA69570E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7035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>
            <a:extLst>
              <a:ext uri="{FF2B5EF4-FFF2-40B4-BE49-F238E27FC236}">
                <a16:creationId xmlns="" xmlns:a16="http://schemas.microsoft.com/office/drawing/2014/main" id="{19E69A23-79A2-5C9D-8C9B-C07ADE01BC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79A70A-9AAA-4CA7-B818-39FBC9DABD35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  <p:sp>
        <p:nvSpPr>
          <p:cNvPr id="39939" name="Rectangle 1">
            <a:extLst>
              <a:ext uri="{FF2B5EF4-FFF2-40B4-BE49-F238E27FC236}">
                <a16:creationId xmlns="" xmlns:a16="http://schemas.microsoft.com/office/drawing/2014/main" id="{9897517C-9D01-3635-03E5-6FC3355F6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>
            <a:extLst>
              <a:ext uri="{FF2B5EF4-FFF2-40B4-BE49-F238E27FC236}">
                <a16:creationId xmlns="" xmlns:a16="http://schemas.microsoft.com/office/drawing/2014/main" id="{7CFD0DE2-B5BE-3182-AF4B-22C2C353F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046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>
            <a:extLst>
              <a:ext uri="{FF2B5EF4-FFF2-40B4-BE49-F238E27FC236}">
                <a16:creationId xmlns="" xmlns:a16="http://schemas.microsoft.com/office/drawing/2014/main" id="{31313648-D2A8-1DCF-2D7F-539F33DB3E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09555E-880B-438C-A57C-E056CEA02908}" type="slidenum">
              <a:rPr lang="en-US" altLang="en-US" sz="1400"/>
              <a:pPr>
                <a:spcBef>
                  <a:spcPct val="0"/>
                </a:spcBef>
              </a:pPr>
              <a:t>19</a:t>
            </a:fld>
            <a:endParaRPr lang="en-US" altLang="en-US" sz="1400"/>
          </a:p>
        </p:txBody>
      </p:sp>
      <p:sp>
        <p:nvSpPr>
          <p:cNvPr id="41987" name="Rectangle 1">
            <a:extLst>
              <a:ext uri="{FF2B5EF4-FFF2-40B4-BE49-F238E27FC236}">
                <a16:creationId xmlns="" xmlns:a16="http://schemas.microsoft.com/office/drawing/2014/main" id="{ACF0AF2D-9299-D51B-6F7B-1D4AE6A970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="" xmlns:a16="http://schemas.microsoft.com/office/drawing/2014/main" id="{35A099B2-FAF9-ECB5-ACE8-74EBF4371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088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>
            <a:extLst>
              <a:ext uri="{FF2B5EF4-FFF2-40B4-BE49-F238E27FC236}">
                <a16:creationId xmlns="" xmlns:a16="http://schemas.microsoft.com/office/drawing/2014/main" id="{F79FC2ED-FDC0-D2F7-406A-EC55E4417A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CDF8AC-5C18-470C-BB4F-8D4F4FC0CA62}" type="slidenum">
              <a:rPr lang="en-US" altLang="en-US" sz="1400"/>
              <a:pPr>
                <a:spcBef>
                  <a:spcPct val="0"/>
                </a:spcBef>
              </a:pPr>
              <a:t>20</a:t>
            </a:fld>
            <a:endParaRPr lang="en-US" altLang="en-US" sz="1400"/>
          </a:p>
        </p:txBody>
      </p:sp>
      <p:sp>
        <p:nvSpPr>
          <p:cNvPr id="44035" name="Rectangle 1">
            <a:extLst>
              <a:ext uri="{FF2B5EF4-FFF2-40B4-BE49-F238E27FC236}">
                <a16:creationId xmlns="" xmlns:a16="http://schemas.microsoft.com/office/drawing/2014/main" id="{671923CC-C302-CF45-B63B-EEA8789DF1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>
            <a:extLst>
              <a:ext uri="{FF2B5EF4-FFF2-40B4-BE49-F238E27FC236}">
                <a16:creationId xmlns="" xmlns:a16="http://schemas.microsoft.com/office/drawing/2014/main" id="{2B8FE0B1-63D0-78B0-087A-0C75984F1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17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="" xmlns:a16="http://schemas.microsoft.com/office/drawing/2014/main" id="{AB70F8CB-6EAC-4D66-1D31-15F5F43F6C2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F4F908-0706-49A0-B0F0-F464C1F789A5}" type="slidenum">
              <a:rPr lang="en-US" altLang="en-US" sz="140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  <p:sp>
        <p:nvSpPr>
          <p:cNvPr id="8195" name="Rectangle 1">
            <a:extLst>
              <a:ext uri="{FF2B5EF4-FFF2-40B4-BE49-F238E27FC236}">
                <a16:creationId xmlns="" xmlns:a16="http://schemas.microsoft.com/office/drawing/2014/main" id="{721F3CC3-A705-6E0F-DCCA-B77D043348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="" xmlns:a16="http://schemas.microsoft.com/office/drawing/2014/main" id="{4BC76296-E4B8-D9E1-DF39-FE7DF81B6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21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="" xmlns:a16="http://schemas.microsoft.com/office/drawing/2014/main" id="{2B5A6609-B33F-F8BB-F1CB-383FB4C5DB8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4169C8-786D-4054-B39F-3A75BF2F3F1D}" type="slidenum">
              <a:rPr lang="en-US" altLang="en-US" sz="1400"/>
              <a:pPr>
                <a:spcBef>
                  <a:spcPct val="0"/>
                </a:spcBef>
              </a:pPr>
              <a:t>3</a:t>
            </a:fld>
            <a:endParaRPr lang="en-US" altLang="en-US" sz="1400"/>
          </a:p>
        </p:txBody>
      </p:sp>
      <p:sp>
        <p:nvSpPr>
          <p:cNvPr id="10243" name="Rectangle 1">
            <a:extLst>
              <a:ext uri="{FF2B5EF4-FFF2-40B4-BE49-F238E27FC236}">
                <a16:creationId xmlns="" xmlns:a16="http://schemas.microsoft.com/office/drawing/2014/main" id="{9D21A05B-D5FE-55EC-7760-AC8C73141D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="" xmlns:a16="http://schemas.microsoft.com/office/drawing/2014/main" id="{D211FCDE-E15E-4F84-E2DC-E019400F6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8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="" xmlns:a16="http://schemas.microsoft.com/office/drawing/2014/main" id="{1DC7337B-40EC-BD4B-2223-23B240E39B9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1930B5-4671-41AB-A1D1-7229B7397404}" type="slidenum">
              <a:rPr lang="en-US" altLang="en-US" sz="1400"/>
              <a:pPr>
                <a:spcBef>
                  <a:spcPct val="0"/>
                </a:spcBef>
              </a:pPr>
              <a:t>5</a:t>
            </a:fld>
            <a:endParaRPr lang="en-US" altLang="en-US" sz="1400"/>
          </a:p>
        </p:txBody>
      </p:sp>
      <p:sp>
        <p:nvSpPr>
          <p:cNvPr id="13315" name="Rectangle 1">
            <a:extLst>
              <a:ext uri="{FF2B5EF4-FFF2-40B4-BE49-F238E27FC236}">
                <a16:creationId xmlns="" xmlns:a16="http://schemas.microsoft.com/office/drawing/2014/main" id="{B8DF1D93-F205-8CDB-10D2-1500D629A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="" xmlns:a16="http://schemas.microsoft.com/office/drawing/2014/main" id="{19AED3D2-E96E-4C8A-6B95-C0A691CB5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334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="" xmlns:a16="http://schemas.microsoft.com/office/drawing/2014/main" id="{8E9A9EDC-A0F6-E7B9-EEF7-F7431602B74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ABD4C6-34B8-4A3E-97BD-CA8365180FA9}" type="slidenum">
              <a:rPr lang="en-US" altLang="en-US" sz="1400"/>
              <a:pPr>
                <a:spcBef>
                  <a:spcPct val="0"/>
                </a:spcBef>
              </a:pPr>
              <a:t>6</a:t>
            </a:fld>
            <a:endParaRPr lang="en-US" altLang="en-US" sz="1400"/>
          </a:p>
        </p:txBody>
      </p:sp>
      <p:sp>
        <p:nvSpPr>
          <p:cNvPr id="15363" name="Rectangle 1">
            <a:extLst>
              <a:ext uri="{FF2B5EF4-FFF2-40B4-BE49-F238E27FC236}">
                <a16:creationId xmlns="" xmlns:a16="http://schemas.microsoft.com/office/drawing/2014/main" id="{E1728E92-D07C-A8A5-8FD8-EAF4072766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="" xmlns:a16="http://schemas.microsoft.com/office/drawing/2014/main" id="{83061233-4A40-0D04-6A24-ABD422B11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628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="" xmlns:a16="http://schemas.microsoft.com/office/drawing/2014/main" id="{71A46628-16E8-E7AF-FF6A-1356E01B25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080DCD-A89B-4B61-8546-B944B2287DEF}" type="slidenum">
              <a:rPr lang="en-US" altLang="en-US" sz="1400"/>
              <a:pPr>
                <a:spcBef>
                  <a:spcPct val="0"/>
                </a:spcBef>
              </a:pPr>
              <a:t>7</a:t>
            </a:fld>
            <a:endParaRPr lang="en-US" altLang="en-US" sz="1400"/>
          </a:p>
        </p:txBody>
      </p:sp>
      <p:sp>
        <p:nvSpPr>
          <p:cNvPr id="17411" name="Rectangle 1">
            <a:extLst>
              <a:ext uri="{FF2B5EF4-FFF2-40B4-BE49-F238E27FC236}">
                <a16:creationId xmlns="" xmlns:a16="http://schemas.microsoft.com/office/drawing/2014/main" id="{045BC775-F84B-62DC-9DFD-693237B497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="" xmlns:a16="http://schemas.microsoft.com/office/drawing/2014/main" id="{CECC5349-CFAB-DE72-6510-7B76F6A59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525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="" xmlns:a16="http://schemas.microsoft.com/office/drawing/2014/main" id="{C9D2BE65-6FEE-1350-1CC4-CAC4AA82135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057C3B-1B52-4BAB-98FF-BFBEE7AF1690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/>
          </a:p>
        </p:txBody>
      </p:sp>
      <p:sp>
        <p:nvSpPr>
          <p:cNvPr id="19459" name="Rectangle 1">
            <a:extLst>
              <a:ext uri="{FF2B5EF4-FFF2-40B4-BE49-F238E27FC236}">
                <a16:creationId xmlns="" xmlns:a16="http://schemas.microsoft.com/office/drawing/2014/main" id="{CEAB7938-FAF4-13E8-8D66-748AFC5EF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="" xmlns:a16="http://schemas.microsoft.com/office/drawing/2014/main" id="{CB2D2427-EC1C-F878-141F-85CCE23FB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804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="" xmlns:a16="http://schemas.microsoft.com/office/drawing/2014/main" id="{A3E2A869-AAF1-7D74-405B-42BE43C2AD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0EF836-6A9B-4081-A8E4-0AB644136FC8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/>
          </a:p>
        </p:txBody>
      </p:sp>
      <p:sp>
        <p:nvSpPr>
          <p:cNvPr id="21507" name="Rectangle 1">
            <a:extLst>
              <a:ext uri="{FF2B5EF4-FFF2-40B4-BE49-F238E27FC236}">
                <a16:creationId xmlns="" xmlns:a16="http://schemas.microsoft.com/office/drawing/2014/main" id="{0C8F8336-43AF-7C7B-1396-91DFE3F861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="" xmlns:a16="http://schemas.microsoft.com/office/drawing/2014/main" id="{DCBF3C4D-27BB-15F5-E048-A22133B12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994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="" xmlns:a16="http://schemas.microsoft.com/office/drawing/2014/main" id="{2A2AA266-B6F0-2D5D-BEC0-6F5AE3119DE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A49D2E-3A13-43A2-8ED3-B13D345FB406}" type="slidenum">
              <a:rPr lang="en-US" altLang="en-US" sz="1400"/>
              <a:pPr>
                <a:spcBef>
                  <a:spcPct val="0"/>
                </a:spcBef>
              </a:pPr>
              <a:t>10</a:t>
            </a:fld>
            <a:endParaRPr lang="en-US" altLang="en-US" sz="1400"/>
          </a:p>
        </p:txBody>
      </p:sp>
      <p:sp>
        <p:nvSpPr>
          <p:cNvPr id="23555" name="Rectangle 1">
            <a:extLst>
              <a:ext uri="{FF2B5EF4-FFF2-40B4-BE49-F238E27FC236}">
                <a16:creationId xmlns="" xmlns:a16="http://schemas.microsoft.com/office/drawing/2014/main" id="{A58248A0-D71D-B95C-4D9D-12D591677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="" xmlns:a16="http://schemas.microsoft.com/office/drawing/2014/main" id="{89DD3FD4-B85A-9B72-9B7D-F330D15A3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05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4F6E1F48-7695-B760-B072-4B77BFA5701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FA4F368-89E5-D8B2-1EF1-718B73E0DB3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E2169-C1C8-4ABC-855B-DC685288C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73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E185C8F-43D8-7029-E147-D1873C3915A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68FD45E-341A-4FB0-8404-7A3CA72898D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CFB60-713D-4246-8714-29AFAA2737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1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1613" cy="5006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6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7C2A188A-14EF-1948-EB31-A44248858F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6F53129-64E9-DE1B-1EA4-44C05C5AF46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B244B-1BFF-4D60-A39E-487ED7D20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5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2413" cy="23860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1AC4AF5-921B-5A2A-6B70-BFFFBEE767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1729F24-065B-5954-0F8C-0F5F7EF9DBF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1DB20-3CE0-48C7-8197-BBC20B0DD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71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A2C2576-B9C0-2541-45DC-FF18EDE9D5F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9D477DB-439F-6E3D-A4ED-81ED0106B26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7C23F-908A-4A97-8B88-35E23D7BC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02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A712F09-A9A0-F3FC-63C8-CABC7C2A63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96D87DE-5DFD-741B-6B28-538286A709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8C17C-B6F9-474D-AE1C-6899D0011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83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F335D11-F097-6391-5624-50E4323F89F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4579A09-D36E-79A8-28C6-AD5A22C85B7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A88FD-CAF4-40E7-94E7-264F3B9ED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99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4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49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61AF9DBA-5E72-9767-2FE8-E48A4756E9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FABBF7F-245F-CB6A-737A-772EAB8012C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25B86-BED7-49B8-B8C9-B2B781BE6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94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D9784FDA-517C-3FD5-0D74-AFAD5FCFFE5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5A346C35-7F77-401D-F47D-EBADFD7B0B4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FC182-121E-4882-AFD4-3635B65E4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281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6E5CCB38-F3EA-FB4E-1510-B6B0FEED66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3C512F1-3D50-58C0-5E58-54A6881F10D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BDC67-CA1E-4AC9-8BE1-672834980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298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5D119C6F-2D91-DFC0-99B2-0A3486B6C5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1CE0BD5E-33A0-6600-1D65-0232FD5B0F7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C7C56-C1D3-4C4F-AA47-664ABF3358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91F8264-C9AC-023B-C46F-163EFFE05D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C05B9D3-5FF9-970C-0723-94E92B3B74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1FDFF-2DD5-4F18-97C0-C80D7330F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101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86408BD9-1A6B-14C2-E01A-CD16D87667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0F30CF9-D6BE-ABC9-D236-90CCA857369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2D14E-3E4A-4F7E-8C98-9E0E205BE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32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554CC29F-68B8-A538-6F5F-43D3940289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A26B764-9E1D-1B12-2DAF-AAE4539FC2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F1FBB-D18E-415F-953D-8580CA52B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709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39189DE-010C-4920-EF1D-812A46322B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9B010F2-DA04-A64C-4374-9F425EBC912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5704B-96DE-4A27-B5B4-B6CBCC7F0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11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0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0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81D4074-74F4-8901-8096-61AF02A50E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41999D6-6FB5-208E-0D66-FDE47AABFC2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91312-BF42-4E00-9AF5-4129CC5A1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334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7332285B-FE02-8ADA-1C63-1C26FD41AF2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F58F702-EE49-43FF-DAB4-F7F50CC491C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EC1EB-5DF6-4052-9E44-EFF13F176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402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F2700416-9A7C-B5FC-E353-51439EF5B3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47F4F0E-AC52-3374-2496-5C7D07F3B8F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8892F-AE63-458D-A7EF-4133086073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494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3F9BE34B-55A9-E147-9DAC-A973B64915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A839A6E-FE6C-18DF-76FA-B822AFE464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EF21B-33B5-46BB-9CC3-70EB4ED4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64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6F377B53-755B-360D-575E-579A9027583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039920A8-2557-1FA9-780A-2B0F930F9D08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96A92-F193-4936-8858-859ACD6D9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200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8B5E3C67-9E21-17EF-7492-D7F4CB9AFC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34B80E8E-4FBB-8E4C-D017-121EDB84D48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3204-870D-40E3-9127-5C04578D5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5736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CC76A46-6D2E-4B5C-174B-E6EE4D6B332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EE361E8-C4B2-27D5-9A98-1D63A128FA9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D5953-3C19-471E-BC96-15C9F1779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59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BB8B59E0-5A6C-ED8D-E59A-51409DE69CF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5A80D33-2724-49D6-5320-53C92788856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22A66-41FF-4F05-B67A-C2EAEB6E8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610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9E1CF82B-CAC3-E54E-6A2F-32D38192DDA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BAE4139A-A181-AEAE-242E-1CA82FEE75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76F58-D945-4CCD-B4E5-CA1576CDB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68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7F24D77E-3880-CFB7-D2BF-4CA1C5418D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0E7DA95D-F397-4C56-7088-786E5B0DB49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99C97C-5FEE-4284-BFD6-11047C7CE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2577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ACDE7246-BA3F-E3E3-810D-C29EE2F17F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862628F7-DEE4-91D8-DC23-2C3037C5AE4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EA9C5-A414-4839-B1D9-35027DC23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62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B942249D-2650-8E25-548F-40ED46D489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DABFBA0-5A21-1478-31EB-C13EFC738C1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1A824-61DB-4096-B284-6739E67A6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624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2741613" cy="5764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65125"/>
            <a:ext cx="8077200" cy="5764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ECE2AE1-9F40-97E1-DA2A-FA1A57D2895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117C7B9-5CA7-5B5A-95FE-33537E38EFD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10F2D-84CE-4716-A646-23283963E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8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AA4BFB8-E89D-03FE-D4F7-9142D4CBC1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D944B49A-3BA9-7472-D8E0-31CBDDB8B00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C274D-9577-4A03-B6B2-A7C873A7C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94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D5E1F14-F1CB-DFDA-3DED-C6D8FEEB81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8427EF85-367C-6714-5863-C95BE1D1540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56106-8584-42E4-84B5-0D523DA20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1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DC53AE7-E340-4BCD-EECB-B0129C98D54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A1F8CDB-C889-E297-DACB-13917E11550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79F0B-6020-4176-AA51-884149072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76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2D45A859-DC58-45E4-E3A7-307C57CB713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03D68D1F-09B9-748E-BEBD-8AAEF8E636E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3541-9FCE-403F-BAB1-7711F92D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50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D381A857-18A1-EFBB-6F72-F84CDEC3F4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82D95635-E032-2D3F-94E0-945EE33947A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DC93E-7078-40CB-881F-8B15B7F2E7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83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DBAD9DB9-360F-6407-E9CA-52A0F69C8E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8758B02C-3695-A404-607C-53079EB02E3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AA4AC-9E92-4731-9789-8408966E7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78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="" xmlns:a16="http://schemas.microsoft.com/office/drawing/2014/main" id="{6CA190B4-9E03-68C1-5544-9A3CD26F6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42413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formatОбразец заголовка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37D7C090-86F2-4CD1-B6A5-E0FBF4247EF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="" xmlns:a16="http://schemas.microsoft.com/office/drawing/2014/main" id="{0A81F6BC-BD0C-27AF-6342-183E89339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lv-LV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F109DCD-1F78-4842-9A75-30B98B0A65F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2AB340DD-4FAE-4F54-8B31-08023E4443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5">
            <a:extLst>
              <a:ext uri="{FF2B5EF4-FFF2-40B4-BE49-F238E27FC236}">
                <a16:creationId xmlns="" xmlns:a16="http://schemas.microsoft.com/office/drawing/2014/main" id="{02B259A2-56E3-4BB5-950D-E81F95301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/>
  <p:txStyles>
    <p:titleStyle>
      <a:lvl1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="" xmlns:a16="http://schemas.microsoft.com/office/drawing/2014/main" id="{7711043D-50E8-F482-6DF8-498A5C68E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formatОбразец заголовка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="" xmlns:a16="http://schemas.microsoft.com/office/drawing/2014/main" id="{F2ADBD93-B723-E0E3-B4AF-5524A8DD5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0"/>
            <a:r>
              <a:rPr lang="en-GB" altLang="en-US"/>
              <a:t>Ninth Outline LevelОбразец текста</a:t>
            </a:r>
          </a:p>
          <a:p>
            <a:pPr lvl="1"/>
            <a:r>
              <a:rPr lang="en-GB" altLang="en-US"/>
              <a:t>Второй уровень</a:t>
            </a:r>
          </a:p>
          <a:p>
            <a:pPr lvl="2"/>
            <a:r>
              <a:rPr lang="en-GB" altLang="en-US"/>
              <a:t>Третий уровень</a:t>
            </a:r>
          </a:p>
          <a:p>
            <a:pPr lvl="3"/>
            <a:r>
              <a:rPr lang="en-GB" altLang="en-US"/>
              <a:t>Четвертый уровень</a:t>
            </a:r>
          </a:p>
          <a:p>
            <a:pPr lvl="4"/>
            <a:r>
              <a:rPr lang="en-GB" altLang="en-US"/>
              <a:t>Пятый уровень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1F5FC46C-41DB-4F5E-AD03-BBA90D821B3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2053" name="Text Box 4">
            <a:extLst>
              <a:ext uri="{FF2B5EF4-FFF2-40B4-BE49-F238E27FC236}">
                <a16:creationId xmlns="" xmlns:a16="http://schemas.microsoft.com/office/drawing/2014/main" id="{138F84A0-AB4B-8D75-4ADC-674E16FB1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lv-LV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A56E7408-BE36-4BCB-ADAD-6BB04A876A7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FD440E05-7058-4AB8-A4DE-DB206F5113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="" xmlns:a16="http://schemas.microsoft.com/office/drawing/2014/main" id="{3EA3F552-3574-EB0D-7C42-E51CA4A2A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formatОбразец заголовка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939D864F-0B22-4597-8CA5-C2D8827142A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1/21/23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="" xmlns:a16="http://schemas.microsoft.com/office/drawing/2014/main" id="{FF5CE5EC-F1CD-23D2-10BD-8DDD12E3F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lv-LV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35B108A9-1DCF-4E45-B6BE-B816B1B1768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6E63C929-656E-49F4-8A3C-FEB4CF72A2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Rectangle 5">
            <a:extLst>
              <a:ext uri="{FF2B5EF4-FFF2-40B4-BE49-F238E27FC236}">
                <a16:creationId xmlns="" xmlns:a16="http://schemas.microsoft.com/office/drawing/2014/main" id="{A88F1F77-6DE4-EAD6-ED4D-148A23FF0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57200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="" xmlns:a16="http://schemas.microsoft.com/office/drawing/2014/main" id="{1D9A8D7F-391E-43A9-1F2F-11712D114F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71588" y="2185988"/>
            <a:ext cx="9779000" cy="1620837"/>
          </a:xfrm>
        </p:spPr>
        <p:txBody>
          <a:bodyPr anchor="t"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lv-LV" alt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SABIEDRĪBAS INFORMĒTĪBA PAR PĀRTIKAS ALERĢIJAS SIMPTOMIEM UN PROFILAKSES ASPEKTIEM</a:t>
            </a:r>
            <a:br>
              <a:rPr lang="lv-LV" alt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alt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3200" dirty="0">
                <a:latin typeface="Calibri Light" panose="020F0302020204030204" pitchFamily="34" charset="0"/>
              </a:rPr>
              <a:t/>
            </a:r>
            <a:br>
              <a:rPr lang="ru-RU" altLang="en-US" sz="3200" dirty="0">
                <a:latin typeface="Calibri Light" panose="020F0302020204030204" pitchFamily="34" charset="0"/>
              </a:rPr>
            </a:br>
            <a:r>
              <a:rPr lang="ru-RU" altLang="en-US" sz="2400" i="1" dirty="0">
                <a:latin typeface="Calibri Light" panose="020F0302020204030204" pitchFamily="34" charset="0"/>
              </a:rPr>
              <a:t> 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="" xmlns:a16="http://schemas.microsoft.com/office/drawing/2014/main" id="{290F59CB-370E-50A7-B373-A3CCE16F41B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271588" y="4292600"/>
            <a:ext cx="10367962" cy="1762125"/>
          </a:xfrm>
        </p:spPr>
        <p:txBody>
          <a:bodyPr lIns="90000" tIns="45000" rIns="90000" bIns="45000"/>
          <a:lstStyle/>
          <a:p>
            <a:pPr algn="r" eaLnBrk="1" hangingPunct="1">
              <a:spcAft>
                <a:spcPct val="0"/>
              </a:spcAft>
            </a:pPr>
            <a:r>
              <a:rPr lang="lv-LV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Autori: </a:t>
            </a:r>
            <a:r>
              <a:rPr lang="lv-LV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Nora Dubro</a:t>
            </a:r>
            <a:br>
              <a:rPr lang="lv-LV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Ārstniecības katedras 3.kursa studente</a:t>
            </a:r>
          </a:p>
          <a:p>
            <a:pPr algn="r" eaLnBrk="1" hangingPunct="1">
              <a:spcAft>
                <a:spcPct val="0"/>
              </a:spcAft>
            </a:pPr>
            <a:endParaRPr lang="lv-LV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Aft>
                <a:spcPct val="0"/>
              </a:spcAft>
            </a:pPr>
            <a:r>
              <a:rPr lang="lv-LV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Mg.sc.sal. Janeta Strazdiņa</a:t>
            </a:r>
            <a:r>
              <a:rPr lang="lv-LV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eaLnBrk="1" hangingPunct="1">
              <a:spcAft>
                <a:spcPct val="0"/>
              </a:spcAft>
            </a:pPr>
            <a:r>
              <a:rPr lang="lv-LV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Ārstniecības katedras vadītāja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="" xmlns:a16="http://schemas.microsoft.com/office/drawing/2014/main" id="{04D423A4-FE7D-BB81-113D-D970CF3D6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769938"/>
            <a:ext cx="78613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Latvijas Universitātes P.Stradiņa medicīnas koledža</a:t>
            </a:r>
          </a:p>
        </p:txBody>
      </p:sp>
      <p:sp>
        <p:nvSpPr>
          <p:cNvPr id="5125" name="Rectangle 4">
            <a:extLst>
              <a:ext uri="{FF2B5EF4-FFF2-40B4-BE49-F238E27FC236}">
                <a16:creationId xmlns="" xmlns:a16="http://schemas.microsoft.com/office/drawing/2014/main" id="{4F1D5844-7793-17D7-9CB5-7608555D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6122988"/>
            <a:ext cx="49212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US" altLang="en-US" sz="2000">
                <a:latin typeface="Times New Roman" panose="02020603050405020304" pitchFamily="18" charset="0"/>
              </a:rPr>
              <a:t>Jūrmala</a:t>
            </a:r>
            <a:r>
              <a:rPr lang="lv-LV" altLang="en-US" sz="2000">
                <a:latin typeface="Times New Roman" panose="02020603050405020304" pitchFamily="18" charset="0"/>
              </a:rPr>
              <a:t>, 2023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36C29F0-37FB-4F70-849A-3A78A37E3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15" y="0"/>
            <a:ext cx="2001545" cy="2001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="" xmlns:a16="http://schemas.microsoft.com/office/drawing/2014/main" id="{631E1CE6-5123-3F36-7660-CEE8CA47A7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136525"/>
            <a:ext cx="10850562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Viedoklis par pārtikas alerģijas </a:t>
            </a:r>
            <a:r>
              <a:rPr lang="lv-LV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attīstību un simptomu </a:t>
            </a: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klīniskās izpausmes ātrumu</a:t>
            </a:r>
            <a:endParaRPr lang="ru-R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7EB4F199-D675-4A54-A65B-2BE6EC511EE0}"/>
              </a:ext>
            </a:extLst>
          </p:cNvPr>
          <p:cNvGraphicFramePr/>
          <p:nvPr/>
        </p:nvGraphicFramePr>
        <p:xfrm>
          <a:off x="407368" y="1196752"/>
          <a:ext cx="115212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TextBox 3">
            <a:extLst>
              <a:ext uri="{FF2B5EF4-FFF2-40B4-BE49-F238E27FC236}">
                <a16:creationId xmlns="" xmlns:a16="http://schemas.microsoft.com/office/drawing/2014/main" id="{756686A0-D0DD-5F37-603A-D7E438DB2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2473325"/>
            <a:ext cx="2232025" cy="646113"/>
          </a:xfrm>
          <a:prstGeom prst="rect">
            <a:avLst/>
          </a:prstGeom>
          <a:noFill/>
          <a:ln w="3175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/>
            <a:r>
              <a:rPr lang="lv-LV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36,7% (n=58) VA/SA nozares pārstāvji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3" name="Left Arrow 2">
            <a:extLst>
              <a:ext uri="{FF2B5EF4-FFF2-40B4-BE49-F238E27FC236}">
                <a16:creationId xmlns="" xmlns:a16="http://schemas.microsoft.com/office/drawing/2014/main" id="{8A79E5BA-860D-B945-C45D-09DFD6F1B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2678113"/>
            <a:ext cx="863600" cy="246062"/>
          </a:xfrm>
          <a:prstGeom prst="leftArrow">
            <a:avLst>
              <a:gd name="adj1" fmla="val 50000"/>
              <a:gd name="adj2" fmla="val 5025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="" xmlns:a16="http://schemas.microsoft.com/office/drawing/2014/main" id="{FBD94C48-A158-9AE6-1EF1-A33C2028FD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79425" y="136525"/>
            <a:ext cx="10995025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Alerģiskās reakcijas attīstības uz augļiem un dārzeņiem iespējamība, ja ir </a:t>
            </a:r>
            <a:r>
              <a:rPr lang="ru-RU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apstiprinātā alerģija pret ziedputekšņiem</a:t>
            </a:r>
            <a:endParaRPr lang="ru-RU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6C37B29C-9B3A-4B21-A34B-3CA88F2D4B91}"/>
              </a:ext>
            </a:extLst>
          </p:cNvPr>
          <p:cNvGraphicFramePr/>
          <p:nvPr/>
        </p:nvGraphicFramePr>
        <p:xfrm>
          <a:off x="263352" y="1556792"/>
          <a:ext cx="116652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="" xmlns:a16="http://schemas.microsoft.com/office/drawing/2014/main" id="{8B28AB53-2739-F1DE-1AC3-EC5FA4618E6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136525"/>
            <a:ext cx="10850562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Alerģisko pārtikas grupu atpazīšana</a:t>
            </a:r>
            <a:endParaRPr lang="ru-RU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AFA03D34-2D16-4E2D-BFDA-1207F0513D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505670"/>
              </p:ext>
            </p:extLst>
          </p:nvPr>
        </p:nvGraphicFramePr>
        <p:xfrm>
          <a:off x="119336" y="620688"/>
          <a:ext cx="12072664" cy="623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="" xmlns:a16="http://schemas.microsoft.com/office/drawing/2014/main" id="{B5979E3F-9689-9B6C-F5EE-D038882648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136525"/>
            <a:ext cx="10850562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Alerģiskās reakcijas provocējošie faktori</a:t>
            </a:r>
            <a:endParaRPr lang="ru-R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FAA7EA8B-C068-4FDD-8657-2E2850467A11}"/>
              </a:ext>
            </a:extLst>
          </p:cNvPr>
          <p:cNvGraphicFramePr/>
          <p:nvPr/>
        </p:nvGraphicFramePr>
        <p:xfrm>
          <a:off x="335360" y="1124744"/>
          <a:ext cx="115932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="" xmlns:a16="http://schemas.microsoft.com/office/drawing/2014/main" id="{2610F1C6-FFD8-5D16-7903-0769F629D7D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136525"/>
            <a:ext cx="10850562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Iepazīšanās ar pārtikas produkta apraksta informāciju</a:t>
            </a:r>
            <a:endParaRPr lang="ru-R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387A68E4-1514-441C-90AC-35F783E6E842}"/>
              </a:ext>
            </a:extLst>
          </p:cNvPr>
          <p:cNvGraphicFramePr/>
          <p:nvPr/>
        </p:nvGraphicFramePr>
        <p:xfrm>
          <a:off x="623392" y="1052736"/>
          <a:ext cx="1116124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="" xmlns:a16="http://schemas.microsoft.com/office/drawing/2014/main" id="{ABC5D484-8B6C-D9D8-E8A2-07B28A7FD6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136525"/>
            <a:ext cx="10850562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Pārtikas alerģijas attīstības varbūtību samazinošie faktori</a:t>
            </a:r>
            <a:endParaRPr lang="ru-R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B1B1EF4-FA42-456A-8AC7-BA2231643978}"/>
              </a:ext>
            </a:extLst>
          </p:cNvPr>
          <p:cNvGraphicFramePr/>
          <p:nvPr/>
        </p:nvGraphicFramePr>
        <p:xfrm>
          <a:off x="335360" y="1196752"/>
          <a:ext cx="11521279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="" xmlns:a16="http://schemas.microsoft.com/office/drawing/2014/main" id="{4D2FB54A-4808-EBB0-8201-53097646E4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69925" y="188913"/>
            <a:ext cx="10850563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Pārtikas alerģijas attīstības varbūtību palielinošie faktori</a:t>
            </a:r>
            <a:endParaRPr lang="ru-R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853028C7-23A6-4FAD-A2D4-4DF68EC337AC}"/>
              </a:ext>
            </a:extLst>
          </p:cNvPr>
          <p:cNvGraphicFramePr/>
          <p:nvPr/>
        </p:nvGraphicFramePr>
        <p:xfrm>
          <a:off x="263352" y="1124744"/>
          <a:ext cx="1166529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="" xmlns:a16="http://schemas.microsoft.com/office/drawing/2014/main" id="{B80EF7D7-5273-3420-40A2-1F2F0F0D73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136525"/>
            <a:ext cx="10850562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Pārtikas alerģijas ārstēšanas iespējas </a:t>
            </a:r>
            <a:endParaRPr lang="ru-RU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24BCA668-40F4-41C8-8DFF-70BB8B0835B0}"/>
              </a:ext>
            </a:extLst>
          </p:cNvPr>
          <p:cNvGraphicFramePr/>
          <p:nvPr/>
        </p:nvGraphicFramePr>
        <p:xfrm>
          <a:off x="144513" y="1160353"/>
          <a:ext cx="11809312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="" xmlns:a16="http://schemas.microsoft.com/office/drawing/2014/main" id="{8DB1B570-9FE3-5342-592E-317503CB0E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24113" y="188913"/>
            <a:ext cx="6926262" cy="13255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ru-RU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" name="Text Box 2">
            <a:extLst>
              <a:ext uri="{FF2B5EF4-FFF2-40B4-BE49-F238E27FC236}">
                <a16:creationId xmlns="" xmlns:a16="http://schemas.microsoft.com/office/drawing/2014/main" id="{52744B54-B2F7-4D43-A51A-207B51ADE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811213"/>
            <a:ext cx="10688638" cy="604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eaLnBrk="1" hangingPunct="1">
              <a:lnSpc>
                <a:spcPct val="90000"/>
              </a:lnSpc>
              <a:spcAft>
                <a:spcPts val="1425"/>
              </a:spcAft>
              <a:buClr>
                <a:srgbClr val="000000"/>
              </a:buClr>
              <a:buSzPct val="45000"/>
              <a:defRPr/>
            </a:pPr>
            <a:endParaRPr lang="lv-LV" alt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8787" indent="-457200" algn="just">
              <a:buFont typeface="+mj-lt"/>
              <a:buAutoNum type="arabicPeriod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Lielākajai respondentu daļai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- 95,4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(n=250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pārtikas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alerģijas simptomi asociējas ar ādas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apsārtumu, izsitumiem, niezi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tūsku, līdz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to ir nepieciešama sabiedrības izglītošana par pārtikas alerģijas izpausmju potenciālo daudzveidību un iespējamajām klīniskās ainas izmaiņām līdz ar vecuma palielināšanos.</a:t>
            </a:r>
          </a:p>
          <a:p>
            <a:pPr marL="458787" indent="-457200" algn="just">
              <a:buFont typeface="+mj-lt"/>
              <a:buAutoNum type="arabicPeriod"/>
              <a:defRPr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8787" indent="-457200" algn="just">
              <a:buFont typeface="+mj-lt"/>
              <a:buAutoNum type="arabicPeriod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Respondentu vairākums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- 92,7% (n=243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ir informēts par pārtikas alerģijas attīstības iespējamību dzīves gaitā, taču pavisam neliela respondentu daļa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- 36,3% (n=95) apzinās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smēķēšanas provocējošo lomu, kā arī tikai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respondentu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trešdaļa 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uzskata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probiotiku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lietošanu, dabiskās dzemdības, zivju eļļas lietošanu, plānojot grūtniecību un agrīno zīdaiņu piebarošanas uzsākšanu par būtiskiem pārtikas alerģijas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profilakses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faktoriem.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="" xmlns:a16="http://schemas.microsoft.com/office/drawing/2014/main" id="{E883C2E1-1B42-65A4-DB84-4055EDF790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95550" y="153988"/>
            <a:ext cx="6926263" cy="1323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ru-RU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" name="Text Box 2">
            <a:extLst>
              <a:ext uri="{FF2B5EF4-FFF2-40B4-BE49-F238E27FC236}">
                <a16:creationId xmlns="" xmlns:a16="http://schemas.microsoft.com/office/drawing/2014/main" id="{478F24DA-CA7F-4A87-99BC-9C78A703B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1052736"/>
            <a:ext cx="10688637" cy="604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algn="just">
              <a:defRPr/>
            </a:pPr>
            <a:r>
              <a:rPr lang="lv-LV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Respondentu vairākums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- 67,6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(n=177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ir informēti par potenciāliem pārtikas alergēniem, taču lielai respondentu daļai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- 32,4% (n=85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pārtikas alerģijas reakcija asociējas ar atsevišķu produktu grupu lietošanu uzturā. Tomēr jāatzīmē, ka pārtikas alerģijas reakciju var izraisīt jebkurš pārtikas produkts un jebkurā daudzumā iekļūstot organisma kuņģa - zarnu traktā. </a:t>
            </a:r>
            <a:endParaRPr lang="lv-LV" sz="24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algn="just">
              <a:defRPr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algn="just"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Pārtikas alerģiju nevar izārstēt, bet to var kontrolēt, pauda 76,7% (n=201) respondentu, bet jāuzsver, ka pārtikas alerģijas simptomu novēršanai, līdz ar alergēna elimināciju no uztura, būtiska 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loma ir </a:t>
            </a:r>
            <a:r>
              <a:rPr lang="lv-LV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profilakses pasākumiem, piemēram, organisma 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imunitātes stiprināšanai, tai skaitā, kuņģa - zarnu trakta darbības uzlabošanai ar </a:t>
            </a:r>
            <a:r>
              <a:rPr lang="lv-LV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mikrobiotas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sastāva korekciju, piemēram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diētai ar augstu šķiedrvielu saturu un indikāciju gadījumā,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probiotiku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prebiotiku un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sinbiotiku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uzņemšanai.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="" xmlns:a16="http://schemas.microsoft.com/office/drawing/2014/main" id="{88BC4753-90AE-E7BF-46D0-55D66D49DA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41575" y="250825"/>
            <a:ext cx="6926263" cy="13255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Aktualitāte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="" xmlns:a16="http://schemas.microsoft.com/office/drawing/2014/main" id="{90B6428E-50BD-483C-8616-EC73754D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63" y="836613"/>
            <a:ext cx="10831512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hangingPunct="1">
              <a:buClr>
                <a:srgbClr val="000000"/>
              </a:buClr>
              <a:buSzPct val="45000"/>
              <a:defRPr/>
            </a:pP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reiz alerģijas ir viena no aktuālākajām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veselības problēmām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īpaši ekonomiski 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industriāli attīstītās valstīs.</a:t>
            </a:r>
          </a:p>
          <a:p>
            <a:pPr marL="0" indent="0" eaLnBrk="1" hangingPunct="1">
              <a:buClr>
                <a:srgbClr val="000000"/>
              </a:buClr>
              <a:buSzPct val="45000"/>
              <a:defRPr/>
            </a:pP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Saskaņā ar Pasaules Alerģijas organizācijas datiem, 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tā 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skar 10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40 % pasaules iedzīvotāju, 2022.gadā veidojot ap 6 % globālajā sociāli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ekonomisko izdevumu struktūrā.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="" xmlns:a16="http://schemas.microsoft.com/office/drawing/2014/main" id="{31F9F722-1868-4CC3-BCBB-E43FFA95F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488" y="6165850"/>
            <a:ext cx="10110787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>
              <a:defRPr/>
            </a:pP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Avots: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bridge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(2020).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Allergy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Trends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2027. [tiešsaiste]. [Skatīts 10.02.2022.]. Pieejams: </a:t>
            </a:r>
            <a:r>
              <a:rPr lang="lv-LV" altLang="en-US" sz="1200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https://www.databridgemarketresearch.com/reports/global-food-allergy-market/amp 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panose="020B0604020202020204" pitchFamily="34" charset="0"/>
              <a:buNone/>
              <a:defRPr/>
            </a:pPr>
            <a:endParaRPr lang="ru-RU" alt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defRPr/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173" name="Picture 6">
            <a:extLst>
              <a:ext uri="{FF2B5EF4-FFF2-40B4-BE49-F238E27FC236}">
                <a16:creationId xmlns="" xmlns:a16="http://schemas.microsoft.com/office/drawing/2014/main" id="{90A6BD62-DD38-EB2F-06FE-A947219B9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4" t="44749" r="24013" b="19550"/>
          <a:stretch>
            <a:fillRect/>
          </a:stretch>
        </p:blipFill>
        <p:spPr bwMode="auto">
          <a:xfrm>
            <a:off x="2292350" y="2708275"/>
            <a:ext cx="7058025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="" xmlns:a16="http://schemas.microsoft.com/office/drawing/2014/main" id="{2F4BCA37-3A98-79E0-DDE0-9A3F7E1140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55688" y="3284538"/>
            <a:ext cx="10515600" cy="13255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ru-RU" altLang="en-US" sz="6000">
                <a:latin typeface="Times New Roman" panose="02020603050405020304" pitchFamily="18" charset="0"/>
              </a:rPr>
              <a:t>Paldies par uzmanību!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85491B3-53E8-416D-8673-6DFE9D0D9B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332656"/>
            <a:ext cx="2001545" cy="2001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="" xmlns:a16="http://schemas.microsoft.com/office/drawing/2014/main" id="{6CFD4A00-C0D5-CBFF-83EB-50D26C1EBA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24113" y="188913"/>
            <a:ext cx="6926262" cy="13255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Aktualitāte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="" xmlns:a16="http://schemas.microsoft.com/office/drawing/2014/main" id="{1C435FAA-2DC5-4DFB-8B1C-3CCCC739B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852488"/>
            <a:ext cx="11169650" cy="604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8636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Saskaņā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Eiropas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alerģijas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klīniskās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imunoloģijas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akadēmijas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2021.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datiem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vairāk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nekā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miljoni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cilvēku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Eiropā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cieš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dažādām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pārtikas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alerģijām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q"/>
            </a:pPr>
            <a:endParaRPr lang="lv-LV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q"/>
            </a:pPr>
            <a:endParaRPr lang="lv-LV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endParaRPr lang="lv-LV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Avots: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lv-LV" altLang="en-US" sz="1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lv-LV" altLang="en-US" sz="1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(2023). FARE. [tiešsaiste]. [Skatīts 02.01.2023.]. Pieejams: </a:t>
            </a:r>
            <a:r>
              <a:rPr lang="lv-LV" altLang="en-US" sz="1200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https://www.foodallergy.org/resources/facts-and-statistics?fbclid=IwAR38SX1yM34ypsVUdc9KGamWAdGyPF4r9dU7DSLrTNIXttAWmiYZ_8HlpuQ</a:t>
            </a:r>
            <a:endParaRPr lang="lv-LV" altLang="en-US" sz="1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Pašlaik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pārtikas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alerģiju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ārstēšanas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pamatā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alergēna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izslēgšana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ru-RU" alt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Problēma</a:t>
            </a:r>
            <a:r>
              <a:rPr lang="ru-RU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redisponējošo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faktoru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polietioloģija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būtiski</a:t>
            </a:r>
            <a:r>
              <a:rPr lang="ru-RU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mazina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iespēju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izslēgt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absolūti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alergēnus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izsauc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alerģisku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reakciju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lv-LV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Saslimstību rada arī jaunu, tostarp ģenētiski modificētu alergēnu rašanās un krusteniskās reakcijas ar citām alergēnu grupām.</a:t>
            </a:r>
            <a:endParaRPr lang="lv-LV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</a:pPr>
            <a:endParaRPr lang="ru-RU" altLang="en-US" sz="1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220" name="Picture 4">
            <a:extLst>
              <a:ext uri="{FF2B5EF4-FFF2-40B4-BE49-F238E27FC236}">
                <a16:creationId xmlns="" xmlns:a16="http://schemas.microsoft.com/office/drawing/2014/main" id="{2AF113CE-DDAA-91B5-4476-0314CEE8B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628775"/>
            <a:ext cx="3671887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D153E0BB-33CB-7F35-89A4-52B8760B4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49275"/>
            <a:ext cx="10514013" cy="831850"/>
          </a:xfrm>
        </p:spPr>
        <p:txBody>
          <a:bodyPr/>
          <a:lstStyle/>
          <a:p>
            <a:pPr algn="ctr"/>
            <a:r>
              <a:rPr lang="lv-LV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="" xmlns:a16="http://schemas.microsoft.com/office/drawing/2014/main" id="{5163EDE4-2FD9-02FE-76EB-572215D024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96975"/>
            <a:ext cx="10514013" cy="4978400"/>
          </a:xfrm>
        </p:spPr>
        <p:txBody>
          <a:bodyPr/>
          <a:lstStyle/>
          <a:p>
            <a:endParaRPr lang="lv-LV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oskaidrot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sabiedrības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informētību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pārtikas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alerģijas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simptomiem</a:t>
            </a:r>
            <a:r>
              <a:rPr lang="lv-LV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profilakses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aspektiem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v-LV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="" xmlns:a16="http://schemas.microsoft.com/office/drawing/2014/main" id="{24077678-04A4-6C2F-508C-ED31A1B271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620713"/>
            <a:ext cx="6926262" cy="10302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Pētījuma </a:t>
            </a:r>
            <a:r>
              <a:rPr lang="ru-RU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uzdevumi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="" xmlns:a16="http://schemas.microsoft.com/office/drawing/2014/main" id="{AB0086FC-1152-4459-877D-1687534F2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1281113"/>
            <a:ext cx="10237788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eaLnBrk="1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defRPr/>
            </a:pPr>
            <a:endParaRPr lang="lv-LV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5937" indent="-51435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Analizēt literatūru, zinātniski pētnieciskos rakstus un informācijas avotus par PA klīniskajām izpausmēm, attīstības faktoriem un profilakses aspektiem.</a:t>
            </a:r>
          </a:p>
          <a:p>
            <a:pPr marL="515937" indent="-51435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Izveidot pētnieciskā darba instrumentu – aptaujas anketu.</a:t>
            </a:r>
          </a:p>
          <a:p>
            <a:pPr marL="515937" indent="-51435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Veikt respondentu aptauju.</a:t>
            </a:r>
          </a:p>
          <a:p>
            <a:pPr marL="515937" indent="-51435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Apkopot, sistematizēt un analizēt iegūtos aptaujas datus.</a:t>
            </a:r>
          </a:p>
          <a:p>
            <a:pPr marL="515937" indent="-51435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Izstrādāt secinājumus.</a:t>
            </a:r>
          </a:p>
          <a:p>
            <a:pPr marL="1587" indent="0" eaLnBrk="1" hangingPunct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5937" indent="-51435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5937" indent="-514350" eaLnBrk="1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="" xmlns:a16="http://schemas.microsoft.com/office/drawing/2014/main" id="{C13600BA-CE9C-1673-0C3C-C6355A38CB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692150"/>
            <a:ext cx="10850563" cy="9985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ru-RU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</a:t>
            </a: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metod</a:t>
            </a: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oloģija</a:t>
            </a:r>
            <a:endParaRPr lang="ru-RU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="" xmlns:a16="http://schemas.microsoft.com/office/drawing/2014/main" id="{9A43A7DC-DAA2-49CC-B6BE-4A944E5CA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90688"/>
            <a:ext cx="10844213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87" indent="0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r>
              <a:rPr lang="ru-RU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Pētniecības metode: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kvantitatīva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pētniecības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r>
              <a:rPr lang="ru-RU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instruments: 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aptaujas anketa</a:t>
            </a:r>
          </a:p>
          <a:p>
            <a:pPr marL="1587" indent="0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r>
              <a:rPr lang="ru-RU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respondenti: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pilngadīgi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LV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iedzīvotāji</a:t>
            </a:r>
            <a:endParaRPr lang="ru-RU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r>
              <a:rPr lang="ru-RU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bāze:</a:t>
            </a:r>
            <a:r>
              <a:rPr lang="ru-RU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www.visidati.lv  </a:t>
            </a:r>
            <a:endParaRPr lang="lv-LV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7" indent="0" algn="just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Pētījuma veikšanai tika saņemta Latvijas Universitātes P. Stradiņa medicīnas koledžas ētikas komisijas atļauja Nr. 9. </a:t>
            </a:r>
          </a:p>
          <a:p>
            <a:pPr marL="1587" indent="0" algn="just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Pētījums norisinājās laika posmā no 01.02.2023. – 11.02.2023.</a:t>
            </a:r>
          </a:p>
          <a:p>
            <a:pPr marL="1587" indent="0" algn="ctr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endParaRPr lang="lv-LV" alt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7" indent="0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defRPr/>
            </a:pPr>
            <a:r>
              <a:rPr lang="ru-RU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Tx/>
              <a:buFontTx/>
              <a:buNone/>
              <a:defRPr/>
            </a:pPr>
            <a:endParaRPr lang="ru-RU" altLang="en-US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="" xmlns:a16="http://schemas.microsoft.com/office/drawing/2014/main" id="{0BF41FE6-970D-2AA5-E453-6EEF1B4C35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476250"/>
            <a:ext cx="10850563" cy="9985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Reprezentatīvās kopas raksturojums</a:t>
            </a:r>
            <a:endParaRPr lang="ru-RU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="" xmlns:a16="http://schemas.microsoft.com/office/drawing/2014/main" id="{528A36F2-E9D3-42A7-8C05-029A8E405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2357574"/>
            <a:ext cx="1080135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Dzimums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7" indent="-4572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īrie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6,1%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(n=15)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7" indent="-457200" algn="just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ieviete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-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93,9%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endParaRPr lang="lv-LV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Izglītība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7" indent="-4572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idējā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42,4%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7" indent="-4572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ugstākā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50,8%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7" indent="-4572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6,9%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(n=18)</a:t>
            </a:r>
          </a:p>
          <a:p>
            <a:pPr marL="230187" indent="-4572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lv-LV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Dzīves vieta: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Lielākā respondentu daļa dzīvo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pilsētas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nomalē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34,7%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91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pilsētas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centrā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32,1%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(n=84)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7" indent="-4572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="" xmlns:a16="http://schemas.microsoft.com/office/drawing/2014/main" id="{DEA5D030-A3D7-3118-D3D9-0AD8160D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" y="1387475"/>
            <a:ext cx="10514013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indent="-227013">
              <a:lnSpc>
                <a:spcPct val="9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fontAlgn="b" hangingPunct="1">
              <a:lnSpc>
                <a:spcPct val="93000"/>
              </a:lnSpc>
              <a:spcAft>
                <a:spcPct val="0"/>
              </a:spcAft>
            </a:pPr>
            <a:r>
              <a:rPr lang="lv-LV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Aptaujā piedalījās 262 respondenti - Latvijas iedzīvotāji, vecāki par 18 gadiem. </a:t>
            </a:r>
          </a:p>
          <a:p>
            <a:pPr eaLnBrk="1" fontAlgn="b" hangingPunct="1">
              <a:lnSpc>
                <a:spcPct val="93000"/>
              </a:lnSpc>
              <a:spcAft>
                <a:spcPct val="0"/>
              </a:spcAft>
            </a:pPr>
            <a:r>
              <a:rPr lang="lv-LV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Vidējais reprezentatīvās kopas vecums ir 32,9 gadi. </a:t>
            </a:r>
          </a:p>
          <a:p>
            <a:pPr eaLnBrk="1" fontAlgn="b" hangingPunct="1">
              <a:lnSpc>
                <a:spcPct val="93000"/>
              </a:lnSpc>
              <a:spcAft>
                <a:spcPct val="0"/>
              </a:spcAft>
            </a:pPr>
            <a:endParaRPr lang="lv-LV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="" xmlns:a16="http://schemas.microsoft.com/office/drawing/2014/main" id="{3682500D-C4AA-40CB-CB6B-3B7F417F22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198438"/>
            <a:ext cx="10850563" cy="9985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Reprezentatīvās kopas raksturojums</a:t>
            </a:r>
            <a:endParaRPr lang="ru-RU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="" xmlns:a16="http://schemas.microsoft.com/office/drawing/2014/main" id="{CA0A9D67-2364-45D8-B758-1345F2A5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84" y="980728"/>
            <a:ext cx="11233248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odarbošanā</a:t>
            </a: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(lielākās grupas):</a:t>
            </a: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Veselības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Sociālā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aprūpe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35,5%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(n=93)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17,6%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46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11,5%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Pakalpojumi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Klientu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apkalpošana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6,9%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Izglītība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Zinātne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6,1%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Alerģijas/pārtikas nepanesību savā anamnēzē:</a:t>
            </a: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noliedza - 63,7% (n=167)</a:t>
            </a: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apstiprināja - 25,6% (n=67)</a:t>
            </a: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endParaRPr lang="lv-LV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Izpratne par pārtikas alerģijas jēdzienu:</a:t>
            </a: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Organisma imūnās sistēmas nelabvēlīga reakcija uz kādu pārtikas produktu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80,2%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(n=210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fld id="{28F13EF2-FF87-479B-A00A-C06E3C52DC49}" type="VALUE"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 eaLnBrk="1" fontAlgn="b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t>​</a:t>
            </a:fld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eaLnBrk="1" fontAlgn="b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nepanesība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izpaužas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gremošanas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sistēmas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traucējumiem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18,7%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(n=49</a:t>
            </a:r>
            <a:fld id="{1AD02AB0-6A56-45EB-ADB5-41FD28CC29AA}" type="VALUE"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 eaLnBrk="1" fontAlgn="b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t>​</a:t>
            </a:fld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15 Veselības/Sociālā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aprūpes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nozares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pārstāvji.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b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="" xmlns:a16="http://schemas.microsoft.com/office/drawing/2014/main" id="{4F4F31D9-FB8F-4282-0079-90070E6FAA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23888" y="136525"/>
            <a:ext cx="10850562" cy="12763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  <a:br>
              <a:rPr lang="lv-LV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Pārtikas alerģisko reakciju simptomu atpazīšana</a:t>
            </a:r>
            <a:endParaRPr lang="ru-RU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75FA5ECB-1FD9-49C4-B780-B2149D827F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717299"/>
              </p:ext>
            </p:extLst>
          </p:nvPr>
        </p:nvGraphicFramePr>
        <p:xfrm>
          <a:off x="120760" y="1052736"/>
          <a:ext cx="1185582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6255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Calibri"/>
      <a:ea typeface="Microsoft YaHei"/>
      <a:cs typeface=""/>
    </a:majorFont>
    <a:minorFont>
      <a:latin typeface="Calibri"/>
      <a:ea typeface="Microsoft YaHei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1133</Words>
  <Application>Microsoft Office PowerPoint</Application>
  <PresentationFormat>Widescreen</PresentationFormat>
  <Paragraphs>224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Microsoft YaHei</vt:lpstr>
      <vt:lpstr>Arial</vt:lpstr>
      <vt:lpstr>Calibri</vt:lpstr>
      <vt:lpstr>Calibri Light</vt:lpstr>
      <vt:lpstr>Times New Roman</vt:lpstr>
      <vt:lpstr>Wingdings</vt:lpstr>
      <vt:lpstr>Office Theme</vt:lpstr>
      <vt:lpstr>Office Theme</vt:lpstr>
      <vt:lpstr>Office Theme</vt:lpstr>
      <vt:lpstr>SABIEDRĪBAS INFORMĒTĪBA PAR PĀRTIKAS ALERĢIJAS SIMPTOMIEM UN PROFILAKSES ASPEKTIEM    </vt:lpstr>
      <vt:lpstr>Aktualitāte</vt:lpstr>
      <vt:lpstr>Aktualitāte</vt:lpstr>
      <vt:lpstr>Pētījuma mērķis</vt:lpstr>
      <vt:lpstr>Pētījuma uzdevumi</vt:lpstr>
      <vt:lpstr>Pētījuma metodoloģija</vt:lpstr>
      <vt:lpstr>Reprezentatīvās kopas raksturojums</vt:lpstr>
      <vt:lpstr>Reprezentatīvās kopas raksturojums</vt:lpstr>
      <vt:lpstr>Pētījuma rezultāti Pārtikas alerģisko reakciju simptomu atpazīšana</vt:lpstr>
      <vt:lpstr>Pētījuma rezultāti Viedoklis par pārtikas alerģijas attīstību un simptomu klīniskās izpausmes ātrumu</vt:lpstr>
      <vt:lpstr>Pētījuma rezultāti Alerģiskās reakcijas attīstības uz augļiem un dārzeņiem iespējamība, ja ir  apstiprinātā alerģija pret ziedputekšņiem</vt:lpstr>
      <vt:lpstr>Pētījuma rezultāti Alerģisko pārtikas grupu atpazīšana</vt:lpstr>
      <vt:lpstr>Pētījuma rezultāti Alerģiskās reakcijas provocējošie faktori</vt:lpstr>
      <vt:lpstr>Pētījuma rezultāti Iepazīšanās ar pārtikas produkta apraksta informāciju</vt:lpstr>
      <vt:lpstr>Pētījuma rezultāti Pārtikas alerģijas attīstības varbūtību samazinošie faktori</vt:lpstr>
      <vt:lpstr>Pētījuma rezultāti Pārtikas alerģijas attīstības varbūtību palielinošie faktori</vt:lpstr>
      <vt:lpstr>Pētījuma rezultāti Pārtikas alerģijas ārstēšanas iespējas </vt:lpstr>
      <vt:lpstr>Secinājumi</vt:lpstr>
      <vt:lpstr>Secinājumi</vt:lpstr>
      <vt:lpstr>Paldies par uzmanību!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SABIEDRĪBAS INFORMĒTĪBA PAR PĀRTIKAS ALERĢIJU SIMPTOMIEM UN PROFILAKSES ASPEKTIEM</dc:title>
  <dc:creator>User</dc:creator>
  <cp:lastModifiedBy>Nora</cp:lastModifiedBy>
  <cp:revision>137</cp:revision>
  <cp:lastPrinted>1601-01-01T00:00:00Z</cp:lastPrinted>
  <dcterms:created xsi:type="dcterms:W3CDTF">1601-01-01T00:00:00Z</dcterms:created>
  <dcterms:modified xsi:type="dcterms:W3CDTF">2023-03-12T17:51:09Z</dcterms:modified>
</cp:coreProperties>
</file>