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58" r:id="rId7"/>
    <p:sldId id="259" r:id="rId8"/>
    <p:sldId id="260" r:id="rId9"/>
    <p:sldId id="262" r:id="rId10"/>
    <p:sldId id="263" r:id="rId11"/>
    <p:sldId id="266" r:id="rId12"/>
    <p:sldId id="280" r:id="rId13"/>
    <p:sldId id="281" r:id="rId14"/>
    <p:sldId id="282" r:id="rId15"/>
    <p:sldId id="283" r:id="rId16"/>
    <p:sldId id="278" r:id="rId17"/>
    <p:sldId id="284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76C0E-881C-4254-BDC7-B690FE35981F}" v="10" dt="2023-03-14T10:22:37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5" d="100"/>
          <a:sy n="65" d="100"/>
        </p:scale>
        <p:origin x="724" y="-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umenko Lidija" userId="2f6702469d18a7c4" providerId="LiveId" clId="{12976C0E-881C-4254-BDC7-B690FE35981F}"/>
    <pc:docChg chg="undo custSel delSld modSld">
      <pc:chgData name="Naumenko Lidija" userId="2f6702469d18a7c4" providerId="LiveId" clId="{12976C0E-881C-4254-BDC7-B690FE35981F}" dt="2023-03-14T10:32:59.724" v="174" actId="20577"/>
      <pc:docMkLst>
        <pc:docMk/>
      </pc:docMkLst>
      <pc:sldChg chg="modSp mod">
        <pc:chgData name="Naumenko Lidija" userId="2f6702469d18a7c4" providerId="LiveId" clId="{12976C0E-881C-4254-BDC7-B690FE35981F}" dt="2023-03-14T09:25:54.493" v="1" actId="20577"/>
        <pc:sldMkLst>
          <pc:docMk/>
          <pc:sldMk cId="3178638427" sldId="256"/>
        </pc:sldMkLst>
        <pc:spChg chg="mod">
          <ac:chgData name="Naumenko Lidija" userId="2f6702469d18a7c4" providerId="LiveId" clId="{12976C0E-881C-4254-BDC7-B690FE35981F}" dt="2023-03-14T09:25:54.493" v="1" actId="20577"/>
          <ac:spMkLst>
            <pc:docMk/>
            <pc:sldMk cId="3178638427" sldId="256"/>
            <ac:spMk id="3" creationId="{00000000-0000-0000-0000-000000000000}"/>
          </ac:spMkLst>
        </pc:spChg>
      </pc:sldChg>
      <pc:sldChg chg="modSp mod">
        <pc:chgData name="Naumenko Lidija" userId="2f6702469d18a7c4" providerId="LiveId" clId="{12976C0E-881C-4254-BDC7-B690FE35981F}" dt="2023-03-14T10:22:40.151" v="150" actId="255"/>
        <pc:sldMkLst>
          <pc:docMk/>
          <pc:sldMk cId="3705970489" sldId="258"/>
        </pc:sldMkLst>
        <pc:spChg chg="mod">
          <ac:chgData name="Naumenko Lidija" userId="2f6702469d18a7c4" providerId="LiveId" clId="{12976C0E-881C-4254-BDC7-B690FE35981F}" dt="2023-03-14T10:22:40.151" v="150" actId="255"/>
          <ac:spMkLst>
            <pc:docMk/>
            <pc:sldMk cId="3705970489" sldId="258"/>
            <ac:spMk id="2" creationId="{00000000-0000-0000-0000-000000000000}"/>
          </ac:spMkLst>
        </pc:spChg>
      </pc:sldChg>
      <pc:sldChg chg="modSp mod">
        <pc:chgData name="Naumenko Lidija" userId="2f6702469d18a7c4" providerId="LiveId" clId="{12976C0E-881C-4254-BDC7-B690FE35981F}" dt="2023-03-14T10:22:39.481" v="148" actId="255"/>
        <pc:sldMkLst>
          <pc:docMk/>
          <pc:sldMk cId="2777800214" sldId="259"/>
        </pc:sldMkLst>
        <pc:spChg chg="mod">
          <ac:chgData name="Naumenko Lidija" userId="2f6702469d18a7c4" providerId="LiveId" clId="{12976C0E-881C-4254-BDC7-B690FE35981F}" dt="2023-03-14T10:22:39.481" v="148" actId="255"/>
          <ac:spMkLst>
            <pc:docMk/>
            <pc:sldMk cId="2777800214" sldId="259"/>
            <ac:spMk id="2" creationId="{00000000-0000-0000-0000-000000000000}"/>
          </ac:spMkLst>
        </pc:spChg>
        <pc:graphicFrameChg chg="mod">
          <ac:chgData name="Naumenko Lidija" userId="2f6702469d18a7c4" providerId="LiveId" clId="{12976C0E-881C-4254-BDC7-B690FE35981F}" dt="2023-03-14T10:22:37.872" v="146" actId="1076"/>
          <ac:graphicFrameMkLst>
            <pc:docMk/>
            <pc:sldMk cId="2777800214" sldId="259"/>
            <ac:graphicFrameMk id="6" creationId="{00000000-0000-0000-0000-000000000000}"/>
          </ac:graphicFrameMkLst>
        </pc:graphicFrameChg>
      </pc:sldChg>
      <pc:sldChg chg="modSp mod">
        <pc:chgData name="Naumenko Lidija" userId="2f6702469d18a7c4" providerId="LiveId" clId="{12976C0E-881C-4254-BDC7-B690FE35981F}" dt="2023-03-14T10:22:24.867" v="145" actId="255"/>
        <pc:sldMkLst>
          <pc:docMk/>
          <pc:sldMk cId="3109541508" sldId="260"/>
        </pc:sldMkLst>
        <pc:spChg chg="mod">
          <ac:chgData name="Naumenko Lidija" userId="2f6702469d18a7c4" providerId="LiveId" clId="{12976C0E-881C-4254-BDC7-B690FE35981F}" dt="2023-03-14T10:22:24.867" v="145" actId="255"/>
          <ac:spMkLst>
            <pc:docMk/>
            <pc:sldMk cId="3109541508" sldId="260"/>
            <ac:spMk id="2" creationId="{00000000-0000-0000-0000-000000000000}"/>
          </ac:spMkLst>
        </pc:spChg>
      </pc:sldChg>
      <pc:sldChg chg="modSp mod">
        <pc:chgData name="Naumenko Lidija" userId="2f6702469d18a7c4" providerId="LiveId" clId="{12976C0E-881C-4254-BDC7-B690FE35981F}" dt="2023-03-14T10:32:13.910" v="165" actId="1036"/>
        <pc:sldMkLst>
          <pc:docMk/>
          <pc:sldMk cId="2030495599" sldId="262"/>
        </pc:sldMkLst>
        <pc:spChg chg="mod">
          <ac:chgData name="Naumenko Lidija" userId="2f6702469d18a7c4" providerId="LiveId" clId="{12976C0E-881C-4254-BDC7-B690FE35981F}" dt="2023-03-14T10:32:13.910" v="165" actId="1036"/>
          <ac:spMkLst>
            <pc:docMk/>
            <pc:sldMk cId="2030495599" sldId="262"/>
            <ac:spMk id="2" creationId="{00000000-0000-0000-0000-000000000000}"/>
          </ac:spMkLst>
        </pc:spChg>
      </pc:sldChg>
      <pc:sldChg chg="modSp mod">
        <pc:chgData name="Naumenko Lidija" userId="2f6702469d18a7c4" providerId="LiveId" clId="{12976C0E-881C-4254-BDC7-B690FE35981F}" dt="2023-03-14T10:32:59.724" v="174" actId="20577"/>
        <pc:sldMkLst>
          <pc:docMk/>
          <pc:sldMk cId="2949963820" sldId="266"/>
        </pc:sldMkLst>
        <pc:spChg chg="mod">
          <ac:chgData name="Naumenko Lidija" userId="2f6702469d18a7c4" providerId="LiveId" clId="{12976C0E-881C-4254-BDC7-B690FE35981F}" dt="2023-03-14T10:32:59.724" v="174" actId="20577"/>
          <ac:spMkLst>
            <pc:docMk/>
            <pc:sldMk cId="2949963820" sldId="266"/>
            <ac:spMk id="2" creationId="{00000000-0000-0000-0000-000000000000}"/>
          </ac:spMkLst>
        </pc:spChg>
      </pc:sldChg>
      <pc:sldChg chg="modSp mod">
        <pc:chgData name="Naumenko Lidija" userId="2f6702469d18a7c4" providerId="LiveId" clId="{12976C0E-881C-4254-BDC7-B690FE35981F}" dt="2023-03-14T10:15:57.855" v="118" actId="255"/>
        <pc:sldMkLst>
          <pc:docMk/>
          <pc:sldMk cId="2388265951" sldId="273"/>
        </pc:sldMkLst>
        <pc:spChg chg="mod">
          <ac:chgData name="Naumenko Lidija" userId="2f6702469d18a7c4" providerId="LiveId" clId="{12976C0E-881C-4254-BDC7-B690FE35981F}" dt="2023-03-14T10:15:57.855" v="118" actId="255"/>
          <ac:spMkLst>
            <pc:docMk/>
            <pc:sldMk cId="2388265951" sldId="273"/>
            <ac:spMk id="2" creationId="{00000000-0000-0000-0000-000000000000}"/>
          </ac:spMkLst>
        </pc:spChg>
        <pc:spChg chg="mod">
          <ac:chgData name="Naumenko Lidija" userId="2f6702469d18a7c4" providerId="LiveId" clId="{12976C0E-881C-4254-BDC7-B690FE35981F}" dt="2023-03-14T09:27:52.546" v="22" actId="20577"/>
          <ac:spMkLst>
            <pc:docMk/>
            <pc:sldMk cId="2388265951" sldId="273"/>
            <ac:spMk id="3" creationId="{00000000-0000-0000-0000-000000000000}"/>
          </ac:spMkLst>
        </pc:spChg>
      </pc:sldChg>
      <pc:sldChg chg="modSp mod">
        <pc:chgData name="Naumenko Lidija" userId="2f6702469d18a7c4" providerId="LiveId" clId="{12976C0E-881C-4254-BDC7-B690FE35981F}" dt="2023-03-14T10:16:06.102" v="119" actId="255"/>
        <pc:sldMkLst>
          <pc:docMk/>
          <pc:sldMk cId="1162395882" sldId="274"/>
        </pc:sldMkLst>
        <pc:spChg chg="mod">
          <ac:chgData name="Naumenko Lidija" userId="2f6702469d18a7c4" providerId="LiveId" clId="{12976C0E-881C-4254-BDC7-B690FE35981F}" dt="2023-03-14T10:16:06.102" v="119" actId="255"/>
          <ac:spMkLst>
            <pc:docMk/>
            <pc:sldMk cId="1162395882" sldId="274"/>
            <ac:spMk id="2" creationId="{00000000-0000-0000-0000-000000000000}"/>
          </ac:spMkLst>
        </pc:spChg>
        <pc:spChg chg="mod">
          <ac:chgData name="Naumenko Lidija" userId="2f6702469d18a7c4" providerId="LiveId" clId="{12976C0E-881C-4254-BDC7-B690FE35981F}" dt="2023-03-14T10:15:35.103" v="117" actId="255"/>
          <ac:spMkLst>
            <pc:docMk/>
            <pc:sldMk cId="1162395882" sldId="274"/>
            <ac:spMk id="3" creationId="{00000000-0000-0000-0000-000000000000}"/>
          </ac:spMkLst>
        </pc:spChg>
      </pc:sldChg>
      <pc:sldChg chg="modSp mod">
        <pc:chgData name="Naumenko Lidija" userId="2f6702469d18a7c4" providerId="LiveId" clId="{12976C0E-881C-4254-BDC7-B690FE35981F}" dt="2023-03-14T10:16:51.634" v="133" actId="20577"/>
        <pc:sldMkLst>
          <pc:docMk/>
          <pc:sldMk cId="1912483687" sldId="275"/>
        </pc:sldMkLst>
        <pc:spChg chg="mod">
          <ac:chgData name="Naumenko Lidija" userId="2f6702469d18a7c4" providerId="LiveId" clId="{12976C0E-881C-4254-BDC7-B690FE35981F}" dt="2023-03-14T10:16:13.851" v="120" actId="255"/>
          <ac:spMkLst>
            <pc:docMk/>
            <pc:sldMk cId="1912483687" sldId="275"/>
            <ac:spMk id="2" creationId="{00000000-0000-0000-0000-000000000000}"/>
          </ac:spMkLst>
        </pc:spChg>
        <pc:spChg chg="mod">
          <ac:chgData name="Naumenko Lidija" userId="2f6702469d18a7c4" providerId="LiveId" clId="{12976C0E-881C-4254-BDC7-B690FE35981F}" dt="2023-03-14T10:16:51.634" v="133" actId="20577"/>
          <ac:spMkLst>
            <pc:docMk/>
            <pc:sldMk cId="1912483687" sldId="275"/>
            <ac:spMk id="3" creationId="{00000000-0000-0000-0000-000000000000}"/>
          </ac:spMkLst>
        </pc:spChg>
      </pc:sldChg>
      <pc:sldChg chg="modSp mod">
        <pc:chgData name="Naumenko Lidija" userId="2f6702469d18a7c4" providerId="LiveId" clId="{12976C0E-881C-4254-BDC7-B690FE35981F}" dt="2023-03-14T10:22:40.391" v="151" actId="255"/>
        <pc:sldMkLst>
          <pc:docMk/>
          <pc:sldMk cId="4286572312" sldId="276"/>
        </pc:sldMkLst>
        <pc:spChg chg="mod">
          <ac:chgData name="Naumenko Lidija" userId="2f6702469d18a7c4" providerId="LiveId" clId="{12976C0E-881C-4254-BDC7-B690FE35981F}" dt="2023-03-14T10:22:40.391" v="151" actId="255"/>
          <ac:spMkLst>
            <pc:docMk/>
            <pc:sldMk cId="4286572312" sldId="276"/>
            <ac:spMk id="2" creationId="{00000000-0000-0000-0000-000000000000}"/>
          </ac:spMkLst>
        </pc:spChg>
        <pc:spChg chg="mod">
          <ac:chgData name="Naumenko Lidija" userId="2f6702469d18a7c4" providerId="LiveId" clId="{12976C0E-881C-4254-BDC7-B690FE35981F}" dt="2023-03-14T10:13:52.630" v="106" actId="20577"/>
          <ac:spMkLst>
            <pc:docMk/>
            <pc:sldMk cId="4286572312" sldId="276"/>
            <ac:spMk id="3" creationId="{00000000-0000-0000-0000-000000000000}"/>
          </ac:spMkLst>
        </pc:spChg>
      </pc:sldChg>
      <pc:sldChg chg="del">
        <pc:chgData name="Naumenko Lidija" userId="2f6702469d18a7c4" providerId="LiveId" clId="{12976C0E-881C-4254-BDC7-B690FE35981F}" dt="2023-03-14T09:31:27.956" v="23" actId="47"/>
        <pc:sldMkLst>
          <pc:docMk/>
          <pc:sldMk cId="165799600" sldId="28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visidati\Rezultatu_kopsavilkum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visidati\Rezultatu_kopsavilkum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visidati\Rezultatu_kopsavilkum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visidati\Rezultatu_kopsavilkum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visidati\Rezultatu_kopsavilkum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visidati\Rezultatu_kopsavilkum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visidati\Rezultatu_kopsavilkum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visidati\Rezultatu_kopsavilkum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visidati\Rezultatu_kopsavilkum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visidati\Rezultatu_kopsavilku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3">
                  <a:shade val="76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[Rezultatu_kopsavilkums.xlsx]Sheet1!$A$5:$A$11</c:f>
              <c:strCache>
                <c:ptCount val="7"/>
                <c:pt idx="0">
                  <c:v>no 18 - 29 gadiem</c:v>
                </c:pt>
                <c:pt idx="1">
                  <c:v>no 30 - 39 gadiem</c:v>
                </c:pt>
                <c:pt idx="2">
                  <c:v>no 40 – 49 gadiem</c:v>
                </c:pt>
                <c:pt idx="3">
                  <c:v>no 50 – 59 gadiem</c:v>
                </c:pt>
                <c:pt idx="4">
                  <c:v>no 60 – 69 gadiem</c:v>
                </c:pt>
                <c:pt idx="5">
                  <c:v>no 70 – 79 gadiem</c:v>
                </c:pt>
                <c:pt idx="6">
                  <c:v>80 gadi un vairāk</c:v>
                </c:pt>
              </c:strCache>
            </c:strRef>
          </c:cat>
          <c:val>
            <c:numRef>
              <c:f>[Rezultatu_kopsavilkums.xlsx]Sheet1!$B$5:$B$11</c:f>
              <c:numCache>
                <c:formatCode>General</c:formatCode>
                <c:ptCount val="7"/>
                <c:pt idx="0">
                  <c:v>53</c:v>
                </c:pt>
                <c:pt idx="1">
                  <c:v>97</c:v>
                </c:pt>
                <c:pt idx="2">
                  <c:v>77</c:v>
                </c:pt>
                <c:pt idx="3">
                  <c:v>19</c:v>
                </c:pt>
                <c:pt idx="4">
                  <c:v>12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6B-4546-90BA-45318B3ABD41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3">
                    <a:tint val="77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tint val="77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tint val="77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tint val="77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[Rezultatu_kopsavilkums.xlsx]Sheet1!$A$5:$A$11</c:f>
              <c:strCache>
                <c:ptCount val="7"/>
                <c:pt idx="0">
                  <c:v>no 18 - 29 gadiem</c:v>
                </c:pt>
                <c:pt idx="1">
                  <c:v>no 30 - 39 gadiem</c:v>
                </c:pt>
                <c:pt idx="2">
                  <c:v>no 40 – 49 gadiem</c:v>
                </c:pt>
                <c:pt idx="3">
                  <c:v>no 50 – 59 gadiem</c:v>
                </c:pt>
                <c:pt idx="4">
                  <c:v>no 60 – 69 gadiem</c:v>
                </c:pt>
                <c:pt idx="5">
                  <c:v>no 70 – 79 gadiem</c:v>
                </c:pt>
                <c:pt idx="6">
                  <c:v>80 gadi un vairāk</c:v>
                </c:pt>
              </c:strCache>
            </c:strRef>
          </c:cat>
          <c:val>
            <c:numRef>
              <c:f>[Rezultatu_kopsavilkums.xlsx]Sheet1!$C$5:$C$11</c:f>
              <c:numCache>
                <c:formatCode>0.0%</c:formatCode>
                <c:ptCount val="7"/>
                <c:pt idx="0">
                  <c:v>0.20300000000000001</c:v>
                </c:pt>
                <c:pt idx="1">
                  <c:v>0.372</c:v>
                </c:pt>
                <c:pt idx="2">
                  <c:v>0.29499999999999998</c:v>
                </c:pt>
                <c:pt idx="3">
                  <c:v>7.2999999999999995E-2</c:v>
                </c:pt>
                <c:pt idx="4">
                  <c:v>4.5999999999999999E-2</c:v>
                </c:pt>
                <c:pt idx="5">
                  <c:v>1.0999999999999999E-2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6B-4546-90BA-45318B3ABD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1575552"/>
        <c:axId val="167004416"/>
      </c:barChart>
      <c:catAx>
        <c:axId val="191575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004416"/>
        <c:crosses val="autoZero"/>
        <c:auto val="1"/>
        <c:lblAlgn val="ctr"/>
        <c:lblOffset val="100"/>
        <c:noMultiLvlLbl val="0"/>
      </c:catAx>
      <c:valAx>
        <c:axId val="167004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57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Sheet1!$A$213:$A$218</c:f>
              <c:strCache>
                <c:ptCount val="6"/>
                <c:pt idx="0">
                  <c:v>Vienu reizi nedēļā</c:v>
                </c:pt>
                <c:pt idx="1">
                  <c:v>Divas reizes nedēļā</c:v>
                </c:pt>
                <c:pt idx="2">
                  <c:v>Vienu reizi mēnesī</c:v>
                </c:pt>
                <c:pt idx="3">
                  <c:v>Divas reizes mēnesī</c:v>
                </c:pt>
                <c:pt idx="4">
                  <c:v>Nav regularitātes pielietošanā, pēc individuālās nepieciešamības</c:v>
                </c:pt>
                <c:pt idx="5">
                  <c:v>Nelietoju sejas maskas ādas kopšanai mājas apstākļos</c:v>
                </c:pt>
              </c:strCache>
            </c:strRef>
          </c:cat>
          <c:val>
            <c:numRef>
              <c:f>Sheet1!$B$213:$B$218</c:f>
              <c:numCache>
                <c:formatCode>General</c:formatCode>
                <c:ptCount val="6"/>
                <c:pt idx="0">
                  <c:v>54</c:v>
                </c:pt>
                <c:pt idx="1">
                  <c:v>45</c:v>
                </c:pt>
                <c:pt idx="2">
                  <c:v>18</c:v>
                </c:pt>
                <c:pt idx="3">
                  <c:v>24</c:v>
                </c:pt>
                <c:pt idx="4">
                  <c:v>82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5E-491A-9ABF-241E26AD558E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Sheet1!$A$213:$A$218</c:f>
              <c:strCache>
                <c:ptCount val="6"/>
                <c:pt idx="0">
                  <c:v>Vienu reizi nedēļā</c:v>
                </c:pt>
                <c:pt idx="1">
                  <c:v>Divas reizes nedēļā</c:v>
                </c:pt>
                <c:pt idx="2">
                  <c:v>Vienu reizi mēnesī</c:v>
                </c:pt>
                <c:pt idx="3">
                  <c:v>Divas reizes mēnesī</c:v>
                </c:pt>
                <c:pt idx="4">
                  <c:v>Nav regularitātes pielietošanā, pēc individuālās nepieciešamības</c:v>
                </c:pt>
                <c:pt idx="5">
                  <c:v>Nelietoju sejas maskas ādas kopšanai mājas apstākļos</c:v>
                </c:pt>
              </c:strCache>
            </c:strRef>
          </c:cat>
          <c:val>
            <c:numRef>
              <c:f>Sheet1!$C$213:$C$218</c:f>
              <c:numCache>
                <c:formatCode>0.0%</c:formatCode>
                <c:ptCount val="6"/>
                <c:pt idx="0">
                  <c:v>0.20699999999999999</c:v>
                </c:pt>
                <c:pt idx="1">
                  <c:v>0.17199999999999999</c:v>
                </c:pt>
                <c:pt idx="2">
                  <c:v>6.9000000000000006E-2</c:v>
                </c:pt>
                <c:pt idx="3">
                  <c:v>9.1999999999999998E-2</c:v>
                </c:pt>
                <c:pt idx="4">
                  <c:v>0.314</c:v>
                </c:pt>
                <c:pt idx="5">
                  <c:v>0.14599999999999999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5E-491A-9ABF-241E26AD5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3954432"/>
        <c:axId val="191501376"/>
      </c:barChart>
      <c:catAx>
        <c:axId val="143954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501376"/>
        <c:crosses val="autoZero"/>
        <c:auto val="1"/>
        <c:lblAlgn val="ctr"/>
        <c:lblOffset val="100"/>
        <c:noMultiLvlLbl val="0"/>
      </c:catAx>
      <c:valAx>
        <c:axId val="191501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395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3">
                  <a:shade val="76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[Rezultatu_kopsavilkums.xlsx]Sheet1!$A$16:$A$22</c:f>
              <c:strCache>
                <c:ptCount val="7"/>
                <c:pt idx="0">
                  <c:v>Normāla</c:v>
                </c:pt>
                <c:pt idx="1">
                  <c:v>Sausa</c:v>
                </c:pt>
                <c:pt idx="2">
                  <c:v>Taukaina</c:v>
                </c:pt>
                <c:pt idx="3">
                  <c:v>Kombinēta (taukaina/normāla)</c:v>
                </c:pt>
                <c:pt idx="4">
                  <c:v>Kombinēta (taukaina/sausa)</c:v>
                </c:pt>
                <c:pt idx="5">
                  <c:v>Kombinēta (normāla/sausa)</c:v>
                </c:pt>
                <c:pt idx="6">
                  <c:v>Nezinu</c:v>
                </c:pt>
              </c:strCache>
            </c:strRef>
          </c:cat>
          <c:val>
            <c:numRef>
              <c:f>[Rezultatu_kopsavilkums.xlsx]Sheet1!$B$16:$B$22</c:f>
              <c:numCache>
                <c:formatCode>General</c:formatCode>
                <c:ptCount val="7"/>
                <c:pt idx="0">
                  <c:v>42</c:v>
                </c:pt>
                <c:pt idx="1">
                  <c:v>24</c:v>
                </c:pt>
                <c:pt idx="2">
                  <c:v>16</c:v>
                </c:pt>
                <c:pt idx="3">
                  <c:v>84</c:v>
                </c:pt>
                <c:pt idx="4">
                  <c:v>41</c:v>
                </c:pt>
                <c:pt idx="5">
                  <c:v>47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4E-4259-9BCE-776964FEA13C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3">
                    <a:tint val="77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tint val="77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tint val="77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tint val="77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[Rezultatu_kopsavilkums.xlsx]Sheet1!$A$16:$A$22</c:f>
              <c:strCache>
                <c:ptCount val="7"/>
                <c:pt idx="0">
                  <c:v>Normāla</c:v>
                </c:pt>
                <c:pt idx="1">
                  <c:v>Sausa</c:v>
                </c:pt>
                <c:pt idx="2">
                  <c:v>Taukaina</c:v>
                </c:pt>
                <c:pt idx="3">
                  <c:v>Kombinēta (taukaina/normāla)</c:v>
                </c:pt>
                <c:pt idx="4">
                  <c:v>Kombinēta (taukaina/sausa)</c:v>
                </c:pt>
                <c:pt idx="5">
                  <c:v>Kombinēta (normāla/sausa)</c:v>
                </c:pt>
                <c:pt idx="6">
                  <c:v>Nezinu</c:v>
                </c:pt>
              </c:strCache>
            </c:strRef>
          </c:cat>
          <c:val>
            <c:numRef>
              <c:f>[Rezultatu_kopsavilkums.xlsx]Sheet1!$C$16:$C$22</c:f>
              <c:numCache>
                <c:formatCode>0.0%</c:formatCode>
                <c:ptCount val="7"/>
                <c:pt idx="0">
                  <c:v>0.161</c:v>
                </c:pt>
                <c:pt idx="1">
                  <c:v>9.1999999999999998E-2</c:v>
                </c:pt>
                <c:pt idx="2">
                  <c:v>6.0999999999999999E-2</c:v>
                </c:pt>
                <c:pt idx="3">
                  <c:v>0.32200000000000001</c:v>
                </c:pt>
                <c:pt idx="4">
                  <c:v>0.157</c:v>
                </c:pt>
                <c:pt idx="5">
                  <c:v>0.18</c:v>
                </c:pt>
                <c:pt idx="6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4E-4259-9BCE-776964FEA1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1577600"/>
        <c:axId val="167006720"/>
      </c:barChart>
      <c:catAx>
        <c:axId val="191577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006720"/>
        <c:crosses val="autoZero"/>
        <c:auto val="1"/>
        <c:lblAlgn val="ctr"/>
        <c:lblOffset val="100"/>
        <c:noMultiLvlLbl val="0"/>
      </c:catAx>
      <c:valAx>
        <c:axId val="167006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57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05070561831947"/>
          <c:y val="3.5023717997479858E-2"/>
          <c:w val="0.85598311080680134"/>
          <c:h val="0.8793966084447147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3">
                  <a:shade val="76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[Rezultatu_kopsavilkums.xlsx]Sheet1!$A$27:$A$32</c:f>
              <c:strCache>
                <c:ptCount val="6"/>
                <c:pt idx="0">
                  <c:v>Jutīgs</c:v>
                </c:pt>
                <c:pt idx="1">
                  <c:v>Dehidratēts</c:v>
                </c:pt>
                <c:pt idx="2">
                  <c:v>Problemātisks</c:v>
                </c:pt>
                <c:pt idx="3">
                  <c:v>Pigmentēts</c:v>
                </c:pt>
                <c:pt idx="4">
                  <c:v>Novecojošs</c:v>
                </c:pt>
                <c:pt idx="5">
                  <c:v>Nezinu</c:v>
                </c:pt>
              </c:strCache>
            </c:strRef>
          </c:cat>
          <c:val>
            <c:numRef>
              <c:f>[Rezultatu_kopsavilkums.xlsx]Sheet1!$B$27:$B$32</c:f>
              <c:numCache>
                <c:formatCode>General</c:formatCode>
                <c:ptCount val="6"/>
                <c:pt idx="0">
                  <c:v>113</c:v>
                </c:pt>
                <c:pt idx="1">
                  <c:v>78</c:v>
                </c:pt>
                <c:pt idx="2">
                  <c:v>78</c:v>
                </c:pt>
                <c:pt idx="3">
                  <c:v>46</c:v>
                </c:pt>
                <c:pt idx="4">
                  <c:v>54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D-4F7C-BA8A-33FDACB0C2F1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3">
                    <a:tint val="77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tint val="77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tint val="77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tint val="77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[Rezultatu_kopsavilkums.xlsx]Sheet1!$A$27:$A$32</c:f>
              <c:strCache>
                <c:ptCount val="6"/>
                <c:pt idx="0">
                  <c:v>Jutīgs</c:v>
                </c:pt>
                <c:pt idx="1">
                  <c:v>Dehidratēts</c:v>
                </c:pt>
                <c:pt idx="2">
                  <c:v>Problemātisks</c:v>
                </c:pt>
                <c:pt idx="3">
                  <c:v>Pigmentēts</c:v>
                </c:pt>
                <c:pt idx="4">
                  <c:v>Novecojošs</c:v>
                </c:pt>
                <c:pt idx="5">
                  <c:v>Nezinu</c:v>
                </c:pt>
              </c:strCache>
            </c:strRef>
          </c:cat>
          <c:val>
            <c:numRef>
              <c:f>[Rezultatu_kopsavilkums.xlsx]Sheet1!$C$27:$C$32</c:f>
              <c:numCache>
                <c:formatCode>0.0%</c:formatCode>
                <c:ptCount val="6"/>
                <c:pt idx="0">
                  <c:v>0.28499999999999998</c:v>
                </c:pt>
                <c:pt idx="1">
                  <c:v>0.19700000000000001</c:v>
                </c:pt>
                <c:pt idx="2">
                  <c:v>0.19700000000000001</c:v>
                </c:pt>
                <c:pt idx="3">
                  <c:v>0.11600000000000001</c:v>
                </c:pt>
                <c:pt idx="4">
                  <c:v>0.13600000000000001</c:v>
                </c:pt>
                <c:pt idx="5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5D-4F7C-BA8A-33FDACB0C2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1738880"/>
        <c:axId val="167009024"/>
      </c:barChart>
      <c:catAx>
        <c:axId val="19173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7009024"/>
        <c:crosses val="autoZero"/>
        <c:auto val="1"/>
        <c:lblAlgn val="ctr"/>
        <c:lblOffset val="100"/>
        <c:noMultiLvlLbl val="0"/>
      </c:catAx>
      <c:valAx>
        <c:axId val="167009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73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3">
                  <a:shade val="76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[Rezultatu_kopsavilkums.xlsx]Sheet1!$A$58:$A$65</c:f>
              <c:strCache>
                <c:ptCount val="8"/>
                <c:pt idx="0">
                  <c:v>Pieniņš</c:v>
                </c:pt>
                <c:pt idx="1">
                  <c:v>Gēls</c:v>
                </c:pt>
                <c:pt idx="2">
                  <c:v>Putas</c:v>
                </c:pt>
                <c:pt idx="3">
                  <c:v>Micelārais ūdens</c:v>
                </c:pt>
                <c:pt idx="4">
                  <c:v>Hidrofīla eļļa</c:v>
                </c:pt>
                <c:pt idx="5">
                  <c:v>Divfāžu līdzeklis (satur divus šķīdumus – eļļas bāze/ūdens bāze)</c:v>
                </c:pt>
                <c:pt idx="6">
                  <c:v>Nelietoju dekoratīvo kosmētiku sejas ādai</c:v>
                </c:pt>
                <c:pt idx="7">
                  <c:v>Cits</c:v>
                </c:pt>
              </c:strCache>
            </c:strRef>
          </c:cat>
          <c:val>
            <c:numRef>
              <c:f>[Rezultatu_kopsavilkums.xlsx]Sheet1!$B$58:$B$65</c:f>
              <c:numCache>
                <c:formatCode>General</c:formatCode>
                <c:ptCount val="8"/>
                <c:pt idx="0">
                  <c:v>28</c:v>
                </c:pt>
                <c:pt idx="1">
                  <c:v>58</c:v>
                </c:pt>
                <c:pt idx="2">
                  <c:v>75</c:v>
                </c:pt>
                <c:pt idx="3">
                  <c:v>141</c:v>
                </c:pt>
                <c:pt idx="4">
                  <c:v>31</c:v>
                </c:pt>
                <c:pt idx="5">
                  <c:v>25</c:v>
                </c:pt>
                <c:pt idx="6">
                  <c:v>41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5A-472B-A39F-B26956DC1C2A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3">
                    <a:tint val="77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tint val="77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tint val="77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tint val="77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[Rezultatu_kopsavilkums.xlsx]Sheet1!$A$58:$A$65</c:f>
              <c:strCache>
                <c:ptCount val="8"/>
                <c:pt idx="0">
                  <c:v>Pieniņš</c:v>
                </c:pt>
                <c:pt idx="1">
                  <c:v>Gēls</c:v>
                </c:pt>
                <c:pt idx="2">
                  <c:v>Putas</c:v>
                </c:pt>
                <c:pt idx="3">
                  <c:v>Micelārais ūdens</c:v>
                </c:pt>
                <c:pt idx="4">
                  <c:v>Hidrofīla eļļa</c:v>
                </c:pt>
                <c:pt idx="5">
                  <c:v>Divfāžu līdzeklis (satur divus šķīdumus – eļļas bāze/ūdens bāze)</c:v>
                </c:pt>
                <c:pt idx="6">
                  <c:v>Nelietoju dekoratīvo kosmētiku sejas ādai</c:v>
                </c:pt>
                <c:pt idx="7">
                  <c:v>Cits</c:v>
                </c:pt>
              </c:strCache>
            </c:strRef>
          </c:cat>
          <c:val>
            <c:numRef>
              <c:f>[Rezultatu_kopsavilkums.xlsx]Sheet1!$C$58:$C$65</c:f>
              <c:numCache>
                <c:formatCode>0.0%</c:formatCode>
                <c:ptCount val="8"/>
                <c:pt idx="0">
                  <c:v>6.9000000000000006E-2</c:v>
                </c:pt>
                <c:pt idx="1">
                  <c:v>0.14399999999999999</c:v>
                </c:pt>
                <c:pt idx="2">
                  <c:v>0.186</c:v>
                </c:pt>
                <c:pt idx="3">
                  <c:v>0.34899999999999998</c:v>
                </c:pt>
                <c:pt idx="4">
                  <c:v>7.6999999999999999E-2</c:v>
                </c:pt>
                <c:pt idx="5">
                  <c:v>6.2E-2</c:v>
                </c:pt>
                <c:pt idx="6">
                  <c:v>0.10100000000000001</c:v>
                </c:pt>
                <c:pt idx="7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5A-472B-A39F-B26956DC1C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1739904"/>
        <c:axId val="221141760"/>
      </c:barChart>
      <c:catAx>
        <c:axId val="19173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1141760"/>
        <c:crosses val="autoZero"/>
        <c:auto val="1"/>
        <c:lblAlgn val="ctr"/>
        <c:lblOffset val="100"/>
        <c:noMultiLvlLbl val="0"/>
      </c:catAx>
      <c:valAx>
        <c:axId val="221141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73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3">
                  <a:shade val="76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[Rezultatu_kopsavilkums.xlsx]Sheet1!$A$82:$A$88</c:f>
              <c:strCache>
                <c:ptCount val="7"/>
                <c:pt idx="0">
                  <c:v>Pieniņš</c:v>
                </c:pt>
                <c:pt idx="1">
                  <c:v>Gēls</c:v>
                </c:pt>
                <c:pt idx="2">
                  <c:v>Putas</c:v>
                </c:pt>
                <c:pt idx="3">
                  <c:v>Micelārais ūdens</c:v>
                </c:pt>
                <c:pt idx="4">
                  <c:v>Hidrofīla eļļa</c:v>
                </c:pt>
                <c:pt idx="5">
                  <c:v>Ziepes</c:v>
                </c:pt>
                <c:pt idx="6">
                  <c:v>Cits</c:v>
                </c:pt>
              </c:strCache>
            </c:strRef>
          </c:cat>
          <c:val>
            <c:numRef>
              <c:f>[Rezultatu_kopsavilkums.xlsx]Sheet1!$B$82:$B$88</c:f>
              <c:numCache>
                <c:formatCode>General</c:formatCode>
                <c:ptCount val="7"/>
                <c:pt idx="0">
                  <c:v>22</c:v>
                </c:pt>
                <c:pt idx="1">
                  <c:v>73</c:v>
                </c:pt>
                <c:pt idx="2">
                  <c:v>75</c:v>
                </c:pt>
                <c:pt idx="3">
                  <c:v>88</c:v>
                </c:pt>
                <c:pt idx="4">
                  <c:v>13</c:v>
                </c:pt>
                <c:pt idx="5">
                  <c:v>21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D-4832-BC9B-41DFDA799071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3">
                    <a:tint val="77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tint val="77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tint val="77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tint val="77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[Rezultatu_kopsavilkums.xlsx]Sheet1!$A$82:$A$88</c:f>
              <c:strCache>
                <c:ptCount val="7"/>
                <c:pt idx="0">
                  <c:v>Pieniņš</c:v>
                </c:pt>
                <c:pt idx="1">
                  <c:v>Gēls</c:v>
                </c:pt>
                <c:pt idx="2">
                  <c:v>Putas</c:v>
                </c:pt>
                <c:pt idx="3">
                  <c:v>Micelārais ūdens</c:v>
                </c:pt>
                <c:pt idx="4">
                  <c:v>Hidrofīla eļļa</c:v>
                </c:pt>
                <c:pt idx="5">
                  <c:v>Ziepes</c:v>
                </c:pt>
                <c:pt idx="6">
                  <c:v>Cits</c:v>
                </c:pt>
              </c:strCache>
            </c:strRef>
          </c:cat>
          <c:val>
            <c:numRef>
              <c:f>[Rezultatu_kopsavilkums.xlsx]Sheet1!$C$82:$C$88</c:f>
              <c:numCache>
                <c:formatCode>0.0%</c:formatCode>
                <c:ptCount val="7"/>
                <c:pt idx="0">
                  <c:v>6.6000000000000003E-2</c:v>
                </c:pt>
                <c:pt idx="1">
                  <c:v>0.221</c:v>
                </c:pt>
                <c:pt idx="2">
                  <c:v>0.22700000000000001</c:v>
                </c:pt>
                <c:pt idx="3">
                  <c:v>0.26600000000000001</c:v>
                </c:pt>
                <c:pt idx="4">
                  <c:v>3.9E-2</c:v>
                </c:pt>
                <c:pt idx="5">
                  <c:v>6.3E-2</c:v>
                </c:pt>
                <c:pt idx="6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D-4832-BC9B-41DFDA7990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1741440"/>
        <c:axId val="209781888"/>
      </c:barChart>
      <c:catAx>
        <c:axId val="19174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781888"/>
        <c:crosses val="autoZero"/>
        <c:auto val="1"/>
        <c:lblAlgn val="ctr"/>
        <c:lblOffset val="100"/>
        <c:noMultiLvlLbl val="0"/>
      </c:catAx>
      <c:valAx>
        <c:axId val="209781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1741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3">
                  <a:shade val="76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[Rezultatu_kopsavilkums.xlsx]Sheet1!$A$148:$A$153</c:f>
              <c:strCache>
                <c:ptCount val="6"/>
                <c:pt idx="0">
                  <c:v>Gēlveida skrubi</c:v>
                </c:pt>
                <c:pt idx="1">
                  <c:v>Krēmveida skrubi</c:v>
                </c:pt>
                <c:pt idx="2">
                  <c:v>Mikrodermabrāzijas ierīci</c:v>
                </c:pt>
                <c:pt idx="3">
                  <c:v>Rotējošās birstītes ierīci</c:v>
                </c:pt>
                <c:pt idx="4">
                  <c:v>Nelietoju mehānisko pīlingu</c:v>
                </c:pt>
                <c:pt idx="5">
                  <c:v>Cits</c:v>
                </c:pt>
              </c:strCache>
            </c:strRef>
          </c:cat>
          <c:val>
            <c:numRef>
              <c:f>[Rezultatu_kopsavilkums.xlsx]Sheet1!$B$148:$B$153</c:f>
              <c:numCache>
                <c:formatCode>General</c:formatCode>
                <c:ptCount val="6"/>
                <c:pt idx="0">
                  <c:v>62</c:v>
                </c:pt>
                <c:pt idx="1">
                  <c:v>91</c:v>
                </c:pt>
                <c:pt idx="2">
                  <c:v>7</c:v>
                </c:pt>
                <c:pt idx="3">
                  <c:v>10</c:v>
                </c:pt>
                <c:pt idx="4">
                  <c:v>115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B-4A1F-86D1-CEB842C895F7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3">
                    <a:tint val="77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tint val="77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tint val="77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tint val="77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[Rezultatu_kopsavilkums.xlsx]Sheet1!$A$148:$A$153</c:f>
              <c:strCache>
                <c:ptCount val="6"/>
                <c:pt idx="0">
                  <c:v>Gēlveida skrubi</c:v>
                </c:pt>
                <c:pt idx="1">
                  <c:v>Krēmveida skrubi</c:v>
                </c:pt>
                <c:pt idx="2">
                  <c:v>Mikrodermabrāzijas ierīci</c:v>
                </c:pt>
                <c:pt idx="3">
                  <c:v>Rotējošās birstītes ierīci</c:v>
                </c:pt>
                <c:pt idx="4">
                  <c:v>Nelietoju mehānisko pīlingu</c:v>
                </c:pt>
                <c:pt idx="5">
                  <c:v>Cits</c:v>
                </c:pt>
              </c:strCache>
            </c:strRef>
          </c:cat>
          <c:val>
            <c:numRef>
              <c:f>[Rezultatu_kopsavilkums.xlsx]Sheet1!$C$148:$C$153</c:f>
              <c:numCache>
                <c:formatCode>0.0%</c:formatCode>
                <c:ptCount val="6"/>
                <c:pt idx="0">
                  <c:v>0.20899999999999999</c:v>
                </c:pt>
                <c:pt idx="1">
                  <c:v>0.30599999999999999</c:v>
                </c:pt>
                <c:pt idx="2">
                  <c:v>2.4E-2</c:v>
                </c:pt>
                <c:pt idx="3">
                  <c:v>3.4000000000000002E-2</c:v>
                </c:pt>
                <c:pt idx="4">
                  <c:v>0.38700000000000001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B-4A1F-86D1-CEB842C895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6034432"/>
        <c:axId val="209784192"/>
      </c:barChart>
      <c:catAx>
        <c:axId val="206034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784192"/>
        <c:crosses val="autoZero"/>
        <c:auto val="1"/>
        <c:lblAlgn val="ctr"/>
        <c:lblOffset val="100"/>
        <c:noMultiLvlLbl val="0"/>
      </c:catAx>
      <c:valAx>
        <c:axId val="20978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603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Sheet1!$A$137:$A$143</c:f>
              <c:strCache>
                <c:ptCount val="7"/>
                <c:pt idx="0">
                  <c:v>Vienu reizi nedēļā</c:v>
                </c:pt>
                <c:pt idx="1">
                  <c:v>Divas reizes nedēļā</c:v>
                </c:pt>
                <c:pt idx="2">
                  <c:v>Vienu reizi mēnesī</c:v>
                </c:pt>
                <c:pt idx="3">
                  <c:v>Vienu reizi divos mēnešos</c:v>
                </c:pt>
                <c:pt idx="4">
                  <c:v>Nav regularitātes pielietošanā, pēc individuālas nepieciešamības</c:v>
                </c:pt>
                <c:pt idx="5">
                  <c:v>Nelietoju fermentu jeb enzīmu pīlingu</c:v>
                </c:pt>
                <c:pt idx="6">
                  <c:v>Cits</c:v>
                </c:pt>
              </c:strCache>
            </c:strRef>
          </c:cat>
          <c:val>
            <c:numRef>
              <c:f>Sheet1!$B$137:$B$143</c:f>
              <c:numCache>
                <c:formatCode>General</c:formatCode>
                <c:ptCount val="7"/>
                <c:pt idx="0">
                  <c:v>17</c:v>
                </c:pt>
                <c:pt idx="1">
                  <c:v>12</c:v>
                </c:pt>
                <c:pt idx="2">
                  <c:v>14</c:v>
                </c:pt>
                <c:pt idx="3">
                  <c:v>2</c:v>
                </c:pt>
                <c:pt idx="4">
                  <c:v>44</c:v>
                </c:pt>
                <c:pt idx="5">
                  <c:v>152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76-44A1-AC5A-16AB4C5E280B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Sheet1!$A$137:$A$143</c:f>
              <c:strCache>
                <c:ptCount val="7"/>
                <c:pt idx="0">
                  <c:v>Vienu reizi nedēļā</c:v>
                </c:pt>
                <c:pt idx="1">
                  <c:v>Divas reizes nedēļā</c:v>
                </c:pt>
                <c:pt idx="2">
                  <c:v>Vienu reizi mēnesī</c:v>
                </c:pt>
                <c:pt idx="3">
                  <c:v>Vienu reizi divos mēnešos</c:v>
                </c:pt>
                <c:pt idx="4">
                  <c:v>Nav regularitātes pielietošanā, pēc individuālas nepieciešamības</c:v>
                </c:pt>
                <c:pt idx="5">
                  <c:v>Nelietoju fermentu jeb enzīmu pīlingu</c:v>
                </c:pt>
                <c:pt idx="6">
                  <c:v>Cits</c:v>
                </c:pt>
              </c:strCache>
            </c:strRef>
          </c:cat>
          <c:val>
            <c:numRef>
              <c:f>Sheet1!$C$137:$C$143</c:f>
              <c:numCache>
                <c:formatCode>0.0%</c:formatCode>
                <c:ptCount val="7"/>
                <c:pt idx="0">
                  <c:v>6.5000000000000002E-2</c:v>
                </c:pt>
                <c:pt idx="1">
                  <c:v>4.5999999999999999E-2</c:v>
                </c:pt>
                <c:pt idx="2">
                  <c:v>5.3999999999999999E-2</c:v>
                </c:pt>
                <c:pt idx="3">
                  <c:v>8.0000000000000002E-3</c:v>
                </c:pt>
                <c:pt idx="4">
                  <c:v>0.16900000000000001</c:v>
                </c:pt>
                <c:pt idx="5">
                  <c:v>0.58199999999999996</c:v>
                </c:pt>
                <c:pt idx="6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76-44A1-AC5A-16AB4C5E28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3712256"/>
        <c:axId val="5521984"/>
      </c:barChart>
      <c:catAx>
        <c:axId val="14371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21984"/>
        <c:crosses val="autoZero"/>
        <c:auto val="1"/>
        <c:lblAlgn val="ctr"/>
        <c:lblOffset val="100"/>
        <c:noMultiLvlLbl val="0"/>
      </c:catAx>
      <c:valAx>
        <c:axId val="5521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371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Sheet1!$A$158:$A$164</c:f>
              <c:strCache>
                <c:ptCount val="7"/>
                <c:pt idx="0">
                  <c:v>Katru dienu</c:v>
                </c:pt>
                <c:pt idx="1">
                  <c:v>Vienu reizi nedēļā</c:v>
                </c:pt>
                <c:pt idx="2">
                  <c:v>Divas reizes nedēļā</c:v>
                </c:pt>
                <c:pt idx="3">
                  <c:v>Vienu reizi mēnesī</c:v>
                </c:pt>
                <c:pt idx="4">
                  <c:v>Nav regularitātes pielietošanā, pēc nepieciešamības</c:v>
                </c:pt>
                <c:pt idx="5">
                  <c:v>Nelietoju skrubi sejas ādas kopšanai mājas apstākļos</c:v>
                </c:pt>
                <c:pt idx="6">
                  <c:v>Cits</c:v>
                </c:pt>
              </c:strCache>
            </c:strRef>
          </c:cat>
          <c:val>
            <c:numRef>
              <c:f>Sheet1!$B$158:$B$164</c:f>
              <c:numCache>
                <c:formatCode>General</c:formatCode>
                <c:ptCount val="7"/>
                <c:pt idx="0">
                  <c:v>4</c:v>
                </c:pt>
                <c:pt idx="1">
                  <c:v>39</c:v>
                </c:pt>
                <c:pt idx="2">
                  <c:v>11</c:v>
                </c:pt>
                <c:pt idx="3">
                  <c:v>22</c:v>
                </c:pt>
                <c:pt idx="4">
                  <c:v>85</c:v>
                </c:pt>
                <c:pt idx="5">
                  <c:v>96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0-46FA-B1A6-37FA2B7D5E8E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Sheet1!$A$158:$A$164</c:f>
              <c:strCache>
                <c:ptCount val="7"/>
                <c:pt idx="0">
                  <c:v>Katru dienu</c:v>
                </c:pt>
                <c:pt idx="1">
                  <c:v>Vienu reizi nedēļā</c:v>
                </c:pt>
                <c:pt idx="2">
                  <c:v>Divas reizes nedēļā</c:v>
                </c:pt>
                <c:pt idx="3">
                  <c:v>Vienu reizi mēnesī</c:v>
                </c:pt>
                <c:pt idx="4">
                  <c:v>Nav regularitātes pielietošanā, pēc nepieciešamības</c:v>
                </c:pt>
                <c:pt idx="5">
                  <c:v>Nelietoju skrubi sejas ādas kopšanai mājas apstākļos</c:v>
                </c:pt>
                <c:pt idx="6">
                  <c:v>Cits</c:v>
                </c:pt>
              </c:strCache>
            </c:strRef>
          </c:cat>
          <c:val>
            <c:numRef>
              <c:f>Sheet1!$C$158:$C$164</c:f>
              <c:numCache>
                <c:formatCode>0.0%</c:formatCode>
                <c:ptCount val="7"/>
                <c:pt idx="0">
                  <c:v>1.4999999999999999E-2</c:v>
                </c:pt>
                <c:pt idx="1">
                  <c:v>0.14899999999999999</c:v>
                </c:pt>
                <c:pt idx="2">
                  <c:v>4.2000000000000003E-2</c:v>
                </c:pt>
                <c:pt idx="3">
                  <c:v>8.4000000000000005E-2</c:v>
                </c:pt>
                <c:pt idx="4">
                  <c:v>0.32600000000000001</c:v>
                </c:pt>
                <c:pt idx="5">
                  <c:v>0.36799999999999999</c:v>
                </c:pt>
                <c:pt idx="6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80-46FA-B1A6-37FA2B7D5E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3616000"/>
        <c:axId val="164811264"/>
      </c:barChart>
      <c:catAx>
        <c:axId val="14361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4811264"/>
        <c:crosses val="autoZero"/>
        <c:auto val="1"/>
        <c:lblAlgn val="ctr"/>
        <c:lblOffset val="100"/>
        <c:noMultiLvlLbl val="0"/>
      </c:catAx>
      <c:valAx>
        <c:axId val="164811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3616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Sheet1!$A$169:$A$174</c:f>
              <c:strCache>
                <c:ptCount val="6"/>
                <c:pt idx="0">
                  <c:v>Vienu reizi nedēļā</c:v>
                </c:pt>
                <c:pt idx="1">
                  <c:v>Vienu reizi mēnesī</c:v>
                </c:pt>
                <c:pt idx="2">
                  <c:v>Nav regularitātes pielietošanā, pēc individuālās nepieciešamības</c:v>
                </c:pt>
                <c:pt idx="3">
                  <c:v>Nelietoju fizikālo pīlingu (ultraskaņas ierīci)</c:v>
                </c:pt>
                <c:pt idx="4">
                  <c:v>Veicu kursa veidā ar noteiktu pārtraukuma periodu starp atkārtotu kursu</c:v>
                </c:pt>
                <c:pt idx="5">
                  <c:v>Cits</c:v>
                </c:pt>
              </c:strCache>
            </c:strRef>
          </c:cat>
          <c:val>
            <c:numRef>
              <c:f>Sheet1!$B$169:$B$174</c:f>
              <c:numCache>
                <c:formatCode>General</c:formatCode>
                <c:ptCount val="6"/>
                <c:pt idx="0">
                  <c:v>7</c:v>
                </c:pt>
                <c:pt idx="1">
                  <c:v>2</c:v>
                </c:pt>
                <c:pt idx="2">
                  <c:v>32</c:v>
                </c:pt>
                <c:pt idx="3">
                  <c:v>196</c:v>
                </c:pt>
                <c:pt idx="4">
                  <c:v>4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C0-4BE7-97F6-7A655A5F5E4C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Sheet1!$A$169:$A$174</c:f>
              <c:strCache>
                <c:ptCount val="6"/>
                <c:pt idx="0">
                  <c:v>Vienu reizi nedēļā</c:v>
                </c:pt>
                <c:pt idx="1">
                  <c:v>Vienu reizi mēnesī</c:v>
                </c:pt>
                <c:pt idx="2">
                  <c:v>Nav regularitātes pielietošanā, pēc individuālās nepieciešamības</c:v>
                </c:pt>
                <c:pt idx="3">
                  <c:v>Nelietoju fizikālo pīlingu (ultraskaņas ierīci)</c:v>
                </c:pt>
                <c:pt idx="4">
                  <c:v>Veicu kursa veidā ar noteiktu pārtraukuma periodu starp atkārtotu kursu</c:v>
                </c:pt>
                <c:pt idx="5">
                  <c:v>Cits</c:v>
                </c:pt>
              </c:strCache>
            </c:strRef>
          </c:cat>
          <c:val>
            <c:numRef>
              <c:f>Sheet1!$C$169:$C$174</c:f>
              <c:numCache>
                <c:formatCode>0.0%</c:formatCode>
                <c:ptCount val="6"/>
                <c:pt idx="0">
                  <c:v>2.7E-2</c:v>
                </c:pt>
                <c:pt idx="1">
                  <c:v>8.0000000000000002E-3</c:v>
                </c:pt>
                <c:pt idx="2">
                  <c:v>0.123</c:v>
                </c:pt>
                <c:pt idx="3">
                  <c:v>0.751</c:v>
                </c:pt>
                <c:pt idx="4">
                  <c:v>1.4999999999999999E-2</c:v>
                </c:pt>
                <c:pt idx="5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C0-4BE7-97F6-7A655A5F5E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3713792"/>
        <c:axId val="5530752"/>
      </c:barChart>
      <c:catAx>
        <c:axId val="143713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30752"/>
        <c:crosses val="autoZero"/>
        <c:auto val="1"/>
        <c:lblAlgn val="ctr"/>
        <c:lblOffset val="100"/>
        <c:noMultiLvlLbl val="0"/>
      </c:catAx>
      <c:valAx>
        <c:axId val="5530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371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1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0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7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1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2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3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8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1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0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F53A6-2E8B-4D6C-A1ED-9B0E0230E3B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1E50-9F95-40C5-997A-8DDAA89FD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0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7457" y="304801"/>
            <a:ext cx="11139435" cy="6183086"/>
          </a:xfrm>
        </p:spPr>
        <p:txBody>
          <a:bodyPr>
            <a:normAutofit fontScale="55000" lnSpcReduction="20000"/>
          </a:bodyPr>
          <a:lstStyle/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LATVIJAS UNIVERSITĀTES</a:t>
            </a:r>
          </a:p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STRADIŅA MEDICĪNAS KOLEDŽA</a:t>
            </a:r>
          </a:p>
          <a:p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lv-LV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SIEVIEŠU SEJAS ĀDAS KOPŠANA MĀJAS APSTĀKĻOS </a:t>
            </a:r>
          </a:p>
          <a:p>
            <a:endParaRPr lang="lv-LV" dirty="0"/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Autors: </a:t>
            </a:r>
            <a:r>
              <a:rPr lang="lv-LV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Natālija </a:t>
            </a:r>
            <a:r>
              <a:rPr lang="lv-LV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Starikova</a:t>
            </a:r>
            <a:endParaRPr lang="lv-LV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Ārstniecības katedra, grupa K3V</a:t>
            </a:r>
          </a:p>
          <a:p>
            <a:pPr algn="r"/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</a:p>
          <a:p>
            <a:pPr algn="r"/>
            <a:endParaRPr lang="lv-LV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Jūrmala 2023</a:t>
            </a:r>
          </a:p>
        </p:txBody>
      </p:sp>
      <p:pic>
        <p:nvPicPr>
          <p:cNvPr id="6" name="Picture 4" descr="lu-psk-logo-color.jpg">
            <a:extLst>
              <a:ext uri="{FF2B5EF4-FFF2-40B4-BE49-F238E27FC236}">
                <a16:creationId xmlns:a16="http://schemas.microsoft.com/office/drawing/2014/main" id="{42375402-3949-0ABC-42D7-135D3556AE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/>
            <a:alphaModFix/>
          </a:blip>
          <a:srcRect b="35254"/>
          <a:stretch/>
        </p:blipFill>
        <p:spPr>
          <a:xfrm>
            <a:off x="4918757" y="222737"/>
            <a:ext cx="2051720" cy="119059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178638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75657"/>
          </a:xfrm>
        </p:spPr>
        <p:txBody>
          <a:bodyPr>
            <a:normAutofit/>
          </a:bodyPr>
          <a:lstStyle/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Kādu kosmētiskā līdzekļa veidu pielietojat sejas ādas attīrīšanai, pēc dekoratīvās kosmētikas noņemšanas no sejas ādas?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168279"/>
              </p:ext>
            </p:extLst>
          </p:nvPr>
        </p:nvGraphicFramePr>
        <p:xfrm>
          <a:off x="838200" y="1176338"/>
          <a:ext cx="10515600" cy="517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53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10343"/>
          </a:xfrm>
        </p:spPr>
        <p:txBody>
          <a:bodyPr>
            <a:normAutofit/>
          </a:bodyPr>
          <a:lstStyle/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Kādu mehāniskā pīlinga veidu lietojat ādas kopšanai mājas apstākļos? </a:t>
            </a:r>
            <a:b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Iespējami vairāki atbilžu varianti.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97111"/>
              </p:ext>
            </p:extLst>
          </p:nvPr>
        </p:nvGraphicFramePr>
        <p:xfrm>
          <a:off x="718456" y="963613"/>
          <a:ext cx="10936731" cy="534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9963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477" y="1"/>
            <a:ext cx="10515600" cy="961292"/>
          </a:xfrm>
        </p:spPr>
        <p:txBody>
          <a:bodyPr>
            <a:normAutofit/>
          </a:bodyPr>
          <a:lstStyle/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bieži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Jūs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izmatojat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fermentu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jeb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enzīmu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pīlingu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306788"/>
              </p:ext>
            </p:extLst>
          </p:nvPr>
        </p:nvGraphicFramePr>
        <p:xfrm>
          <a:off x="550984" y="1028699"/>
          <a:ext cx="10961077" cy="543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8389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923" y="1"/>
            <a:ext cx="10515600" cy="1066800"/>
          </a:xfrm>
        </p:spPr>
        <p:txBody>
          <a:bodyPr>
            <a:normAutofit/>
          </a:bodyPr>
          <a:lstStyle/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Cik bieži Jūs izmatojat mehāniskā </a:t>
            </a:r>
            <a:r>
              <a:rPr lang="lv-LV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pīlinga</a:t>
            </a: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veidu, skrubi, sejas ādas kopšanai mājas apstākļos?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15937"/>
              </p:ext>
            </p:extLst>
          </p:nvPr>
        </p:nvGraphicFramePr>
        <p:xfrm>
          <a:off x="790574" y="1074738"/>
          <a:ext cx="10662871" cy="547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781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985" y="1"/>
            <a:ext cx="10515600" cy="1066800"/>
          </a:xfrm>
        </p:spPr>
        <p:txBody>
          <a:bodyPr>
            <a:normAutofit/>
          </a:bodyPr>
          <a:lstStyle/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Cik bieži Jūs pielietojat fizikālā </a:t>
            </a:r>
            <a:r>
              <a:rPr lang="lv-LV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pīlinga</a:t>
            </a: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veidu, ultraskaņas ierīci, ādas kopšanai mājas apstākļos?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226529"/>
              </p:ext>
            </p:extLst>
          </p:nvPr>
        </p:nvGraphicFramePr>
        <p:xfrm>
          <a:off x="656493" y="1066800"/>
          <a:ext cx="11090030" cy="526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417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754" y="142388"/>
            <a:ext cx="10515600" cy="1041644"/>
          </a:xfrm>
        </p:spPr>
        <p:txBody>
          <a:bodyPr>
            <a:normAutofit/>
          </a:bodyPr>
          <a:lstStyle/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Cik bieži Jūs pielietojat sejas maskas ādas kopšanai mājas apstākļos?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131736"/>
              </p:ext>
            </p:extLst>
          </p:nvPr>
        </p:nvGraphicFramePr>
        <p:xfrm>
          <a:off x="633046" y="1125415"/>
          <a:ext cx="10984523" cy="534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485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4716"/>
            <a:ext cx="10515600" cy="885530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723331"/>
            <a:ext cx="11341290" cy="5950423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Lielai daļai vienlaicīgi ir vairāki ādas stāvokļi;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Lielai daļai ir traucējumi ādas spējā pienācīgi pildīt barjeras funkciju, jo biežāk atzīmētie ādas stāvokļi bija jutīgs, dehidratēts, problemātisks;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Micelārais ūdens ir biežāk izmantojamais kosmētiskā līdzekļa veids ādas attīrīšanas posma veikšanai;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Pārsvarā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respondentes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neveic ādas attīrīšanas posma etapu –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tonizāciju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82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7860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4770194"/>
          </a:xfrm>
        </p:spPr>
        <p:txBody>
          <a:bodyPr/>
          <a:lstStyle/>
          <a:p>
            <a:pPr marL="0" lvl="0" indent="0" algn="just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Prāva daļa pieļauj kļūdas intensīvā posma izpildē, lietojot ādas stāvoklim neatbilstošu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pīlinga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veidu;</a:t>
            </a:r>
          </a:p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Vairākums ikdienā kopj sejas ādu, taču pieļauj kļūdas ādas attīrīšanas un intensīvās iedarbības posmos;</a:t>
            </a:r>
          </a:p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Intensīvā iedarbības posmā nav vērojama disciplinēta regularitāte kosmētisko līdzekļu pielietošanā.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940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lv-LV" dirty="0"/>
          </a:p>
          <a:p>
            <a:pPr algn="ctr"/>
            <a:endParaRPr lang="lv-LV" dirty="0"/>
          </a:p>
          <a:p>
            <a:pPr marL="0" indent="0" algn="ctr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32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0720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aktualitāte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600"/>
              </a:spcAft>
              <a:buFont typeface="Arial" pitchFamily="34" charset="0"/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Arī ādai bez īpašām problēmām ir nepieciešama kopšana – pareizi izvēlēti kosmētiskie līdzekļi, kas saglabās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tās pašas resursus un palīdzēs pretoties ārējās vides ietekmēm, kas paātrina tās novecošanos.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Ernandes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lpp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Katram ādas tipam dažādos vecuma posmos ir nepieciešami citādi kosmētiskie līdzekļi, taču kopšanas soļi un pamatprincipi ir vienādi. (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Ozerskaja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181 lpp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6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mērķis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Noskaidrot sieviešu sejas ādas kopšanu mājas apstākļos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9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5660"/>
            <a:ext cx="10515600" cy="941695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uzdevumi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445" y="1064525"/>
            <a:ext cx="11054686" cy="540451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20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Analizēt literatūras avotus par sejas ādas kopšanu mājas apstākļos;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20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Izstrādāt pētījuma instrumentu - aptaujas anketu;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20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Veikt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respondentu aptauju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apkopot iegūtos rezultātus;</a:t>
            </a:r>
          </a:p>
          <a:p>
            <a:pPr marL="0" lvl="0" indent="0" algn="just">
              <a:lnSpc>
                <a:spcPct val="20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Izdarīt secinājumus;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Pamatojoties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literatūras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avot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un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iegūto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analīzi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izveidot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rekomendācijas sieviešu ādas kopšanai mājas apstākļos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8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metodoloģija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461" y="1132649"/>
            <a:ext cx="10515600" cy="47575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lv-LV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metode: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kvantitatīva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instruments: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aptaujas anketa ar 23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jautājumiem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respondenti: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sieviete vecum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 no 18 gadiem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bāze: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tīmekļa vietne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visidati.lv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57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6120"/>
            <a:ext cx="10515600" cy="928098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s-E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Kāds</a:t>
            </a:r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</a:t>
            </a:r>
            <a:r>
              <a:rPr lang="es-E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Jūsu</a:t>
            </a:r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vecums</a:t>
            </a:r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867376"/>
              </p:ext>
            </p:extLst>
          </p:nvPr>
        </p:nvGraphicFramePr>
        <p:xfrm>
          <a:off x="838200" y="888274"/>
          <a:ext cx="10515600" cy="5288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597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4953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Kāds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Jūsu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ādas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tips?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789687"/>
              </p:ext>
            </p:extLst>
          </p:nvPr>
        </p:nvGraphicFramePr>
        <p:xfrm>
          <a:off x="692331" y="793750"/>
          <a:ext cx="10753544" cy="542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7800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703" y="0"/>
            <a:ext cx="10515600" cy="99277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Kāds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Jūsu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ādas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stāvoklis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Iespējami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vairāki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atbilžu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308316"/>
              </p:ext>
            </p:extLst>
          </p:nvPr>
        </p:nvGraphicFramePr>
        <p:xfrm>
          <a:off x="718457" y="833438"/>
          <a:ext cx="10739846" cy="530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54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2594"/>
          </a:xfrm>
        </p:spPr>
        <p:txBody>
          <a:bodyPr>
            <a:normAutofit/>
          </a:bodyPr>
          <a:lstStyle/>
          <a:p>
            <a:pPr algn="ctr"/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Kādu kosmētiskā līdzekļa veidu Jūs pielietojat sejas ādas attīrīšanai no dekoratīvās kosmētikas?  </a:t>
            </a:r>
            <a:endParaRPr lang="en-US" sz="2000" b="1" strike="sngStrik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670438"/>
              </p:ext>
            </p:extLst>
          </p:nvPr>
        </p:nvGraphicFramePr>
        <p:xfrm>
          <a:off x="679268" y="975950"/>
          <a:ext cx="10334897" cy="526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495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446</Words>
  <Application>Microsoft Office PowerPoint</Application>
  <PresentationFormat>Platekrāna</PresentationFormat>
  <Paragraphs>66</Paragraphs>
  <Slides>18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PowerPoint prezentācija</vt:lpstr>
      <vt:lpstr>Pētījuma  aktualitāte</vt:lpstr>
      <vt:lpstr>Pētījuma mērķis</vt:lpstr>
      <vt:lpstr>Darba uzdevumi</vt:lpstr>
      <vt:lpstr>Pētījuma metodoloģija</vt:lpstr>
      <vt:lpstr>1. Kāds ir Jūsu vecums?</vt:lpstr>
      <vt:lpstr>2. Kāds ir Jūsu ādas tips?</vt:lpstr>
      <vt:lpstr>3. Kāds ir Jūsu ādas stāvoklis? Iespējami vairāki atbilžu varianti.</vt:lpstr>
      <vt:lpstr>4. Kādu kosmētiskā līdzekļa veidu Jūs pielietojat sejas ādas attīrīšanai no dekoratīvās kosmētikas?  </vt:lpstr>
      <vt:lpstr>5. Kādu kosmētiskā līdzekļa veidu pielietojat sejas ādas attīrīšanai, pēc dekoratīvās kosmētikas noņemšanas no sejas ādas?</vt:lpstr>
      <vt:lpstr>6. Kādu mehāniskā pīlinga veidu lietojat ādas kopšanai mājas apstākļos?  Iespējami vairāki atbilžu varianti.</vt:lpstr>
      <vt:lpstr>7. Cik bieži Jūs izmatojat fermentu jeb enzīmu pīlingu?</vt:lpstr>
      <vt:lpstr>8. Cik bieži Jūs izmatojat mehāniskā pīlinga veidu, skrubi, sejas ādas kopšanai mājas apstākļos?</vt:lpstr>
      <vt:lpstr>9. Cik bieži Jūs pielietojat fizikālā pīlinga veidu, ultraskaņas ierīci, ādas kopšanai mājas apstākļos?</vt:lpstr>
      <vt:lpstr>10. Cik bieži Jūs pielietojat sejas maskas ādas kopšanai mājas apstākļos?</vt:lpstr>
      <vt:lpstr>SECINĀJUMI</vt:lpstr>
      <vt:lpstr>SECINĀJUMI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Naumenko Lidija</cp:lastModifiedBy>
  <cp:revision>37</cp:revision>
  <dcterms:created xsi:type="dcterms:W3CDTF">2023-03-01T18:01:02Z</dcterms:created>
  <dcterms:modified xsi:type="dcterms:W3CDTF">2023-03-15T12:22:04Z</dcterms:modified>
</cp:coreProperties>
</file>