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90" r:id="rId4"/>
    <p:sldId id="273" r:id="rId5"/>
    <p:sldId id="303" r:id="rId6"/>
    <p:sldId id="292" r:id="rId7"/>
    <p:sldId id="285" r:id="rId8"/>
    <p:sldId id="304" r:id="rId9"/>
    <p:sldId id="305" r:id="rId10"/>
    <p:sldId id="306" r:id="rId11"/>
    <p:sldId id="307" r:id="rId12"/>
    <p:sldId id="280" r:id="rId13"/>
    <p:sldId id="272" r:id="rId14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/>
              <a:t>Vai Jūs kādreiz esat lietojuši vai šobrīd lietojat kādu no svara samazināšanas līdzekļiem?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D99-4A43-B6F0-2C7D490224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Sievietes</c:v>
                </c:pt>
                <c:pt idx="1">
                  <c:v>Vīrieši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62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99-4A43-B6F0-2C7D490224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Sievietes</c:v>
                </c:pt>
                <c:pt idx="1">
                  <c:v>Vīrieši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26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99-4A43-B6F0-2C7D49022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7144704"/>
        <c:axId val="667144376"/>
      </c:barChart>
      <c:catAx>
        <c:axId val="66714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667144376"/>
        <c:crosses val="autoZero"/>
        <c:auto val="1"/>
        <c:lblAlgn val="ctr"/>
        <c:lblOffset val="100"/>
        <c:noMultiLvlLbl val="0"/>
      </c:catAx>
      <c:valAx>
        <c:axId val="667144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lv-LV" sz="1800" dirty="0"/>
                  <a:t>Respondentu skaits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66714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Šķiedrvielu kompl.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36-4B27-BB11-105C86D4EC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Augu ekstraktu, vitamīnu un minerālvielu kompl.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36-4B27-BB11-105C86D4EC9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Sennu saturošie preparāti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36-4B27-BB11-105C86D4EC9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Orlistats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36-4B27-BB11-105C86D4EC9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Uztura aizvietotāji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36-4B27-BB11-105C86D4EC9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L-karnitīns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36-4B27-BB11-105C86D4EC9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Spirulīna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236-4B27-BB11-105C86D4EC9D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Hromu saturošie prep.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236-4B27-BB11-105C86D4EC9D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Zāles 2.tipa CD ārstēšanai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236-4B27-BB11-105C86D4EC9D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Zaļās kafijas ekstrakts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236-4B27-BB11-105C86D4EC9D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Sibutramīns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236-4B27-BB11-105C86D4E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7594488"/>
        <c:axId val="547594160"/>
      </c:barChart>
      <c:catAx>
        <c:axId val="547594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47594160"/>
        <c:crosses val="autoZero"/>
        <c:auto val="1"/>
        <c:lblAlgn val="ctr"/>
        <c:lblOffset val="100"/>
        <c:noMultiLvlLbl val="0"/>
      </c:catAx>
      <c:valAx>
        <c:axId val="54759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lv-LV" sz="1800"/>
                  <a:t>Respondentu</a:t>
                </a:r>
                <a:r>
                  <a:rPr lang="lv-LV" sz="1800" baseline="0"/>
                  <a:t> skaits</a:t>
                </a:r>
                <a:endParaRPr lang="lv-LV" sz="18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547594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/>
              <a:t>Kādu veselības stāvokļu vai slimību dēļ Jums (bija) jāmazina svars?</a:t>
            </a:r>
          </a:p>
        </c:rich>
      </c:tx>
      <c:layout>
        <c:manualLayout>
          <c:xMode val="edge"/>
          <c:yMode val="edge"/>
          <c:x val="0.15865740740740741"/>
          <c:y val="1.19047619047619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Esmu vesels, gribu uzlabot ārējo izskatu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3-49A4-853C-AF8962ECCB5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Paaugstināts holisterīna līmenis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93-49A4-853C-AF8962ECCB5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Cukura diabēts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93-49A4-853C-AF8962ECCB5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Aptaukošanās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93-49A4-853C-AF8962ECCB5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Taukainās aknas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93-49A4-853C-AF8962ECCB5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Hipertensija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93-49A4-853C-AF8962ECCB5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Sirds mazspēja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93-49A4-853C-AF8962ECCB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8429960"/>
        <c:axId val="488431272"/>
      </c:barChart>
      <c:catAx>
        <c:axId val="4884299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8431272"/>
        <c:crosses val="autoZero"/>
        <c:auto val="1"/>
        <c:lblAlgn val="ctr"/>
        <c:lblOffset val="100"/>
        <c:noMultiLvlLbl val="0"/>
      </c:catAx>
      <c:valAx>
        <c:axId val="488431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lv-LV" sz="1800" dirty="0"/>
                  <a:t>Respondentu skaits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48842996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/>
              <a:t>Kas ieteica Jums lietot svara samazināšanas līdzekļus?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Nolēmu lietot pats/pati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42-4E99-9A2F-DC8E55C0C6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Draugi/kolēģi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42-4E99-9A2F-DC8E55C0C66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Farmaceits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42-4E99-9A2F-DC8E55C0C66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Ārsts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42-4E99-9A2F-DC8E55C0C66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Fitnesa treneris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42-4E99-9A2F-DC8E55C0C6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4599576"/>
        <c:axId val="644598592"/>
      </c:barChart>
      <c:catAx>
        <c:axId val="6445995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44598592"/>
        <c:crosses val="autoZero"/>
        <c:auto val="1"/>
        <c:lblAlgn val="ctr"/>
        <c:lblOffset val="100"/>
        <c:noMultiLvlLbl val="0"/>
      </c:catAx>
      <c:valAx>
        <c:axId val="64459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lv-LV" sz="1800"/>
                  <a:t>Respondentu skaits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644599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/>
              <a:t>Cik ilgi Jūs esat lietojuši vai plānojiet lietot svara samazināšanas līdzekļus?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Trīs mēnešu kursa laikā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C0-4975-A079-8D80731FAB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Mēneša kursa laikā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C0-4975-A079-8D80731FAB3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Ilgāk par trīs mēnešiem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C0-4975-A079-8D80731FAB3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Īsi pirms svarīga pasākuma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C0-4975-A079-8D80731FA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345552"/>
        <c:axId val="607335712"/>
      </c:barChart>
      <c:catAx>
        <c:axId val="6073455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07335712"/>
        <c:crosses val="autoZero"/>
        <c:auto val="1"/>
        <c:lblAlgn val="ctr"/>
        <c:lblOffset val="100"/>
        <c:noMultiLvlLbl val="0"/>
      </c:catAx>
      <c:valAx>
        <c:axId val="60733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lv-LV" sz="1800"/>
                  <a:t>Respondentu skaits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60734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/>
              <a:t>Cik bieži gada laikā Jūs esat lietojuši svara samazināšanas līdzekļus?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Reizi gadā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22-426A-A7CD-0269DDBDF9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Vairāk par reizi gadā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22-426A-A7CD-0269DDBDF97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Rētāk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22-426A-A7CD-0269DDBDF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4576944"/>
        <c:axId val="644577272"/>
      </c:barChart>
      <c:catAx>
        <c:axId val="644576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44577272"/>
        <c:crosses val="autoZero"/>
        <c:auto val="1"/>
        <c:lblAlgn val="ctr"/>
        <c:lblOffset val="100"/>
        <c:noMultiLvlLbl val="0"/>
      </c:catAx>
      <c:valAx>
        <c:axId val="644577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lv-LV" sz="1800"/>
                  <a:t>Respondentu skaits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64457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556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976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564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2803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479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491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7254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514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745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509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09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667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2160104" y="269967"/>
            <a:ext cx="8507895" cy="2194936"/>
          </a:xfrm>
        </p:spPr>
        <p:txBody>
          <a:bodyPr>
            <a:normAutofit/>
          </a:bodyPr>
          <a:lstStyle/>
          <a:p>
            <a:b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224443" y="2464903"/>
            <a:ext cx="11633573" cy="4334907"/>
          </a:xfrm>
        </p:spPr>
        <p:txBody>
          <a:bodyPr>
            <a:normAutofit/>
          </a:bodyPr>
          <a:lstStyle/>
          <a:p>
            <a:endParaRPr lang="lv-LV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</a:t>
            </a:r>
          </a:p>
          <a:p>
            <a:pPr algn="r"/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Aļona Teršukova</a:t>
            </a:r>
          </a:p>
          <a:p>
            <a:pPr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Alīna Kriviņa</a:t>
            </a:r>
            <a:endParaRPr lang="lv-LV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Rīga, 2023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464903"/>
            <a:ext cx="12192000" cy="180777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3600" b="1" i="0" u="none" strike="noStrike" kern="1200" cap="all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Aptiekā pieejamo svara samazināšanas līdzekļu lietošanas paradumi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6200E1-E40E-46D7-BEC9-2066A8277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929" y="0"/>
            <a:ext cx="1296063" cy="107434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FD5B399-412B-4AC5-8DB4-3CE2EF8A848A}"/>
              </a:ext>
            </a:extLst>
          </p:cNvPr>
          <p:cNvSpPr/>
          <p:nvPr/>
        </p:nvSpPr>
        <p:spPr>
          <a:xfrm>
            <a:off x="1651795" y="537171"/>
            <a:ext cx="90162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ijas</a:t>
            </a:r>
            <a:r>
              <a:rPr lang="en-US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Universitātes</a:t>
            </a:r>
            <a:endParaRPr lang="en-US" sz="28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81.</a:t>
            </a:r>
            <a:r>
              <a:rPr lang="lv-LV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starptautiskās</a:t>
            </a:r>
            <a:r>
              <a:rPr lang="en-US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zinātniskās</a:t>
            </a:r>
            <a:r>
              <a:rPr lang="en-US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konferences</a:t>
            </a:r>
            <a:r>
              <a:rPr lang="en-US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sekcija</a:t>
            </a:r>
            <a:endParaRPr lang="en-US" sz="28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8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Starpdisciplinārie</a:t>
            </a:r>
            <a:r>
              <a:rPr lang="en-US" sz="28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pētījumi</a:t>
            </a:r>
            <a:r>
              <a:rPr lang="en-US" sz="28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medicīnas</a:t>
            </a:r>
            <a:r>
              <a:rPr lang="en-US" sz="28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koledžās</a:t>
            </a:r>
            <a:r>
              <a:rPr lang="en-US" sz="28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algn="ctr"/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2023.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gada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16. marts</a:t>
            </a:r>
          </a:p>
        </p:txBody>
      </p:sp>
    </p:spTree>
    <p:extLst>
      <p:ext uri="{BB962C8B-B14F-4D97-AF65-F5344CB8AC3E}">
        <p14:creationId xmlns:p14="http://schemas.microsoft.com/office/powerpoint/2010/main" val="939045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344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Svara samazināšanas līdzekļu lietošanas ilgums</a:t>
            </a:r>
            <a:endParaRPr lang="lv-LV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EFB79AD-9C49-4D1C-BF0A-31D792DE9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953276"/>
              </p:ext>
            </p:extLst>
          </p:nvPr>
        </p:nvGraphicFramePr>
        <p:xfrm>
          <a:off x="830509" y="922789"/>
          <a:ext cx="10612073" cy="5268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5326D4B-62D8-4575-9030-40F639592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8661"/>
            <a:ext cx="1296063" cy="10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876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344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Svara samazināšanas līdzekļu lietošanas biežums</a:t>
            </a:r>
            <a:endParaRPr lang="lv-LV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E6F7995-4231-45A4-9BCC-60A6A0A65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014153"/>
              </p:ext>
            </p:extLst>
          </p:nvPr>
        </p:nvGraphicFramePr>
        <p:xfrm>
          <a:off x="796954" y="922789"/>
          <a:ext cx="10556846" cy="5251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12701F0-9CF6-498C-9A5A-DF78D4B8B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8661"/>
            <a:ext cx="1296063" cy="10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050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D4C39F5-FA07-492C-A98A-73BDA11A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3590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Secinājumi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81442EC-AD1D-411A-ABF8-0F97566E9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416" y="1086292"/>
            <a:ext cx="10409611" cy="5555924"/>
          </a:xfrm>
        </p:spPr>
        <p:txBody>
          <a:bodyPr>
            <a:normAutofit lnSpcReduction="10000"/>
          </a:bodyPr>
          <a:lstStyle/>
          <a:p>
            <a:pPr marL="457200" lvl="3" indent="-457200" algn="just"/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Lielākai daļai respondentu ir pieredze svara samazināšanas līdzekļu lietošanā, šie preparāti ir populārāki sieviešu vidū.</a:t>
            </a:r>
          </a:p>
          <a:p>
            <a:pPr marL="457200" lvl="3" indent="-457200" algn="just"/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Vairākums respondentu lēmumu par svara samazināšanas līdzekļu lietošanu pieņēma patstāvīgi bez veselības aprūpes speciālistu norādījuma.</a:t>
            </a:r>
          </a:p>
          <a:p>
            <a:pPr marL="457200" lvl="3" indent="-457200" algn="just"/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Respondenti visbiežāk notievēšanai izvēlas šķiedrvielu, augu ekstraktu, vitamīnu un minerālvielu kompleksus, kā arī sennas preparātus.</a:t>
            </a:r>
          </a:p>
          <a:p>
            <a:pPr marL="457200" lvl="3" indent="-457200" algn="just"/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Respondenti biežāk lieto svara samazināšanas līdzekļus, lai uzlabotu ārējo izskatu.</a:t>
            </a:r>
          </a:p>
          <a:p>
            <a:pPr marL="457200" lvl="3" indent="-457200" algn="just"/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Vairākums respondentu lieto notievēšanas preparātus kombinācijā ar dzīvesveida korekcijām.</a:t>
            </a:r>
          </a:p>
          <a:p>
            <a:pPr marL="457200" lvl="3" indent="-457200" algn="just"/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Lielākā daļa respondentu lieto notievēšanas līdzekļus trīs mēnešu kursa laikā un reizi gadā.</a:t>
            </a:r>
          </a:p>
          <a:p>
            <a:pPr marL="514350" lvl="3" indent="-514350" algn="just">
              <a:buAutoNum type="arabicPeriod"/>
            </a:pPr>
            <a:endParaRPr lang="lv-LV" sz="2800" dirty="0">
              <a:latin typeface="Times New Roman" pitchFamily="18" charset="0"/>
              <a:cs typeface="Times New Roman" pitchFamily="18" charset="0"/>
            </a:endParaRPr>
          </a:p>
          <a:p>
            <a:pPr marL="0" lvl="3" indent="0" algn="just">
              <a:buNone/>
            </a:pPr>
            <a:endParaRPr lang="lv-LV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9D44FA-091D-42A7-82F4-E7604DB47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661"/>
            <a:ext cx="1296063" cy="10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24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61652"/>
            <a:ext cx="12191999" cy="2012315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Paldies par uzmanību 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0FD6EE-645E-40A5-A280-39E31F273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661"/>
            <a:ext cx="1296063" cy="10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1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D40423A-F3F4-48B6-A014-B811F7F48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4643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aktualitāte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34BADE3-EDE0-452F-9644-CBCC5C782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1106" y="1613878"/>
            <a:ext cx="9708426" cy="3630244"/>
          </a:xfrm>
        </p:spPr>
        <p:txBody>
          <a:bodyPr>
            <a:noAutofit/>
          </a:bodyPr>
          <a:lstStyle/>
          <a:p>
            <a:pPr marL="360363" indent="-360363" algn="just">
              <a:lnSpc>
                <a:spcPct val="100000"/>
              </a:lnSpc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2022. gadā vairāk par 650 miljoniem pieaugušo cilvēku vecumā no 18 gadiem, 340 miljoniem pusaudžu un 39 miljoniem bērnu tika diagnosticēta aptaukošanās (Accelerating action to stop obesity, 2022). </a:t>
            </a:r>
          </a:p>
          <a:p>
            <a:pPr marL="360363" indent="-360363" algn="just">
              <a:lnSpc>
                <a:spcPct val="100000"/>
              </a:lnSpc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2019. gadā liekais svars bija konstatēts 34,4%, bet aptaukošanās 22,3% Latvijas iedzīvotāju (Ķermeņa masas indekss, 2019).</a:t>
            </a:r>
          </a:p>
          <a:p>
            <a:pPr marL="360363" indent="-360363" algn="just">
              <a:lnSpc>
                <a:spcPct val="100000"/>
              </a:lnSpc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Aptaukošanās provocē dažādu slimību attīstību un palielina priekšlaicīgas nāves risku.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0081EA-D6DB-489E-92DC-4AC882C25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661"/>
            <a:ext cx="1296063" cy="10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20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A212A4C-B75E-4813-9FCC-EDA44507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660"/>
            <a:ext cx="12192000" cy="915131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mērķis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80B2C4D-AE8E-40BF-B923-2E0794C10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227" y="1706975"/>
            <a:ext cx="9505545" cy="4441067"/>
          </a:xfrm>
        </p:spPr>
        <p:txBody>
          <a:bodyPr>
            <a:normAutofit/>
          </a:bodyPr>
          <a:lstStyle/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Noskaidrot svara samazināšanas līdzekļu lietošanas paradumus aptiekas klientu vidū.</a:t>
            </a:r>
          </a:p>
          <a:p>
            <a:pPr marL="0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209B61-8BC4-4A69-A34E-BD43210E1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661"/>
            <a:ext cx="1296063" cy="10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43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063" y="18256"/>
            <a:ext cx="10895937" cy="878216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metodoloģija</a:t>
            </a:r>
            <a:endParaRPr lang="lv-LV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buFont typeface="Arial" charset="0"/>
              <a:buChar char="•"/>
              <a:defRPr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Pētījumā tika izmantota kvantitatīvā pētījuma metode – anketēšana.</a:t>
            </a:r>
          </a:p>
          <a:p>
            <a:pPr algn="just">
              <a:lnSpc>
                <a:spcPct val="100000"/>
              </a:lnSpc>
              <a:buFont typeface="Arial" charset="0"/>
              <a:buChar char="•"/>
              <a:defRPr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Iegūtie dati tika analizēti, izmantojot aprakstošo statistiku. </a:t>
            </a:r>
          </a:p>
          <a:p>
            <a:pPr algn="just">
              <a:lnSpc>
                <a:spcPct val="100000"/>
              </a:lnSpc>
              <a:buFont typeface="Arial" charset="0"/>
              <a:buChar char="•"/>
              <a:defRPr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Pētījums tika veikts no 2022. gada 20. jūnija līdz 2022. gada 3. oktobrim.</a:t>
            </a:r>
          </a:p>
          <a:p>
            <a:pPr algn="just">
              <a:lnSpc>
                <a:spcPct val="100000"/>
              </a:lnSpc>
              <a:buFont typeface="Arial" charset="0"/>
              <a:buChar char="•"/>
              <a:defRPr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Pētījuma vieta: Aptiekā X Rīgā, interneta vietne Facebook. </a:t>
            </a:r>
          </a:p>
          <a:p>
            <a:pPr algn="just"/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endParaRPr lang="lv-LV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C91A65-2AF0-C443-EBBB-7584BD961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3213" y="1903446"/>
            <a:ext cx="5181600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buFont typeface="Arial" charset="0"/>
              <a:buChar char="•"/>
              <a:defRPr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Pētījumā piedalījās 104 respondenti (n=104), no kuriem 16 bija vīrieši un 88 sievietes vecumā no 18 gadiem. </a:t>
            </a:r>
          </a:p>
          <a:p>
            <a:pPr algn="just">
              <a:lnSpc>
                <a:spcPct val="100000"/>
              </a:lnSpc>
              <a:buFont typeface="Arial" charset="0"/>
              <a:buChar char="•"/>
              <a:defRPr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Anketēšanā piedalījās gan tie cilvēki, kuri kādreiz lietoja vai pašlaik lieto svara samazināšanas līdzekļus, gan tie kuriem nav pieredzes šo preparātu lietošanā.</a:t>
            </a:r>
            <a:endParaRPr lang="lv-LV" alt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33D73E-7C8A-4607-B245-F42A61F93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1"/>
            <a:ext cx="1296063" cy="10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5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61652"/>
            <a:ext cx="12191999" cy="2012315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rezultāti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0CB724-F80B-48B7-AAE8-7660D9299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661"/>
            <a:ext cx="1296063" cy="10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53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344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Svara samazināšanas līdzekļu lietošanas pieredze</a:t>
            </a:r>
            <a:endParaRPr lang="lv-LV" sz="32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F95A91C-B89D-4D5E-8F02-E695D634ED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976852"/>
              </p:ext>
            </p:extLst>
          </p:nvPr>
        </p:nvGraphicFramePr>
        <p:xfrm>
          <a:off x="427839" y="1082180"/>
          <a:ext cx="11207691" cy="5274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D7D805D-0EDC-4824-8A79-06D953814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8661"/>
            <a:ext cx="1296063" cy="10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6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344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Respondentu norādītie svara samazināšanas līdzekļi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ADCDB9E-F128-42DF-886E-6CEDEA063C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011077"/>
              </p:ext>
            </p:extLst>
          </p:nvPr>
        </p:nvGraphicFramePr>
        <p:xfrm>
          <a:off x="780175" y="989900"/>
          <a:ext cx="10825294" cy="5226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84DBEF30-ED3A-4400-9B27-9995F645B7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8661"/>
            <a:ext cx="1296063" cy="10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82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344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Svara samazināšanas līdzekļu lietošanas iemesli</a:t>
            </a:r>
            <a:endParaRPr lang="lv-LV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961F3DE-DEA9-427B-B6ED-D634560E1E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038603"/>
              </p:ext>
            </p:extLst>
          </p:nvPr>
        </p:nvGraphicFramePr>
        <p:xfrm>
          <a:off x="394283" y="1006678"/>
          <a:ext cx="11392249" cy="5209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2B7B542-28D6-44DC-B55D-B0D23A51C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8661"/>
            <a:ext cx="1296063" cy="10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980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344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Ietekme uz lēmumu lietot svara samazināšanas līdzekļus</a:t>
            </a:r>
            <a:endParaRPr lang="lv-LV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5DBF283-8A63-4EF8-A1D9-7E4FBDA7DB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093312"/>
              </p:ext>
            </p:extLst>
          </p:nvPr>
        </p:nvGraphicFramePr>
        <p:xfrm>
          <a:off x="788565" y="973123"/>
          <a:ext cx="10704352" cy="5268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BF2BEF-8A59-4ACD-995F-F864A81C1D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8661"/>
            <a:ext cx="1296063" cy="10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296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Modulis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425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dizains</vt:lpstr>
      <vt:lpstr> </vt:lpstr>
      <vt:lpstr>Pētījuma aktualitāte</vt:lpstr>
      <vt:lpstr>               Pētījuma mērķis</vt:lpstr>
      <vt:lpstr>Pētījuma metodoloģija</vt:lpstr>
      <vt:lpstr>Pētījuma rezultāti</vt:lpstr>
      <vt:lpstr>          Svara samazināšanas līdzekļu lietošanas pieredze</vt:lpstr>
      <vt:lpstr>          Respondentu norādītie svara samazināšanas līdzekļi</vt:lpstr>
      <vt:lpstr>          Svara samazināšanas līdzekļu lietošanas iemesli</vt:lpstr>
      <vt:lpstr>          Ietekme uz lēmumu lietot svara samazināšanas līdzekļus</vt:lpstr>
      <vt:lpstr>          Svara samazināšanas līdzekļu lietošanas ilgums</vt:lpstr>
      <vt:lpstr>          Svara samazināšanas līdzekļu lietošanas biežums</vt:lpstr>
      <vt:lpstr>Secinājumi</vt:lpstr>
      <vt:lpstr>Paldies par uzmanību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Rīgas 1.medicīnas koledža  Veselības aprūpes katedra Studiju programma Māszinības (41723)ar māsas kvalifikāciju</dc:title>
  <dc:creator>User</dc:creator>
  <cp:lastModifiedBy>Agija Pāža</cp:lastModifiedBy>
  <cp:revision>104</cp:revision>
  <dcterms:created xsi:type="dcterms:W3CDTF">2019-03-22T13:52:06Z</dcterms:created>
  <dcterms:modified xsi:type="dcterms:W3CDTF">2023-03-15T13:38:33Z</dcterms:modified>
</cp:coreProperties>
</file>