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7" r:id="rId3"/>
    <p:sldId id="259" r:id="rId4"/>
    <p:sldId id="273" r:id="rId5"/>
    <p:sldId id="297" r:id="rId6"/>
    <p:sldId id="288" r:id="rId7"/>
    <p:sldId id="292" r:id="rId8"/>
    <p:sldId id="289" r:id="rId9"/>
    <p:sldId id="290" r:id="rId10"/>
    <p:sldId id="295" r:id="rId11"/>
    <p:sldId id="291" r:id="rId12"/>
    <p:sldId id="272" r:id="rId13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6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0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\Desktop\diagrammas_klient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\Desktop\diagrammas_klient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40262467191601"/>
          <c:y val="7.422837274722964E-2"/>
          <c:w val="0.86275023622047242"/>
          <c:h val="0.8347301276405557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tx>
                <c:rich>
                  <a:bodyPr/>
                  <a:lstStyle/>
                  <a:p>
                    <a:fld id="{467FEB34-6B5A-46AE-918E-B2D68D899478}" type="VALUE">
                      <a:rPr lang="en-US" baseline="0"/>
                      <a:pPr/>
                      <a:t>[VALUE]</a:t>
                    </a:fld>
                    <a:endParaRPr lang="lv-LV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68A-4C37-8558-BA50BCFD694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F62095C-FD36-49EF-9EC6-A1A07D2B617F}" type="VALUE">
                      <a:rPr lang="en-US" baseline="0"/>
                      <a:pPr/>
                      <a:t>[VALUE]</a:t>
                    </a:fld>
                    <a:endParaRPr lang="lv-LV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68A-4C37-8558-BA50BCFD694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Sheet1!$A$184:$A$185</c:f>
              <c:strCache>
                <c:ptCount val="2"/>
                <c:pt idx="0">
                  <c:v>Jā</c:v>
                </c:pt>
                <c:pt idx="1">
                  <c:v>Nē</c:v>
                </c:pt>
              </c:strCache>
            </c:strRef>
          </c:cat>
          <c:val>
            <c:numRef>
              <c:f>Sheet1!$C$184:$C$185</c:f>
              <c:numCache>
                <c:formatCode>0%</c:formatCode>
                <c:ptCount val="2"/>
                <c:pt idx="0">
                  <c:v>0.70370370370370372</c:v>
                </c:pt>
                <c:pt idx="1">
                  <c:v>0.29629629629629628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8A-4C37-8558-BA50BCFD6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56300800"/>
        <c:axId val="156302336"/>
      </c:barChart>
      <c:catAx>
        <c:axId val="15630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crossAx val="156302336"/>
        <c:crosses val="autoZero"/>
        <c:auto val="1"/>
        <c:lblAlgn val="ctr"/>
        <c:lblOffset val="100"/>
        <c:noMultiLvlLbl val="0"/>
      </c:catAx>
      <c:valAx>
        <c:axId val="156302336"/>
        <c:scaling>
          <c:orientation val="minMax"/>
          <c:max val="1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156300800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593763293370012E-2"/>
          <c:y val="0.12502541833433614"/>
          <c:w val="0.88032572554671007"/>
          <c:h val="0.6861488825524716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tx>
                <c:rich>
                  <a:bodyPr/>
                  <a:lstStyle/>
                  <a:p>
                    <a:fld id="{8F2697E1-71EE-40B4-9219-D2964C36CB6D}" type="VALUE">
                      <a:rPr lang="en-US" baseline="0"/>
                      <a:pPr/>
                      <a:t>[VALUE]</a:t>
                    </a:fld>
                    <a:endParaRPr lang="lv-LV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F87-49A2-AC91-439D2EBC5118}"/>
                </c:ext>
              </c:extLst>
            </c:dLbl>
            <c:dLbl>
              <c:idx val="1"/>
              <c:layout>
                <c:manualLayout>
                  <c:x val="-1.0001049868766892E-3"/>
                  <c:y val="1.4233647332133864E-2"/>
                </c:manualLayout>
              </c:layout>
              <c:tx>
                <c:rich>
                  <a:bodyPr/>
                  <a:lstStyle/>
                  <a:p>
                    <a:fld id="{F19386CF-33B3-4080-8385-1D205DB08115}" type="VALUE">
                      <a:rPr lang="en-US" baseline="0"/>
                      <a:pPr/>
                      <a:t>[VALUE]</a:t>
                    </a:fld>
                    <a:endParaRPr lang="lv-LV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F87-49A2-AC91-439D2EBC5118}"/>
                </c:ext>
              </c:extLst>
            </c:dLbl>
            <c:dLbl>
              <c:idx val="2"/>
              <c:layout>
                <c:manualLayout>
                  <c:x val="3.3742782152230971E-4"/>
                  <c:y val="9.0545811695564964E-3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D78A0660-5D5C-40A4-A4B8-89D22D6D62EA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F87-49A2-AC91-439D2EBC5118}"/>
                </c:ext>
              </c:extLst>
            </c:dLbl>
            <c:dLbl>
              <c:idx val="3"/>
              <c:layout>
                <c:manualLayout>
                  <c:x val="0"/>
                  <c:y val="-5.4421760933918081E-3"/>
                </c:manualLayout>
              </c:layout>
              <c:tx>
                <c:rich>
                  <a:bodyPr/>
                  <a:lstStyle/>
                  <a:p>
                    <a:fld id="{7522FB40-A872-4AEC-A61F-26F9B822D147}" type="VALUE">
                      <a:rPr lang="en-US" baseline="0"/>
                      <a:pPr/>
                      <a:t>[VALUE]</a:t>
                    </a:fld>
                    <a:endParaRPr lang="lv-LV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F87-49A2-AC91-439D2EBC5118}"/>
                </c:ext>
              </c:extLst>
            </c:dLbl>
            <c:dLbl>
              <c:idx val="4"/>
              <c:layout>
                <c:manualLayout>
                  <c:x val="-6.6416010498687658E-2"/>
                  <c:y val="-5.842811315252260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87-49A2-AC91-439D2EBC511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Sheet1!$A$156:$A$159</c:f>
              <c:strCache>
                <c:ptCount val="4"/>
                <c:pt idx="0">
                  <c:v>Farmācijas speciālists</c:v>
                </c:pt>
                <c:pt idx="1">
                  <c:v>Ārsts</c:v>
                </c:pt>
                <c:pt idx="2">
                  <c:v>Lietoju pēc savas iniciatīvas</c:v>
                </c:pt>
                <c:pt idx="3">
                  <c:v>Lietoju pēc paziņu, draugu ieteikumiem</c:v>
                </c:pt>
              </c:strCache>
            </c:strRef>
          </c:cat>
          <c:val>
            <c:numRef>
              <c:f>Sheet1!$C$156:$C$159</c:f>
              <c:numCache>
                <c:formatCode>0%</c:formatCode>
                <c:ptCount val="4"/>
                <c:pt idx="0">
                  <c:v>0.20370370370370369</c:v>
                </c:pt>
                <c:pt idx="1">
                  <c:v>0.40740740740740738</c:v>
                </c:pt>
                <c:pt idx="2">
                  <c:v>0.25925925925925924</c:v>
                </c:pt>
                <c:pt idx="3">
                  <c:v>0.12962962962962962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F87-49A2-AC91-439D2EBC51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6276608"/>
        <c:axId val="156278144"/>
      </c:barChart>
      <c:catAx>
        <c:axId val="15627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crossAx val="156278144"/>
        <c:crosses val="autoZero"/>
        <c:auto val="1"/>
        <c:lblAlgn val="ctr"/>
        <c:lblOffset val="100"/>
        <c:noMultiLvlLbl val="0"/>
      </c:catAx>
      <c:valAx>
        <c:axId val="15627814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156276608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091BF-EC75-4400-AAD7-02A3953D85A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A9850-D5B8-4AE1-9B3E-024E0D8F2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6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6556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8976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564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2803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6479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3491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7254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4514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745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509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309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5667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224444" y="2464903"/>
            <a:ext cx="11114116" cy="4334907"/>
          </a:xfrm>
        </p:spPr>
        <p:txBody>
          <a:bodyPr>
            <a:normAutofit/>
          </a:bodyPr>
          <a:lstStyle/>
          <a:p>
            <a:endParaRPr lang="lv-LV" sz="5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</a:p>
          <a:p>
            <a:pPr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Maruta Vaivode</a:t>
            </a:r>
          </a:p>
          <a:p>
            <a:pPr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Elza Lauzne</a:t>
            </a:r>
            <a:b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Rīga, 2023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464903"/>
            <a:ext cx="12192000" cy="180777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GLIKOZAMĪNA SATUROŠO PRODUKTU NOZĪME FARMACEITISKAJĀ APRŪPĒ</a:t>
            </a:r>
            <a:endParaRPr lang="lv-LV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v-LV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2599BE-A7E6-41F1-AFB9-8A0482A0A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216" y="230819"/>
            <a:ext cx="7931583" cy="20241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614F2AC-D63E-440B-9ED6-8B4F6C889F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807"/>
            <a:ext cx="129606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732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187" y="1073799"/>
            <a:ext cx="10312273" cy="5525589"/>
          </a:xfrm>
        </p:spPr>
        <p:txBody>
          <a:bodyPr>
            <a:noAutofit/>
          </a:bodyPr>
          <a:lstStyle/>
          <a:p>
            <a:pPr algn="just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Tikai 2% respondentu </a:t>
            </a: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saskārušies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 glikozamīna preparātu izraisītām blakusparādībām.</a:t>
            </a:r>
          </a:p>
          <a:p>
            <a:pPr algn="just"/>
            <a:endParaRPr lang="lv-LV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Aptaujātie aptieku klienti, kas lietoja glikozamīnu saturošus produktus, visbiežāk tos iegādājas pēc ārstu ieteikumiem (41%) un pēc savas iniciatīvas (26%).</a:t>
            </a:r>
          </a:p>
          <a:p>
            <a:pPr algn="just"/>
            <a:endParaRPr lang="lv-LV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Aptieku klienti, kas lietojuši glikozamīnu saturošus produktus, 70% gadījumu novērojuši veselības stāvokļa uzlabojumu.</a:t>
            </a:r>
          </a:p>
          <a:p>
            <a:pPr algn="just"/>
            <a:endParaRPr lang="lv-LV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Farmācijas speciālisti visbiežāk iesaka iegādāties glikozamīna saturošus preparātus, kuru sastāvā ir arī C vitamīns, hondroitīns un kolagēns, lai savstarpēji mijiedarbojoties un veicot katra savas funkcijas, šīs vielas uzlabotu locītavu skrimšļu sastāvu un locītavas funkcionalitāti.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"/>
            <a:ext cx="12192000" cy="82693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Secinājumi</a:t>
            </a:r>
            <a:endParaRPr lang="lv-LV" sz="36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890A5F-B73F-4972-9C60-5CFD7AAB8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807"/>
            <a:ext cx="129606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343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157" y="950582"/>
            <a:ext cx="9980580" cy="51319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360363" algn="just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Glikozamīnu saturošu produktu lietošana būs mazāk efektīva, ja locītavas ir nodilušas. </a:t>
            </a: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Glikozamīna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preparāti būs piemēroti locītavu saslimšanu profilaksei vai saslimšanām vieglā stadijā.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7105"/>
            <a:ext cx="12192000" cy="82693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Secinājumi</a:t>
            </a:r>
            <a:endParaRPr lang="lv-LV" sz="32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95DEC5-358E-4964-BDE5-E7D4C7BDD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807"/>
            <a:ext cx="129606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189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61652"/>
            <a:ext cx="12191999" cy="2012315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Paldies par uzmanību 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213249-7A26-4EE6-B580-939D1EA85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807"/>
            <a:ext cx="129606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11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1">
            <a:extLst>
              <a:ext uri="{FF2B5EF4-FFF2-40B4-BE49-F238E27FC236}">
                <a16:creationId xmlns:a16="http://schemas.microsoft.com/office/drawing/2014/main" id="{1D40423A-F3F4-48B6-A014-B811F7F48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74643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Pētījuma aktualitāte</a:t>
            </a:r>
          </a:p>
        </p:txBody>
      </p:sp>
      <p:sp>
        <p:nvSpPr>
          <p:cNvPr id="9" name="Rectangle 8"/>
          <p:cNvSpPr/>
          <p:nvPr/>
        </p:nvSpPr>
        <p:spPr>
          <a:xfrm>
            <a:off x="1447137" y="1240402"/>
            <a:ext cx="10090205" cy="324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Glikozamīns</a:t>
            </a:r>
            <a:r>
              <a:rPr lang="lv-LV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ir svarīgs cīpslu, saišu, skrimšļu un locītavu normālai funkcionēšanai (MedlinePlus, 2021).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Glikozamīna</a:t>
            </a:r>
            <a:r>
              <a:rPr lang="lv-LV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lietošana var izraisīt galvassāpes, zarnu trakta darbības traucējumus - caureju, vēdera pūšanos un aizcietējumus (Andersone, Vellere, 2016).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034438-3C38-4387-95D4-4B6354406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807"/>
            <a:ext cx="129606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1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A212A4C-B75E-4813-9FCC-EDA44507E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1807"/>
            <a:ext cx="12192000" cy="966303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Pētījuma mērķis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80B2C4D-AE8E-40BF-B923-2E0794C10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6425" y="1924215"/>
            <a:ext cx="9970851" cy="4268650"/>
          </a:xfrm>
        </p:spPr>
        <p:txBody>
          <a:bodyPr>
            <a:normAutofit/>
          </a:bodyPr>
          <a:lstStyle/>
          <a:p>
            <a:pPr marL="360363" indent="-360363"/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nalizēt glikozamīna saturošo produktu nozīmi farmaceitiskajā aprūpē.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209B61-8BC4-4A69-A34E-BD43210E1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807"/>
            <a:ext cx="129606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60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204" y="18256"/>
            <a:ext cx="10682796" cy="876048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altLang="lv-LV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Pētījuma metodoloģija</a:t>
            </a:r>
            <a:endParaRPr lang="lv-LV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lvl="1" indent="0" algn="just" eaLnBrk="1" hangingPunct="1">
              <a:buNone/>
              <a:defRPr/>
            </a:pPr>
            <a:endParaRPr lang="lv-LV" alt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endParaRPr lang="lv-LV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74A815-1B0E-A1A9-FD41-826C3F981885}"/>
              </a:ext>
            </a:extLst>
          </p:cNvPr>
          <p:cNvSpPr txBox="1"/>
          <p:nvPr/>
        </p:nvSpPr>
        <p:spPr>
          <a:xfrm>
            <a:off x="1415332" y="1910695"/>
            <a:ext cx="10150855" cy="3892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Pētījum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metode: k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vantitatīvā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pētījuma metode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aptauja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dalībnieki: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aptiekas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klienti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Pētījum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metode: 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lv-LV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alitatīvā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pētījuma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(intervija)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dalībnieki: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farmācijas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speciālisti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ārsti</a:t>
            </a: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Pētījums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periods: 12.12.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28.01.2022.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analīzes metode: a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prakstoš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statistik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979521-B7FD-410A-8178-7D981B80C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807"/>
            <a:ext cx="129606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756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A212A4C-B75E-4813-9FCC-EDA44507E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68826"/>
            <a:ext cx="12192000" cy="1060174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Pētījuma rezultāti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33BC7F-47F6-4352-864E-3D3EC24E9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807"/>
            <a:ext cx="129606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247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394584"/>
            <a:ext cx="10730947" cy="5024234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" y="-67019"/>
            <a:ext cx="12192000" cy="82693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Aptaujas rezultāti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750703"/>
              </p:ext>
            </p:extLst>
          </p:nvPr>
        </p:nvGraphicFramePr>
        <p:xfrm>
          <a:off x="1147864" y="1913885"/>
          <a:ext cx="6598412" cy="351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8152033" y="1913885"/>
            <a:ext cx="360194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70% no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v-LV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respondentiem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kas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lietoja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glikozamīnu</a:t>
            </a:r>
            <a:r>
              <a:rPr lang="lv-LV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atzina, ka izjutuši pozitīvu efektu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30%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v-LV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nav sagaidījuši gaidīto efektu pēc glikozamīna lietošanas.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2F72FE-F3E7-41A9-BDAD-9D0509914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90906"/>
            <a:ext cx="129606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554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12192000" cy="82693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Aptaujas rezultāti</a:t>
            </a:r>
            <a:endParaRPr lang="lv-LV" sz="3200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365829"/>
              </p:ext>
            </p:extLst>
          </p:nvPr>
        </p:nvGraphicFramePr>
        <p:xfrm>
          <a:off x="1809345" y="2464287"/>
          <a:ext cx="8735437" cy="3995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3172855" y="1183946"/>
            <a:ext cx="58462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Konsultācijas par </a:t>
            </a:r>
            <a:r>
              <a:rPr lang="lv-LV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glikozamīna</a:t>
            </a:r>
            <a: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lietošanu</a:t>
            </a:r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C14769-84F8-418D-88FB-6D8FB14CE5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807"/>
            <a:ext cx="129606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629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5064" y="1254034"/>
            <a:ext cx="10048672" cy="49229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360363" algn="just"/>
            <a:r>
              <a:rPr lang="lv-LV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Sievietes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biežāk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nekā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vīrieši</a:t>
            </a:r>
            <a:r>
              <a:rPr lang="lv-LV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iegādājas </a:t>
            </a:r>
            <a:r>
              <a:rPr lang="lv-LV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glikozamīna</a:t>
            </a:r>
            <a:r>
              <a:rPr lang="lv-LV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preparātus.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360363" algn="just"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360363" algn="just"/>
            <a:r>
              <a:rPr lang="lv-LV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iežāk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ieteiktie</a:t>
            </a:r>
            <a:r>
              <a:rPr lang="lv-LV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glikozamīna</a:t>
            </a:r>
            <a:r>
              <a:rPr lang="lv-LV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preparāti ir ar C vitamīna, </a:t>
            </a:r>
            <a:r>
              <a:rPr lang="lv-LV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hondroitīna</a:t>
            </a:r>
            <a:r>
              <a:rPr lang="lv-LV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kolagēna piedevām.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360363" algn="just"/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360363" algn="just"/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Glikozamīna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preparātu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lietošanas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laikā</a:t>
            </a:r>
            <a:r>
              <a:rPr lang="lv-LV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klientu sūdzības par kuņģa un zarnu trakta darbības problēmām tiek saņemtas reti.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360363" algn="just"/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lvl="0" indent="-360363" algn="just"/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v-LV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esakot glikozamīna preparātus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jāņem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vērā</a:t>
            </a:r>
            <a:r>
              <a:rPr lang="lv-LV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klienta vecums, hronisko slimību esamība, grūtniecība, ikdienas fiziskā slodze, esošie kustību traucējumi, sāpes un citas sūdzības.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"/>
            <a:ext cx="12192000" cy="82693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altLang="lv-LV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Farmācijas speciālistu interviju rezultāti</a:t>
            </a:r>
            <a:endParaRPr lang="lv-LV" sz="36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651472-23F3-4ABD-A44C-95073F5EB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807"/>
            <a:ext cx="129606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173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332" y="103299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360363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sūdzībām pie speciālistiem ierodas pacienti sākot no 50 gadu vecuma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biežāk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sievietes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360363"/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360363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Glikozamīna preparāt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 atvieglot locītavu sāpes, uzlabot skrimšļa sastāvu un atbalstīt kaulu audu atjaunošanos,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uzlabojot locītavu funkcionēšanu.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360363"/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360363"/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Glikozamīna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preparātu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nepieciešamību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speciālisti izvērtē katram pacientam individuāli.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360363"/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360363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Papildus glikozamīna preparātiem vēlams lietot arī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kolagēnu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vitamīna, Omega 3 taukskābju, C vitamīna,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hondroitīna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kalcija un magnija preparātus.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"/>
            <a:ext cx="12192000" cy="82693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Ārstu interviju rezultāti</a:t>
            </a:r>
            <a:endParaRPr lang="lv-LV" sz="36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9B8FDE-2166-411C-A82F-C1A27BAC1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807"/>
            <a:ext cx="129606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170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Modulis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5041</TotalTime>
  <Words>440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dizains</vt:lpstr>
      <vt:lpstr>PowerPoint Presentation</vt:lpstr>
      <vt:lpstr>Pētījuma aktualitāte</vt:lpstr>
      <vt:lpstr>Pētījuma mērķis</vt:lpstr>
      <vt:lpstr>Pētījuma metodoloģija</vt:lpstr>
      <vt:lpstr>Pētījuma rezultāti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Paldies par uzmanību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Rīgas 1.medicīnas koledža  Veselības aprūpes katedra Studiju programma Māszinības (41723)ar māsas kvalifikāciju</dc:title>
  <dc:creator>Maruta Vaivode</dc:creator>
  <cp:lastModifiedBy>Agija Pāža</cp:lastModifiedBy>
  <cp:revision>176</cp:revision>
  <dcterms:created xsi:type="dcterms:W3CDTF">2019-03-22T13:52:06Z</dcterms:created>
  <dcterms:modified xsi:type="dcterms:W3CDTF">2023-03-15T13:37:15Z</dcterms:modified>
</cp:coreProperties>
</file>