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73" r:id="rId5"/>
    <p:sldId id="298" r:id="rId6"/>
    <p:sldId id="285" r:id="rId7"/>
    <p:sldId id="286" r:id="rId8"/>
    <p:sldId id="287" r:id="rId9"/>
    <p:sldId id="297" r:id="rId10"/>
    <p:sldId id="288" r:id="rId11"/>
    <p:sldId id="289" r:id="rId12"/>
    <p:sldId id="293" r:id="rId13"/>
    <p:sldId id="290" r:id="rId14"/>
    <p:sldId id="272" r:id="rId1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091BF-EC75-4400-AAD7-02A3953D85A6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A9850-D5B8-4AE1-9B3E-024E0D8F2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6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556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976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564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2803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479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3491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7254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514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745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509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09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95A50-3A5F-4050-8737-B2CA7C9B76FC}" type="datetimeFigureOut">
              <a:rPr lang="lv-LV" smtClean="0"/>
              <a:t>15.03.2023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17603-5C2D-4A42-8A18-D65A240E1CC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667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png"/><Relationship Id="rId5" Type="http://schemas.openxmlformats.org/officeDocument/2006/relationships/image" Target="../media/image14.e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pn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0" y="3573517"/>
            <a:ext cx="11803117" cy="3153104"/>
          </a:xfrm>
        </p:spPr>
        <p:txBody>
          <a:bodyPr>
            <a:normAutofit fontScale="77500" lnSpcReduction="20000"/>
          </a:bodyPr>
          <a:lstStyle/>
          <a:p>
            <a:endParaRPr lang="lv-LV" sz="5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Sarmīte Lempa</a:t>
            </a:r>
          </a:p>
          <a:p>
            <a:pPr algn="r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Ruta Kidika</a:t>
            </a: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lv-LV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Rīga, 2023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464903"/>
            <a:ext cx="12192000" cy="180777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3600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Imunitāti ietekmējošie ārstniecības līdzekļi </a:t>
            </a:r>
          </a:p>
          <a:p>
            <a:pPr algn="ctr"/>
            <a:r>
              <a:rPr lang="lv-LV" sz="3600" b="1" cap="all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farmaceitiskajā aprūpē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2942E6-7418-474D-A426-94C6F2714B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303283" cy="106017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2A6864-4163-4A84-B103-559D7C5506D2}"/>
              </a:ext>
            </a:extLst>
          </p:cNvPr>
          <p:cNvSpPr/>
          <p:nvPr/>
        </p:nvSpPr>
        <p:spPr>
          <a:xfrm>
            <a:off x="1452281" y="131379"/>
            <a:ext cx="956534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ijas</a:t>
            </a:r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Universitātes</a:t>
            </a:r>
            <a:endParaRPr lang="en-US" sz="28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81.</a:t>
            </a:r>
            <a:r>
              <a:rPr lang="lv-LV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starptautiskās</a:t>
            </a:r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zinātniskās</a:t>
            </a:r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konferences</a:t>
            </a:r>
            <a:r>
              <a:rPr lang="en-US" sz="28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sekcija</a:t>
            </a:r>
            <a:endParaRPr lang="en-US" sz="2800" b="1" dirty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8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Starpdisciplinārie</a:t>
            </a:r>
            <a:r>
              <a:rPr lang="en-US" sz="28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pētījumi</a:t>
            </a:r>
            <a:r>
              <a:rPr lang="en-US" sz="28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medicīnas</a:t>
            </a:r>
            <a:r>
              <a:rPr lang="en-US" sz="28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koledžās</a:t>
            </a:r>
            <a:r>
              <a:rPr lang="en-US" sz="2800" i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algn="ctr"/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2023.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gada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16. marts</a:t>
            </a:r>
            <a:endParaRPr lang="en-US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32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59" y="4564612"/>
            <a:ext cx="10618076" cy="1699556"/>
          </a:xfrm>
        </p:spPr>
        <p:txBody>
          <a:bodyPr>
            <a:normAutofit fontScale="85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1.  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</a:rPr>
              <a:t>Aptaujā piedalījās 51 jeb 63% farmaceita asistenti.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armācijas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speciālisti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darba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pieredzi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līdz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gadiem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bija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41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jeb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50,6 % no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visiem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respondentiem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" y="15482"/>
            <a:ext cx="12192000" cy="8269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alt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Farmācijas speciālistu aptaujas rezultāti </a:t>
            </a:r>
            <a:endParaRPr lang="lv-LV" sz="3200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094369" y="11400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09903" y="1140063"/>
            <a:ext cx="130566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9939590"/>
              </p:ext>
            </p:extLst>
          </p:nvPr>
        </p:nvGraphicFramePr>
        <p:xfrm>
          <a:off x="409902" y="1140064"/>
          <a:ext cx="4719145" cy="2748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Chart" r:id="rId3" imgW="4200640" imgH="2276526" progId="Excel.Chart.8">
                  <p:embed/>
                </p:oleObj>
              </mc:Choice>
              <mc:Fallback>
                <p:oleObj name="Chart" r:id="rId3" imgW="4200640" imgH="2276526" progId="Excel.Char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902" y="1140064"/>
                        <a:ext cx="4719145" cy="2748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211614" y="127105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70085"/>
              </p:ext>
            </p:extLst>
          </p:nvPr>
        </p:nvGraphicFramePr>
        <p:xfrm>
          <a:off x="6348249" y="1131987"/>
          <a:ext cx="4635061" cy="2662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Chart" r:id="rId5" imgW="4200640" imgH="2276526" progId="Excel.Chart.8">
                  <p:embed/>
                </p:oleObj>
              </mc:Choice>
              <mc:Fallback>
                <p:oleObj name="Chart" r:id="rId5" imgW="4200640" imgH="2276526" progId="Excel.Char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8249" y="1131987"/>
                        <a:ext cx="4635061" cy="26622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7055729" y="3740991"/>
            <a:ext cx="35669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att.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Farmācijas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speciālistu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darba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pieredze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08393" y="379424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lv-LV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att. Farmācijas speciālistu uzskati par imunitāti uzlabojošu līdzekļu nepieciešamību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2AC08B5-0391-4F41-86E9-A372C4A47E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1"/>
            <a:ext cx="130328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97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-47580"/>
            <a:ext cx="12192000" cy="8269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alt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Farmācijas speciālistu aptaujas rezultāti </a:t>
            </a:r>
            <a:endParaRPr lang="lv-LV" sz="3200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67558" y="10510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344421"/>
              </p:ext>
            </p:extLst>
          </p:nvPr>
        </p:nvGraphicFramePr>
        <p:xfrm>
          <a:off x="243191" y="1880488"/>
          <a:ext cx="5706894" cy="347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Chart" r:id="rId3" imgW="4596782" imgH="2767824" progId="Excel.Chart.8">
                  <p:embed/>
                </p:oleObj>
              </mc:Choice>
              <mc:Fallback>
                <p:oleObj name="Chart" r:id="rId3" imgW="4596782" imgH="2767824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191" y="1880488"/>
                        <a:ext cx="5706894" cy="3470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Chart 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80488"/>
            <a:ext cx="5706894" cy="3470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9A7DB5B-8664-4827-BAEB-7AA1D305B8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47132"/>
            <a:ext cx="130328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00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-47580"/>
            <a:ext cx="12192000" cy="8269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alt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Farmācijas speciālistu aptaujas rezultāti </a:t>
            </a:r>
            <a:endParaRPr lang="lv-LV" sz="32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244" y="1634687"/>
            <a:ext cx="5808203" cy="3588625"/>
          </a:xfrm>
          <a:prstGeom prst="rect">
            <a:avLst/>
          </a:prstGeom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917325" y="10611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618303"/>
              </p:ext>
            </p:extLst>
          </p:nvPr>
        </p:nvGraphicFramePr>
        <p:xfrm>
          <a:off x="5911850" y="1631950"/>
          <a:ext cx="6121400" cy="338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Chart" r:id="rId4" imgW="4274714" imgH="2362279" progId="Excel.Chart.8">
                  <p:embed/>
                </p:oleObj>
              </mc:Choice>
              <mc:Fallback>
                <p:oleObj name="Chart" r:id="rId4" imgW="4274714" imgH="2362279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1850" y="1631950"/>
                        <a:ext cx="6121400" cy="3386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25D15E19-6982-4FFA-A190-EDC7AB820E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47580"/>
            <a:ext cx="130328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69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249" y="908163"/>
            <a:ext cx="10181410" cy="5815824"/>
          </a:xfrm>
        </p:spPr>
        <p:txBody>
          <a:bodyPr>
            <a:noAutofit/>
          </a:bodyPr>
          <a:lstStyle/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Aptiekas klientiem ir pozitīvā attieksme pret ārstniecības augu preparātu lietošanu.</a:t>
            </a:r>
          </a:p>
          <a:p>
            <a:pPr marL="360363" indent="-360363" algn="just"/>
            <a:endParaRPr lang="lv-LV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Farmaceitiskās aprūpes procesā vajadzētu akcentēt informāciju par mazāk zināmām augu īpašībām un to noderīgumu imunitātes uzlabošanai, kā arī saistību starp imunitāti un infekcijas slimības gaitu.</a:t>
            </a:r>
          </a:p>
          <a:p>
            <a:pPr marL="0" indent="0" algn="just">
              <a:buNone/>
            </a:pPr>
            <a:endParaRPr lang="lv-LV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Gandrīz puse aptaujāto Covid-19 infekcijas izplatību neuzskata par iemeslu uzlabot imunitāti. </a:t>
            </a:r>
          </a:p>
          <a:p>
            <a:pPr marL="360363" indent="-360363" algn="just"/>
            <a:endParaRPr lang="lv-LV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363" indent="-360363"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Augu izcelsmes līdzekļu sortiments aptiekā imunitātes uzlabošanai ir pietiekams.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" y="-47580"/>
            <a:ext cx="12192000" cy="8269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alt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Secinājumi</a:t>
            </a:r>
            <a:endParaRPr lang="lv-LV" sz="32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5BD46A-91EB-48E2-BEB2-416B1237F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7580"/>
            <a:ext cx="130328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773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61652"/>
            <a:ext cx="12191999" cy="2012315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Paldies par uzmanību 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9F84EE-F9DB-4D05-889B-054B2BA37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30328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11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D40423A-F3F4-48B6-A014-B811F7F48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4643"/>
          </a:xfrm>
          <a:solidFill>
            <a:srgbClr val="C00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aktualitāte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34BADE3-EDE0-452F-9644-CBCC5C782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5336" y="977755"/>
            <a:ext cx="9820743" cy="5507239"/>
          </a:xfrm>
        </p:spPr>
        <p:txBody>
          <a:bodyPr>
            <a:normAutofit/>
          </a:bodyPr>
          <a:lstStyle/>
          <a:p>
            <a:pPr marL="360363" indent="-360363" algn="just">
              <a:lnSpc>
                <a:spcPct val="150000"/>
              </a:lnSpc>
            </a:pP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Globālās Covid-19 pandēmijas periodā inficēto cilvēku skaits pārsniedza 287 miljonus, bet mirušo skaits- 5,5 miljonus (</a:t>
            </a:r>
            <a:r>
              <a:rPr lang="lv-LV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Doctus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2022). </a:t>
            </a:r>
          </a:p>
          <a:p>
            <a:pPr marL="360363" indent="-360363" algn="just">
              <a:lnSpc>
                <a:spcPct val="150000"/>
              </a:lnSpc>
            </a:pP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Profilakse ir </a:t>
            </a:r>
            <a:r>
              <a:rPr lang="lv-LV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daudzsološa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praktiska stratēģija pandēmijas radīto seku uzlabošanai (</a:t>
            </a:r>
            <a:r>
              <a:rPr lang="lv-LV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Huang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J. </a:t>
            </a:r>
            <a:r>
              <a:rPr lang="lv-LV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</a:t>
            </a:r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2020).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lv-LV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A0DED5-7AC2-43C6-88D2-721856E04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30328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07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A212A4C-B75E-4813-9FCC-EDA44507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511"/>
            <a:ext cx="12192000" cy="850102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lv-LV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mērķis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80B2C4D-AE8E-40BF-B923-2E0794C10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1174" y="1450428"/>
            <a:ext cx="9252625" cy="4742437"/>
          </a:xfrm>
        </p:spPr>
        <p:txBody>
          <a:bodyPr>
            <a:normAutofit/>
          </a:bodyPr>
          <a:lstStyle/>
          <a:p>
            <a:pPr marL="360363" indent="-360363" algn="just">
              <a:lnSpc>
                <a:spcPct val="150000"/>
              </a:lnSpc>
            </a:pPr>
            <a:r>
              <a:rPr lang="lv-LV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lv-LV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oteikt imunitāti ietekmējošus augu izcelsmes līdzekļus, kurus izmanto farmaceitiskajā aprūpē.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209B61-8BC4-4A69-A34E-BD43210E12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30328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282" y="1"/>
            <a:ext cx="10888717" cy="860612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alt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metodoloģija</a:t>
            </a:r>
            <a:endParaRPr lang="lv-LV" sz="32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93BEBE-7F74-D67E-13A7-29B216478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03282" y="1253331"/>
            <a:ext cx="9589893" cy="4351338"/>
          </a:xfrm>
        </p:spPr>
        <p:txBody>
          <a:bodyPr/>
          <a:lstStyle/>
          <a:p>
            <a:pPr algn="just"/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Pētījumā tika izmantota kvantitatīvā pētījuma metode – anketēšana.</a:t>
            </a:r>
          </a:p>
          <a:p>
            <a:pPr algn="just"/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Pētījuma vieta: interneta vietne</a:t>
            </a:r>
          </a:p>
          <a:p>
            <a:pPr algn="just"/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Pētījuma periods: </a:t>
            </a: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18.12.2021. - 01.02.2022.</a:t>
            </a:r>
          </a:p>
          <a:p>
            <a:pPr algn="just"/>
            <a:r>
              <a:rPr lang="lv-LV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Pētījuma dalībnieki:</a:t>
            </a:r>
          </a:p>
          <a:p>
            <a:pPr marL="0" indent="0" algn="just">
              <a:buNone/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102  potenciālie aptiekas klienti </a:t>
            </a:r>
          </a:p>
          <a:p>
            <a:pPr marL="0" indent="0" algn="just">
              <a:buNone/>
            </a:pPr>
            <a:r>
              <a:rPr lang="lv-LV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82 farmācijas speciālisti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7070A0-277F-4A88-A757-00E25CBEF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30328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5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A212A4C-B75E-4813-9FCC-EDA44507E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00790"/>
            <a:ext cx="12192000" cy="106017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lv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lv-LV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Pētījuma rezultāti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0B9FC2-47E7-467E-8FF1-C062E6EED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30328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84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30188"/>
            <a:ext cx="10516511" cy="132294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" y="15482"/>
            <a:ext cx="12192000" cy="8269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alt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Potenciālo aptiekas klientu aptaujas rezultāti</a:t>
            </a:r>
            <a:endParaRPr lang="lv-LV" sz="3200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693354"/>
              </p:ext>
            </p:extLst>
          </p:nvPr>
        </p:nvGraphicFramePr>
        <p:xfrm>
          <a:off x="273437" y="1767841"/>
          <a:ext cx="5745909" cy="3425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Chart" r:id="rId4" imgW="4200640" imgH="2276526" progId="Excel.Chart.8">
                  <p:embed/>
                </p:oleObj>
              </mc:Choice>
              <mc:Fallback>
                <p:oleObj name="Chart" r:id="rId4" imgW="4200640" imgH="2276526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437" y="1767841"/>
                        <a:ext cx="5745909" cy="34257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696756"/>
              </p:ext>
            </p:extLst>
          </p:nvPr>
        </p:nvGraphicFramePr>
        <p:xfrm>
          <a:off x="6172655" y="1767841"/>
          <a:ext cx="5580538" cy="3425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Chart" r:id="rId6" imgW="4190929" imgH="2278277" progId="Excel.Chart.8">
                  <p:embed/>
                </p:oleObj>
              </mc:Choice>
              <mc:Fallback>
                <p:oleObj name="Chart" r:id="rId6" imgW="4190929" imgH="2278277" progId="Excel.Chart.8">
                  <p:embed/>
                  <p:pic>
                    <p:nvPicPr>
                      <p:cNvPr id="8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655" y="1767841"/>
                        <a:ext cx="5580538" cy="34257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F0B7442B-81F8-4DE8-B05F-D087F7F126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1"/>
            <a:ext cx="130328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321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12192000" cy="8269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alt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Potenciālo aptiekas klientu aptaujas rezultāti</a:t>
            </a:r>
            <a:endParaRPr lang="lv-LV" sz="3200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09903" y="12612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26" y="1632796"/>
            <a:ext cx="5828208" cy="3737063"/>
          </a:xfrm>
          <a:prstGeom prst="rect">
            <a:avLst/>
          </a:prstGeom>
        </p:spPr>
      </p:pic>
      <p:pic>
        <p:nvPicPr>
          <p:cNvPr id="2052" name="Chart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034" y="1695549"/>
            <a:ext cx="5994140" cy="353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27AA4D-09A7-4D52-9E6D-E6E91D9686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130328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749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-16049"/>
            <a:ext cx="12192000" cy="8269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lv-LV" alt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Potenciālo aptiekas klientu aptaujas rezultāti</a:t>
            </a:r>
            <a:endParaRPr lang="lv-LV" sz="3200" dirty="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11456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24337"/>
              </p:ext>
            </p:extLst>
          </p:nvPr>
        </p:nvGraphicFramePr>
        <p:xfrm>
          <a:off x="176213" y="1984375"/>
          <a:ext cx="5975350" cy="312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Chart" r:id="rId3" imgW="4297680" imgH="2156326" progId="Excel.Chart.8">
                  <p:embed/>
                </p:oleObj>
              </mc:Choice>
              <mc:Fallback>
                <p:oleObj name="Chart" r:id="rId3" imgW="4297680" imgH="2156326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1984375"/>
                        <a:ext cx="5975350" cy="3127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337737" y="105481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5464067"/>
              </p:ext>
            </p:extLst>
          </p:nvPr>
        </p:nvGraphicFramePr>
        <p:xfrm>
          <a:off x="6337737" y="1987870"/>
          <a:ext cx="5418306" cy="3338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Chart" r:id="rId5" imgW="4190929" imgH="2278277" progId="Excel.Chart.8">
                  <p:embed/>
                </p:oleObj>
              </mc:Choice>
              <mc:Fallback>
                <p:oleObj name="Chart" r:id="rId5" imgW="4190929" imgH="2278277" progId="Excel.Char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737" y="1987870"/>
                        <a:ext cx="5418306" cy="33388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74C6AB31-9AA2-53DD-C8A3-737CA7CA210E}"/>
              </a:ext>
            </a:extLst>
          </p:cNvPr>
          <p:cNvSpPr/>
          <p:nvPr/>
        </p:nvSpPr>
        <p:spPr>
          <a:xfrm>
            <a:off x="6934200" y="3287949"/>
            <a:ext cx="312906" cy="3015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1CD5489-8441-4906-B3FC-F3E7BF7745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-22057"/>
            <a:ext cx="130328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038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-16049"/>
            <a:ext cx="12192000" cy="826936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lv-LV" altLang="lv-LV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Potenciālo aptiekas klientu aptaujas rezultāti</a:t>
            </a:r>
            <a:endParaRPr lang="lv-LV" sz="3200" dirty="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7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950646"/>
              </p:ext>
            </p:extLst>
          </p:nvPr>
        </p:nvGraphicFramePr>
        <p:xfrm>
          <a:off x="1888787" y="1186437"/>
          <a:ext cx="8414425" cy="4776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Chart" r:id="rId3" imgW="4533900" imgH="2733573" progId="Excel.Chart.8">
                  <p:embed/>
                </p:oleObj>
              </mc:Choice>
              <mc:Fallback>
                <p:oleObj name="Chart" r:id="rId3" imgW="4533900" imgH="2733573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8787" y="1186437"/>
                        <a:ext cx="8414425" cy="47769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BFBF705B-74AC-02FD-4DF4-AD9CE93DAAC9}"/>
              </a:ext>
            </a:extLst>
          </p:cNvPr>
          <p:cNvSpPr/>
          <p:nvPr/>
        </p:nvSpPr>
        <p:spPr>
          <a:xfrm>
            <a:off x="2879387" y="1361872"/>
            <a:ext cx="535022" cy="437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5BB44A-D2F4-9781-6397-02F6ABEF992B}"/>
              </a:ext>
            </a:extLst>
          </p:cNvPr>
          <p:cNvSpPr txBox="1"/>
          <p:nvPr/>
        </p:nvSpPr>
        <p:spPr>
          <a:xfrm>
            <a:off x="3054486" y="1405646"/>
            <a:ext cx="466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2400" dirty="0"/>
              <a:t>6.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932617-1537-4172-BC9F-AE4CA732B5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6049"/>
            <a:ext cx="1303283" cy="106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30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Modulis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283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dizains</vt:lpstr>
      <vt:lpstr>Chart</vt:lpstr>
      <vt:lpstr>PowerPoint Presentation</vt:lpstr>
      <vt:lpstr>Pētījuma aktualitāte</vt:lpstr>
      <vt:lpstr>               Pētījuma mērķis</vt:lpstr>
      <vt:lpstr>Pētījuma metodoloģija</vt:lpstr>
      <vt:lpstr>   Pētījuma rezultāti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Paldies par uzmanību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Rīgas 1.medicīnas koledža  Veselības aprūpes katedra Studiju programma Māszinības (41723)ar māsas kvalifikāciju</dc:title>
  <dc:creator>User</dc:creator>
  <cp:lastModifiedBy>Agija Pāža</cp:lastModifiedBy>
  <cp:revision>181</cp:revision>
  <dcterms:created xsi:type="dcterms:W3CDTF">2019-03-22T13:52:06Z</dcterms:created>
  <dcterms:modified xsi:type="dcterms:W3CDTF">2023-03-15T13:30:36Z</dcterms:modified>
</cp:coreProperties>
</file>