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9" r:id="rId4"/>
    <p:sldId id="273" r:id="rId5"/>
    <p:sldId id="311" r:id="rId6"/>
    <p:sldId id="306" r:id="rId7"/>
    <p:sldId id="307" r:id="rId8"/>
    <p:sldId id="308" r:id="rId9"/>
    <p:sldId id="299" r:id="rId10"/>
    <p:sldId id="309" r:id="rId11"/>
    <p:sldId id="310" r:id="rId12"/>
    <p:sldId id="300" r:id="rId13"/>
    <p:sldId id="272" r:id="rId14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0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Rea</a:t>
            </a:r>
            <a:r>
              <a:rPr lang="lv-LV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tīvs trauksmes līmenis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Relatīvs trauksmes līmenis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Zems (&gt;30)</c:v>
                </c:pt>
                <c:pt idx="1">
                  <c:v>Vidējais (30-45)</c:v>
                </c:pt>
                <c:pt idx="2">
                  <c:v>Augsts (&lt;46)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</c:v>
                </c:pt>
                <c:pt idx="1">
                  <c:v>43</c:v>
                </c:pt>
                <c:pt idx="2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AD-45F9-B95B-5E9F22DBC11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03132024"/>
        <c:axId val="403128088"/>
      </c:barChart>
      <c:catAx>
        <c:axId val="403132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03128088"/>
        <c:crosses val="autoZero"/>
        <c:auto val="1"/>
        <c:lblAlgn val="ctr"/>
        <c:lblOffset val="100"/>
        <c:noMultiLvlLbl val="0"/>
      </c:catAx>
      <c:valAx>
        <c:axId val="403128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lv-LV"/>
                  <a:t>Respondentu skaits</a:t>
                </a:r>
                <a:endParaRPr lang="ru-RU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lv-LV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03132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>
                <a:latin typeface="Times New Roman" panose="02020603050405020304" pitchFamily="18" charset="0"/>
                <a:cs typeface="Times New Roman" panose="02020603050405020304" pitchFamily="18" charset="0"/>
              </a:rPr>
              <a:t>"E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smu zem spiediena</a:t>
            </a:r>
            <a:r>
              <a:rPr lang="lv-LV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Esmu zem spiediena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Nekad</c:v>
                </c:pt>
                <c:pt idx="1">
                  <c:v>Gandrīz nekad</c:v>
                </c:pt>
                <c:pt idx="2">
                  <c:v>Bieži</c:v>
                </c:pt>
                <c:pt idx="3">
                  <c:v>Gandrīz vienmēr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</c:v>
                </c:pt>
                <c:pt idx="1">
                  <c:v>36</c:v>
                </c:pt>
                <c:pt idx="2">
                  <c:v>13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CD-4626-A0DB-1392F684DF5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62060064"/>
        <c:axId val="362062688"/>
      </c:barChart>
      <c:catAx>
        <c:axId val="362060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62062688"/>
        <c:crosses val="autoZero"/>
        <c:auto val="1"/>
        <c:lblAlgn val="ctr"/>
        <c:lblOffset val="100"/>
        <c:noMultiLvlLbl val="0"/>
      </c:catAx>
      <c:valAx>
        <c:axId val="362062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lv-LV"/>
                  <a:t>Respondentu skaits</a:t>
                </a:r>
                <a:endParaRPr lang="ru-RU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lv-LV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62060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Esmu saspringts</a:t>
            </a:r>
            <a:r>
              <a:rPr lang="lv-LV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Apgalvojums - Esmu saspringts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Nekad</c:v>
                </c:pt>
                <c:pt idx="1">
                  <c:v>Gandrīz nekad</c:v>
                </c:pt>
                <c:pt idx="2">
                  <c:v>Bieži</c:v>
                </c:pt>
                <c:pt idx="3">
                  <c:v>Gandrīz vienmēr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</c:v>
                </c:pt>
                <c:pt idx="1">
                  <c:v>34</c:v>
                </c:pt>
                <c:pt idx="2">
                  <c:v>15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4B-409A-858B-135750094B6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19806312"/>
        <c:axId val="519802376"/>
      </c:barChart>
      <c:catAx>
        <c:axId val="519806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519802376"/>
        <c:crosses val="autoZero"/>
        <c:auto val="1"/>
        <c:lblAlgn val="ctr"/>
        <c:lblOffset val="100"/>
        <c:noMultiLvlLbl val="0"/>
      </c:catAx>
      <c:valAx>
        <c:axId val="519802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lv-LV"/>
                  <a:t>Respondentu skaits</a:t>
                </a:r>
                <a:endParaRPr lang="ru-RU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lv-LV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519806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Personīgais trauksmes līmenis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Personīgais trauksmes līmenis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Zems (&gt;30)</c:v>
                </c:pt>
                <c:pt idx="1">
                  <c:v>Vidējais (30-45)</c:v>
                </c:pt>
                <c:pt idx="2">
                  <c:v>Augsts (&lt;46)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</c:v>
                </c:pt>
                <c:pt idx="1">
                  <c:v>34</c:v>
                </c:pt>
                <c:pt idx="2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F0-4A3E-9997-A4074091F17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43269928"/>
        <c:axId val="443270584"/>
      </c:barChart>
      <c:catAx>
        <c:axId val="443269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43270584"/>
        <c:crosses val="autoZero"/>
        <c:auto val="1"/>
        <c:lblAlgn val="ctr"/>
        <c:lblOffset val="100"/>
        <c:noMultiLvlLbl val="0"/>
      </c:catAx>
      <c:valAx>
        <c:axId val="443270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lv-LV"/>
                  <a:t>Respondentu skaits</a:t>
                </a:r>
                <a:endParaRPr lang="ru-RU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lv-LV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43269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"Es viegli sadusmojos"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Apgalvojums - "Es viegli sadusmojos"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Nekad</c:v>
                </c:pt>
                <c:pt idx="1">
                  <c:v>Gandrīz nekad</c:v>
                </c:pt>
                <c:pt idx="2">
                  <c:v>Bieži</c:v>
                </c:pt>
                <c:pt idx="3">
                  <c:v>Gandrīz vienmēr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</c:v>
                </c:pt>
                <c:pt idx="1">
                  <c:v>31</c:v>
                </c:pt>
                <c:pt idx="2">
                  <c:v>18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D8-4939-B533-E8179D1975D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96430880"/>
        <c:axId val="396430552"/>
      </c:barChart>
      <c:catAx>
        <c:axId val="396430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96430552"/>
        <c:crosses val="autoZero"/>
        <c:auto val="1"/>
        <c:lblAlgn val="ctr"/>
        <c:lblOffset val="100"/>
        <c:noMultiLvlLbl val="0"/>
      </c:catAx>
      <c:valAx>
        <c:axId val="396430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lv-LV"/>
                  <a:t>Respondentu skaits</a:t>
                </a:r>
                <a:endParaRPr lang="ru-RU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lv-LV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96430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visu ņemu pie sirds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"Es visu ņēmu pie sirds"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Nekad</c:v>
                </c:pt>
                <c:pt idx="1">
                  <c:v>Gandrīz nekad</c:v>
                </c:pt>
                <c:pt idx="2">
                  <c:v>Bieži</c:v>
                </c:pt>
                <c:pt idx="3">
                  <c:v>Gandrīz vienmēr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</c:v>
                </c:pt>
                <c:pt idx="1">
                  <c:v>23</c:v>
                </c:pt>
                <c:pt idx="2">
                  <c:v>22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84-44B8-9BAB-1EF8D023E34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78284064"/>
        <c:axId val="278285376"/>
      </c:barChart>
      <c:catAx>
        <c:axId val="278284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278285376"/>
        <c:crosses val="autoZero"/>
        <c:auto val="1"/>
        <c:lblAlgn val="ctr"/>
        <c:lblOffset val="100"/>
        <c:noMultiLvlLbl val="0"/>
      </c:catAx>
      <c:valAx>
        <c:axId val="278285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lv-LV"/>
                  <a:t>Respondentu skaits</a:t>
                </a:r>
                <a:endParaRPr lang="ru-RU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lv-LV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278284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091BF-EC75-4400-AAD7-02A3953D85A6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CA9850-D5B8-4AE1-9B3E-024E0D8F2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163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5A50-3A5F-4050-8737-B2CA7C9B76FC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7603-5C2D-4A42-8A18-D65A240E1CC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65563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5A50-3A5F-4050-8737-B2CA7C9B76FC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7603-5C2D-4A42-8A18-D65A240E1CC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89763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5A50-3A5F-4050-8737-B2CA7C9B76FC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7603-5C2D-4A42-8A18-D65A240E1CC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65645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5A50-3A5F-4050-8737-B2CA7C9B76FC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7603-5C2D-4A42-8A18-D65A240E1CC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28033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5A50-3A5F-4050-8737-B2CA7C9B76FC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7603-5C2D-4A42-8A18-D65A240E1CC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64796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5A50-3A5F-4050-8737-B2CA7C9B76FC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7603-5C2D-4A42-8A18-D65A240E1CC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34910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5A50-3A5F-4050-8737-B2CA7C9B76FC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7603-5C2D-4A42-8A18-D65A240E1CC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72547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5A50-3A5F-4050-8737-B2CA7C9B76FC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7603-5C2D-4A42-8A18-D65A240E1CC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45140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5A50-3A5F-4050-8737-B2CA7C9B76FC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7603-5C2D-4A42-8A18-D65A240E1CC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27458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5A50-3A5F-4050-8737-B2CA7C9B76FC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7603-5C2D-4A42-8A18-D65A240E1CC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05097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5A50-3A5F-4050-8737-B2CA7C9B76FC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7603-5C2D-4A42-8A18-D65A240E1CC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3093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95A50-3A5F-4050-8737-B2CA7C9B76FC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17603-5C2D-4A42-8A18-D65A240E1CC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56678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279213" y="2795103"/>
            <a:ext cx="11633573" cy="3770797"/>
          </a:xfrm>
        </p:spPr>
        <p:txBody>
          <a:bodyPr>
            <a:normAutofit lnSpcReduction="10000"/>
          </a:bodyPr>
          <a:lstStyle/>
          <a:p>
            <a:endParaRPr lang="lv-LV" sz="5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</a:t>
            </a:r>
          </a:p>
          <a:p>
            <a:pPr algn="r"/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Margarita Žuka                                                                                                    </a:t>
            </a:r>
          </a:p>
          <a:p>
            <a:pPr algn="r"/>
            <a:r>
              <a:rPr lang="lv-LV">
                <a:latin typeface="Times New Roman" panose="02020603050405020304" pitchFamily="18" charset="0"/>
                <a:cs typeface="Times New Roman" panose="02020603050405020304" pitchFamily="18" charset="0"/>
              </a:rPr>
              <a:t>Laila Laganovska  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Rīga, 2023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464903"/>
            <a:ext cx="12192000" cy="180777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Trauksme vecmātēm Covid-19 apstākļos</a:t>
            </a:r>
          </a:p>
        </p:txBody>
      </p:sp>
      <p:pic>
        <p:nvPicPr>
          <p:cNvPr id="7" name="Attēls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387" y="0"/>
            <a:ext cx="1846100" cy="1241954"/>
          </a:xfrm>
          <a:prstGeom prst="rect">
            <a:avLst/>
          </a:prstGeom>
          <a:noFill/>
          <a:ln>
            <a:noFill/>
          </a:ln>
          <a:effectLst>
            <a:softEdge rad="112500"/>
          </a:effec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CC0D3A7-CE8A-4507-BB84-2228AB14CB52}"/>
              </a:ext>
            </a:extLst>
          </p:cNvPr>
          <p:cNvSpPr/>
          <p:nvPr/>
        </p:nvSpPr>
        <p:spPr>
          <a:xfrm>
            <a:off x="2937163" y="483921"/>
            <a:ext cx="807258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lv-LV" sz="2800" b="1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Latv</a:t>
            </a:r>
            <a:r>
              <a:rPr lang="en-US" sz="2800" b="1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ijas</a:t>
            </a:r>
            <a:r>
              <a:rPr lang="en-US" sz="28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Universitātes</a:t>
            </a:r>
            <a:endParaRPr lang="en-US" sz="2800" b="1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en-US" sz="28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81.</a:t>
            </a:r>
            <a:r>
              <a:rPr lang="lv-LV" sz="28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starptautiskās</a:t>
            </a:r>
            <a:r>
              <a:rPr lang="en-US" sz="28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zinātniskās</a:t>
            </a:r>
            <a:r>
              <a:rPr lang="en-US" sz="28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konferences</a:t>
            </a:r>
            <a:r>
              <a:rPr lang="en-US" sz="28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sekcija</a:t>
            </a:r>
            <a:endParaRPr lang="en-US" sz="2800" b="1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en-US" sz="28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2800" i="1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Starpdisciplinārie</a:t>
            </a:r>
            <a:r>
              <a:rPr lang="en-US" sz="28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pētījumi</a:t>
            </a:r>
            <a:r>
              <a:rPr lang="en-US" sz="28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medicīnas</a:t>
            </a:r>
            <a:r>
              <a:rPr lang="en-US" sz="28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koledžās</a:t>
            </a:r>
            <a:r>
              <a:rPr lang="en-US" sz="28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</a:p>
          <a:p>
            <a:pPr lvl="0" algn="ctr"/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2023.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gada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16. marts</a:t>
            </a:r>
          </a:p>
        </p:txBody>
      </p:sp>
    </p:spTree>
    <p:extLst>
      <p:ext uri="{BB962C8B-B14F-4D97-AF65-F5344CB8AC3E}">
        <p14:creationId xmlns:p14="http://schemas.microsoft.com/office/powerpoint/2010/main" val="3388732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irsraksts 1">
            <a:extLst>
              <a:ext uri="{FF2B5EF4-FFF2-40B4-BE49-F238E27FC236}">
                <a16:creationId xmlns:a16="http://schemas.microsoft.com/office/drawing/2014/main" id="{A433ED70-7D4C-76DE-8BD6-230BC6D0E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6919"/>
            <a:ext cx="12192000" cy="835904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lv-LV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Apgalvojums – “Es viegli sadusmojos”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F61228-1A98-8126-658E-9C460FA024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16919"/>
            <a:ext cx="1145405" cy="852825"/>
          </a:xfrm>
          <a:prstGeom prst="rect">
            <a:avLst/>
          </a:prstGeom>
        </p:spPr>
      </p:pic>
      <p:graphicFrame>
        <p:nvGraphicFramePr>
          <p:cNvPr id="6" name="Диаграмма 2">
            <a:extLst>
              <a:ext uri="{FF2B5EF4-FFF2-40B4-BE49-F238E27FC236}">
                <a16:creationId xmlns:a16="http://schemas.microsoft.com/office/drawing/2014/main" id="{03743B87-1F23-6000-DC28-76817955CA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86839529"/>
              </p:ext>
            </p:extLst>
          </p:nvPr>
        </p:nvGraphicFramePr>
        <p:xfrm>
          <a:off x="1435100" y="1104900"/>
          <a:ext cx="10274300" cy="5372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16398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irsraksts 1">
            <a:extLst>
              <a:ext uri="{FF2B5EF4-FFF2-40B4-BE49-F238E27FC236}">
                <a16:creationId xmlns:a16="http://schemas.microsoft.com/office/drawing/2014/main" id="{B7D57439-4CE6-E27E-F02B-8C5531C3D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6919"/>
            <a:ext cx="12192000" cy="835904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lv-LV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Apgalvojums – Es visu ņemu pie sirds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76817B-1BE7-3A11-F7E0-201E19F3B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16919"/>
            <a:ext cx="1145405" cy="852825"/>
          </a:xfrm>
          <a:prstGeom prst="rect">
            <a:avLst/>
          </a:prstGeom>
        </p:spPr>
      </p:pic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83755BFC-2176-A6BA-478D-78B4C62019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80330454"/>
              </p:ext>
            </p:extLst>
          </p:nvPr>
        </p:nvGraphicFramePr>
        <p:xfrm>
          <a:off x="1145406" y="1371600"/>
          <a:ext cx="10411594" cy="497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49505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D4C39F5-FA07-492C-A98A-73BDA11A6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6919"/>
            <a:ext cx="12192000" cy="835904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lv-LV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Secinājumi 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881442EC-AD1D-411A-ABF8-0F97566E9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4600" y="818985"/>
            <a:ext cx="10661650" cy="5743739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lv-LV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</a:pPr>
            <a:r>
              <a:rPr lang="lv-LV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Pētījuma rezultāti norāda uz to, ka Covid-19 slimība ietekmēja fizisko un garīgo veselību dzemdību speciālistiem, izraisot vidēju reaktīvās un personīgās trauksmes līmeni.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lv-LV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55600" indent="-355600" algn="just">
              <a:lnSpc>
                <a:spcPct val="100000"/>
              </a:lnSpc>
              <a:spcBef>
                <a:spcPts val="0"/>
              </a:spcBef>
            </a:pPr>
            <a:r>
              <a:rPr lang="lv-LV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Lai samazinātu trauksmes līmeni, ir ieteikts: </a:t>
            </a:r>
          </a:p>
          <a:p>
            <a:pPr marL="1168400" indent="-5461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lv-LV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izglītot dzemdību speciālistus par trauksmes simptomiem, to diagnosticēšanu un trauksmes mazināšanas tehnikām, </a:t>
            </a:r>
          </a:p>
          <a:p>
            <a:pPr marL="1168400" indent="-5461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lv-LV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lv-LV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veicināt labvēlīgu, atbalstošu darba vidi dzemdību nodaļās,</a:t>
            </a:r>
          </a:p>
          <a:p>
            <a:pPr marL="1168400" indent="-5461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lv-LV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ieviest tādus profilaktiskos pasākumus kā laika menedžments, kognitīvas uzvedības terapija, fiziskās aktivitātes, meditācija u.c,</a:t>
            </a:r>
          </a:p>
          <a:p>
            <a:pPr marL="1168400" indent="-5461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lv-LV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motivēt dzemdību speciālistus piedalīties konferencēs, semināros par stresa pārvarēšanas tehnikām, ārpus darba, piemēram, pielietojot fiziskās aktivitātes svaigā gaisā vai sporta centros</a:t>
            </a:r>
            <a:endParaRPr lang="lv-LV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lv-LV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lv-LV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A6365A2-EED5-4323-8C07-169A3252F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16919"/>
            <a:ext cx="1145405" cy="85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839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61652"/>
            <a:ext cx="12191999" cy="2012315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lv-LV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Paldies par uzmanību !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4E3AB55-B95E-4E1F-B6F3-4770E3EFD8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1383526" cy="1114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111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D40423A-F3F4-48B6-A014-B811F7F48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74643"/>
          </a:xfrm>
          <a:solidFill>
            <a:srgbClr val="C00000"/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lv-LV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Pētījuma aktualitāte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834BADE3-EDE0-452F-9644-CBCC5C782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568" y="2305050"/>
            <a:ext cx="10839782" cy="34004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D9B0F5F-7DD7-43DF-962D-B9FC6BC617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60909" cy="124040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13641" y="1419292"/>
            <a:ext cx="1005479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lv-LV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2020. gadā Īrijā tika veikts pētījums par trauksmes izplatību starp 600 medicīnas aprūpes darbiniekiem dzemdību namos, kur 36% respondentu bija vecmātes.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lv-LV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20,3% medicīnas darbinieku atzīmēja mērenu vai smagu psiholoģisku traucējumu līmeni un 21% - mērenu vai smagu trauksmes līmeni.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lv-LV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Medicīnas aprūpes darbinieki dzemdību namos rūpējas par pacientiem un arī paši nav aizsargāti no psiholoģiskām problēmām, tostarp paaugstināta stresa un trauksmes (Corbett G., Milne S., Mohan S. et al., 2020).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070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7A212A4C-B75E-4813-9FCC-EDA44507E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8661"/>
            <a:ext cx="12192000" cy="1060174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lv-LV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lv-LV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Pētījuma mērķis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380B2C4D-AE8E-40BF-B923-2E0794C10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9100" y="1751798"/>
            <a:ext cx="9664700" cy="4441067"/>
          </a:xfrm>
        </p:spPr>
        <p:txBody>
          <a:bodyPr/>
          <a:lstStyle/>
          <a:p>
            <a:pPr algn="just"/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Noskaidrot reaktīvo un personīgo trauksmes līmeni vecmātēm Covid-19 apstākļos vienā no Latvijas ārstniecības iestādēm, kas sniedz veselības aprūpi sievietēm.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209B61-8BC4-4A69-A34E-BD43210E12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8661"/>
            <a:ext cx="1296063" cy="1074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604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lv-LV" altLang="lv-LV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Pētījuma metodoloģija</a:t>
            </a:r>
            <a:endParaRPr lang="lv-LV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7500" y="2141537"/>
            <a:ext cx="9334500" cy="4351338"/>
          </a:xfrm>
        </p:spPr>
        <p:txBody>
          <a:bodyPr>
            <a:normAutofit/>
          </a:bodyPr>
          <a:lstStyle/>
          <a:p>
            <a:pPr algn="just"/>
            <a:r>
              <a:rPr lang="lv-LV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Pētījumā tika izmantota kvantitatīvā pētījuma metode - anketēšana.</a:t>
            </a:r>
          </a:p>
          <a:p>
            <a:pPr algn="just"/>
            <a:r>
              <a:rPr lang="lv-LV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Aptaujā piedalījas 57 vecmātes. </a:t>
            </a:r>
          </a:p>
          <a:p>
            <a:pPr algn="just"/>
            <a:r>
              <a:rPr lang="lv-LV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Pētījums  tika veikts  </a:t>
            </a: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 20</a:t>
            </a:r>
            <a:r>
              <a:rPr lang="lv-LV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21</a:t>
            </a: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gada</a:t>
            </a:r>
            <a:r>
              <a:rPr lang="lv-LV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18. oktobra </a:t>
            </a: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līdz 20</a:t>
            </a:r>
            <a:r>
              <a:rPr lang="lv-LV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22</a:t>
            </a: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gada</a:t>
            </a:r>
            <a:r>
              <a:rPr lang="lv-LV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25. maijam</a:t>
            </a:r>
          </a:p>
          <a:p>
            <a:pPr algn="just"/>
            <a:r>
              <a:rPr lang="lv-LV" dirty="0">
                <a:latin typeface="Times New Roman" panose="02020603050405020304" pitchFamily="18" charset="0"/>
                <a:ea typeface="Calibri" panose="020F0502020204030204" pitchFamily="34" charset="0"/>
              </a:rPr>
              <a:t>Pētījuma vieta: </a:t>
            </a:r>
            <a:r>
              <a:rPr lang="lv-LV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Latvijas ārstniecības iestāde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D62B7B-19FF-459F-BD45-B6269107C7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16918"/>
            <a:ext cx="1415332" cy="843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756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7A212A4C-B75E-4813-9FCC-EDA44507E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83239"/>
            <a:ext cx="12192000" cy="1060174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lv-LV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Pētījuma rezultāti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209B61-8BC4-4A69-A34E-BD43210E12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8661"/>
            <a:ext cx="1296063" cy="1074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924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irsraksts 1">
            <a:extLst>
              <a:ext uri="{FF2B5EF4-FFF2-40B4-BE49-F238E27FC236}">
                <a16:creationId xmlns:a16="http://schemas.microsoft.com/office/drawing/2014/main" id="{DD4C39F5-FA07-492C-A98A-73BDA11A6B05}"/>
              </a:ext>
            </a:extLst>
          </p:cNvPr>
          <p:cNvSpPr txBox="1">
            <a:spLocks/>
          </p:cNvSpPr>
          <p:nvPr/>
        </p:nvSpPr>
        <p:spPr>
          <a:xfrm>
            <a:off x="0" y="-16918"/>
            <a:ext cx="12192000" cy="835904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Reaktīvs trauksmes līmenis</a:t>
            </a:r>
            <a:endParaRPr lang="lv-LV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5FD62B7B-19FF-459F-BD45-B6269107C7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-16918"/>
            <a:ext cx="1122946" cy="843856"/>
          </a:xfrm>
          <a:prstGeom prst="rect">
            <a:avLst/>
          </a:prstGeom>
        </p:spPr>
      </p:pic>
      <p:graphicFrame>
        <p:nvGraphicFramePr>
          <p:cNvPr id="8" name="Диаграмма 1">
            <a:extLst>
              <a:ext uri="{FF2B5EF4-FFF2-40B4-BE49-F238E27FC236}">
                <a16:creationId xmlns:a16="http://schemas.microsoft.com/office/drawing/2014/main" id="{CC6110FD-9E75-73BB-15D7-47DD83850C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6449622"/>
              </p:ext>
            </p:extLst>
          </p:nvPr>
        </p:nvGraphicFramePr>
        <p:xfrm>
          <a:off x="927100" y="1028700"/>
          <a:ext cx="107569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21336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irsraksts 1">
            <a:extLst>
              <a:ext uri="{FF2B5EF4-FFF2-40B4-BE49-F238E27FC236}">
                <a16:creationId xmlns:a16="http://schemas.microsoft.com/office/drawing/2014/main" id="{2000A9B7-EBAE-1D99-92AE-5EA9E6766BB6}"/>
              </a:ext>
            </a:extLst>
          </p:cNvPr>
          <p:cNvSpPr txBox="1">
            <a:spLocks/>
          </p:cNvSpPr>
          <p:nvPr/>
        </p:nvSpPr>
        <p:spPr>
          <a:xfrm>
            <a:off x="0" y="-16919"/>
            <a:ext cx="12192000" cy="835904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Apgalvojums – “Esmu zem spiediena”</a:t>
            </a: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9CFC8606-6BCD-BF63-900F-13A81E7568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-16918"/>
            <a:ext cx="1122946" cy="843856"/>
          </a:xfrm>
          <a:prstGeom prst="rect">
            <a:avLst/>
          </a:prstGeom>
        </p:spPr>
      </p:pic>
      <p:graphicFrame>
        <p:nvGraphicFramePr>
          <p:cNvPr id="6" name="Диаграмма 3">
            <a:extLst>
              <a:ext uri="{FF2B5EF4-FFF2-40B4-BE49-F238E27FC236}">
                <a16:creationId xmlns:a16="http://schemas.microsoft.com/office/drawing/2014/main" id="{0D8094F7-1C7E-27FB-B485-F1AB6D9D6E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4521400"/>
              </p:ext>
            </p:extLst>
          </p:nvPr>
        </p:nvGraphicFramePr>
        <p:xfrm>
          <a:off x="1122948" y="1358900"/>
          <a:ext cx="109982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67250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irsraksts 1">
            <a:extLst>
              <a:ext uri="{FF2B5EF4-FFF2-40B4-BE49-F238E27FC236}">
                <a16:creationId xmlns:a16="http://schemas.microsoft.com/office/drawing/2014/main" id="{898CD21A-5C33-0171-9CEA-C5CD83CBF00A}"/>
              </a:ext>
            </a:extLst>
          </p:cNvPr>
          <p:cNvSpPr txBox="1">
            <a:spLocks/>
          </p:cNvSpPr>
          <p:nvPr/>
        </p:nvSpPr>
        <p:spPr>
          <a:xfrm>
            <a:off x="76200" y="0"/>
            <a:ext cx="12192000" cy="835904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Apgalvojums – “Esmu saspringts”</a:t>
            </a: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B91FAD60-22EF-DE80-0E4B-4958CBF401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-16918"/>
            <a:ext cx="1122946" cy="843856"/>
          </a:xfrm>
          <a:prstGeom prst="rect">
            <a:avLst/>
          </a:prstGeom>
        </p:spPr>
      </p:pic>
      <p:graphicFrame>
        <p:nvGraphicFramePr>
          <p:cNvPr id="6" name="Диаграмма 10">
            <a:extLst>
              <a:ext uri="{FF2B5EF4-FFF2-40B4-BE49-F238E27FC236}">
                <a16:creationId xmlns:a16="http://schemas.microsoft.com/office/drawing/2014/main" id="{05EF2D6A-BA21-7BA7-9604-706D7E3898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56038842"/>
              </p:ext>
            </p:extLst>
          </p:nvPr>
        </p:nvGraphicFramePr>
        <p:xfrm>
          <a:off x="1295400" y="1104900"/>
          <a:ext cx="10502900" cy="5448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46735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D4C39F5-FA07-492C-A98A-73BDA11A6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6919"/>
            <a:ext cx="12192000" cy="835904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lv-LV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Personīgais trauksmes līmenis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881442EC-AD1D-411A-ABF8-0F97566E9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5" y="818985"/>
            <a:ext cx="11649075" cy="5743739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lv-L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lv-LV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lv-LV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lv-LV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lv-LV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lv-LV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lv-LV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lv-LV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lv-LV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A6365A2-EED5-4323-8C07-169A3252F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16919"/>
            <a:ext cx="1145405" cy="8528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3960" y="1038867"/>
            <a:ext cx="1052408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endParaRPr lang="ru-RU" dirty="0"/>
          </a:p>
          <a:p>
            <a:pPr marL="514350" indent="-514350">
              <a:buFont typeface="+mj-lt"/>
              <a:buAutoNum type="arabicPeriod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Диаграмма 9">
            <a:extLst>
              <a:ext uri="{FF2B5EF4-FFF2-40B4-BE49-F238E27FC236}">
                <a16:creationId xmlns:a16="http://schemas.microsoft.com/office/drawing/2014/main" id="{CFC7B81C-CADD-CB04-12F1-CFCFC509A2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55603114"/>
              </p:ext>
            </p:extLst>
          </p:nvPr>
        </p:nvGraphicFramePr>
        <p:xfrm>
          <a:off x="1145406" y="1055788"/>
          <a:ext cx="10524080" cy="5243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77224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Modulis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1509</TotalTime>
  <Words>375</Words>
  <Application>Microsoft Office PowerPoint</Application>
  <PresentationFormat>Widescreen</PresentationFormat>
  <Paragraphs>60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Office dizains</vt:lpstr>
      <vt:lpstr>PowerPoint Presentation</vt:lpstr>
      <vt:lpstr>Pētījuma aktualitāte</vt:lpstr>
      <vt:lpstr>               Pētījuma mērķis</vt:lpstr>
      <vt:lpstr>Pētījuma metodoloģija</vt:lpstr>
      <vt:lpstr> Pētījuma rezultāti</vt:lpstr>
      <vt:lpstr>PowerPoint Presentation</vt:lpstr>
      <vt:lpstr>PowerPoint Presentation</vt:lpstr>
      <vt:lpstr>PowerPoint Presentation</vt:lpstr>
      <vt:lpstr>Personīgais trauksmes līmenis</vt:lpstr>
      <vt:lpstr>Apgalvojums – “Es viegli sadusmojos”</vt:lpstr>
      <vt:lpstr>Apgalvojums – Es visu ņemu pie sirds</vt:lpstr>
      <vt:lpstr>Secinājumi </vt:lpstr>
      <vt:lpstr>Paldies par uzmanību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Rīgas 1.medicīnas koledža  Veselības aprūpes katedra Studiju programma Māszinības (41723)ar māsas kvalifikāciju</dc:title>
  <dc:creator>User</dc:creator>
  <cp:lastModifiedBy>Agija Pāža</cp:lastModifiedBy>
  <cp:revision>138</cp:revision>
  <dcterms:created xsi:type="dcterms:W3CDTF">2019-03-22T13:52:06Z</dcterms:created>
  <dcterms:modified xsi:type="dcterms:W3CDTF">2023-03-15T13:45:08Z</dcterms:modified>
</cp:coreProperties>
</file>