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2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1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4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0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6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4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4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7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4546-D049-4D8A-BB9E-0092A9FDCA9E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08AA-5493-4DAC-9901-7FE6C67B8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7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idati.l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5353"/>
            <a:ext cx="9144000" cy="3104610"/>
          </a:xfrm>
        </p:spPr>
        <p:txBody>
          <a:bodyPr>
            <a:normAutofit/>
          </a:bodyPr>
          <a:lstStyle/>
          <a:p>
            <a:r>
              <a:rPr lang="lv-LV" sz="2400" dirty="0"/>
              <a:t>Latvijas Universitātes </a:t>
            </a:r>
            <a:br>
              <a:rPr lang="lv-LV" sz="2400" dirty="0"/>
            </a:br>
            <a:r>
              <a:rPr lang="lv-LV" sz="2400" dirty="0" err="1"/>
              <a:t>P.Stradiņa</a:t>
            </a:r>
            <a:r>
              <a:rPr lang="lv-LV" sz="2400" dirty="0"/>
              <a:t> medicīnas koledža</a:t>
            </a:r>
            <a:br>
              <a:rPr lang="lv-LV" sz="2400" dirty="0"/>
            </a:br>
            <a:br>
              <a:rPr lang="lv-LV" sz="2400" dirty="0"/>
            </a:br>
            <a:br>
              <a:rPr lang="lv-LV" sz="2400" dirty="0"/>
            </a:br>
            <a:br>
              <a:rPr lang="lv-LV" sz="2400" dirty="0"/>
            </a:br>
            <a:br>
              <a:rPr lang="lv-LV" sz="2400" dirty="0"/>
            </a:br>
            <a:br>
              <a:rPr lang="lv-LV" sz="2400" dirty="0"/>
            </a:br>
            <a:br>
              <a:rPr lang="lv-LV" sz="2400" dirty="0"/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1588"/>
            <a:ext cx="9144000" cy="3722589"/>
          </a:xfrm>
        </p:spPr>
        <p:txBody>
          <a:bodyPr/>
          <a:lstStyle/>
          <a:p>
            <a:r>
              <a:rPr lang="lv-LV" b="1" cap="all" dirty="0"/>
              <a:t>Sieviešu </a:t>
            </a:r>
            <a:r>
              <a:rPr lang="lv-LV" b="1" cap="all" dirty="0" err="1"/>
              <a:t>līdzestība</a:t>
            </a:r>
            <a:r>
              <a:rPr lang="lv-LV" b="1" cap="all" dirty="0"/>
              <a:t> krūts ļaundabīga audzēja agrīnā diagnostikā</a:t>
            </a:r>
          </a:p>
          <a:p>
            <a:r>
              <a:rPr lang="lv-LV" b="1" dirty="0"/>
              <a:t>  </a:t>
            </a:r>
          </a:p>
          <a:p>
            <a:endParaRPr lang="lv-LV" b="1" dirty="0"/>
          </a:p>
          <a:p>
            <a:r>
              <a:rPr lang="lv-LV" sz="1800" b="1" i="1" dirty="0"/>
              <a:t>Zane </a:t>
            </a:r>
            <a:r>
              <a:rPr lang="lv-LV" sz="1800" b="1" i="1" dirty="0" err="1"/>
              <a:t>Paškovecka</a:t>
            </a:r>
            <a:r>
              <a:rPr lang="lv-LV" sz="1800" i="1" dirty="0"/>
              <a:t>, Jolanta Pupure</a:t>
            </a:r>
          </a:p>
          <a:p>
            <a:pPr algn="r"/>
            <a:endParaRPr lang="lv-LV" sz="1800" dirty="0"/>
          </a:p>
          <a:p>
            <a:pPr algn="r"/>
            <a:endParaRPr lang="lv-LV" sz="1800" dirty="0"/>
          </a:p>
          <a:p>
            <a:pPr algn="r"/>
            <a:endParaRPr lang="lv-LV" sz="1800" dirty="0"/>
          </a:p>
          <a:p>
            <a:r>
              <a:rPr lang="lv-LV" sz="1800" dirty="0"/>
              <a:t>Jūrmala 2023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62" y="24573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9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254" y="1008402"/>
            <a:ext cx="10515600" cy="2852737"/>
          </a:xfrm>
        </p:spPr>
        <p:txBody>
          <a:bodyPr/>
          <a:lstStyle/>
          <a:p>
            <a:pPr algn="ctr"/>
            <a:r>
              <a:rPr lang="lv-LV" dirty="0"/>
              <a:t>Paldies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4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Ievads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301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lv-LV" dirty="0"/>
              <a:t>Neskatoties uz gadu desmitiem ilgušajiem pētījumiem, krūts vēža sastopamība turpina palielināties, un </a:t>
            </a:r>
            <a:r>
              <a:rPr lang="lv-LV" b="1" dirty="0"/>
              <a:t>skar vienu no 20 sievietēm </a:t>
            </a:r>
            <a:r>
              <a:rPr lang="lv-LV" dirty="0"/>
              <a:t>visā pasaulē un pat </a:t>
            </a:r>
            <a:r>
              <a:rPr lang="lv-LV" b="1" dirty="0"/>
              <a:t>katru astoto valsti ar augstu ienākumu līmeni </a:t>
            </a:r>
            <a:r>
              <a:rPr lang="lv-LV" dirty="0"/>
              <a:t>(</a:t>
            </a:r>
            <a:r>
              <a:rPr lang="lv-LV" i="1" dirty="0" err="1"/>
              <a:t>Britt</a:t>
            </a:r>
            <a:r>
              <a:rPr lang="lv-LV" i="1" dirty="0"/>
              <a:t> </a:t>
            </a:r>
            <a:r>
              <a:rPr lang="lv-LV" i="1" dirty="0" err="1"/>
              <a:t>et</a:t>
            </a:r>
            <a:r>
              <a:rPr lang="lv-LV" i="1" dirty="0"/>
              <a:t> </a:t>
            </a:r>
            <a:r>
              <a:rPr lang="lv-LV" i="1" dirty="0" err="1"/>
              <a:t>al</a:t>
            </a:r>
            <a:r>
              <a:rPr lang="lv-LV" i="1" dirty="0"/>
              <a:t>., 2020</a:t>
            </a:r>
            <a:r>
              <a:rPr lang="lv-LV" dirty="0"/>
              <a:t>). </a:t>
            </a:r>
          </a:p>
          <a:p>
            <a:r>
              <a:rPr lang="lv-LV" dirty="0"/>
              <a:t>Krūts ļaundabīgi audzēji ir vieni no </a:t>
            </a:r>
            <a:r>
              <a:rPr lang="lv-LV" b="1" dirty="0"/>
              <a:t>biežāk sastopamajiem audzējiem sievietēm Latvijā</a:t>
            </a:r>
            <a:r>
              <a:rPr lang="lv-LV" dirty="0"/>
              <a:t>, ik gadu reģistrējot vairāk nekā 1000 sieviešu (</a:t>
            </a:r>
            <a:r>
              <a:rPr lang="lv-LV" i="1" dirty="0"/>
              <a:t>Baltiņa, 2012</a:t>
            </a:r>
            <a:r>
              <a:rPr lang="lv-LV" dirty="0"/>
              <a:t>). </a:t>
            </a:r>
          </a:p>
          <a:p>
            <a:r>
              <a:rPr lang="lv-LV" dirty="0"/>
              <a:t>Kopš 2009. gada Latvijā darbojās vairākas vēža skrīninga programmas, tai skaitā sievietēm no 50 līdz 68 gadiem reizi divos gados ir iespēja veikt valsts apmaksātu krūts vēža profilaktisko pārbaudi. Papildus </a:t>
            </a:r>
            <a:r>
              <a:rPr lang="lv-LV" b="1" dirty="0"/>
              <a:t>vizuālas un </a:t>
            </a:r>
            <a:r>
              <a:rPr lang="lv-LV" b="1" dirty="0" err="1"/>
              <a:t>palpatori</a:t>
            </a:r>
            <a:r>
              <a:rPr lang="lv-LV" b="1" dirty="0"/>
              <a:t> atklātas izmaiņas palīdz audzēja agrīnā diagnostikā </a:t>
            </a:r>
            <a:r>
              <a:rPr lang="lv-LV" dirty="0"/>
              <a:t>(</a:t>
            </a:r>
            <a:r>
              <a:rPr lang="lv-LV" i="1" dirty="0"/>
              <a:t>Baltiņa, 2019</a:t>
            </a:r>
            <a:r>
              <a:rPr lang="lv-LV" dirty="0"/>
              <a:t>).</a:t>
            </a:r>
          </a:p>
          <a:p>
            <a:endParaRPr lang="lv-LV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1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Darba mērķis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v-LV" dirty="0"/>
              <a:t>Noskaidrot sieviešu </a:t>
            </a:r>
            <a:r>
              <a:rPr lang="lv-LV" dirty="0" err="1"/>
              <a:t>līdzestību</a:t>
            </a:r>
            <a:r>
              <a:rPr lang="lv-LV" dirty="0"/>
              <a:t> krūts ļaundabīga audzēja agrīnā diagnostikā.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81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Materiāli un metodes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Tika veikts kvantitatīvais pētījums.</a:t>
            </a:r>
          </a:p>
          <a:p>
            <a:r>
              <a:rPr lang="lv-LV" dirty="0"/>
              <a:t>Izveidotas aptaujas anketas </a:t>
            </a:r>
            <a:r>
              <a:rPr lang="lv-LV" dirty="0">
                <a:hlinkClick r:id="rId2"/>
              </a:rPr>
              <a:t>www.visidati.lv</a:t>
            </a:r>
            <a:r>
              <a:rPr lang="lv-LV" dirty="0"/>
              <a:t> ar 20 jautājumiem. </a:t>
            </a:r>
          </a:p>
          <a:p>
            <a:r>
              <a:rPr lang="lv-LV" dirty="0"/>
              <a:t>Pētījumā piedalījās 194 sievietes vecumā no 20-70 gadu vecumam.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4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Rezultāti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Pētījumā iegūtie dati rāda, ka pēdējo gadu laikā sievietes pievērš lielāku uzmanību savai veselībai un cenšas izslēgt riska faktorus, kas varētu provocēt krūts ļaundabīga audzēja attīstību (smēķēšana, alkohols, medikamenti). 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750782"/>
            <a:ext cx="5875356" cy="2848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07" y="3750782"/>
            <a:ext cx="5899332" cy="30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4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Rezultāti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71% aptaujāto sieviešu regulāri apmeklē ginekologu, un 81% sieviešu veic valsts apmaksātas krūts pārbaudes. 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98" y="3258307"/>
            <a:ext cx="6113478" cy="3084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532" y="3258308"/>
            <a:ext cx="6106558" cy="308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2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Rezultāti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Dati rāda, ka krūšu pašpārbaudi mājās regulāri veic tikai 18% aptaujāto respondentu, kas ir ļoti zems rādītājs.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310" y="2783036"/>
            <a:ext cx="7719729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8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Secinājumi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Vēl joprojām ir nepieciešams, lai ginekologi, ģimenes ārsti un ārstu palīgi vērstu lielāku uzmanību sieviešu izglītošanā par krūšu pašpārbaudi.</a:t>
            </a:r>
          </a:p>
        </p:txBody>
      </p:sp>
    </p:spTree>
    <p:extLst>
      <p:ext uri="{BB962C8B-B14F-4D97-AF65-F5344CB8AC3E}">
        <p14:creationId xmlns:p14="http://schemas.microsoft.com/office/powerpoint/2010/main" val="37391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Literatūra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v-LV" dirty="0"/>
              <a:t>Baltiņa, D. 2012. </a:t>
            </a:r>
            <a:r>
              <a:rPr lang="lv-LV" i="1" dirty="0"/>
              <a:t>Jums ir krūts vēzis? Parunāsim par to! </a:t>
            </a:r>
            <a:r>
              <a:rPr lang="lv-LV" dirty="0"/>
              <a:t>Rīgas Austrumu klīniskās universitātes slimnīcas Atbalsta fonds. 4-6 lpp.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Baltiņa, D. 2019. </a:t>
            </a:r>
            <a:r>
              <a:rPr lang="lv-LV" i="1" dirty="0"/>
              <a:t>Onkoloģisko slimību savlaicīga diagnostika bērniem un pieaugušajiem.</a:t>
            </a:r>
            <a:r>
              <a:rPr lang="lv-LV" dirty="0"/>
              <a:t> </a:t>
            </a:r>
            <a:r>
              <a:rPr lang="en-GB" dirty="0" err="1"/>
              <a:t>Eiropas</a:t>
            </a:r>
            <a:r>
              <a:rPr lang="en-GB" dirty="0"/>
              <a:t> </a:t>
            </a:r>
            <a:r>
              <a:rPr lang="en-GB" dirty="0" err="1"/>
              <a:t>Sociālā</a:t>
            </a:r>
            <a:r>
              <a:rPr lang="en-GB" dirty="0"/>
              <a:t> </a:t>
            </a:r>
            <a:r>
              <a:rPr lang="en-GB" dirty="0" err="1"/>
              <a:t>fonda</a:t>
            </a:r>
            <a:r>
              <a:rPr lang="en-GB" dirty="0"/>
              <a:t> </a:t>
            </a:r>
            <a:r>
              <a:rPr lang="en-GB" dirty="0" err="1"/>
              <a:t>projekts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9.2.6.0/17/I/001 “</a:t>
            </a:r>
            <a:r>
              <a:rPr lang="en-GB" dirty="0" err="1"/>
              <a:t>Ārstniecības</a:t>
            </a:r>
            <a:r>
              <a:rPr lang="en-GB" dirty="0"/>
              <a:t> un </a:t>
            </a:r>
            <a:r>
              <a:rPr lang="en-GB" dirty="0" err="1"/>
              <a:t>ārstniecības</a:t>
            </a:r>
            <a:r>
              <a:rPr lang="en-GB" dirty="0"/>
              <a:t> </a:t>
            </a:r>
            <a:r>
              <a:rPr lang="en-GB" dirty="0" err="1"/>
              <a:t>atbalsta</a:t>
            </a:r>
            <a:r>
              <a:rPr lang="en-GB" dirty="0"/>
              <a:t> </a:t>
            </a:r>
            <a:r>
              <a:rPr lang="en-GB" dirty="0" err="1"/>
              <a:t>personāla</a:t>
            </a:r>
            <a:r>
              <a:rPr lang="en-GB" dirty="0"/>
              <a:t> </a:t>
            </a:r>
            <a:r>
              <a:rPr lang="en-GB" dirty="0" err="1"/>
              <a:t>kvalifikācijas</a:t>
            </a:r>
            <a:r>
              <a:rPr lang="en-GB" dirty="0"/>
              <a:t> </a:t>
            </a:r>
            <a:r>
              <a:rPr lang="en-GB" dirty="0" err="1"/>
              <a:t>uzlabošana</a:t>
            </a:r>
            <a:r>
              <a:rPr lang="en-GB" dirty="0"/>
              <a:t>”, 11 </a:t>
            </a:r>
            <a:r>
              <a:rPr lang="en-GB" dirty="0" err="1"/>
              <a:t>lpp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err="1"/>
              <a:t>Britt</a:t>
            </a:r>
            <a:r>
              <a:rPr lang="lv-LV" dirty="0"/>
              <a:t>, KL, </a:t>
            </a:r>
            <a:r>
              <a:rPr lang="lv-LV" dirty="0" err="1"/>
              <a:t>Cuzick</a:t>
            </a:r>
            <a:r>
              <a:rPr lang="lv-LV" dirty="0"/>
              <a:t>, J, </a:t>
            </a:r>
            <a:r>
              <a:rPr lang="lv-LV" dirty="0" err="1"/>
              <a:t>Phillips</a:t>
            </a:r>
            <a:r>
              <a:rPr lang="lv-LV" dirty="0"/>
              <a:t>, KA. 2020. </a:t>
            </a:r>
            <a:r>
              <a:rPr lang="en-GB" i="1" dirty="0"/>
              <a:t>Key steps for effective breast cancer prevention</a:t>
            </a:r>
            <a:r>
              <a:rPr lang="en-GB" dirty="0"/>
              <a:t>. Nature reviews. Cancer. 20(8):417-436.</a:t>
            </a:r>
          </a:p>
        </p:txBody>
      </p:sp>
    </p:spTree>
    <p:extLst>
      <p:ext uri="{BB962C8B-B14F-4D97-AF65-F5344CB8AC3E}">
        <p14:creationId xmlns:p14="http://schemas.microsoft.com/office/powerpoint/2010/main" val="140970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376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Latvijas Universitātes  P.Stradiņa medicīnas koledža       </vt:lpstr>
      <vt:lpstr>Ievads</vt:lpstr>
      <vt:lpstr>Darba mērķis</vt:lpstr>
      <vt:lpstr>Materiāli un metodes</vt:lpstr>
      <vt:lpstr>Rezultāti</vt:lpstr>
      <vt:lpstr>Rezultāti</vt:lpstr>
      <vt:lpstr>Rezultāti</vt:lpstr>
      <vt:lpstr>Secinājumi</vt:lpstr>
      <vt:lpstr>Literatūra</vt:lpstr>
      <vt:lpstr>Paldies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Jolanta Pupure</cp:lastModifiedBy>
  <cp:revision>36</cp:revision>
  <dcterms:created xsi:type="dcterms:W3CDTF">2022-05-22T17:32:54Z</dcterms:created>
  <dcterms:modified xsi:type="dcterms:W3CDTF">2023-03-13T07:14:01Z</dcterms:modified>
</cp:coreProperties>
</file>