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0" r:id="rId5"/>
    <p:sldId id="265" r:id="rId6"/>
    <p:sldId id="266" r:id="rId7"/>
    <p:sldId id="268" r:id="rId8"/>
    <p:sldId id="267" r:id="rId9"/>
    <p:sldId id="269" r:id="rId10"/>
    <p:sldId id="270" r:id="rId11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1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noProof="1">
                <a:solidFill>
                  <a:schemeClr val="tx1"/>
                </a:solidFill>
              </a:rPr>
              <a:t>Atbalsta brigādes piesaiste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Atbalsta brigādes piesaiste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64E-4D40-A1EE-06606886B85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64E-4D40-A1EE-06606886B85D}"/>
              </c:ext>
            </c:extLst>
          </c:dPt>
          <c:dLbls>
            <c:dLbl>
              <c:idx val="0"/>
              <c:layout>
                <c:manualLayout>
                  <c:x val="-0.19003393288813308"/>
                  <c:y val="-0.1044625377956547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42 (</a:t>
                    </a:r>
                    <a:fld id="{64ABC1D5-3072-49CD-BB1A-408714499A0B}" type="PERCENTAGE">
                      <a:rPr lang="en-US" smtClean="0"/>
                      <a:pPr/>
                      <a:t>[PERCENTAGE]</a:t>
                    </a:fld>
                    <a:r>
                      <a:rPr lang="en-US" dirty="0"/>
                      <a:t>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64E-4D40-A1EE-06606886B85D}"/>
                </c:ext>
              </c:extLst>
            </c:dLbl>
            <c:dLbl>
              <c:idx val="1"/>
              <c:layout>
                <c:manualLayout>
                  <c:x val="0.18284617654198934"/>
                  <c:y val="9.275787533185768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23</a:t>
                    </a:r>
                    <a:r>
                      <a:rPr lang="en-US" baseline="0"/>
                      <a:t> (</a:t>
                    </a:r>
                    <a:fld id="{416253C0-7E53-43AE-9FD7-6E77200A3AA1}" type="PERCENTAGE">
                      <a:rPr lang="en-US" smtClean="0"/>
                      <a:pPr/>
                      <a:t>[PERCENTAGE]</a:t>
                    </a:fld>
                    <a:r>
                      <a:rPr lang="en-US"/>
                      <a:t>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64E-4D40-A1EE-06606886B8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EKV veikta ar atbalsta brigādi</c:v>
                </c:pt>
                <c:pt idx="1">
                  <c:v>EKV veikta bez atbalsta brigādes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4E-4D40-A1EE-06606886B85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b="1" noProof="1">
                <a:solidFill>
                  <a:schemeClr val="tx1"/>
                </a:solidFill>
              </a:rPr>
              <a:t>Atbalsta brigādes ierašanās laiks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Atbalsta brigādes ierašanās laiks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56-4E3D-AE42-A3B0260FA98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C856-4E3D-AE42-A3B0260FA98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856-4E3D-AE42-A3B0260FA98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56-4E3D-AE42-A3B0260FA98A}"/>
              </c:ext>
            </c:extLst>
          </c:dPt>
          <c:dLbls>
            <c:dLbl>
              <c:idx val="0"/>
              <c:layout>
                <c:manualLayout>
                  <c:x val="-0.21772186085434983"/>
                  <c:y val="6.466341582564798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15 (</a:t>
                    </a:r>
                    <a:fld id="{4D22A467-13EE-4A75-8564-0EC754DD68A1}" type="PERCENTAGE">
                      <a:rPr lang="en-US" smtClean="0"/>
                      <a:pPr/>
                      <a:t>[PERCENTAGE]</a:t>
                    </a:fld>
                    <a:r>
                      <a:rPr lang="en-US"/>
                      <a:t>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856-4E3D-AE42-A3B0260FA98A}"/>
                </c:ext>
              </c:extLst>
            </c:dLbl>
            <c:dLbl>
              <c:idx val="1"/>
              <c:layout>
                <c:manualLayout>
                  <c:x val="3.8905625927193883E-2"/>
                  <c:y val="-0.1707155528533331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 (</a:t>
                    </a:r>
                    <a:fld id="{9302893A-56E9-4A7A-BBC5-8B6A9D7F5AEE}" type="PERCENTAGE">
                      <a:rPr lang="en-US" smtClean="0"/>
                      <a:pPr/>
                      <a:t>[PERCENTAGE]</a:t>
                    </a:fld>
                    <a:r>
                      <a:rPr lang="en-US"/>
                      <a:t>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856-4E3D-AE42-A3B0260FA98A}"/>
                </c:ext>
              </c:extLst>
            </c:dLbl>
            <c:dLbl>
              <c:idx val="2"/>
              <c:layout>
                <c:manualLayout>
                  <c:x val="0.19471642131690062"/>
                  <c:y val="9.080645715787254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12 (</a:t>
                    </a:r>
                    <a:fld id="{70943A56-8CC0-401C-8FB1-09216F2D5C3B}" type="PERCENTAGE">
                      <a:rPr lang="en-US" smtClean="0"/>
                      <a:pPr/>
                      <a:t>[PERCENTAGE]</a:t>
                    </a:fld>
                    <a:r>
                      <a:rPr lang="en-US"/>
                      <a:t>)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856-4E3D-AE42-A3B0260FA98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r>
                      <a:rPr lang="en-US" baseline="0"/>
                      <a:t> (</a:t>
                    </a:r>
                    <a:fld id="{792A1845-7272-4204-B13E-A98675E5BB87}" type="PERCENTAGE">
                      <a:rPr lang="en-US" smtClean="0"/>
                      <a:pPr/>
                      <a:t>[PERCENTAGE]</a:t>
                    </a:fld>
                    <a:r>
                      <a:rPr lang="en-US"/>
                      <a:t>)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856-4E3D-AE42-A3B0260FA9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&lt; 15 min.</c:v>
                </c:pt>
                <c:pt idx="1">
                  <c:v>16 - 30 min. </c:v>
                </c:pt>
                <c:pt idx="2">
                  <c:v>31 - 60 min. </c:v>
                </c:pt>
                <c:pt idx="3">
                  <c:v>&gt; 60 min.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13</c:v>
                </c:pt>
                <c:pt idx="2">
                  <c:v>12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56-4E3D-AE42-A3B0260FA98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lv-LV" sz="1800" b="1" dirty="0">
                <a:solidFill>
                  <a:schemeClr val="tx1"/>
                </a:solidFill>
                <a:latin typeface="+mn-lt"/>
              </a:rPr>
              <a:t>Ritms pirms sinhronizētas elektrokardioversijas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Ventrikulāra tahikardija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428290228876519E-17"/>
                  <c:y val="7.6176569138044171E-3"/>
                </c:manualLayout>
              </c:layout>
              <c:tx>
                <c:rich>
                  <a:bodyPr/>
                  <a:lstStyle/>
                  <a:p>
                    <a:fld id="{F626D8B9-A92A-43B5-810E-126B34590287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lv-LV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7AB-419A-B353-C6679608E9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AB-419A-B353-C6679608E9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Supraventrikulāra tahikardija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7.617656913804444E-3"/>
                </c:manualLayout>
              </c:layout>
              <c:tx>
                <c:rich>
                  <a:bodyPr/>
                  <a:lstStyle/>
                  <a:p>
                    <a:fld id="{B845A6F2-263C-4439-A794-7A7C28EBD85B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lv-LV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7AB-419A-B353-C6679608E9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AB-419A-B353-C6679608E9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Ātriju fibrilācija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3454941905225367E-2"/>
                </c:manualLayout>
              </c:layout>
              <c:tx>
                <c:rich>
                  <a:bodyPr/>
                  <a:lstStyle/>
                  <a:p>
                    <a:fld id="{923A2F9A-CA36-4E11-89E2-6A060B40855F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lv-LV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7AB-419A-B353-C6679608E9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AB-419A-B353-C6679608E93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Ātriju undulācija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856580457753038E-17"/>
                  <c:y val="1.06305233011087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AB-419A-B353-C6679608E9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AB-419A-B353-C6679608E93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139805824"/>
        <c:axId val="139807744"/>
      </c:barChart>
      <c:catAx>
        <c:axId val="139805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 b="1" dirty="0"/>
                  <a:t>Ritms pirms ekv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39807744"/>
        <c:crosses val="autoZero"/>
        <c:auto val="1"/>
        <c:lblAlgn val="ctr"/>
        <c:lblOffset val="100"/>
        <c:noMultiLvlLbl val="0"/>
      </c:catAx>
      <c:valAx>
        <c:axId val="139807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 b="1" dirty="0"/>
                  <a:t>Izsaukumu skaits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39805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00" b="1" noProof="1">
                <a:solidFill>
                  <a:schemeClr val="tx1"/>
                </a:solidFill>
              </a:rPr>
              <a:t>Pacienta hemodinamika NMP ierašanās brīdī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Pacienta hemodinamika NMP ierašanās brīdī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E601-4F7E-8EE5-B341F3C73F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601-4F7E-8EE5-B341F3C73F94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601-4F7E-8EE5-B341F3C73F9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/>
                      <a:t>17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601-4F7E-8EE5-B341F3C73F9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44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601-4F7E-8EE5-B341F3C73F9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4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601-4F7E-8EE5-B341F3C73F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Stabils</c:v>
                </c:pt>
                <c:pt idx="1">
                  <c:v>Nestabils</c:v>
                </c:pt>
                <c:pt idx="2">
                  <c:v>Klīniskā nāve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</c:v>
                </c:pt>
                <c:pt idx="1">
                  <c:v>44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01-4F7E-8EE5-B341F3C73F9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2000" dirty="0">
                <a:solidFill>
                  <a:schemeClr val="tx1"/>
                </a:solidFill>
              </a:rPr>
              <a:t>Nestabilitātes</a:t>
            </a:r>
            <a:r>
              <a:rPr lang="lv-LV" sz="2000" baseline="0" dirty="0">
                <a:solidFill>
                  <a:schemeClr val="tx1"/>
                </a:solidFill>
              </a:rPr>
              <a:t> pazīmes pirms sinhronizētas elektrokardioversijas </a:t>
            </a:r>
            <a:endParaRPr lang="lv-LV" sz="20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Šoka pazīmes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48-4865-ABE5-E60B3820F9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Išēmijas pazīmes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48-4865-ABE5-E60B3820F95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Samaņas traucējumi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48-4865-ABE5-E60B3820F95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Sirds mazspējas pazīmes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48-4865-ABE5-E60B3820F95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Politrauma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48-4865-ABE5-E60B3820F95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Klīniskā nāve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B48-4865-ABE5-E60B3820F9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39604736"/>
        <c:axId val="139606656"/>
      </c:barChart>
      <c:catAx>
        <c:axId val="1396047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 b="1" dirty="0"/>
                  <a:t>Nestabilitātes</a:t>
                </a:r>
                <a:r>
                  <a:rPr lang="lv-LV" b="1" baseline="0" dirty="0"/>
                  <a:t> pazīmes</a:t>
                </a:r>
                <a:endParaRPr lang="lv-LV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39606656"/>
        <c:crosses val="autoZero"/>
        <c:auto val="1"/>
        <c:lblAlgn val="ctr"/>
        <c:lblOffset val="100"/>
        <c:noMultiLvlLbl val="0"/>
      </c:catAx>
      <c:valAx>
        <c:axId val="13960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 b="1" dirty="0"/>
                  <a:t>Izsaukumu sakits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3960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lv-LV" sz="1860" b="1" dirty="0">
                <a:solidFill>
                  <a:schemeClr val="tx1"/>
                </a:solidFill>
                <a:latin typeface="+mn-lt"/>
              </a:rPr>
              <a:t>Sinhronizētas elektrokardioversijas efektivitāte</a:t>
            </a:r>
          </a:p>
        </c:rich>
      </c:tx>
      <c:layout>
        <c:manualLayout>
          <c:xMode val="edge"/>
          <c:yMode val="edge"/>
          <c:x val="0.19204581715476232"/>
          <c:y val="1.7511854974263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pēc 1 EKV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428290228876519E-17"/>
                  <c:y val="1.1674569982842059E-2"/>
                </c:manualLayout>
              </c:layout>
              <c:tx>
                <c:rich>
                  <a:bodyPr/>
                  <a:lstStyle/>
                  <a:p>
                    <a:fld id="{D7D2721A-02A1-43F6-938C-A82E953422C5}" type="VALUE">
                      <a:rPr lang="en-US" b="1"/>
                      <a:pPr/>
                      <a:t>[VALUE]</a:t>
                    </a:fld>
                    <a:endParaRPr lang="lv-LV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37A-4F5A-93BF-C439EBCECE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7A-4F5A-93BF-C439EBCECE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pēc 2 EKV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428290228876519E-17"/>
                  <c:y val="1.1674569982842059E-2"/>
                </c:manualLayout>
              </c:layout>
              <c:tx>
                <c:rich>
                  <a:bodyPr/>
                  <a:lstStyle/>
                  <a:p>
                    <a:fld id="{A3F1420A-707E-42E9-AA2B-C06FE9D88BAC}" type="VALUE">
                      <a:rPr lang="en-US" b="1"/>
                      <a:pPr/>
                      <a:t>[VALUE]</a:t>
                    </a:fld>
                    <a:endParaRPr lang="lv-LV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37A-4F5A-93BF-C439EBCECE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7A-4F5A-93BF-C439EBCECE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pēc 3 EKV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04CA681-2776-4E22-8E51-F63C099F0E85}" type="VALUE">
                      <a:rPr lang="en-US" b="1"/>
                      <a:pPr/>
                      <a:t>[VALUE]</a:t>
                    </a:fld>
                    <a:endParaRPr lang="lv-LV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37A-4F5A-93BF-C439EBCECE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7A-4F5A-93BF-C439EBCECE6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neefektīva EKV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856580457753038E-17"/>
                  <c:y val="2.9186424957105147E-3"/>
                </c:manualLayout>
              </c:layout>
              <c:tx>
                <c:rich>
                  <a:bodyPr/>
                  <a:lstStyle/>
                  <a:p>
                    <a:fld id="{A96C1A24-BC41-4769-A3E3-7DEA4C9753B9}" type="VALUE">
                      <a:rPr lang="en-US" b="1"/>
                      <a:pPr/>
                      <a:t>[VALUE]</a:t>
                    </a:fld>
                    <a:endParaRPr lang="lv-LV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37A-4F5A-93BF-C439EBCECE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7A-4F5A-93BF-C439EBCECE6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Iestājusies klīniskā nāve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62318840579719E-3"/>
                  <c:y val="-1.0701565525540403E-16"/>
                </c:manualLayout>
              </c:layout>
              <c:tx>
                <c:rich>
                  <a:bodyPr/>
                  <a:lstStyle/>
                  <a:p>
                    <a:fld id="{4D06DD01-2B5F-448C-9F9E-60E8AD5722D7}" type="VALUE">
                      <a:rPr lang="en-US" b="1"/>
                      <a:pPr/>
                      <a:t>[VALUE]</a:t>
                    </a:fld>
                    <a:endParaRPr lang="lv-LV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37A-4F5A-93BF-C439EBCECE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7A-4F5A-93BF-C439EBCECE6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139689344"/>
        <c:axId val="141235712"/>
      </c:barChart>
      <c:catAx>
        <c:axId val="139689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 b="1" dirty="0"/>
                  <a:t>EKV efektivitāte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41235712"/>
        <c:crosses val="autoZero"/>
        <c:auto val="1"/>
        <c:lblAlgn val="ctr"/>
        <c:lblOffset val="100"/>
        <c:noMultiLvlLbl val="0"/>
      </c:catAx>
      <c:valAx>
        <c:axId val="14123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lv-LV" b="1" dirty="0"/>
                  <a:t>Izsaukumu skaits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3968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860" b="1" dirty="0">
                <a:solidFill>
                  <a:schemeClr val="tx1"/>
                </a:solidFill>
              </a:rPr>
              <a:t>Sinhronizētas elektrokardioversijas veikšanas savlaicīgums</a:t>
            </a:r>
            <a:endParaRPr lang="en-US" sz="186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4987964678218632"/>
          <c:y val="2.9186424957105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09-4CC3-A054-92426EC618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09-4CC3-A054-92426EC61804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F7-415E-B4E3-DCAA97DC06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Laicīgi veikta EKV ar AB</c:v>
                </c:pt>
                <c:pt idx="1">
                  <c:v>Laicīgi veikta EKV bez AB</c:v>
                </c:pt>
                <c:pt idx="2">
                  <c:v>Kavēta EKV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9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F7-415E-B4E3-DCAA97DC061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75EA-F656-4B50-BFFC-49158F137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7F54C4-BAA4-42CE-8490-73DC30BA8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E3AA5-4C1E-494F-8BF1-1B8DE0713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9CE1-5935-4872-BDD7-35CDD4B47321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94786-A009-4010-873C-215328067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DA24E-96B6-40B5-86E8-89533BD64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EA51-1CC1-48C9-BC51-60921FF27B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3470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881EC-9705-44F8-A6A8-485252D4F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613291-F976-40DE-AB24-F8FD70A09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562DB-FE38-4FD1-A7F5-0DEB5A32A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9CE1-5935-4872-BDD7-35CDD4B47321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BE7A2-6832-45AE-9231-431F45F5F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D50F7-6449-4E79-A662-8AEB2DD5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EA51-1CC1-48C9-BC51-60921FF27B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3110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78E3F7-4FA6-40BF-9AF7-0FCCE058D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11890E-7A4F-4EB8-9630-4ACC3C824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C26AE-D9F2-4D5C-ABA3-45098540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9CE1-5935-4872-BDD7-35CDD4B47321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305CE-8C84-48CA-8449-B2CEA3F6C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16143-A054-4144-A793-189BADE32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EA51-1CC1-48C9-BC51-60921FF27B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7897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BE840-EED0-4964-9247-79AAC291A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D94A9-6034-406B-BA4C-12340749D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38D2D-28B2-43DC-947D-4E346F007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9CE1-5935-4872-BDD7-35CDD4B47321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D881B-FFE5-41AB-B044-D593AB92E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013ED-EF7C-48F4-8193-27146C788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EA51-1CC1-48C9-BC51-60921FF27B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7113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76DE0-EEE1-414C-AAA4-841EE6F75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83D56-91D8-4BDD-875D-C8AE549CC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E2005-46E9-4636-B738-FD408A36A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9CE1-5935-4872-BDD7-35CDD4B47321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9F66A-CE62-40A2-8B9F-9CD2DF4C7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7BA16-1955-487D-989D-35669B55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EA51-1CC1-48C9-BC51-60921FF27B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563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2E550-C617-4693-A233-44810F59E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13790-6658-43A8-9667-4F2436976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8851A-8235-40FA-B800-DA5990DCC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F6EF6-B4F3-43A5-81C6-B0C19D6FD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9CE1-5935-4872-BDD7-35CDD4B47321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3DC7F-2095-496F-A0D9-2F4BFBD10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022097-E185-4CBB-8625-B3A2351A6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EA51-1CC1-48C9-BC51-60921FF27B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4781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E0318-46B9-467E-8DF5-B8A3EAFC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64F15-B29C-4030-8606-569F044D8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57713-6248-45B2-8D3F-862DA3A33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1A462C-F4D9-49E8-9D5F-8D75332DD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FE40E-63B8-4686-8D53-D337CA29A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3AD02A-5DFC-4973-825D-413CC2C72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9CE1-5935-4872-BDD7-35CDD4B47321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48EF5A-EE2F-4C0B-9447-E1AD9DE0C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D07882-6585-480D-AC33-00EBDA816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EA51-1CC1-48C9-BC51-60921FF27B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310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12522-BDC9-4330-B46C-3C331C2EC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6E1DAB-A6F6-4FB2-B8D8-4DB3A0074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9CE1-5935-4872-BDD7-35CDD4B47321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037F66-71AC-423D-AEC8-FC780744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C258B4-7957-4411-874B-AB9CB4280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EA51-1CC1-48C9-BC51-60921FF27B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7679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2EDC2E-4C76-4BD9-88D0-A5D9E1F4A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9CE1-5935-4872-BDD7-35CDD4B47321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2E69A-7E9A-4A47-969D-1C99FC4DF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EB3B2B-B1F0-41FC-A88D-1D8216340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EA51-1CC1-48C9-BC51-60921FF27B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5935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BDF7B-DE7B-4469-B6B0-77B619BDD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2C725-E3AA-42DE-A741-3258588BE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2774B0-BD3E-497B-A5DE-C7EBBE74E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D6AE1-5059-4B66-9D80-C9099B37D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9CE1-5935-4872-BDD7-35CDD4B47321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EB640-2D1A-488D-9403-09BF2FFAF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14C1E-7EC0-4798-9A80-59BA4B97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EA51-1CC1-48C9-BC51-60921FF27B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61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70982-1BC6-4F10-9654-2DC6CA6BC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2CB6BB-2836-4672-AFF8-28418E14D4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181CC5-5F46-4579-9ECE-22A94E4B5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05769-D200-47B9-9115-FC38A2796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F9CE1-5935-4872-BDD7-35CDD4B47321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84193A-0483-4FD8-9305-3138307FB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6099A-BBF6-4B50-AF51-A75A01943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EA51-1CC1-48C9-BC51-60921FF27B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116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21FA4B-44C2-4FF3-AF48-42185D3E5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7B8CA-9F60-41D5-ADF4-9210D10CC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23FA7-5DB9-4E06-BC74-416CEE747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F9CE1-5935-4872-BDD7-35CDD4B47321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52D6B-52BD-4698-AB06-59C5CF7478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EBEC4-5408-49A6-80EB-59EF209F9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9EA51-1CC1-48C9-BC51-60921FF27B8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6602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152BC-ABCA-4262-B509-A231134A0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313540"/>
            <a:ext cx="9144000" cy="1782763"/>
          </a:xfrm>
        </p:spPr>
        <p:txBody>
          <a:bodyPr>
            <a:noAutofit/>
          </a:bodyPr>
          <a:lstStyle/>
          <a:p>
            <a:r>
              <a:rPr lang="lv-LV" sz="4400" b="1" dirty="0"/>
              <a:t>Nestabilu tahiaritmiju ārstēšana pirmsslimnīcas etapā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7D5BA6-66BA-440E-81F2-0E7B1D919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2968" y="3673732"/>
            <a:ext cx="5704114" cy="1782762"/>
          </a:xfrm>
        </p:spPr>
        <p:txBody>
          <a:bodyPr/>
          <a:lstStyle/>
          <a:p>
            <a:pPr algn="just"/>
            <a:r>
              <a:rPr lang="lv-LV" sz="2000" dirty="0"/>
              <a:t>Autors</a:t>
            </a:r>
            <a:r>
              <a:rPr lang="lv-LV" sz="2000" b="1" dirty="0"/>
              <a:t>: Rihards Saukums</a:t>
            </a:r>
          </a:p>
          <a:p>
            <a:pPr algn="just"/>
            <a:r>
              <a:rPr lang="lv-LV" sz="2000" dirty="0"/>
              <a:t>ārstniecības katedra, AP3A</a:t>
            </a:r>
          </a:p>
          <a:p>
            <a:pPr algn="just"/>
            <a:r>
              <a:rPr lang="lv-LV" sz="2000" dirty="0"/>
              <a:t>Darba vadītājs: Mg.sc.administr. Leonīds Afremovičs</a:t>
            </a:r>
          </a:p>
          <a:p>
            <a:pPr algn="just"/>
            <a:endParaRPr lang="lv-LV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1CB853-4A8E-43BF-A9B1-4EAA558B11AB}"/>
              </a:ext>
            </a:extLst>
          </p:cNvPr>
          <p:cNvSpPr txBox="1"/>
          <p:nvPr/>
        </p:nvSpPr>
        <p:spPr>
          <a:xfrm>
            <a:off x="3185884" y="161780"/>
            <a:ext cx="5820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dirty="0"/>
              <a:t>Latvijas Universitātes</a:t>
            </a:r>
          </a:p>
          <a:p>
            <a:pPr algn="ctr"/>
            <a:r>
              <a:rPr lang="lv-LV" sz="2400" dirty="0"/>
              <a:t> P. Stradiņa medicīnas koledža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7DEB85-B548-418C-9DE6-CEC2AAD4655F}"/>
              </a:ext>
            </a:extLst>
          </p:cNvPr>
          <p:cNvSpPr txBox="1"/>
          <p:nvPr/>
        </p:nvSpPr>
        <p:spPr>
          <a:xfrm>
            <a:off x="4521199" y="6033923"/>
            <a:ext cx="314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/>
              <a:t>Jūrmala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E4BA3B-7CC7-95C8-8D51-9F36FCE04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199" y="0"/>
            <a:ext cx="2088619" cy="208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75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152BC-ABCA-4262-B509-A231134A0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313540"/>
            <a:ext cx="9144000" cy="1782763"/>
          </a:xfrm>
        </p:spPr>
        <p:txBody>
          <a:bodyPr>
            <a:noAutofit/>
          </a:bodyPr>
          <a:lstStyle/>
          <a:p>
            <a:r>
              <a:rPr lang="lv-LV" sz="4400" b="1" dirty="0"/>
              <a:t>Nestabilu tahiaritmiju ārstēšana pirmsslimnīcas etapā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7D5BA6-66BA-440E-81F2-0E7B1D919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2968" y="3673732"/>
            <a:ext cx="5704114" cy="1782762"/>
          </a:xfrm>
        </p:spPr>
        <p:txBody>
          <a:bodyPr/>
          <a:lstStyle/>
          <a:p>
            <a:pPr algn="just"/>
            <a:r>
              <a:rPr lang="lv-LV" sz="2000" dirty="0"/>
              <a:t>Autors</a:t>
            </a:r>
            <a:r>
              <a:rPr lang="lv-LV" sz="2000" b="1" dirty="0"/>
              <a:t>: Rihards Saukums</a:t>
            </a:r>
          </a:p>
          <a:p>
            <a:pPr algn="just"/>
            <a:r>
              <a:rPr lang="lv-LV" sz="2000" dirty="0"/>
              <a:t>ārstniecības katedra, AP3A</a:t>
            </a:r>
          </a:p>
          <a:p>
            <a:pPr algn="just"/>
            <a:r>
              <a:rPr lang="lv-LV" sz="2000" dirty="0"/>
              <a:t>Darba vadītājs: Mg.sc.administr. Leonīds Afremovičs</a:t>
            </a:r>
          </a:p>
          <a:p>
            <a:pPr algn="just"/>
            <a:endParaRPr lang="lv-LV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1CB853-4A8E-43BF-A9B1-4EAA558B11AB}"/>
              </a:ext>
            </a:extLst>
          </p:cNvPr>
          <p:cNvSpPr txBox="1"/>
          <p:nvPr/>
        </p:nvSpPr>
        <p:spPr>
          <a:xfrm>
            <a:off x="3185884" y="161780"/>
            <a:ext cx="5820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dirty="0"/>
              <a:t>Latvijas Universitātes</a:t>
            </a:r>
          </a:p>
          <a:p>
            <a:pPr algn="ctr"/>
            <a:r>
              <a:rPr lang="lv-LV" sz="2400" dirty="0"/>
              <a:t> P. Stradiņa medicīnas koledža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7DEB85-B548-418C-9DE6-CEC2AAD4655F}"/>
              </a:ext>
            </a:extLst>
          </p:cNvPr>
          <p:cNvSpPr txBox="1"/>
          <p:nvPr/>
        </p:nvSpPr>
        <p:spPr>
          <a:xfrm>
            <a:off x="4521199" y="6033923"/>
            <a:ext cx="314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000" dirty="0"/>
              <a:t>Jūrmala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E4BA3B-7CC7-95C8-8D51-9F36FCE04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199" y="0"/>
            <a:ext cx="2088619" cy="208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960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16282-D356-5E55-F173-689F999CF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1240970"/>
          </a:xfrm>
        </p:spPr>
        <p:txBody>
          <a:bodyPr/>
          <a:lstStyle/>
          <a:p>
            <a:pPr algn="ctr"/>
            <a:r>
              <a:rPr lang="lv-LV" b="1" dirty="0">
                <a:cs typeface="Times New Roman" panose="02020603050405020304" pitchFamily="18" charset="0"/>
              </a:rPr>
              <a:t>Tēmas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>
                <a:cs typeface="Times New Roman" panose="02020603050405020304" pitchFamily="18" charset="0"/>
              </a:rPr>
              <a:t>aktualitāte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F7A4C-2C87-5996-B637-15FD5DEA7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2"/>
            <a:ext cx="10515600" cy="525190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Pēc Eiropas atdzīvināšanas padomes 2021. gada vadlīnijām </a:t>
            </a: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jebkura tahiaritmija ar nestabilu hemodinamiku ir uzskatāma par dzīvībai bīstamu stāvokli, kas prasa tulītēju NMP iesaisti – sinhronizētu elektrokardioversiju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Laicīgi un precīzi veikta </a:t>
            </a: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sinhronizēta kardioversija var glābt cilvēka dzīvību un mazināt izejošās komplikācijas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Lielbritānijā, 2021. gadā tika veikts līdzīgs pētījums, kurā 93 pacientiem ar primāru tahiaritmiju pirmsslimnīcas etapā tika veikta sinhronizēta elektrokardioversija ar </a:t>
            </a: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tās efektivitāti 96%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Šoka pazīmes un apziņas traucējumi bija visbiežāk konstatētās nestabilitātes pazīmes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(84% un 44%). (</a:t>
            </a:r>
            <a:r>
              <a:rPr lang="lv-LV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Cowley, A, 2021.)</a:t>
            </a:r>
            <a:endParaRPr lang="lv-LV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204320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44FA0-848A-4098-812E-0A266C8D3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74057"/>
          </a:xfrm>
        </p:spPr>
        <p:txBody>
          <a:bodyPr/>
          <a:lstStyle/>
          <a:p>
            <a:pPr algn="ctr"/>
            <a:r>
              <a:rPr lang="lv-LV" b="1" dirty="0">
                <a:cs typeface="Times New Roman" panose="02020603050405020304" pitchFamily="18" charset="0"/>
              </a:rPr>
              <a:t>Darba mērķis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44841-2799-4DF8-B90F-7CADC5A2A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087" y="1407886"/>
            <a:ext cx="11030856" cy="509451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lv-LV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Izpētīt</a:t>
            </a: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sinhronizētas elektrokardioversijas efektivitāti </a:t>
            </a: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NMPD </a:t>
            </a:r>
            <a:r>
              <a:rPr lang="lv-LV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brigādes taktiku nestabilu tahiaritmiju gadījumā </a:t>
            </a: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pirmsslimnīcas etapā Latvijā. </a:t>
            </a:r>
          </a:p>
        </p:txBody>
      </p:sp>
    </p:spTree>
    <p:extLst>
      <p:ext uri="{BB962C8B-B14F-4D97-AF65-F5344CB8AC3E}">
        <p14:creationId xmlns:p14="http://schemas.microsoft.com/office/powerpoint/2010/main" val="3506752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AAC76-F85A-42D2-9053-33838C89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2742"/>
          </a:xfrm>
        </p:spPr>
        <p:txBody>
          <a:bodyPr/>
          <a:lstStyle/>
          <a:p>
            <a:pPr algn="ctr"/>
            <a:r>
              <a:rPr lang="lv-LV" b="1" dirty="0"/>
              <a:t>Pētījuma bāze un metode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AFD8F-61B9-470D-9318-5C9666892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329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lv-LV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metode: </a:t>
            </a: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Retrospektīva statistikas datu analīze;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lv-LV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bāze: </a:t>
            </a: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2022. gada NMPD anonimizētas izsaukuma elektroniskās kartes;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lv-LV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Pētījuma instruments: </a:t>
            </a:r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Darba autora izveidots pētījuma protokols. </a:t>
            </a:r>
            <a:endParaRPr lang="lv-LV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54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F11BE-AC00-5102-9703-EA5BE70A8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lv-LV" b="1" dirty="0"/>
              <a:t>Pētījuma rezultāti</a:t>
            </a:r>
          </a:p>
        </p:txBody>
      </p:sp>
      <p:graphicFrame>
        <p:nvGraphicFramePr>
          <p:cNvPr id="35" name="Content Placeholder 34">
            <a:extLst>
              <a:ext uri="{FF2B5EF4-FFF2-40B4-BE49-F238E27FC236}">
                <a16:creationId xmlns:a16="http://schemas.microsoft.com/office/drawing/2014/main" id="{2EEA1667-87DE-B5A0-C219-3F0D210472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608925"/>
              </p:ext>
            </p:extLst>
          </p:nvPr>
        </p:nvGraphicFramePr>
        <p:xfrm>
          <a:off x="519418" y="1497352"/>
          <a:ext cx="5738091" cy="4159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2959BB13-0963-7D3E-FF95-3CE3149C7C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2323624"/>
              </p:ext>
            </p:extLst>
          </p:nvPr>
        </p:nvGraphicFramePr>
        <p:xfrm>
          <a:off x="6257509" y="1497351"/>
          <a:ext cx="5257800" cy="4159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6702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2810E-1153-31C9-7EC0-67C152F95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lv-LV" b="1" dirty="0"/>
              <a:t>Pētījuma rezultāti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9AF5C68-12D4-B04C-AC4C-ED665C27AE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190315"/>
              </p:ext>
            </p:extLst>
          </p:nvPr>
        </p:nvGraphicFramePr>
        <p:xfrm>
          <a:off x="1" y="1511589"/>
          <a:ext cx="628996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66E82C1-6654-2122-2ECF-71B9417B9C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8431963"/>
              </p:ext>
            </p:extLst>
          </p:nvPr>
        </p:nvGraphicFramePr>
        <p:xfrm>
          <a:off x="6289964" y="1511588"/>
          <a:ext cx="5460997" cy="435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9509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0EE34-D522-0219-A812-8E77D10B0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lv-LV" b="1" dirty="0"/>
              <a:t>Pētījuma rezultāti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81C03B4B-224A-0BF5-8D47-009F343462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106512"/>
              </p:ext>
            </p:extLst>
          </p:nvPr>
        </p:nvGraphicFramePr>
        <p:xfrm>
          <a:off x="526473" y="1325563"/>
          <a:ext cx="11166763" cy="4751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25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28311-3B08-B26E-69FE-0E29879BC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lv-LV" b="1" dirty="0"/>
              <a:t>Pētījuma rezultāti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AFE2E44-301E-BD98-ED3A-3582BDFB98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632576"/>
              </p:ext>
            </p:extLst>
          </p:nvPr>
        </p:nvGraphicFramePr>
        <p:xfrm>
          <a:off x="0" y="1603952"/>
          <a:ext cx="643774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22D59F22-CAE8-749E-1627-C1DFCB55BF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3057605"/>
              </p:ext>
            </p:extLst>
          </p:nvPr>
        </p:nvGraphicFramePr>
        <p:xfrm>
          <a:off x="6437745" y="1603952"/>
          <a:ext cx="528319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4429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B6DCC-0EAB-DA78-840F-6D9148757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834"/>
            <a:ext cx="10515600" cy="1325563"/>
          </a:xfrm>
        </p:spPr>
        <p:txBody>
          <a:bodyPr/>
          <a:lstStyle/>
          <a:p>
            <a:pPr algn="ctr"/>
            <a:r>
              <a:rPr lang="lv-LV" b="1" dirty="0"/>
              <a:t>Secinājumi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7B6A4-F8AD-5C51-E14F-5198C549B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8728"/>
            <a:ext cx="10515600" cy="5082071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Veicot datu analīzi par 2022. gadā veiktajām sinhronizētajām kardioversijām, var secināt, ka </a:t>
            </a:r>
            <a:r>
              <a:rPr lang="lv-LV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manipulācija ir ļoti reti sastopama pirmsslimnīcas etapā</a:t>
            </a:r>
            <a: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tas ir viens no iemesliem kādēļ neatliekamās medicīnas ārsta palīga brigādes </a:t>
            </a:r>
            <a:r>
              <a:rPr lang="lv-LV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vēršas pēc atbalsta brigādes palīdzības</a:t>
            </a:r>
            <a: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ko apstiprina 41 izsaukums, kuros brigādei ir devusies palīgā atbalsta brigāde. </a:t>
            </a:r>
          </a:p>
          <a:p>
            <a:pPr marL="457200" indent="-4572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Ņemot vērā augstos sinhronizētas kardioversijas efektivitātes rādītājus (84%) , var apstiprināt, ka Eiropas atdzīvināšanas padomes vadlīnijās  </a:t>
            </a:r>
            <a:r>
              <a:rPr lang="lv-LV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pieminētā elektroimpulsu terapija ir visefektīvākā metode, pirmsslimnīcas etapā, pacientiem ar tahiaritmiju un nestabilu hemodinamiku</a:t>
            </a:r>
            <a:r>
              <a:rPr lang="lv-LV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0832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388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Nestabilu tahiaritmiju ārstēšana pirmsslimnīcas etapā</vt:lpstr>
      <vt:lpstr>Tēmas aktualitāte</vt:lpstr>
      <vt:lpstr>Darba mērķis</vt:lpstr>
      <vt:lpstr>Pētījuma bāze un metode</vt:lpstr>
      <vt:lpstr>Pētījuma rezultāti</vt:lpstr>
      <vt:lpstr>Pētījuma rezultāti</vt:lpstr>
      <vt:lpstr>Pētījuma rezultāti</vt:lpstr>
      <vt:lpstr>Pētījuma rezultāti</vt:lpstr>
      <vt:lpstr>Secinājumi</vt:lpstr>
      <vt:lpstr>Nestabilu tahiaritmiju ārstēšana pirmsslimnīcas etapā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Ārsta palīga taktika traumatisko amputāciju gadījumā</dc:title>
  <dc:creator>Rihards Saukums</dc:creator>
  <cp:lastModifiedBy>Rihards Saukums</cp:lastModifiedBy>
  <cp:revision>29</cp:revision>
  <dcterms:created xsi:type="dcterms:W3CDTF">2022-03-12T12:38:41Z</dcterms:created>
  <dcterms:modified xsi:type="dcterms:W3CDTF">2023-03-15T19:06:43Z</dcterms:modified>
</cp:coreProperties>
</file>