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2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5671b412fb91d/Desktop/DARBS%202022/STUDIJAS%202022/Dmitrijs%20kval.darbs/a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5671b412fb91d/Desktop/DARBS%202022/STUDIJAS%202022/Dmitrijs%20kval.darbs/a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f45671b412fb91d/Desktop/DARBS%202022/STUDIJAS%202022/Dmitrijs%20kval.darbs/ad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18044975489383E-2"/>
          <c:y val="7.4617536572102613E-2"/>
          <c:w val="0.87819758530183722"/>
          <c:h val="0.6943919375255288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[ads.xlsx]Lapa4!$G$3:$G$7</c:f>
              <c:strCache>
                <c:ptCount val="5"/>
                <c:pt idx="0">
                  <c:v>Jā, autovadītāju kursos  </c:v>
                </c:pt>
                <c:pt idx="1">
                  <c:v>Jā, studiju laikā  </c:v>
                </c:pt>
                <c:pt idx="2">
                  <c:v>Jā, pamatskolas laikā  </c:v>
                </c:pt>
                <c:pt idx="3">
                  <c:v>Jā, citos kursos </c:v>
                </c:pt>
                <c:pt idx="4">
                  <c:v>Nē  </c:v>
                </c:pt>
              </c:strCache>
            </c:strRef>
          </c:cat>
          <c:val>
            <c:numRef>
              <c:f>[ads.xlsx]Lapa4!$H$3:$H$7</c:f>
              <c:numCache>
                <c:formatCode>0%</c:formatCode>
                <c:ptCount val="5"/>
                <c:pt idx="0">
                  <c:v>0.53</c:v>
                </c:pt>
                <c:pt idx="1">
                  <c:v>0.2</c:v>
                </c:pt>
                <c:pt idx="2">
                  <c:v>0.08</c:v>
                </c:pt>
                <c:pt idx="3">
                  <c:v>0.06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1-4F12-A8E1-994D439E1C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93224511"/>
        <c:axId val="1893222847"/>
      </c:barChart>
      <c:catAx>
        <c:axId val="189322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893222847"/>
        <c:crosses val="autoZero"/>
        <c:auto val="1"/>
        <c:lblAlgn val="ctr"/>
        <c:lblOffset val="100"/>
        <c:noMultiLvlLbl val="0"/>
      </c:catAx>
      <c:valAx>
        <c:axId val="1893222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893224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[ads.xlsx]Lapa5!$C$4:$C$8</c:f>
              <c:strCache>
                <c:ptCount val="5"/>
                <c:pt idx="0">
                  <c:v>1 – vāji   </c:v>
                </c:pt>
                <c:pt idx="1">
                  <c:v>2 – slikti  </c:v>
                </c:pt>
                <c:pt idx="2">
                  <c:v>3 – vidēji  </c:v>
                </c:pt>
                <c:pt idx="3">
                  <c:v>4 – labi   </c:v>
                </c:pt>
                <c:pt idx="4">
                  <c:v>5 – teicami  </c:v>
                </c:pt>
              </c:strCache>
            </c:strRef>
          </c:cat>
          <c:val>
            <c:numRef>
              <c:f>[ads.xlsx]Lapa5!$D$4:$D$8</c:f>
              <c:numCache>
                <c:formatCode>0%</c:formatCode>
                <c:ptCount val="5"/>
                <c:pt idx="0">
                  <c:v>0.06</c:v>
                </c:pt>
                <c:pt idx="1">
                  <c:v>0.16</c:v>
                </c:pt>
                <c:pt idx="2">
                  <c:v>0.47</c:v>
                </c:pt>
                <c:pt idx="3">
                  <c:v>0.24</c:v>
                </c:pt>
                <c:pt idx="4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B-4D60-A309-FAC813EB2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92384735"/>
        <c:axId val="1892385983"/>
      </c:barChart>
      <c:catAx>
        <c:axId val="18923847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892385983"/>
        <c:crosses val="autoZero"/>
        <c:auto val="1"/>
        <c:lblAlgn val="ctr"/>
        <c:lblOffset val="100"/>
        <c:noMultiLvlLbl val="0"/>
      </c:catAx>
      <c:valAx>
        <c:axId val="1892385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892384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[ads.xlsx]Lapa18!$D$3:$D$6</c:f>
              <c:strCache>
                <c:ptCount val="4"/>
                <c:pt idx="0">
                  <c:v>Man ir bail, ka izdarīšu kaut ko nepareizi   </c:v>
                </c:pt>
                <c:pt idx="1">
                  <c:v>Man trūkst zināšanas pirmās palīdzības sniegšanā   </c:v>
                </c:pt>
                <c:pt idx="2">
                  <c:v>Uzskatu, ka cietušam palīdzību var sniegt tikai sertificēta persona, t.i. mediķi   </c:v>
                </c:pt>
                <c:pt idx="3">
                  <c:v>Man ir psiholoģiski grūti sniegt palīdzību kādam, kurš ir cietis   </c:v>
                </c:pt>
              </c:strCache>
            </c:strRef>
          </c:cat>
          <c:val>
            <c:numRef>
              <c:f>[ads.xlsx]Lapa18!$E$3:$E$6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</c:v>
                </c:pt>
                <c:pt idx="2">
                  <c:v>0.12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8-4D81-A12B-9DC65F54B7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64683375"/>
        <c:axId val="1564680879"/>
      </c:barChart>
      <c:catAx>
        <c:axId val="1564683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564680879"/>
        <c:crosses val="autoZero"/>
        <c:auto val="1"/>
        <c:lblAlgn val="ctr"/>
        <c:lblOffset val="100"/>
        <c:noMultiLvlLbl val="0"/>
      </c:catAx>
      <c:valAx>
        <c:axId val="1564680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v-LV"/>
          </a:p>
        </c:txPr>
        <c:crossAx val="1564683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FFA8-AF58-2C12-801A-80D099FCB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B35B3-EB6D-8634-8D64-A5991EB60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88BF8-C263-49A4-AF2E-D278B4D29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0E118-C906-7E51-B1B7-30A26E9F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A21C-4087-91D6-B220-2D799040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325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0AE8B-D243-C047-A090-A83A2AE3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D7729-8313-59E7-2D94-3638CA4A6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D55E7-E343-4A0F-0533-8158B4EE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C5697-F61E-B28F-244E-DD84AC79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8CAC0-201C-4395-8CC1-A617D67B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0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2A9602-03D5-391C-0F5B-3816F289A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BD427-1FE3-E3C6-9396-5F9EF46A7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8D756-05FA-586D-6F47-8C5277E5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1773B-0225-EA44-B4E1-2816D1EB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7FB69-A0FA-CF97-E6BB-6D65AB9E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5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3ABC-D1A3-6524-4952-48399B91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4740D-B484-A2CB-579D-00B30CC35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2E01D-2499-06F6-1EAC-A0D2C238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8808-8955-00F8-724B-1FA5C3DC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62778-A34B-3DBF-B779-A047EF91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137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17542-1388-897F-FB89-1F076E3E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74BB4-0598-4089-9A33-53DF990E5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FF4EB-0679-6975-032C-C53DF415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BA0B6-15B6-BD15-95D9-908E43D9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AAD5D-D3C7-5D6F-6A10-B5DA38FE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422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A18C-984D-059E-1B19-4BEA9ECE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16778-842C-D0DF-8F3C-489CA360E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C805-FF7F-5D0B-DA4D-49471EFDE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3FFCF-0F43-44DE-B6C0-9EC79086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AA9F1-B045-7398-80BC-B8706DB5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B433B-6739-1B67-F802-BF364B80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46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AD6C-A642-C726-20B8-CE051EE0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59EFD-A986-1F18-7479-FCA17ACE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1F862-DC20-77E7-B25E-3422B18CD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29728-ECD7-B61A-4E0A-5948C2AEB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32ECB-56E7-A7B8-676A-85E372A56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CBB48-7D0D-1ECD-AB63-651A80F6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BAE6B-15AC-0251-C9B0-EE358B61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FBA1E-C9E4-EC58-303D-AF0EEE61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305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4409-0B11-EF38-9DFF-490E5A48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5795F0-A970-79C1-541A-8D990072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35A43-3EB0-FA0F-50BB-7D15213F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4BA66-1EBD-5878-64D4-A0AD9467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341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D1369-2DD3-548A-94C4-2FB7CA69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0F207-90EE-95F1-02F2-AE1EEAF2C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DC902-0ECE-4523-464A-9F039F32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958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5FDF-8B92-988C-396B-021054133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F0297-A566-2788-D2B6-86FBB3DDA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B2D70-07A3-11CD-5E8F-2A3AD7D9C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04D7B-2817-48ED-1DDF-13F7676E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BDFF1-14E6-68A1-88EA-9A1446F9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00AF4-1647-4A00-0CA0-CAB3CB40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13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FAC1-4E73-EA74-507A-EE48BD86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13468-1B10-0BBF-3632-96E90A16D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65222-C402-8EDD-5046-86C2136CA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13FAF-0B5C-784C-4004-A9177B93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4C552-A362-4DCE-40C6-25EF60DE5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95E9F-9D14-2A4C-BCBB-E929398F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558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1B49D-684A-C259-50A1-3DBD8B8D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74E25-103B-9E13-88AA-3189E8DA8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F6965-5EA4-560E-03FB-E7DFE9014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49BA-6A83-49DE-88A2-1425DA65B26F}" type="datetimeFigureOut">
              <a:rPr lang="lv-LV" smtClean="0"/>
              <a:t>16.03.2023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4DB1B-0262-AD82-87B2-D6610A849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5F5F-6715-B7EA-834F-4C4C466F9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77B8-8270-46BA-A8CE-C819D3CAD25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583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idati.l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ine.lv/raksti/pirmas-palidzibas-abc-kas-ikvienam-jazina-par-pirmas-palidzibas-sniegsanu" TargetMode="External"/><Relationship Id="rId2" Type="http://schemas.openxmlformats.org/officeDocument/2006/relationships/hyperlink" Target="http://www.glabsim.lv/raksti/params/post/4172962/pirmas-palidzibas-zinasanu-aptaujas-aprak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mpd.gov.lv/lv/nmpd-zinasanas-pirmaja-palidziba-ir-butiskas-tas-var-glabt-dzivibu?utm_source=https%3A%2F%2Fwww.google.com%2F" TargetMode="External"/><Relationship Id="rId4" Type="http://schemas.openxmlformats.org/officeDocument/2006/relationships/hyperlink" Target="https://www.nhs.uk/conditions/first-a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867B-B5F1-A8D6-7904-B3AC64304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6812"/>
            <a:ext cx="9457678" cy="254411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LATVIJAS UNIVERSITĀTES</a:t>
            </a: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P.STRADIŅA MEDICĪNAS KOLEDŽA</a:t>
            </a: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BALVU NOVADA IEDZĪVOTĀJU INFORMĒTĪBA PAR PIRMĀS PALĪDZĪBAS SNIEGŠANU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EE8F4-677C-B5FB-41C8-F5500030E4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v-LV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Dmitrijs </a:t>
            </a:r>
            <a:r>
              <a:rPr lang="lv-LV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Zinovjevs</a:t>
            </a:r>
            <a:r>
              <a:rPr lang="lv-LV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Jolanta Pupure</a:t>
            </a:r>
            <a:r>
              <a:rPr lang="lv-LV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Jūrmala 2023</a:t>
            </a:r>
            <a:b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B0BCF2-2C25-4F56-B0A1-00EA6AB2D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591" y="173039"/>
            <a:ext cx="1626508" cy="162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7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EF4A-258F-58FB-6FB7-AA6AE4D4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6278-FF6C-DFA0-4FDD-5426C3D0C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105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0F73-8FD3-AD0C-E416-B6D30685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686A-4AA6-1586-E14B-EF29BEFBE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3" y="141725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lv-LV" sz="2600" dirty="0">
                <a:latin typeface="Arial" panose="020B0604020202020204" pitchFamily="34" charset="0"/>
                <a:cs typeface="Arial" panose="020B0604020202020204" pitchFamily="34" charset="0"/>
              </a:rPr>
              <a:t>Miljoniem cilvēku dažādās ārkārtas situācijās iet bojā vai gūst smagas traumas, jo apkārtējie cilvēki tajā brīdī nezina, kā viņiem palīdzēt un sniegt pirmo palīdzību. </a:t>
            </a:r>
          </a:p>
          <a:p>
            <a:r>
              <a:rPr lang="lv-LV" sz="2600" b="1" dirty="0">
                <a:latin typeface="Arial" panose="020B0604020202020204" pitchFamily="34" charset="0"/>
                <a:cs typeface="Arial" panose="020B0604020202020204" pitchFamily="34" charset="0"/>
              </a:rPr>
              <a:t>Zināšanas par pirmo palīdzību sniedz labumu </a:t>
            </a:r>
            <a:r>
              <a:rPr lang="lv-LV" sz="2600" dirty="0">
                <a:latin typeface="Arial" panose="020B0604020202020204" pitchFamily="34" charset="0"/>
                <a:cs typeface="Arial" panose="020B0604020202020204" pitchFamily="34" charset="0"/>
              </a:rPr>
              <a:t>pašiem indivīdiem neatkarīgi no tā, vai ārkārtas situācija viņus skar tieši vai ir saistīta ar cilvēkiem, ar kuriem viņi dzīvo un strādā. </a:t>
            </a:r>
            <a:r>
              <a:rPr lang="lv-LV" sz="2600" b="1" dirty="0">
                <a:latin typeface="Arial" panose="020B0604020202020204" pitchFamily="34" charset="0"/>
                <a:cs typeface="Arial" panose="020B0604020202020204" pitchFamily="34" charset="0"/>
              </a:rPr>
              <a:t>Pirmā palīdzība bieži vien samazina ārkārtas situācijas smagumu</a:t>
            </a:r>
            <a:r>
              <a:rPr lang="lv-LV" sz="2600" dirty="0">
                <a:latin typeface="Arial" panose="020B0604020202020204" pitchFamily="34" charset="0"/>
                <a:cs typeface="Arial" panose="020B0604020202020204" pitchFamily="34" charset="0"/>
              </a:rPr>
              <a:t> noteiktā laikā un vietā</a:t>
            </a:r>
            <a:r>
              <a:rPr lang="lv-LV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lv-LV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Pirmās palīdzības sniedzējam jāspēj ātri un mierīgi novērtēt situāciju un tikt galā ar dzīvībai bīstamiem apstākļiem ārpus slimnīcas labiekārtotas vidē. </a:t>
            </a:r>
          </a:p>
          <a:p>
            <a:r>
              <a:rPr lang="lv-LV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Pēc NMPD mediķu novērojumiem, </a:t>
            </a:r>
            <a:r>
              <a:rPr lang="lv-LV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cilvēku gatavība sniegt pirmo palīdzību vēl aizvien ir dažāda.</a:t>
            </a:r>
            <a:r>
              <a:rPr lang="lv-LV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Daudzi cilvēki neuzskata pirmās palīdzības apmācību un informētību par svarīgu, līdz brīdim, kad saskaras ar situāciju, kurā ir jāsniedz pirmā palīdzība.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95C3-31CA-C7A4-BF0C-577EB324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27965-F030-9EB2-D149-F8D2DD9CD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oskaidrot Balvu novada iedzīvotāju informētību pirmās palīdzības sniegšanā.</a:t>
            </a:r>
            <a:endParaRPr lang="lv-LV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70142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676F6-EDDC-E76A-73AC-809C6D86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metode un respondenti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5B51-9763-53FB-62E6-5D254DACD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2254" cy="2258103"/>
          </a:xfrm>
        </p:spPr>
        <p:txBody>
          <a:bodyPr>
            <a:noAutofit/>
          </a:bodyPr>
          <a:lstStyle/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Metode: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Pētījums veikts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izmantojot kvantitatīvu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pētīšanas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aptaujas anketu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respondenti: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Iekļaušanas kritērijos ietilpst gan sievietes, gan vīrieši vecumā no 18 gadiem, kuri ir patstāvīgi Balvu novada iedzīvotāji.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Pētījumu bāze: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www.visidati.lv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 15 jautājumiem, kurā piedalījās 86 Balvu novada iedzīvotāji.</a:t>
            </a: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80842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67AB-FB19-4F86-A488-50839FE6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Rezultāti: </a:t>
            </a:r>
            <a:br>
              <a:rPr lang="lv-LV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 respondenti ir piedalījušies pirmās palīdzības apmācībās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5ADB-B4FC-4D29-A555-B0BC811F5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C68CB169-8E09-5C61-A47C-815CFDF7CA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479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78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9FE04-AE7D-4F44-8BAB-407B1538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lv-LV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Respondentu zināšanu pirmās palīdzības sniegšanā novērtējums</a:t>
            </a:r>
            <a:r>
              <a:rPr lang="lv-LV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lv-LV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1E237-5DFB-4A6C-B835-60C20825B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  <p:graphicFrame>
        <p:nvGraphicFramePr>
          <p:cNvPr id="4" name="Diagramma 4">
            <a:extLst>
              <a:ext uri="{FF2B5EF4-FFF2-40B4-BE49-F238E27FC236}">
                <a16:creationId xmlns:a16="http://schemas.microsoft.com/office/drawing/2014/main" id="{29D4ACE6-168F-C09A-4F34-1AD9D35E1B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3942147"/>
              </p:ext>
            </p:extLst>
          </p:nvPr>
        </p:nvGraphicFramePr>
        <p:xfrm>
          <a:off x="838201" y="1825625"/>
          <a:ext cx="10643646" cy="3161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28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AC989-13DB-43A8-A84E-1DF21AB3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Kādi ir iemesli, kāpēc respondenti nav gatavi sniegt pirmo palīdzību</a:t>
            </a:r>
            <a:endParaRPr lang="lv-LV" sz="1500" b="1" dirty="0"/>
          </a:p>
        </p:txBody>
      </p:sp>
      <p:graphicFrame>
        <p:nvGraphicFramePr>
          <p:cNvPr id="4" name="Diagramma 17">
            <a:extLst>
              <a:ext uri="{FF2B5EF4-FFF2-40B4-BE49-F238E27FC236}">
                <a16:creationId xmlns:a16="http://schemas.microsoft.com/office/drawing/2014/main" id="{D140B9D0-9BE2-B3D0-39D3-6DC7ED8A9A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67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0351-03E4-4F02-9D57-8C5EC1BF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124288"/>
            <a:ext cx="10515600" cy="1193538"/>
          </a:xfrm>
        </p:spPr>
        <p:txBody>
          <a:bodyPr>
            <a:normAutofit/>
          </a:bodyPr>
          <a:lstStyle/>
          <a:p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38071-2378-4CD9-95DC-C1E66BDD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60" y="1115411"/>
            <a:ext cx="10515600" cy="4351338"/>
          </a:xfrm>
        </p:spPr>
        <p:txBody>
          <a:bodyPr>
            <a:noAutofit/>
          </a:bodyPr>
          <a:lstStyle/>
          <a:p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87% respondentu vismaz vienu reizi ir piedalījušies pirmās palīdzības apmācībās autovadītāju kursos, studiju vai skolas laikā vai citos kursos. </a:t>
            </a:r>
          </a:p>
          <a:p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57% respondentu nebūtu gatavi sniegt pirmo palīdzību, jo viņiem ir bail, ka izdarīs kaut ko nepareizi, 20% nebūtu gatavi, jo trūkst zināšanas pirmās palīdzības sniegšanā.</a:t>
            </a:r>
          </a:p>
          <a:p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47% respondentu savas zināšanas pirmajā palīdzībā vērtē viduvēji, savukārt tikai 7% savas zināšanas vērtē teicami.</a:t>
            </a: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Pamatojoties uz iegūtājiem datiem var secināt, ka gaidot neatliekamo medicīnisko  palīdzību, lielākā daļa sabiedrības tomēr nav gatava sniegt pirmo palīdzību, kas veicina letālā iznākuma statistikas palielināšanos.</a:t>
            </a: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Lielāku pilsētu rajonos, Neatliekamās palīdzības ekipāžas ir pieejamākas, nekā novadu mazpilsētās, tādēļ ir ļoti svarīgi veicināt sabiedrības pirmās palīdzības zināšanas.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izg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ītotu Latvijas iedzīvotājus ir nepieciešams organizēt apmācības palīdzības palīdzības sniegšanā.</a:t>
            </a:r>
          </a:p>
        </p:txBody>
      </p:sp>
    </p:spTree>
    <p:extLst>
      <p:ext uri="{BB962C8B-B14F-4D97-AF65-F5344CB8AC3E}">
        <p14:creationId xmlns:p14="http://schemas.microsoft.com/office/powerpoint/2010/main" val="69225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3988-7999-CBAD-C052-D7CB124CF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3633"/>
            <a:ext cx="10515600" cy="5743329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lv-LV" sz="2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Izmantotā literatūra un avoti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Glabsim.lv. (2022). Pirmās palīdzības zināšanu aptaujas apraksts. </a:t>
            </a:r>
            <a:r>
              <a:rPr lang="lv-LV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http://www.glabsim.lv/raksti/params/post/4172962/pirmas-palidzibas-zinasanu-aptaujas-apraksts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Medicine. (2022). Pirmās palīdzības ABC: Kas ikvienam jāzina par pirmās palīdzības sniegšanu? </a:t>
            </a:r>
            <a:r>
              <a:rPr lang="lv-LV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https://medicine.lv/raksti/pirmas-palidzibas-abc-kas-ikvienam-jazina-par-pirmas-palidzibas-sniegsanu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NHS. (2022). First aid. </a:t>
            </a:r>
            <a:r>
              <a:rPr lang="lv-LV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https://www.nhs.uk/conditions/first-aid/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NMPD. (2020). NMPD: zināšanas pirmajā palīdzībā ir būtiskas, tās var glābt dzīvību. </a:t>
            </a:r>
            <a:r>
              <a:rPr lang="lv-LV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https://www.nmpd.gov.lv/lv/nmpd-zinasanas-pirmaja-palidziba-ir-butiskas-tas-var-glabt-dzivibu?utm_source=https%3A%2F%2Fwww.google.com%2F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NMPD. (2022). Vadlīnijas pirmās palīdzības sniegšanā - pamata zināšanas un prasmes. Dienesta 2022. gada 12. oktobra rīkojumam  Nr. 1-3/2022/336.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15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515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  LATVIJAS UNIVERSITĀTES P.STRADIŅA MEDICĪNAS KOLEDŽA   BALVU NOVADA IEDZĪVOTĀJU INFORMĒTĪBA PAR PIRMĀS PALĪDZĪBAS SNIEGŠANU        </vt:lpstr>
      <vt:lpstr>PowerPoint Presentation</vt:lpstr>
      <vt:lpstr>Pētījuma mērķis</vt:lpstr>
      <vt:lpstr>Pētījuma metode un respondenti</vt:lpstr>
      <vt:lpstr>Rezultāti:   Vai respondenti ir piedalījušies pirmās palīdzības apmācībās </vt:lpstr>
      <vt:lpstr> Respondentu zināšanu pirmās palīdzības sniegšanā novērtējums </vt:lpstr>
      <vt:lpstr>Kādi ir iemesli, kāpēc respondenti nav gatavi sniegt pirmo palīdzību</vt:lpstr>
      <vt:lpstr>Secinājumi</vt:lpstr>
      <vt:lpstr>PowerPoint Presentation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LATVIJAS UNIVERSITĀTES P.STRADIŅA MEDICĪNAS KOLEDŽA   BALVU NOVADA IEDZĪVOTĀJU INFORMĒTĪBA PAR PIRMĀS PALĪDZĪBAS SNIEGŠANU   KVALIFIKĀCIJAS DARBS</dc:title>
  <dc:creator>Booba Booba</dc:creator>
  <cp:lastModifiedBy>Sistēmas Windows lietotājs</cp:lastModifiedBy>
  <cp:revision>36</cp:revision>
  <dcterms:created xsi:type="dcterms:W3CDTF">2023-01-22T17:26:07Z</dcterms:created>
  <dcterms:modified xsi:type="dcterms:W3CDTF">2023-03-16T07:42:26Z</dcterms:modified>
</cp:coreProperties>
</file>