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4" r:id="rId1"/>
  </p:sldMasterIdLst>
  <p:sldIdLst>
    <p:sldId id="271" r:id="rId2"/>
    <p:sldId id="257" r:id="rId3"/>
    <p:sldId id="258" r:id="rId4"/>
    <p:sldId id="260" r:id="rId5"/>
    <p:sldId id="270" r:id="rId6"/>
    <p:sldId id="269" r:id="rId7"/>
    <p:sldId id="262" r:id="rId8"/>
    <p:sldId id="265" r:id="rId9"/>
    <p:sldId id="272" r:id="rId10"/>
    <p:sldId id="261" r:id="rId11"/>
  </p:sldIdLst>
  <p:sldSz cx="9144000" cy="6858000" type="screen4x3"/>
  <p:notesSz cx="7559675" cy="1069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878136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11614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017944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lv-LV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lv-LV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7133666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lv-LV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lv-LV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lv-LV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867713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lv-LV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lv-LV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0516169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28D29-1ECB-41DF-951B-2A23F95AD026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3F4F-51B2-42EE-AFA2-40C4572185C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81107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7360755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360539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701425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200041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727573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855999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820280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3572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</p:sldLayoutIdLst>
  <p:transition spd="slow">
    <p:fade/>
  </p:transition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33BFC-D71E-913E-511A-84FC27F04F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0100" y="1796160"/>
            <a:ext cx="7543800" cy="1992880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lv-LV" sz="2800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SENIORU </a:t>
            </a:r>
            <a:r>
              <a:rPr lang="lv-LV" sz="2800" b="1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PSIHOEMOCIONĀLĀ </a:t>
            </a:r>
            <a:r>
              <a:rPr lang="lv-LV" sz="2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STĀVOKĻA IZMAIŅAS PĒC KLASISKĀS</a:t>
            </a:r>
            <a:br>
              <a:rPr lang="lv-LV" sz="2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</a:br>
            <a:r>
              <a:rPr lang="lv-LV" sz="2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MASĀŽAS KURSA </a:t>
            </a:r>
            <a:endParaRPr lang="en-US" sz="2800" dirty="0"/>
          </a:p>
        </p:txBody>
      </p:sp>
      <p:pic>
        <p:nvPicPr>
          <p:cNvPr id="4" name="Picture 4" descr="logo Latvijas Universitātes P.Stradiņa medicīnas koledža">
            <a:extLst>
              <a:ext uri="{FF2B5EF4-FFF2-40B4-BE49-F238E27FC236}">
                <a16:creationId xmlns:a16="http://schemas.microsoft.com/office/drawing/2014/main" id="{8BF78272-102B-AE95-D3F6-B52F9E0DD9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9917"/>
            <a:ext cx="29718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FFE3AA2-5B6D-B201-B5DF-12799272E017}"/>
              </a:ext>
            </a:extLst>
          </p:cNvPr>
          <p:cNvSpPr txBox="1"/>
          <p:nvPr/>
        </p:nvSpPr>
        <p:spPr>
          <a:xfrm>
            <a:off x="476672" y="5386646"/>
            <a:ext cx="81906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Latvijas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Universitātes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81.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starptautiskās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zinātniskās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konferences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sekcija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Starpdisciplinārie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pētījumi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medicīnas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koledžās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lv-LV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ustomShape 1">
            <a:extLst>
              <a:ext uri="{FF2B5EF4-FFF2-40B4-BE49-F238E27FC236}">
                <a16:creationId xmlns:a16="http://schemas.microsoft.com/office/drawing/2014/main" id="{C4A063D1-C42A-FAD6-B31F-E656B0FEE144}"/>
              </a:ext>
            </a:extLst>
          </p:cNvPr>
          <p:cNvSpPr/>
          <p:nvPr/>
        </p:nvSpPr>
        <p:spPr>
          <a:xfrm>
            <a:off x="2805308" y="4653136"/>
            <a:ext cx="6338692" cy="5040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lv-LV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Autori: </a:t>
            </a:r>
            <a:r>
              <a:rPr lang="lv-LV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Vera </a:t>
            </a:r>
            <a:r>
              <a:rPr lang="lv-LV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Kločko</a:t>
            </a:r>
            <a:r>
              <a:rPr lang="lv-LV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, Vineta </a:t>
            </a:r>
            <a:r>
              <a:rPr lang="lv-LV" sz="24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Ņehvjadoviča</a:t>
            </a:r>
            <a:endParaRPr lang="lv-LV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lv-LV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itchFamily="34" charset="0"/>
                <a:cs typeface="Arial" pitchFamily="34" charset="0"/>
              </a:rPr>
              <a:t>             </a:t>
            </a:r>
            <a:endParaRPr lang="lv-LV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lv-LV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8653026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457560" y="2925360"/>
            <a:ext cx="8228880" cy="100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lv-LV" sz="4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Paldies par uzmanību!</a:t>
            </a:r>
            <a:endParaRPr lang="lv-LV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" name="Picture 4" descr="logo Latvijas Universitātes P.Stradiņa medicīnas koledža">
            <a:extLst>
              <a:ext uri="{FF2B5EF4-FFF2-40B4-BE49-F238E27FC236}">
                <a16:creationId xmlns:a16="http://schemas.microsoft.com/office/drawing/2014/main" id="{3ED2B2FF-2F21-AD63-B422-ED6361CB77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9917"/>
            <a:ext cx="29718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457560" y="620688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lv-LV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Aktualitātes</a:t>
            </a:r>
            <a:endParaRPr lang="lv-LV" sz="4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215820" y="1628800"/>
            <a:ext cx="8712360" cy="470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 algn="ctr">
              <a:lnSpc>
                <a:spcPct val="100000"/>
              </a:lnSpc>
            </a:pPr>
            <a:r>
              <a:rPr lang="lv-LV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lv-LV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Eiropas Savienības Veselības aizsardzības portāla dati liecina, ka līdz 2050.gadam 65 gadus vecu cilvēku skaits ES palielinās par 70%, savukārt vairāk nekā 80 gadus vecu iedzīvotāju skaits – par 170%. </a:t>
            </a:r>
          </a:p>
          <a:p>
            <a:pPr marL="343080" indent="-342360" algn="ctr">
              <a:lnSpc>
                <a:spcPct val="100000"/>
              </a:lnSpc>
            </a:pPr>
            <a:endParaRPr lang="lv-LV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43080" indent="-342360" algn="ctr"/>
            <a:r>
              <a:rPr lang="lv-LV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Novecošanās katram cilvēkam norit individuāli un ir sarežģīts bioloģisks process. Masāža ir v</a:t>
            </a:r>
            <a:r>
              <a:rPr lang="lv-LV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iens no veidiem, kā ietekmēt  un uzlabot senioru fizisko un </a:t>
            </a:r>
            <a:r>
              <a:rPr lang="lv-LV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psihoemocionālo</a:t>
            </a:r>
            <a:r>
              <a:rPr lang="lv-LV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stāvokli, jo c</a:t>
            </a:r>
            <a:r>
              <a:rPr lang="lv-LV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ilvēka fiziska veselība tieši mijiedarbojas ar cilvēka garīgo veselību un otrādi.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3080" indent="-342360" algn="ctr">
              <a:lnSpc>
                <a:spcPct val="100000"/>
              </a:lnSpc>
            </a:pPr>
            <a:endParaRPr lang="lv-LV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43080" indent="-342360" algn="ctr">
              <a:lnSpc>
                <a:spcPct val="100000"/>
              </a:lnSpc>
            </a:pPr>
            <a:endParaRPr lang="lv-LV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" name="Picture 4" descr="logo Latvijas Universitātes P.Stradiņa medicīnas koledža">
            <a:extLst>
              <a:ext uri="{FF2B5EF4-FFF2-40B4-BE49-F238E27FC236}">
                <a16:creationId xmlns:a16="http://schemas.microsoft.com/office/drawing/2014/main" id="{A707916B-F534-9507-DD73-B2895EF22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9917"/>
            <a:ext cx="29718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719604" y="1166400"/>
            <a:ext cx="7704792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lv-LV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Mērķis</a:t>
            </a:r>
            <a:endParaRPr lang="lv-LV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lv-LV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lv-LV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 algn="ctr">
              <a:lnSpc>
                <a:spcPct val="100000"/>
              </a:lnSpc>
              <a:buClr>
                <a:srgbClr val="000000"/>
              </a:buClr>
            </a:pPr>
            <a:r>
              <a:rPr lang="lv-LV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Noskaidrot senioru izmaiņas </a:t>
            </a:r>
            <a:r>
              <a:rPr lang="lv-LV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psihoemocionālā</a:t>
            </a:r>
            <a:r>
              <a:rPr lang="lv-LV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 stāvoklī pēc klasiskas masāžas kursa.</a:t>
            </a:r>
            <a:endParaRPr lang="lv-LV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</a:pPr>
            <a:r>
              <a:rPr lang="lv-LV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 </a:t>
            </a:r>
            <a:endParaRPr lang="lv-LV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lv-LV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" name="Picture 4" descr="logo Latvijas Universitātes P.Stradiņa medicīnas koledža">
            <a:extLst>
              <a:ext uri="{FF2B5EF4-FFF2-40B4-BE49-F238E27FC236}">
                <a16:creationId xmlns:a16="http://schemas.microsoft.com/office/drawing/2014/main" id="{21DF4F81-C85C-66D0-13CC-D88448D79B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9917"/>
            <a:ext cx="29718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611560" y="980728"/>
            <a:ext cx="7920880" cy="525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lv-LV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Pētījuma metode:</a:t>
            </a:r>
          </a:p>
          <a:p>
            <a:pPr>
              <a:lnSpc>
                <a:spcPct val="100000"/>
              </a:lnSpc>
            </a:pPr>
            <a:r>
              <a:rPr lang="lv-LV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- Kvantitatīvā pētniecība</a:t>
            </a:r>
            <a:endParaRPr lang="lv-LV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lv-LV" sz="2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lv-LV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Pētījuma instrumenti: </a:t>
            </a:r>
          </a:p>
          <a:p>
            <a:pPr>
              <a:lnSpc>
                <a:spcPct val="100000"/>
              </a:lnSpc>
            </a:pPr>
            <a:r>
              <a:rPr lang="lv-LV" sz="2800" dirty="0">
                <a:latin typeface="Times New Roman" pitchFamily="18" charset="0"/>
                <a:cs typeface="Times New Roman" pitchFamily="18" charset="0"/>
              </a:rPr>
              <a:t>- Aptaujas anketas pirms un pēc masāžas kursa</a:t>
            </a:r>
          </a:p>
          <a:p>
            <a:pPr>
              <a:lnSpc>
                <a:spcPct val="100000"/>
              </a:lnSpc>
            </a:pPr>
            <a:r>
              <a:rPr lang="lv-LV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- Geriatrijas depresijas skala</a:t>
            </a:r>
            <a:endParaRPr lang="lv-LV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lv-LV" sz="2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lv-LV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Pētījuma bāze: </a:t>
            </a:r>
            <a:r>
              <a:rPr lang="lv-LV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Rehabilitācijas centrs </a:t>
            </a:r>
            <a:endParaRPr lang="lv-LV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lv-LV" sz="2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lv-LV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Respondenti: </a:t>
            </a:r>
            <a:r>
              <a:rPr lang="lv-LV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38 rehabilitācijas </a:t>
            </a:r>
            <a:r>
              <a:rPr lang="lv-LV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centra pacienti (vecums pēc 65 gadu vecuma; nav hronisku slimību; visiem nozīmēts masāžas kurss) </a:t>
            </a:r>
            <a:endParaRPr lang="lv-LV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" name="Picture 4" descr="logo Latvijas Universitātes P.Stradiņa medicīnas koledža">
            <a:extLst>
              <a:ext uri="{FF2B5EF4-FFF2-40B4-BE49-F238E27FC236}">
                <a16:creationId xmlns:a16="http://schemas.microsoft.com/office/drawing/2014/main" id="{13F0A382-B202-DA5D-E988-F9AE256AED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9917"/>
            <a:ext cx="29718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logo Latvijas Universitātes P.Stradiņa medicīnas koledža">
            <a:extLst>
              <a:ext uri="{FF2B5EF4-FFF2-40B4-BE49-F238E27FC236}">
                <a16:creationId xmlns:a16="http://schemas.microsoft.com/office/drawing/2014/main" id="{C6B4DF54-5ABA-4193-6588-CFFCFFB6C6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9917"/>
            <a:ext cx="29718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B6EFBA2-83F2-0E37-91D4-ADD0B8DFC5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7552" y="2060848"/>
            <a:ext cx="6628895" cy="371813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B037899-ED85-3208-0F48-9336D54B57EC}"/>
              </a:ext>
            </a:extLst>
          </p:cNvPr>
          <p:cNvSpPr txBox="1"/>
          <p:nvPr/>
        </p:nvSpPr>
        <p:spPr>
          <a:xfrm>
            <a:off x="793304" y="1079022"/>
            <a:ext cx="75951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v-LV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Masāžas</a:t>
            </a:r>
            <a:r>
              <a:rPr lang="lv-LV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lv-LV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procedūru ietekme uz respondentiem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41557284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6FC4874-00D2-1A97-EC1A-9BB9F1EC0D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552" y="2060848"/>
            <a:ext cx="6628895" cy="3718130"/>
          </a:xfrm>
          <a:prstGeom prst="rect">
            <a:avLst/>
          </a:prstGeom>
        </p:spPr>
      </p:pic>
      <p:pic>
        <p:nvPicPr>
          <p:cNvPr id="5" name="Picture 4" descr="logo Latvijas Universitātes P.Stradiņa medicīnas koledža">
            <a:extLst>
              <a:ext uri="{FF2B5EF4-FFF2-40B4-BE49-F238E27FC236}">
                <a16:creationId xmlns:a16="http://schemas.microsoft.com/office/drawing/2014/main" id="{57CD6495-E831-2908-3D38-4853BA8610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9917"/>
            <a:ext cx="29718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62F19A4-C856-FA20-1EA8-6D1969CD51FF}"/>
              </a:ext>
            </a:extLst>
          </p:cNvPr>
          <p:cNvSpPr txBox="1"/>
          <p:nvPr/>
        </p:nvSpPr>
        <p:spPr>
          <a:xfrm>
            <a:off x="827584" y="1079022"/>
            <a:ext cx="75608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Respondentu izjūtas pēc klasiskās masāžas procedūrām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3244621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logo Latvijas Universitātes P.Stradiņa medicīnas koledža">
            <a:extLst>
              <a:ext uri="{FF2B5EF4-FFF2-40B4-BE49-F238E27FC236}">
                <a16:creationId xmlns:a16="http://schemas.microsoft.com/office/drawing/2014/main" id="{F986B1B9-F7FA-3C85-E997-DE523C5E34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9917"/>
            <a:ext cx="29718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35417C5-1D09-48DC-4268-DA88DCF8ED1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368"/>
          <a:stretch/>
        </p:blipFill>
        <p:spPr>
          <a:xfrm>
            <a:off x="1257552" y="2088593"/>
            <a:ext cx="6628895" cy="369038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BC15DB3-8CDC-C819-2970-589BCEA84E12}"/>
              </a:ext>
            </a:extLst>
          </p:cNvPr>
          <p:cNvSpPr txBox="1"/>
          <p:nvPr/>
        </p:nvSpPr>
        <p:spPr>
          <a:xfrm>
            <a:off x="539551" y="980728"/>
            <a:ext cx="80648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v-LV" sz="2400" b="1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Respondentu </a:t>
            </a:r>
            <a:r>
              <a:rPr lang="lv-LV" sz="2400" b="1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psihoemocionālā</a:t>
            </a:r>
            <a:r>
              <a:rPr lang="lv-LV" sz="2400" b="1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stāvokļa salīdzinājums pirms un pēc rehabilitācijas pēc geriatrijas depresijas skalas</a:t>
            </a:r>
            <a:endParaRPr lang="lv-LV" sz="2400" b="1" dirty="0"/>
          </a:p>
        </p:txBody>
      </p:sp>
    </p:spTree>
    <p:extLst>
      <p:ext uri="{BB962C8B-B14F-4D97-AF65-F5344CB8AC3E}">
        <p14:creationId xmlns:p14="http://schemas.microsoft.com/office/powerpoint/2010/main" val="316523127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409777" y="1916832"/>
            <a:ext cx="8324446" cy="4163736"/>
          </a:xfrm>
        </p:spPr>
        <p:txBody>
          <a:bodyPr>
            <a:norm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lv-LV" sz="2800" dirty="0"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Masāža uzlabo </a:t>
            </a:r>
            <a:r>
              <a:rPr lang="lv-LV" sz="2800" dirty="0" err="1"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psihoemocionālo</a:t>
            </a:r>
            <a:r>
              <a:rPr lang="lv-LV" sz="2800" dirty="0"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stāvokli, mazina depresijas pazīmes.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lv-LV" sz="2800" b="1" dirty="0"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lv-LV" sz="2800" dirty="0"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Senioriem vairāk patīk procedūras, kurās ir emocionāla tuvība ar speciālistu, pieskārieni.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lv-LV" sz="2800" b="1" dirty="0"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lv-LV" sz="2800" dirty="0"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Senioriem vajag speciālu, viņu vecumam piemērotu klasisko masāžu.</a:t>
            </a:r>
            <a:endParaRPr lang="lv-LV" sz="2800" b="1" dirty="0"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380" y="620688"/>
            <a:ext cx="8229240" cy="1144800"/>
          </a:xfrm>
        </p:spPr>
        <p:txBody>
          <a:bodyPr/>
          <a:lstStyle/>
          <a:p>
            <a:pPr algn="ctr"/>
            <a:r>
              <a:rPr lang="lv-LV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Secinājumi</a:t>
            </a:r>
          </a:p>
        </p:txBody>
      </p:sp>
      <p:pic>
        <p:nvPicPr>
          <p:cNvPr id="4" name="Picture 4" descr="logo Latvijas Universitātes P.Stradiņa medicīnas koledža">
            <a:extLst>
              <a:ext uri="{FF2B5EF4-FFF2-40B4-BE49-F238E27FC236}">
                <a16:creationId xmlns:a16="http://schemas.microsoft.com/office/drawing/2014/main" id="{C57628D2-4C39-DA7D-E262-7FA3C273C2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9917"/>
            <a:ext cx="29718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3656696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380" y="620688"/>
            <a:ext cx="8229240" cy="1144800"/>
          </a:xfrm>
        </p:spPr>
        <p:txBody>
          <a:bodyPr/>
          <a:lstStyle/>
          <a:p>
            <a:pPr algn="ctr"/>
            <a:r>
              <a:rPr lang="lv-LV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Secinājumi</a:t>
            </a:r>
            <a:endParaRPr lang="lv-LV" dirty="0"/>
          </a:p>
        </p:txBody>
      </p:sp>
      <p:sp>
        <p:nvSpPr>
          <p:cNvPr id="3" name="Apakšvirsraksts 2"/>
          <p:cNvSpPr>
            <a:spLocks noGrp="1"/>
          </p:cNvSpPr>
          <p:nvPr>
            <p:ph type="subTitle"/>
          </p:nvPr>
        </p:nvSpPr>
        <p:spPr>
          <a:xfrm>
            <a:off x="457380" y="2060848"/>
            <a:ext cx="8229240" cy="3977280"/>
          </a:xfrm>
        </p:spPr>
        <p:txBody>
          <a:bodyPr>
            <a:normAutofit/>
          </a:bodyPr>
          <a:lstStyle/>
          <a:p>
            <a:pPr marL="342000" lvl="0" indent="-342000" algn="just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 startAt="4"/>
            </a:pPr>
            <a:r>
              <a:rPr lang="lv-LV" sz="2800" dirty="0"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Bez klasiskās masāžas senioru </a:t>
            </a:r>
            <a:r>
              <a:rPr lang="lv-LV" sz="2800" dirty="0" err="1"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psihoemocionālo</a:t>
            </a:r>
            <a:r>
              <a:rPr lang="lv-LV" sz="2800" dirty="0"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stāvokli ietekmē arī citas fizioterapijas procedūras.</a:t>
            </a:r>
          </a:p>
          <a:p>
            <a:pPr marL="342000" lvl="0" indent="-342000" algn="just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 startAt="4"/>
            </a:pPr>
            <a:endParaRPr lang="lv-LV" sz="2800" dirty="0"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000" indent="-342000" algn="just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 startAt="4"/>
            </a:pPr>
            <a:r>
              <a:rPr lang="lv-LV" sz="2800" dirty="0"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Lai klasiskās masāžas procedūras palīdzētu pacientiem, ir jāsaņem pilns šīs procedūras kurss.</a:t>
            </a:r>
          </a:p>
          <a:p>
            <a:pPr marL="342000" indent="-342000" algn="just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 startAt="4"/>
            </a:pPr>
            <a:endParaRPr lang="lv-LV" sz="2800" dirty="0"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000" indent="-342000" algn="just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 startAt="4"/>
            </a:pPr>
            <a:r>
              <a:rPr lang="lv-LV" sz="2800" dirty="0"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Jāturpina pētījumi, lai dziļāk izpētītu masāžas ietekmi uz senioriem.</a:t>
            </a:r>
            <a:endParaRPr lang="lv-LV" sz="2800" b="1" dirty="0"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endParaRPr lang="lv-LV" sz="1800" dirty="0"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Picture 4" descr="logo Latvijas Universitātes P.Stradiņa medicīnas koledža">
            <a:extLst>
              <a:ext uri="{FF2B5EF4-FFF2-40B4-BE49-F238E27FC236}">
                <a16:creationId xmlns:a16="http://schemas.microsoft.com/office/drawing/2014/main" id="{0F9469DD-CC99-E838-FB1B-6CE40BE273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9917"/>
            <a:ext cx="29718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3353111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Retrospect">
  <a:themeElements>
    <a:clrScheme name="LUPSMK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E20000"/>
      </a:accent1>
      <a:accent2>
        <a:srgbClr val="D9E583"/>
      </a:accent2>
      <a:accent3>
        <a:srgbClr val="F69200"/>
      </a:accent3>
      <a:accent4>
        <a:srgbClr val="838383"/>
      </a:accent4>
      <a:accent5>
        <a:srgbClr val="FEC306"/>
      </a:accent5>
      <a:accent6>
        <a:srgbClr val="E20000"/>
      </a:accent6>
      <a:hlink>
        <a:srgbClr val="F59E00"/>
      </a:hlink>
      <a:folHlink>
        <a:srgbClr val="B2B2B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1428</TotalTime>
  <Words>265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DejaVu Sans</vt:lpstr>
      <vt:lpstr>Times New Roman</vt:lpstr>
      <vt:lpstr>Retrospect</vt:lpstr>
      <vt:lpstr>SENIORU PSIHOEMOCIONĀLĀ STĀVOKĻA IZMAIŅAS PĒC KLASISKĀS MASĀŽAS KURSA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Secinājumi</vt:lpstr>
      <vt:lpstr>Secinājumi</vt:lpstr>
      <vt:lpstr>PowerPoint Presentation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LATVIJAS UNIVERSITĀTES P.STRADIŅA MEDICĪNAS KOLEDŽA     UZTURA IETEKME UZ PIRMSSKOLAS VECUMA BĒRNU IMŪNSISTĒMU</dc:title>
  <dc:subject/>
  <dc:creator>Sintija</dc:creator>
  <dc:description/>
  <cp:lastModifiedBy>Sistēmas Windows lietotājs</cp:lastModifiedBy>
  <cp:revision>60</cp:revision>
  <dcterms:created xsi:type="dcterms:W3CDTF">2018-04-19T08:08:03Z</dcterms:created>
  <dcterms:modified xsi:type="dcterms:W3CDTF">2023-03-16T12:15:46Z</dcterms:modified>
  <dc:language>lv-LV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diakov.net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6</vt:i4>
  </property>
</Properties>
</file>