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73"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2BB"/>
    <a:srgbClr val="BFECEF"/>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yl jasny 1 — Ak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799B23B-EC83-4686-B30A-512413B5E67A}" styleName="Styl jasny 3 — Ak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4660"/>
  </p:normalViewPr>
  <p:slideViewPr>
    <p:cSldViewPr snapToGrid="0">
      <p:cViewPr varScale="1">
        <p:scale>
          <a:sx n="83" d="100"/>
          <a:sy n="83" d="100"/>
        </p:scale>
        <p:origin x="4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27E57-DB5E-40EF-8443-810BAFF7DACF}" type="doc">
      <dgm:prSet loTypeId="urn:microsoft.com/office/officeart/2005/8/layout/vList6" loCatId="process" qsTypeId="urn:microsoft.com/office/officeart/2005/8/quickstyle/simple5" qsCatId="simple" csTypeId="urn:microsoft.com/office/officeart/2005/8/colors/accent5_1" csCatId="accent5" phldr="1"/>
      <dgm:spPr/>
      <dgm:t>
        <a:bodyPr/>
        <a:lstStyle/>
        <a:p>
          <a:endParaRPr lang="pl-PL"/>
        </a:p>
      </dgm:t>
    </dgm:pt>
    <dgm:pt modelId="{FD7977BD-CD59-455F-B15B-971806FDC5D0}">
      <dgm:prSet phldrT="[Tekst]"/>
      <dgm:spPr>
        <a:solidFill>
          <a:schemeClr val="bg1">
            <a:lumMod val="95000"/>
          </a:schemeClr>
        </a:solidFill>
        <a:ln>
          <a:solidFill>
            <a:srgbClr val="2DB2BB"/>
          </a:solidFill>
        </a:ln>
      </dgm:spPr>
      <dgm:t>
        <a:bodyPr/>
        <a:lstStyle/>
        <a:p>
          <a:r>
            <a:rPr lang="en-US" b="0" dirty="0"/>
            <a:t>focus on the increasing decline in the fertility rate</a:t>
          </a:r>
          <a:endParaRPr lang="pl-PL" b="0" dirty="0"/>
        </a:p>
      </dgm:t>
    </dgm:pt>
    <dgm:pt modelId="{3C0C9D2A-C712-4774-B739-50D196CB16CB}" type="parTrans" cxnId="{B73B6863-AFDE-4222-B3F5-73C33587880F}">
      <dgm:prSet/>
      <dgm:spPr/>
      <dgm:t>
        <a:bodyPr/>
        <a:lstStyle/>
        <a:p>
          <a:endParaRPr lang="pl-PL"/>
        </a:p>
      </dgm:t>
    </dgm:pt>
    <dgm:pt modelId="{9AC8AA35-6E11-4F0D-8CFB-7F0DB2389711}" type="sibTrans" cxnId="{B73B6863-AFDE-4222-B3F5-73C33587880F}">
      <dgm:prSet/>
      <dgm:spPr/>
      <dgm:t>
        <a:bodyPr/>
        <a:lstStyle/>
        <a:p>
          <a:endParaRPr lang="pl-PL"/>
        </a:p>
      </dgm:t>
    </dgm:pt>
    <dgm:pt modelId="{E56A8211-22EF-4673-8823-8D99000FD9B4}">
      <dgm:prSet phldrT="[Tekst]"/>
      <dgm:spPr>
        <a:solidFill>
          <a:schemeClr val="bg1">
            <a:lumMod val="95000"/>
          </a:schemeClr>
        </a:solidFill>
        <a:ln>
          <a:solidFill>
            <a:srgbClr val="2DB2BB"/>
          </a:solidFill>
        </a:ln>
      </dgm:spPr>
      <dgm:t>
        <a:bodyPr/>
        <a:lstStyle/>
        <a:p>
          <a:r>
            <a:rPr lang="en-US" dirty="0"/>
            <a:t>motivating seniors to prolong their professional activity</a:t>
          </a:r>
          <a:endParaRPr lang="pl-PL" dirty="0"/>
        </a:p>
      </dgm:t>
    </dgm:pt>
    <dgm:pt modelId="{65BABD58-B25D-4B76-89D3-949087A0758F}" type="parTrans" cxnId="{9BBF6AFD-AEC8-4FA0-B027-DE7A73F3A942}">
      <dgm:prSet/>
      <dgm:spPr/>
      <dgm:t>
        <a:bodyPr/>
        <a:lstStyle/>
        <a:p>
          <a:endParaRPr lang="pl-PL"/>
        </a:p>
      </dgm:t>
    </dgm:pt>
    <dgm:pt modelId="{11D5E467-D186-419C-AC53-01A85532B167}" type="sibTrans" cxnId="{9BBF6AFD-AEC8-4FA0-B027-DE7A73F3A942}">
      <dgm:prSet/>
      <dgm:spPr/>
      <dgm:t>
        <a:bodyPr/>
        <a:lstStyle/>
        <a:p>
          <a:endParaRPr lang="pl-PL"/>
        </a:p>
      </dgm:t>
    </dgm:pt>
    <dgm:pt modelId="{17A5C528-2131-4B2E-B92C-194AE00A5944}" type="pres">
      <dgm:prSet presAssocID="{A8D27E57-DB5E-40EF-8443-810BAFF7DACF}" presName="Name0" presStyleCnt="0">
        <dgm:presLayoutVars>
          <dgm:dir/>
          <dgm:animLvl val="lvl"/>
          <dgm:resizeHandles/>
        </dgm:presLayoutVars>
      </dgm:prSet>
      <dgm:spPr/>
    </dgm:pt>
    <dgm:pt modelId="{9FBA4BBC-A0E7-4CE3-8D1F-05837B9C87EC}" type="pres">
      <dgm:prSet presAssocID="{FD7977BD-CD59-455F-B15B-971806FDC5D0}" presName="linNode" presStyleCnt="0"/>
      <dgm:spPr/>
    </dgm:pt>
    <dgm:pt modelId="{D819336A-6ED4-427C-A007-910AF24233AE}" type="pres">
      <dgm:prSet presAssocID="{FD7977BD-CD59-455F-B15B-971806FDC5D0}" presName="parentShp" presStyleLbl="node1" presStyleIdx="0" presStyleCnt="2">
        <dgm:presLayoutVars>
          <dgm:bulletEnabled val="1"/>
        </dgm:presLayoutVars>
      </dgm:prSet>
      <dgm:spPr/>
    </dgm:pt>
    <dgm:pt modelId="{693FACAE-0A7F-4622-A1D2-0AD3386954C7}" type="pres">
      <dgm:prSet presAssocID="{FD7977BD-CD59-455F-B15B-971806FDC5D0}" presName="childShp" presStyleLbl="bgAccFollowNode1" presStyleIdx="0" presStyleCnt="2">
        <dgm:presLayoutVars>
          <dgm:bulletEnabled val="1"/>
        </dgm:presLayoutVars>
      </dgm:prSet>
      <dgm:spPr/>
    </dgm:pt>
    <dgm:pt modelId="{9FD0020B-5BBF-4AA9-8E2B-A78163869E9D}" type="pres">
      <dgm:prSet presAssocID="{9AC8AA35-6E11-4F0D-8CFB-7F0DB2389711}" presName="spacing" presStyleCnt="0"/>
      <dgm:spPr/>
    </dgm:pt>
    <dgm:pt modelId="{DA749C32-A400-4B7A-BF67-6D8A36BCB8FE}" type="pres">
      <dgm:prSet presAssocID="{E56A8211-22EF-4673-8823-8D99000FD9B4}" presName="linNode" presStyleCnt="0"/>
      <dgm:spPr/>
    </dgm:pt>
    <dgm:pt modelId="{657ECE0E-FF45-46A6-AB28-CFA100EA24AA}" type="pres">
      <dgm:prSet presAssocID="{E56A8211-22EF-4673-8823-8D99000FD9B4}" presName="parentShp" presStyleLbl="node1" presStyleIdx="1" presStyleCnt="2">
        <dgm:presLayoutVars>
          <dgm:bulletEnabled val="1"/>
        </dgm:presLayoutVars>
      </dgm:prSet>
      <dgm:spPr/>
    </dgm:pt>
    <dgm:pt modelId="{2158A778-D0A6-4D90-917F-B77049FDB189}" type="pres">
      <dgm:prSet presAssocID="{E56A8211-22EF-4673-8823-8D99000FD9B4}" presName="childShp" presStyleLbl="bgAccFollowNode1" presStyleIdx="1" presStyleCnt="2">
        <dgm:presLayoutVars>
          <dgm:bulletEnabled val="1"/>
        </dgm:presLayoutVars>
      </dgm:prSet>
      <dgm:spPr/>
    </dgm:pt>
  </dgm:ptLst>
  <dgm:cxnLst>
    <dgm:cxn modelId="{B73B6863-AFDE-4222-B3F5-73C33587880F}" srcId="{A8D27E57-DB5E-40EF-8443-810BAFF7DACF}" destId="{FD7977BD-CD59-455F-B15B-971806FDC5D0}" srcOrd="0" destOrd="0" parTransId="{3C0C9D2A-C712-4774-B739-50D196CB16CB}" sibTransId="{9AC8AA35-6E11-4F0D-8CFB-7F0DB2389711}"/>
    <dgm:cxn modelId="{6A740353-6EF4-45A1-A48B-F9B2AFB3E896}" type="presOf" srcId="{FD7977BD-CD59-455F-B15B-971806FDC5D0}" destId="{D819336A-6ED4-427C-A007-910AF24233AE}" srcOrd="0" destOrd="0" presId="urn:microsoft.com/office/officeart/2005/8/layout/vList6"/>
    <dgm:cxn modelId="{6FB16F82-4222-444E-9815-EA5BD04E986B}" type="presOf" srcId="{A8D27E57-DB5E-40EF-8443-810BAFF7DACF}" destId="{17A5C528-2131-4B2E-B92C-194AE00A5944}" srcOrd="0" destOrd="0" presId="urn:microsoft.com/office/officeart/2005/8/layout/vList6"/>
    <dgm:cxn modelId="{353425B1-6424-422B-94D0-559CD3A5C2AF}" type="presOf" srcId="{E56A8211-22EF-4673-8823-8D99000FD9B4}" destId="{657ECE0E-FF45-46A6-AB28-CFA100EA24AA}" srcOrd="0" destOrd="0" presId="urn:microsoft.com/office/officeart/2005/8/layout/vList6"/>
    <dgm:cxn modelId="{9BBF6AFD-AEC8-4FA0-B027-DE7A73F3A942}" srcId="{A8D27E57-DB5E-40EF-8443-810BAFF7DACF}" destId="{E56A8211-22EF-4673-8823-8D99000FD9B4}" srcOrd="1" destOrd="0" parTransId="{65BABD58-B25D-4B76-89D3-949087A0758F}" sibTransId="{11D5E467-D186-419C-AC53-01A85532B167}"/>
    <dgm:cxn modelId="{59396D3C-FAE1-4468-BC3D-086989921ED9}" type="presParOf" srcId="{17A5C528-2131-4B2E-B92C-194AE00A5944}" destId="{9FBA4BBC-A0E7-4CE3-8D1F-05837B9C87EC}" srcOrd="0" destOrd="0" presId="urn:microsoft.com/office/officeart/2005/8/layout/vList6"/>
    <dgm:cxn modelId="{5242641A-B080-4C46-B9C8-2C4437EEAA0F}" type="presParOf" srcId="{9FBA4BBC-A0E7-4CE3-8D1F-05837B9C87EC}" destId="{D819336A-6ED4-427C-A007-910AF24233AE}" srcOrd="0" destOrd="0" presId="urn:microsoft.com/office/officeart/2005/8/layout/vList6"/>
    <dgm:cxn modelId="{B13A73F3-835D-4C04-A711-A66362CD6A0B}" type="presParOf" srcId="{9FBA4BBC-A0E7-4CE3-8D1F-05837B9C87EC}" destId="{693FACAE-0A7F-4622-A1D2-0AD3386954C7}" srcOrd="1" destOrd="0" presId="urn:microsoft.com/office/officeart/2005/8/layout/vList6"/>
    <dgm:cxn modelId="{2C882FD3-7C91-4A12-9A75-132E9A57ACC1}" type="presParOf" srcId="{17A5C528-2131-4B2E-B92C-194AE00A5944}" destId="{9FD0020B-5BBF-4AA9-8E2B-A78163869E9D}" srcOrd="1" destOrd="0" presId="urn:microsoft.com/office/officeart/2005/8/layout/vList6"/>
    <dgm:cxn modelId="{5A473FD7-F284-426F-A787-D940635D5F76}" type="presParOf" srcId="{17A5C528-2131-4B2E-B92C-194AE00A5944}" destId="{DA749C32-A400-4B7A-BF67-6D8A36BCB8FE}" srcOrd="2" destOrd="0" presId="urn:microsoft.com/office/officeart/2005/8/layout/vList6"/>
    <dgm:cxn modelId="{C7FCC2B9-0FCC-4EF8-81C3-C006106BBDDF}" type="presParOf" srcId="{DA749C32-A400-4B7A-BF67-6D8A36BCB8FE}" destId="{657ECE0E-FF45-46A6-AB28-CFA100EA24AA}" srcOrd="0" destOrd="0" presId="urn:microsoft.com/office/officeart/2005/8/layout/vList6"/>
    <dgm:cxn modelId="{EDA9233C-505B-4449-9B13-8F4D14A9F508}" type="presParOf" srcId="{DA749C32-A400-4B7A-BF67-6D8A36BCB8FE}" destId="{2158A778-D0A6-4D90-917F-B77049FDB189}" srcOrd="1" destOrd="0" presId="urn:microsoft.com/office/officeart/2005/8/layout/vList6"/>
  </dgm:cxnLst>
  <dgm:bg>
    <a:solidFill>
      <a:schemeClr val="bg1"/>
    </a:solidFill>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FACAE-0A7F-4622-A1D2-0AD3386954C7}">
      <dsp:nvSpPr>
        <dsp:cNvPr id="0" name=""/>
        <dsp:cNvSpPr/>
      </dsp:nvSpPr>
      <dsp:spPr>
        <a:xfrm>
          <a:off x="3642822" y="416"/>
          <a:ext cx="5464233" cy="1624075"/>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819336A-6ED4-427C-A007-910AF24233AE}">
      <dsp:nvSpPr>
        <dsp:cNvPr id="0" name=""/>
        <dsp:cNvSpPr/>
      </dsp:nvSpPr>
      <dsp:spPr>
        <a:xfrm>
          <a:off x="0" y="416"/>
          <a:ext cx="3642822" cy="1624075"/>
        </a:xfrm>
        <a:prstGeom prst="roundRect">
          <a:avLst/>
        </a:prstGeom>
        <a:solidFill>
          <a:schemeClr val="bg1">
            <a:lumMod val="95000"/>
          </a:schemeClr>
        </a:solidFill>
        <a:ln>
          <a:solidFill>
            <a:srgbClr val="2DB2BB"/>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0" kern="1200" dirty="0"/>
            <a:t>focus on the increasing decline in the fertility rate</a:t>
          </a:r>
          <a:endParaRPr lang="pl-PL" sz="3100" b="0" kern="1200" dirty="0"/>
        </a:p>
      </dsp:txBody>
      <dsp:txXfrm>
        <a:off x="79281" y="79697"/>
        <a:ext cx="3484260" cy="1465513"/>
      </dsp:txXfrm>
    </dsp:sp>
    <dsp:sp modelId="{2158A778-D0A6-4D90-917F-B77049FDB189}">
      <dsp:nvSpPr>
        <dsp:cNvPr id="0" name=""/>
        <dsp:cNvSpPr/>
      </dsp:nvSpPr>
      <dsp:spPr>
        <a:xfrm>
          <a:off x="3642822" y="1786899"/>
          <a:ext cx="5464233" cy="1624075"/>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57ECE0E-FF45-46A6-AB28-CFA100EA24AA}">
      <dsp:nvSpPr>
        <dsp:cNvPr id="0" name=""/>
        <dsp:cNvSpPr/>
      </dsp:nvSpPr>
      <dsp:spPr>
        <a:xfrm>
          <a:off x="0" y="1786899"/>
          <a:ext cx="3642822" cy="1624075"/>
        </a:xfrm>
        <a:prstGeom prst="roundRect">
          <a:avLst/>
        </a:prstGeom>
        <a:solidFill>
          <a:schemeClr val="bg1">
            <a:lumMod val="95000"/>
          </a:schemeClr>
        </a:solidFill>
        <a:ln>
          <a:solidFill>
            <a:srgbClr val="2DB2BB"/>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motivating seniors to prolong their professional activity</a:t>
          </a:r>
          <a:endParaRPr lang="pl-PL" sz="3100" kern="1200" dirty="0"/>
        </a:p>
      </dsp:txBody>
      <dsp:txXfrm>
        <a:off x="79281" y="1866180"/>
        <a:ext cx="3484260" cy="146551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D012-4440-5FFB-D22B-B0B401299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97C502-1417-7F8C-B773-844C4C6F0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F9B61B-D4DA-129C-4896-8C6783D87DEE}"/>
              </a:ext>
            </a:extLst>
          </p:cNvPr>
          <p:cNvSpPr>
            <a:spLocks noGrp="1"/>
          </p:cNvSpPr>
          <p:nvPr>
            <p:ph type="dt" sz="half" idx="10"/>
          </p:nvPr>
        </p:nvSpPr>
        <p:spPr/>
        <p:txBody>
          <a:bodyPr/>
          <a:lstStyle/>
          <a:p>
            <a:fld id="{C0634264-8DA7-44C3-87B1-23D968C8B409}" type="datetimeFigureOut">
              <a:rPr lang="en-US" smtClean="0"/>
              <a:t>3/6/2024</a:t>
            </a:fld>
            <a:endParaRPr lang="en-US"/>
          </a:p>
        </p:txBody>
      </p:sp>
      <p:sp>
        <p:nvSpPr>
          <p:cNvPr id="5" name="Footer Placeholder 4">
            <a:extLst>
              <a:ext uri="{FF2B5EF4-FFF2-40B4-BE49-F238E27FC236}">
                <a16:creationId xmlns:a16="http://schemas.microsoft.com/office/drawing/2014/main" id="{397C1ACA-E64C-5535-3762-07197C9D2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BAE54-5815-6221-DAF1-EF0C99A87CDB}"/>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83667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1E1B-ADBE-6C44-24CB-31A25F50B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9E632-E580-DEA6-96D8-AACF4F750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22D25-05A5-E8CA-D88D-634CF42EE04A}"/>
              </a:ext>
            </a:extLst>
          </p:cNvPr>
          <p:cNvSpPr>
            <a:spLocks noGrp="1"/>
          </p:cNvSpPr>
          <p:nvPr>
            <p:ph type="dt" sz="half" idx="10"/>
          </p:nvPr>
        </p:nvSpPr>
        <p:spPr/>
        <p:txBody>
          <a:bodyPr/>
          <a:lstStyle/>
          <a:p>
            <a:fld id="{C0634264-8DA7-44C3-87B1-23D968C8B409}" type="datetimeFigureOut">
              <a:rPr lang="en-US" smtClean="0"/>
              <a:t>3/6/2024</a:t>
            </a:fld>
            <a:endParaRPr lang="en-US"/>
          </a:p>
        </p:txBody>
      </p:sp>
      <p:sp>
        <p:nvSpPr>
          <p:cNvPr id="5" name="Footer Placeholder 4">
            <a:extLst>
              <a:ext uri="{FF2B5EF4-FFF2-40B4-BE49-F238E27FC236}">
                <a16:creationId xmlns:a16="http://schemas.microsoft.com/office/drawing/2014/main" id="{4ADEE4DD-297E-F06A-4A84-9B52DA1DA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C5862-5106-56A4-04C4-BFE012016767}"/>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38596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716A8E-0D90-CD7E-BB4D-5487F76302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844846-1F8B-8EDE-DCBC-D2F47B816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086FB-3D38-1EC8-8DF8-353FBEFBDE56}"/>
              </a:ext>
            </a:extLst>
          </p:cNvPr>
          <p:cNvSpPr>
            <a:spLocks noGrp="1"/>
          </p:cNvSpPr>
          <p:nvPr>
            <p:ph type="dt" sz="half" idx="10"/>
          </p:nvPr>
        </p:nvSpPr>
        <p:spPr/>
        <p:txBody>
          <a:bodyPr/>
          <a:lstStyle/>
          <a:p>
            <a:fld id="{C0634264-8DA7-44C3-87B1-23D968C8B409}" type="datetimeFigureOut">
              <a:rPr lang="en-US" smtClean="0"/>
              <a:t>3/6/2024</a:t>
            </a:fld>
            <a:endParaRPr lang="en-US"/>
          </a:p>
        </p:txBody>
      </p:sp>
      <p:sp>
        <p:nvSpPr>
          <p:cNvPr id="5" name="Footer Placeholder 4">
            <a:extLst>
              <a:ext uri="{FF2B5EF4-FFF2-40B4-BE49-F238E27FC236}">
                <a16:creationId xmlns:a16="http://schemas.microsoft.com/office/drawing/2014/main" id="{FDF7B866-2A8C-8861-444B-C4FF9B6B9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3208F-E634-F04E-A9A5-FED624E1AD59}"/>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222545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81A5-1925-4C30-C4D6-49E8F6B94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98E02-FE9C-850A-A9CA-ABB7F7D4C0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A645C-16A0-8BA7-055B-ACA731F00C8D}"/>
              </a:ext>
            </a:extLst>
          </p:cNvPr>
          <p:cNvSpPr>
            <a:spLocks noGrp="1"/>
          </p:cNvSpPr>
          <p:nvPr>
            <p:ph type="dt" sz="half" idx="10"/>
          </p:nvPr>
        </p:nvSpPr>
        <p:spPr/>
        <p:txBody>
          <a:bodyPr/>
          <a:lstStyle/>
          <a:p>
            <a:fld id="{C0634264-8DA7-44C3-87B1-23D968C8B409}" type="datetimeFigureOut">
              <a:rPr lang="en-US" smtClean="0"/>
              <a:t>3/6/2024</a:t>
            </a:fld>
            <a:endParaRPr lang="en-US"/>
          </a:p>
        </p:txBody>
      </p:sp>
      <p:sp>
        <p:nvSpPr>
          <p:cNvPr id="5" name="Footer Placeholder 4">
            <a:extLst>
              <a:ext uri="{FF2B5EF4-FFF2-40B4-BE49-F238E27FC236}">
                <a16:creationId xmlns:a16="http://schemas.microsoft.com/office/drawing/2014/main" id="{92CBC138-FD25-CD70-D3E1-D4B1A1573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502CA-6CD2-38CC-21DA-B58C6D77925A}"/>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274798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3176-9796-6CC5-84FF-CBCDAE886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EEC5E1-AFD1-F016-14C7-4CD8674F08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C9EA5A-50AA-11EB-8328-F09C991D5246}"/>
              </a:ext>
            </a:extLst>
          </p:cNvPr>
          <p:cNvSpPr>
            <a:spLocks noGrp="1"/>
          </p:cNvSpPr>
          <p:nvPr>
            <p:ph type="dt" sz="half" idx="10"/>
          </p:nvPr>
        </p:nvSpPr>
        <p:spPr/>
        <p:txBody>
          <a:bodyPr/>
          <a:lstStyle/>
          <a:p>
            <a:fld id="{C0634264-8DA7-44C3-87B1-23D968C8B409}" type="datetimeFigureOut">
              <a:rPr lang="en-US" smtClean="0"/>
              <a:t>3/6/2024</a:t>
            </a:fld>
            <a:endParaRPr lang="en-US"/>
          </a:p>
        </p:txBody>
      </p:sp>
      <p:sp>
        <p:nvSpPr>
          <p:cNvPr id="5" name="Footer Placeholder 4">
            <a:extLst>
              <a:ext uri="{FF2B5EF4-FFF2-40B4-BE49-F238E27FC236}">
                <a16:creationId xmlns:a16="http://schemas.microsoft.com/office/drawing/2014/main" id="{7B3CBC39-E6C2-B335-AC74-FACE4D7D9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9BA5F-927F-10A7-9BB5-75DF016FA181}"/>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80404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F5AA-9944-F915-01F5-F5DB408F2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27D94-5768-0C1B-0803-4D1AC12B8D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0FF5BD-3333-483B-CBDE-F88D92C188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09653D-ED0E-CFE1-6E3D-AB2E9F46344C}"/>
              </a:ext>
            </a:extLst>
          </p:cNvPr>
          <p:cNvSpPr>
            <a:spLocks noGrp="1"/>
          </p:cNvSpPr>
          <p:nvPr>
            <p:ph type="dt" sz="half" idx="10"/>
          </p:nvPr>
        </p:nvSpPr>
        <p:spPr/>
        <p:txBody>
          <a:bodyPr/>
          <a:lstStyle/>
          <a:p>
            <a:fld id="{C0634264-8DA7-44C3-87B1-23D968C8B409}" type="datetimeFigureOut">
              <a:rPr lang="en-US" smtClean="0"/>
              <a:t>3/6/2024</a:t>
            </a:fld>
            <a:endParaRPr lang="en-US"/>
          </a:p>
        </p:txBody>
      </p:sp>
      <p:sp>
        <p:nvSpPr>
          <p:cNvPr id="6" name="Footer Placeholder 5">
            <a:extLst>
              <a:ext uri="{FF2B5EF4-FFF2-40B4-BE49-F238E27FC236}">
                <a16:creationId xmlns:a16="http://schemas.microsoft.com/office/drawing/2014/main" id="{9F73A192-A963-2E2F-3E65-F1398A261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633ED-83A1-C8C4-3F18-D22DE22E1DB1}"/>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369492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BB0B-4958-7FF7-B894-C432F44F75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F2734E-4B6D-E86A-49AB-4CE18CB93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8C4CE0-C47D-95AD-20CD-C29FD4D1F0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0CD794-FD70-EB49-9D3E-5245098AE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8B3B6E-4347-A8BA-8F8D-4F43B80F0F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EF524-18C4-F46A-F0E5-4FCCD4D52477}"/>
              </a:ext>
            </a:extLst>
          </p:cNvPr>
          <p:cNvSpPr>
            <a:spLocks noGrp="1"/>
          </p:cNvSpPr>
          <p:nvPr>
            <p:ph type="dt" sz="half" idx="10"/>
          </p:nvPr>
        </p:nvSpPr>
        <p:spPr/>
        <p:txBody>
          <a:bodyPr/>
          <a:lstStyle/>
          <a:p>
            <a:fld id="{C0634264-8DA7-44C3-87B1-23D968C8B409}" type="datetimeFigureOut">
              <a:rPr lang="en-US" smtClean="0"/>
              <a:t>3/6/2024</a:t>
            </a:fld>
            <a:endParaRPr lang="en-US"/>
          </a:p>
        </p:txBody>
      </p:sp>
      <p:sp>
        <p:nvSpPr>
          <p:cNvPr id="8" name="Footer Placeholder 7">
            <a:extLst>
              <a:ext uri="{FF2B5EF4-FFF2-40B4-BE49-F238E27FC236}">
                <a16:creationId xmlns:a16="http://schemas.microsoft.com/office/drawing/2014/main" id="{AD11712E-5878-9EFA-CE90-970612EDBF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207EAB-C47C-4179-647A-37DEE6C12936}"/>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36788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6BB2-C005-59C4-DA5C-EAE8562B2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01D25-D574-D5DE-556B-424BB91ADF32}"/>
              </a:ext>
            </a:extLst>
          </p:cNvPr>
          <p:cNvSpPr>
            <a:spLocks noGrp="1"/>
          </p:cNvSpPr>
          <p:nvPr>
            <p:ph type="dt" sz="half" idx="10"/>
          </p:nvPr>
        </p:nvSpPr>
        <p:spPr/>
        <p:txBody>
          <a:bodyPr/>
          <a:lstStyle/>
          <a:p>
            <a:fld id="{C0634264-8DA7-44C3-87B1-23D968C8B409}" type="datetimeFigureOut">
              <a:rPr lang="en-US" smtClean="0"/>
              <a:t>3/6/2024</a:t>
            </a:fld>
            <a:endParaRPr lang="en-US"/>
          </a:p>
        </p:txBody>
      </p:sp>
      <p:sp>
        <p:nvSpPr>
          <p:cNvPr id="4" name="Footer Placeholder 3">
            <a:extLst>
              <a:ext uri="{FF2B5EF4-FFF2-40B4-BE49-F238E27FC236}">
                <a16:creationId xmlns:a16="http://schemas.microsoft.com/office/drawing/2014/main" id="{CBA79B49-D129-9520-9DD4-88919DB1BE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C0A5C4-60A5-033E-9C32-6330A1F12F18}"/>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87352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2FFFF9-9C10-38ED-AFB1-4C00080D7E54}"/>
              </a:ext>
            </a:extLst>
          </p:cNvPr>
          <p:cNvSpPr>
            <a:spLocks noGrp="1"/>
          </p:cNvSpPr>
          <p:nvPr>
            <p:ph type="dt" sz="half" idx="10"/>
          </p:nvPr>
        </p:nvSpPr>
        <p:spPr/>
        <p:txBody>
          <a:bodyPr/>
          <a:lstStyle/>
          <a:p>
            <a:fld id="{C0634264-8DA7-44C3-87B1-23D968C8B409}" type="datetimeFigureOut">
              <a:rPr lang="en-US" smtClean="0"/>
              <a:t>3/6/2024</a:t>
            </a:fld>
            <a:endParaRPr lang="en-US"/>
          </a:p>
        </p:txBody>
      </p:sp>
      <p:sp>
        <p:nvSpPr>
          <p:cNvPr id="3" name="Footer Placeholder 2">
            <a:extLst>
              <a:ext uri="{FF2B5EF4-FFF2-40B4-BE49-F238E27FC236}">
                <a16:creationId xmlns:a16="http://schemas.microsoft.com/office/drawing/2014/main" id="{0945BFC9-ED57-3A91-3213-430FF2FA00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FB18F6-E91E-9080-84D9-5374687B6D78}"/>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306505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2C8B-5E80-BED8-A8AD-C84F644A7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63613D-22A3-4230-AE0E-544CD9EC9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4B94D4-E688-7891-9676-873D902E9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A83429-17C0-AC05-6A26-7875E1745462}"/>
              </a:ext>
            </a:extLst>
          </p:cNvPr>
          <p:cNvSpPr>
            <a:spLocks noGrp="1"/>
          </p:cNvSpPr>
          <p:nvPr>
            <p:ph type="dt" sz="half" idx="10"/>
          </p:nvPr>
        </p:nvSpPr>
        <p:spPr/>
        <p:txBody>
          <a:bodyPr/>
          <a:lstStyle/>
          <a:p>
            <a:fld id="{C0634264-8DA7-44C3-87B1-23D968C8B409}" type="datetimeFigureOut">
              <a:rPr lang="en-US" smtClean="0"/>
              <a:t>3/6/2024</a:t>
            </a:fld>
            <a:endParaRPr lang="en-US"/>
          </a:p>
        </p:txBody>
      </p:sp>
      <p:sp>
        <p:nvSpPr>
          <p:cNvPr id="6" name="Footer Placeholder 5">
            <a:extLst>
              <a:ext uri="{FF2B5EF4-FFF2-40B4-BE49-F238E27FC236}">
                <a16:creationId xmlns:a16="http://schemas.microsoft.com/office/drawing/2014/main" id="{D518D778-6EBD-809D-CF54-07F199A6A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DED08-9BA2-1A01-63B9-DC839B082E69}"/>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40323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8978-3BA0-6405-D65F-1C51C47255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D5E6F7-DBDD-50B5-F7B5-BA1487474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59F2B2-D80C-5458-7734-2888CDDB7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27B32-3E1B-90AF-C102-FB310AC82C3B}"/>
              </a:ext>
            </a:extLst>
          </p:cNvPr>
          <p:cNvSpPr>
            <a:spLocks noGrp="1"/>
          </p:cNvSpPr>
          <p:nvPr>
            <p:ph type="dt" sz="half" idx="10"/>
          </p:nvPr>
        </p:nvSpPr>
        <p:spPr/>
        <p:txBody>
          <a:bodyPr/>
          <a:lstStyle/>
          <a:p>
            <a:fld id="{C0634264-8DA7-44C3-87B1-23D968C8B409}" type="datetimeFigureOut">
              <a:rPr lang="en-US" smtClean="0"/>
              <a:t>3/6/2024</a:t>
            </a:fld>
            <a:endParaRPr lang="en-US"/>
          </a:p>
        </p:txBody>
      </p:sp>
      <p:sp>
        <p:nvSpPr>
          <p:cNvPr id="6" name="Footer Placeholder 5">
            <a:extLst>
              <a:ext uri="{FF2B5EF4-FFF2-40B4-BE49-F238E27FC236}">
                <a16:creationId xmlns:a16="http://schemas.microsoft.com/office/drawing/2014/main" id="{2E0091C7-037A-BF71-0058-505051330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B0A6D-6191-896D-D9AD-F7D313D19E8F}"/>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281913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7341E5-2598-A549-A5BD-6B2BECF98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E34678-4C3F-3217-E3B9-34A62D2BBE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73034-49CB-4D06-A963-00E3E2DDD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34264-8DA7-44C3-87B1-23D968C8B409}" type="datetimeFigureOut">
              <a:rPr lang="en-US" smtClean="0"/>
              <a:t>3/6/2024</a:t>
            </a:fld>
            <a:endParaRPr lang="en-US"/>
          </a:p>
        </p:txBody>
      </p:sp>
      <p:sp>
        <p:nvSpPr>
          <p:cNvPr id="5" name="Footer Placeholder 4">
            <a:extLst>
              <a:ext uri="{FF2B5EF4-FFF2-40B4-BE49-F238E27FC236}">
                <a16:creationId xmlns:a16="http://schemas.microsoft.com/office/drawing/2014/main" id="{C4ADBAA9-F2D7-4592-291D-CFFF9B08A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F70AB-AC3E-9D5F-716C-A172C290D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43143-B111-4E06-9263-F351D9ECF27E}" type="slidenum">
              <a:rPr lang="en-US" smtClean="0"/>
              <a:t>‹#›</a:t>
            </a:fld>
            <a:endParaRPr lang="en-US"/>
          </a:p>
        </p:txBody>
      </p:sp>
    </p:spTree>
    <p:extLst>
      <p:ext uri="{BB962C8B-B14F-4D97-AF65-F5344CB8AC3E}">
        <p14:creationId xmlns:p14="http://schemas.microsoft.com/office/powerpoint/2010/main" val="91516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6895072-7757-B612-0C93-E5A3C2954156}"/>
              </a:ext>
            </a:extLst>
          </p:cNvPr>
          <p:cNvSpPr>
            <a:spLocks noGrp="1" noRot="1" noMove="1" noResize="1" noEditPoints="1" noAdjustHandles="1" noChangeArrowheads="1" noChangeShapeType="1"/>
          </p:cNvSpPr>
          <p:nvPr/>
        </p:nvSpPr>
        <p:spPr>
          <a:xfrm>
            <a:off x="-1818807" y="283939"/>
            <a:ext cx="12486807" cy="526242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blue dots">
            <a:extLst>
              <a:ext uri="{FF2B5EF4-FFF2-40B4-BE49-F238E27FC236}">
                <a16:creationId xmlns:a16="http://schemas.microsoft.com/office/drawing/2014/main" id="{12A3726A-BA31-4B74-223A-94FA748943FA}"/>
              </a:ext>
            </a:extLst>
          </p:cNvPr>
          <p:cNvPicPr>
            <a:picLocks noGrp="1" noRot="1" noChangeAspect="1" noMove="1" noResize="1" noEditPoints="1" noAdjustHandles="1" noChangeArrowheads="1" noChangeShapeType="1" noCrop="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2" name="Title 1">
            <a:extLst>
              <a:ext uri="{FF2B5EF4-FFF2-40B4-BE49-F238E27FC236}">
                <a16:creationId xmlns:a16="http://schemas.microsoft.com/office/drawing/2014/main" id="{DA1C47E6-53E3-BD5E-C244-46B1A1559576}"/>
              </a:ext>
            </a:extLst>
          </p:cNvPr>
          <p:cNvSpPr>
            <a:spLocks noGrp="1"/>
          </p:cNvSpPr>
          <p:nvPr>
            <p:ph type="ctrTitle"/>
          </p:nvPr>
        </p:nvSpPr>
        <p:spPr>
          <a:xfrm>
            <a:off x="1898753" y="1059159"/>
            <a:ext cx="6995865" cy="3289380"/>
          </a:xfrm>
          <a:solidFill>
            <a:srgbClr val="2DB2BB"/>
          </a:solidFill>
        </p:spPr>
        <p:txBody>
          <a:bodyPr>
            <a:normAutofit fontScale="90000"/>
          </a:bodyPr>
          <a:lstStyle/>
          <a:p>
            <a:pPr algn="l"/>
            <a:r>
              <a:rPr lang="pl-PL" b="1" dirty="0" err="1">
                <a:solidFill>
                  <a:schemeClr val="bg1"/>
                </a:solidFill>
              </a:rPr>
              <a:t>Tax</a:t>
            </a:r>
            <a:r>
              <a:rPr lang="pl-PL" b="1" dirty="0">
                <a:solidFill>
                  <a:schemeClr val="bg1"/>
                </a:solidFill>
              </a:rPr>
              <a:t> Relief for </a:t>
            </a:r>
            <a:r>
              <a:rPr lang="pl-PL" b="1" dirty="0" err="1">
                <a:solidFill>
                  <a:schemeClr val="bg1"/>
                </a:solidFill>
              </a:rPr>
              <a:t>Working</a:t>
            </a:r>
            <a:r>
              <a:rPr lang="pl-PL" b="1" dirty="0">
                <a:solidFill>
                  <a:schemeClr val="bg1"/>
                </a:solidFill>
              </a:rPr>
              <a:t> </a:t>
            </a:r>
            <a:r>
              <a:rPr lang="pl-PL" b="1" dirty="0" err="1">
                <a:solidFill>
                  <a:schemeClr val="bg1"/>
                </a:solidFill>
              </a:rPr>
              <a:t>Seniors</a:t>
            </a:r>
            <a:r>
              <a:rPr lang="pl-PL" b="1" dirty="0">
                <a:solidFill>
                  <a:schemeClr val="bg1"/>
                </a:solidFill>
              </a:rPr>
              <a:t> as </a:t>
            </a:r>
            <a:r>
              <a:rPr lang="pl-PL" b="1" dirty="0" err="1">
                <a:solidFill>
                  <a:schemeClr val="bg1"/>
                </a:solidFill>
              </a:rPr>
              <a:t>an</a:t>
            </a:r>
            <a:r>
              <a:rPr lang="pl-PL" b="1" dirty="0">
                <a:solidFill>
                  <a:schemeClr val="bg1"/>
                </a:solidFill>
              </a:rPr>
              <a:t> </a:t>
            </a:r>
            <a:r>
              <a:rPr lang="pl-PL" b="1" dirty="0" err="1">
                <a:solidFill>
                  <a:schemeClr val="bg1"/>
                </a:solidFill>
              </a:rPr>
              <a:t>Incentive</a:t>
            </a:r>
            <a:r>
              <a:rPr lang="pl-PL" b="1" dirty="0">
                <a:solidFill>
                  <a:schemeClr val="bg1"/>
                </a:solidFill>
              </a:rPr>
              <a:t> to </a:t>
            </a:r>
            <a:r>
              <a:rPr lang="pl-PL" b="1" dirty="0" err="1">
                <a:solidFill>
                  <a:schemeClr val="bg1"/>
                </a:solidFill>
              </a:rPr>
              <a:t>Remain</a:t>
            </a:r>
            <a:r>
              <a:rPr lang="pl-PL" b="1" dirty="0">
                <a:solidFill>
                  <a:schemeClr val="bg1"/>
                </a:solidFill>
              </a:rPr>
              <a:t> </a:t>
            </a:r>
            <a:r>
              <a:rPr lang="pl-PL" b="1" dirty="0" err="1">
                <a:solidFill>
                  <a:schemeClr val="bg1"/>
                </a:solidFill>
              </a:rPr>
              <a:t>Professionally</a:t>
            </a:r>
            <a:r>
              <a:rPr lang="pl-PL" b="1" dirty="0">
                <a:solidFill>
                  <a:schemeClr val="bg1"/>
                </a:solidFill>
              </a:rPr>
              <a:t> Active – the Case of Polan</a:t>
            </a:r>
            <a:r>
              <a:rPr lang="en-GB" b="1" dirty="0">
                <a:solidFill>
                  <a:schemeClr val="bg1"/>
                </a:solidFill>
              </a:rPr>
              <a:t>d</a:t>
            </a:r>
            <a:endParaRPr lang="en-US" b="1" dirty="0">
              <a:solidFill>
                <a:schemeClr val="bg1"/>
              </a:solidFill>
            </a:endParaRPr>
          </a:p>
        </p:txBody>
      </p:sp>
      <p:sp>
        <p:nvSpPr>
          <p:cNvPr id="3" name="Subtitle 2">
            <a:extLst>
              <a:ext uri="{FF2B5EF4-FFF2-40B4-BE49-F238E27FC236}">
                <a16:creationId xmlns:a16="http://schemas.microsoft.com/office/drawing/2014/main" id="{A44F0D5A-D56D-A188-AA0F-03572BB2E851}"/>
              </a:ext>
            </a:extLst>
          </p:cNvPr>
          <p:cNvSpPr>
            <a:spLocks noGrp="1"/>
          </p:cNvSpPr>
          <p:nvPr>
            <p:ph type="subTitle" idx="1"/>
          </p:nvPr>
        </p:nvSpPr>
        <p:spPr>
          <a:xfrm>
            <a:off x="1898753" y="4628221"/>
            <a:ext cx="6386265" cy="446018"/>
          </a:xfrm>
        </p:spPr>
        <p:txBody>
          <a:bodyPr>
            <a:normAutofit fontScale="92500"/>
          </a:bodyPr>
          <a:lstStyle/>
          <a:p>
            <a:pPr algn="l"/>
            <a:r>
              <a:rPr lang="pl-PL" dirty="0">
                <a:solidFill>
                  <a:schemeClr val="bg1"/>
                </a:solidFill>
              </a:rPr>
              <a:t>Anna Dada</a:t>
            </a:r>
            <a:r>
              <a:rPr lang="lv-LV" dirty="0">
                <a:solidFill>
                  <a:schemeClr val="bg1"/>
                </a:solidFill>
              </a:rPr>
              <a:t>,</a:t>
            </a:r>
            <a:r>
              <a:rPr lang="pl-PL" dirty="0">
                <a:solidFill>
                  <a:schemeClr val="bg1"/>
                </a:solidFill>
              </a:rPr>
              <a:t> University of Opole. </a:t>
            </a:r>
            <a:r>
              <a:rPr lang="pl-PL" dirty="0" err="1">
                <a:solidFill>
                  <a:schemeClr val="bg1"/>
                </a:solidFill>
              </a:rPr>
              <a:t>Faculty</a:t>
            </a:r>
            <a:r>
              <a:rPr lang="pl-PL" dirty="0">
                <a:solidFill>
                  <a:schemeClr val="bg1"/>
                </a:solidFill>
              </a:rPr>
              <a:t> of </a:t>
            </a:r>
            <a:r>
              <a:rPr lang="pl-PL" dirty="0" err="1">
                <a:solidFill>
                  <a:schemeClr val="bg1"/>
                </a:solidFill>
              </a:rPr>
              <a:t>Economics</a:t>
            </a:r>
            <a:endParaRPr lang="en-US" dirty="0">
              <a:solidFill>
                <a:schemeClr val="bg1"/>
              </a:solidFill>
            </a:endParaRPr>
          </a:p>
        </p:txBody>
      </p:sp>
      <p:sp>
        <p:nvSpPr>
          <p:cNvPr id="4" name="Text Box 2">
            <a:extLst>
              <a:ext uri="{FF2B5EF4-FFF2-40B4-BE49-F238E27FC236}">
                <a16:creationId xmlns:a16="http://schemas.microsoft.com/office/drawing/2014/main" id="{008E129B-1229-0D12-9A0F-D5EBDB411192}"/>
              </a:ext>
            </a:extLst>
          </p:cNvPr>
          <p:cNvSpPr txBox="1">
            <a:spLocks noGrp="1" noRot="1" noMove="1" noResize="1" noEditPoints="1" noAdjustHandles="1" noChangeArrowheads="1" noChangeShapeType="1"/>
          </p:cNvSpPr>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map of europe with black dots&#10;&#10;Description automatically generated">
            <a:extLst>
              <a:ext uri="{FF2B5EF4-FFF2-40B4-BE49-F238E27FC236}">
                <a16:creationId xmlns:a16="http://schemas.microsoft.com/office/drawing/2014/main" id="{6247C9E3-2FA3-92EA-ADD2-91DA25D3DF5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9" name="Rectangle: Rounded Corners 8">
            <a:extLst>
              <a:ext uri="{FF2B5EF4-FFF2-40B4-BE49-F238E27FC236}">
                <a16:creationId xmlns:a16="http://schemas.microsoft.com/office/drawing/2014/main" id="{03FC8AAF-C333-5EF8-B1E1-018CA61BD920}"/>
              </a:ext>
            </a:extLst>
          </p:cNvPr>
          <p:cNvSpPr>
            <a:spLocks noGrp="1" noRot="1" noMove="1" noResize="1" noEditPoints="1" noAdjustHandles="1" noChangeArrowheads="1" noChangeShapeType="1"/>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0CCADBD-2DD4-57F2-65D5-2EE3C6367616}"/>
              </a:ext>
            </a:extLst>
          </p:cNvPr>
          <p:cNvSpPr>
            <a:spLocks noGrp="1" noRot="1" noMove="1" noResize="1" noEditPoints="1" noAdjustHandles="1" noChangeArrowheads="1" noChangeShapeType="1"/>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12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84636"/>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DD0E1-65FC-8EBC-14D9-DA21081D2CA3}"/>
              </a:ext>
            </a:extLst>
          </p:cNvPr>
          <p:cNvSpPr>
            <a:spLocks noGrp="1"/>
          </p:cNvSpPr>
          <p:nvPr>
            <p:ph type="title"/>
          </p:nvPr>
        </p:nvSpPr>
        <p:spPr>
          <a:xfrm>
            <a:off x="838200" y="365125"/>
            <a:ext cx="10670310" cy="1325563"/>
          </a:xfrm>
        </p:spPr>
        <p:txBody>
          <a:bodyPr>
            <a:noAutofit/>
          </a:bodyPr>
          <a:lstStyle/>
          <a:p>
            <a:r>
              <a:rPr lang="en-US" dirty="0"/>
              <a:t>Ways of eliminating the negative effects of the generation replacement gap</a:t>
            </a:r>
            <a:br>
              <a:rPr lang="en-US" dirty="0"/>
            </a:br>
            <a:endParaRPr lang="en-US" dirty="0"/>
          </a:p>
        </p:txBody>
      </p:sp>
      <p:graphicFrame>
        <p:nvGraphicFramePr>
          <p:cNvPr id="11" name="Symbol zastępczy zawartości 10">
            <a:extLst>
              <a:ext uri="{FF2B5EF4-FFF2-40B4-BE49-F238E27FC236}">
                <a16:creationId xmlns:a16="http://schemas.microsoft.com/office/drawing/2014/main" id="{10F09864-5ABC-DCBC-A265-10AFCED93165}"/>
              </a:ext>
            </a:extLst>
          </p:cNvPr>
          <p:cNvGraphicFramePr>
            <a:graphicFrameLocks noGrp="1"/>
          </p:cNvGraphicFramePr>
          <p:nvPr>
            <p:ph idx="1"/>
            <p:extLst>
              <p:ext uri="{D42A27DB-BD31-4B8C-83A1-F6EECF244321}">
                <p14:modId xmlns:p14="http://schemas.microsoft.com/office/powerpoint/2010/main" val="229113747"/>
              </p:ext>
            </p:extLst>
          </p:nvPr>
        </p:nvGraphicFramePr>
        <p:xfrm>
          <a:off x="1619827" y="1824787"/>
          <a:ext cx="9107056" cy="3411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9178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DD0E1-65FC-8EBC-14D9-DA21081D2CA3}"/>
              </a:ext>
            </a:extLst>
          </p:cNvPr>
          <p:cNvSpPr>
            <a:spLocks noGrp="1"/>
          </p:cNvSpPr>
          <p:nvPr>
            <p:ph type="title"/>
          </p:nvPr>
        </p:nvSpPr>
        <p:spPr/>
        <p:txBody>
          <a:bodyPr>
            <a:noAutofit/>
          </a:bodyPr>
          <a:lstStyle/>
          <a:p>
            <a:r>
              <a:rPr lang="en-GB" dirty="0">
                <a:effectLst/>
                <a:ea typeface="Calibri" panose="020F0502020204030204" pitchFamily="34" charset="0"/>
              </a:rPr>
              <a:t>Premises for a senior citizen to be eligible for a tax relief</a:t>
            </a:r>
            <a:br>
              <a:rPr lang="pl-PL" dirty="0">
                <a:effectLst/>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B0CD023F-0F5A-78AF-A448-6BB06AA939FC}"/>
              </a:ext>
            </a:extLst>
          </p:cNvPr>
          <p:cNvSpPr>
            <a:spLocks noGrp="1"/>
          </p:cNvSpPr>
          <p:nvPr>
            <p:ph idx="1"/>
          </p:nvPr>
        </p:nvSpPr>
        <p:spPr/>
        <p:txBody>
          <a:bodyPr>
            <a:normAutofit/>
          </a:bodyPr>
          <a:lstStyle/>
          <a:p>
            <a:r>
              <a:rPr lang="en-US" dirty="0"/>
              <a:t>The tax relief for working seniors (also referred to as PIT-0 for seniors) was introduced on 1 January 2022. It is a tool enabling tax exemption of income up to PLN 85,528 per year. </a:t>
            </a:r>
          </a:p>
          <a:p>
            <a:r>
              <a:rPr lang="en-US" dirty="0"/>
              <a:t>However, this privilege does not apply to every senior. The rules that must be met to become eligible for the relief are included in Article 21(1)(154) of the Personal Income Tax Act.</a:t>
            </a:r>
          </a:p>
          <a:p>
            <a:endParaRPr lang="en-US" dirty="0"/>
          </a:p>
        </p:txBody>
      </p:sp>
    </p:spTree>
    <p:extLst>
      <p:ext uri="{BB962C8B-B14F-4D97-AF65-F5344CB8AC3E}">
        <p14:creationId xmlns:p14="http://schemas.microsoft.com/office/powerpoint/2010/main" val="343550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DD0E1-65FC-8EBC-14D9-DA21081D2CA3}"/>
              </a:ext>
            </a:extLst>
          </p:cNvPr>
          <p:cNvSpPr>
            <a:spLocks noGrp="1"/>
          </p:cNvSpPr>
          <p:nvPr>
            <p:ph type="title"/>
          </p:nvPr>
        </p:nvSpPr>
        <p:spPr>
          <a:xfrm>
            <a:off x="838200" y="83127"/>
            <a:ext cx="10515600" cy="1385455"/>
          </a:xfrm>
        </p:spPr>
        <p:txBody>
          <a:bodyPr>
            <a:normAutofit/>
          </a:bodyPr>
          <a:lstStyle/>
          <a:p>
            <a:r>
              <a:rPr lang="en-US" dirty="0"/>
              <a:t>The assessment of the scope of tax benefits regarding the tax relief </a:t>
            </a:r>
          </a:p>
        </p:txBody>
      </p:sp>
      <p:sp>
        <p:nvSpPr>
          <p:cNvPr id="3" name="Content Placeholder 2">
            <a:extLst>
              <a:ext uri="{FF2B5EF4-FFF2-40B4-BE49-F238E27FC236}">
                <a16:creationId xmlns:a16="http://schemas.microsoft.com/office/drawing/2014/main" id="{B0CD023F-0F5A-78AF-A448-6BB06AA939FC}"/>
              </a:ext>
            </a:extLst>
          </p:cNvPr>
          <p:cNvSpPr>
            <a:spLocks noGrp="1"/>
          </p:cNvSpPr>
          <p:nvPr>
            <p:ph idx="1"/>
          </p:nvPr>
        </p:nvSpPr>
        <p:spPr/>
        <p:txBody>
          <a:bodyPr>
            <a:normAutofit/>
          </a:bodyPr>
          <a:lstStyle/>
          <a:p>
            <a:r>
              <a:rPr lang="en-US" dirty="0"/>
              <a:t>The aim of the work is to assess whether the tax relief (the case of Poland) offered to working seniors can be an incentive for them to remain professionally active.</a:t>
            </a:r>
          </a:p>
          <a:p>
            <a:r>
              <a:rPr lang="en-US" dirty="0"/>
              <a:t>The assessment will be conducted from the point of view of potential tax and contribution benefits gained by senior citizens on the example of income from employment contract and business operation.</a:t>
            </a:r>
          </a:p>
        </p:txBody>
      </p:sp>
    </p:spTree>
    <p:extLst>
      <p:ext uri="{BB962C8B-B14F-4D97-AF65-F5344CB8AC3E}">
        <p14:creationId xmlns:p14="http://schemas.microsoft.com/office/powerpoint/2010/main" val="323696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DD0E1-65FC-8EBC-14D9-DA21081D2CA3}"/>
              </a:ext>
            </a:extLst>
          </p:cNvPr>
          <p:cNvSpPr>
            <a:spLocks noGrp="1"/>
          </p:cNvSpPr>
          <p:nvPr>
            <p:ph type="title"/>
          </p:nvPr>
        </p:nvSpPr>
        <p:spPr>
          <a:xfrm>
            <a:off x="828964" y="145388"/>
            <a:ext cx="10515600" cy="1336676"/>
          </a:xfrm>
        </p:spPr>
        <p:txBody>
          <a:bodyPr>
            <a:normAutofit/>
          </a:bodyPr>
          <a:lstStyle/>
          <a:p>
            <a:r>
              <a:rPr lang="en-US" dirty="0">
                <a:effectLst/>
                <a:ea typeface="Calibri" panose="020F0502020204030204" pitchFamily="34" charset="0"/>
              </a:rPr>
              <a:t>Tax benefits of applying for the tax relief by the employee (PLN)</a:t>
            </a:r>
            <a:endParaRPr lang="en-US" dirty="0"/>
          </a:p>
        </p:txBody>
      </p:sp>
      <p:graphicFrame>
        <p:nvGraphicFramePr>
          <p:cNvPr id="9" name="Symbol zastępczy zawartości 8">
            <a:extLst>
              <a:ext uri="{FF2B5EF4-FFF2-40B4-BE49-F238E27FC236}">
                <a16:creationId xmlns:a16="http://schemas.microsoft.com/office/drawing/2014/main" id="{D26737AD-965F-C6D3-5DF4-7D87C89998F9}"/>
              </a:ext>
            </a:extLst>
          </p:cNvPr>
          <p:cNvGraphicFramePr>
            <a:graphicFrameLocks noGrp="1"/>
          </p:cNvGraphicFramePr>
          <p:nvPr>
            <p:ph idx="1"/>
            <p:extLst>
              <p:ext uri="{D42A27DB-BD31-4B8C-83A1-F6EECF244321}">
                <p14:modId xmlns:p14="http://schemas.microsoft.com/office/powerpoint/2010/main" val="3070061884"/>
              </p:ext>
            </p:extLst>
          </p:nvPr>
        </p:nvGraphicFramePr>
        <p:xfrm>
          <a:off x="838200" y="2032001"/>
          <a:ext cx="10515600" cy="3528294"/>
        </p:xfrm>
        <a:graphic>
          <a:graphicData uri="http://schemas.openxmlformats.org/drawingml/2006/table">
            <a:tbl>
              <a:tblPr firstRow="1" firstCol="1" bandRow="1">
                <a:tableStyleId>{0505E3EF-67EA-436B-97B2-0124C06EBD24}</a:tableStyleId>
              </a:tblPr>
              <a:tblGrid>
                <a:gridCol w="2628900">
                  <a:extLst>
                    <a:ext uri="{9D8B030D-6E8A-4147-A177-3AD203B41FA5}">
                      <a16:colId xmlns:a16="http://schemas.microsoft.com/office/drawing/2014/main" val="1900393052"/>
                    </a:ext>
                  </a:extLst>
                </a:gridCol>
                <a:gridCol w="2628900">
                  <a:extLst>
                    <a:ext uri="{9D8B030D-6E8A-4147-A177-3AD203B41FA5}">
                      <a16:colId xmlns:a16="http://schemas.microsoft.com/office/drawing/2014/main" val="1753436082"/>
                    </a:ext>
                  </a:extLst>
                </a:gridCol>
                <a:gridCol w="2628900">
                  <a:extLst>
                    <a:ext uri="{9D8B030D-6E8A-4147-A177-3AD203B41FA5}">
                      <a16:colId xmlns:a16="http://schemas.microsoft.com/office/drawing/2014/main" val="3671932664"/>
                    </a:ext>
                  </a:extLst>
                </a:gridCol>
                <a:gridCol w="2628900">
                  <a:extLst>
                    <a:ext uri="{9D8B030D-6E8A-4147-A177-3AD203B41FA5}">
                      <a16:colId xmlns:a16="http://schemas.microsoft.com/office/drawing/2014/main" val="1946590328"/>
                    </a:ext>
                  </a:extLst>
                </a:gridCol>
              </a:tblGrid>
              <a:tr h="910569">
                <a:tc>
                  <a:txBody>
                    <a:bodyPr/>
                    <a:lstStyle/>
                    <a:p>
                      <a:pPr algn="ctr">
                        <a:lnSpc>
                          <a:spcPct val="107000"/>
                        </a:lnSpc>
                      </a:pPr>
                      <a:r>
                        <a:rPr lang="en-GB" sz="1900" kern="100" dirty="0">
                          <a:solidFill>
                            <a:schemeClr val="tx1"/>
                          </a:solidFill>
                          <a:effectLst/>
                        </a:rPr>
                        <a:t>Revenue (gross) </a:t>
                      </a:r>
                      <a:br>
                        <a:rPr lang="en-GB" sz="1900" kern="100" dirty="0">
                          <a:solidFill>
                            <a:schemeClr val="tx1"/>
                          </a:solidFill>
                          <a:effectLst/>
                        </a:rPr>
                      </a:br>
                      <a:r>
                        <a:rPr lang="en-GB" sz="1900" kern="100" dirty="0">
                          <a:solidFill>
                            <a:schemeClr val="tx1"/>
                          </a:solidFill>
                          <a:effectLst/>
                        </a:rPr>
                        <a:t>for 2023</a:t>
                      </a:r>
                      <a:endParaRPr lang="pl-PL" sz="190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tc>
                  <a:txBody>
                    <a:bodyPr/>
                    <a:lstStyle/>
                    <a:p>
                      <a:pPr algn="ctr">
                        <a:lnSpc>
                          <a:spcPct val="107000"/>
                        </a:lnSpc>
                      </a:pPr>
                      <a:r>
                        <a:rPr lang="en-GB" sz="1900" b="1" kern="100" cap="none" spc="0" dirty="0">
                          <a:ln/>
                          <a:solidFill>
                            <a:schemeClr val="tx1"/>
                          </a:solidFill>
                          <a:effectLst/>
                        </a:rPr>
                        <a:t>PIT without </a:t>
                      </a:r>
                      <a:br>
                        <a:rPr lang="en-GB" sz="1900" b="1" kern="100" cap="none" spc="0" dirty="0">
                          <a:ln/>
                          <a:solidFill>
                            <a:schemeClr val="tx1"/>
                          </a:solidFill>
                          <a:effectLst/>
                        </a:rPr>
                      </a:br>
                      <a:r>
                        <a:rPr lang="en-GB" sz="1900" b="1" kern="100" cap="none" spc="0" dirty="0">
                          <a:ln/>
                          <a:solidFill>
                            <a:schemeClr val="tx1"/>
                          </a:solidFill>
                          <a:effectLst/>
                        </a:rPr>
                        <a:t>tax relief for 2023</a:t>
                      </a:r>
                      <a:endParaRPr lang="pl-PL" sz="1900" b="1" cap="none" spc="0" dirty="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b="1" kern="100" cap="none" spc="0">
                          <a:ln/>
                          <a:solidFill>
                            <a:schemeClr val="tx1"/>
                          </a:solidFill>
                          <a:effectLst/>
                        </a:rPr>
                        <a:t>PIT with tax relief for 2023</a:t>
                      </a:r>
                      <a:endParaRPr lang="pl-PL" sz="1900" b="1" cap="none" spc="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kern="100" dirty="0">
                          <a:solidFill>
                            <a:schemeClr val="tx1"/>
                          </a:solidFill>
                          <a:effectLst/>
                        </a:rPr>
                        <a:t>Savings PIT tax</a:t>
                      </a:r>
                      <a:endParaRPr lang="pl-PL" sz="190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3805790186"/>
                  </a:ext>
                </a:extLst>
              </a:tr>
              <a:tr h="523545">
                <a:tc>
                  <a:txBody>
                    <a:bodyPr/>
                    <a:lstStyle/>
                    <a:p>
                      <a:pPr algn="ctr">
                        <a:lnSpc>
                          <a:spcPct val="107000"/>
                        </a:lnSpc>
                      </a:pPr>
                      <a:r>
                        <a:rPr lang="en-GB" sz="1900" b="0" kern="100" dirty="0">
                          <a:solidFill>
                            <a:schemeClr val="tx1"/>
                          </a:solidFill>
                          <a:effectLst/>
                        </a:rPr>
                        <a:t>42,540</a:t>
                      </a:r>
                      <a:endParaRPr lang="pl-PL" sz="1900" b="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tc>
                  <a:txBody>
                    <a:bodyPr/>
                    <a:lstStyle/>
                    <a:p>
                      <a:pPr algn="ctr">
                        <a:lnSpc>
                          <a:spcPct val="107000"/>
                        </a:lnSpc>
                      </a:pPr>
                      <a:r>
                        <a:rPr lang="en-GB" sz="1900" b="0" kern="100" cap="none" spc="0" dirty="0">
                          <a:ln/>
                          <a:solidFill>
                            <a:schemeClr val="tx1"/>
                          </a:solidFill>
                          <a:effectLst/>
                        </a:rPr>
                        <a:t>445</a:t>
                      </a:r>
                      <a:endParaRPr lang="pl-PL" sz="1900" b="0" cap="none" spc="0" dirty="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b="0" kern="100" cap="none" spc="0" dirty="0">
                          <a:ln/>
                          <a:solidFill>
                            <a:schemeClr val="tx1"/>
                          </a:solidFill>
                          <a:effectLst/>
                        </a:rPr>
                        <a:t>0</a:t>
                      </a:r>
                      <a:endParaRPr lang="pl-PL" sz="1900" b="0" cap="none" spc="0" dirty="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b="0" kern="100" dirty="0">
                          <a:solidFill>
                            <a:schemeClr val="tx1"/>
                          </a:solidFill>
                          <a:effectLst/>
                        </a:rPr>
                        <a:t>445</a:t>
                      </a:r>
                      <a:endParaRPr lang="pl-PL" sz="1900" b="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2664336369"/>
                  </a:ext>
                </a:extLst>
              </a:tr>
              <a:tr h="523545">
                <a:tc>
                  <a:txBody>
                    <a:bodyPr/>
                    <a:lstStyle/>
                    <a:p>
                      <a:pPr algn="ctr">
                        <a:lnSpc>
                          <a:spcPct val="107000"/>
                        </a:lnSpc>
                      </a:pPr>
                      <a:r>
                        <a:rPr lang="en-GB" sz="1900" b="0" kern="100" dirty="0">
                          <a:solidFill>
                            <a:schemeClr val="tx1"/>
                          </a:solidFill>
                          <a:effectLst/>
                        </a:rPr>
                        <a:t>85,528</a:t>
                      </a:r>
                      <a:endParaRPr lang="pl-PL" sz="1900" b="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tc>
                  <a:txBody>
                    <a:bodyPr/>
                    <a:lstStyle/>
                    <a:p>
                      <a:pPr algn="ctr">
                        <a:lnSpc>
                          <a:spcPct val="107000"/>
                        </a:lnSpc>
                      </a:pPr>
                      <a:r>
                        <a:rPr lang="en-GB" sz="1900" b="0" kern="100" cap="none" spc="0" dirty="0">
                          <a:ln/>
                          <a:solidFill>
                            <a:schemeClr val="tx1"/>
                          </a:solidFill>
                          <a:effectLst/>
                        </a:rPr>
                        <a:t>4,896</a:t>
                      </a:r>
                      <a:endParaRPr lang="pl-PL" sz="1900" b="0" cap="none" spc="0" dirty="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b="0" kern="100" cap="none" spc="0" dirty="0">
                          <a:ln/>
                          <a:solidFill>
                            <a:schemeClr val="tx1"/>
                          </a:solidFill>
                          <a:effectLst/>
                        </a:rPr>
                        <a:t>0</a:t>
                      </a:r>
                      <a:endParaRPr lang="pl-PL" sz="1900" b="0" cap="none" spc="0" dirty="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b="0" kern="100" dirty="0">
                          <a:solidFill>
                            <a:schemeClr val="tx1"/>
                          </a:solidFill>
                          <a:effectLst/>
                        </a:rPr>
                        <a:t>4,896</a:t>
                      </a:r>
                      <a:endParaRPr lang="pl-PL" sz="1900" b="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4186632667"/>
                  </a:ext>
                </a:extLst>
              </a:tr>
              <a:tr h="523545">
                <a:tc>
                  <a:txBody>
                    <a:bodyPr/>
                    <a:lstStyle/>
                    <a:p>
                      <a:pPr algn="ctr">
                        <a:lnSpc>
                          <a:spcPct val="107000"/>
                        </a:lnSpc>
                      </a:pPr>
                      <a:r>
                        <a:rPr lang="en-GB" sz="1900" b="0" kern="100" dirty="0">
                          <a:solidFill>
                            <a:schemeClr val="tx1"/>
                          </a:solidFill>
                          <a:effectLst/>
                        </a:rPr>
                        <a:t>120,000</a:t>
                      </a:r>
                      <a:endParaRPr lang="pl-PL" sz="1900" b="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tc>
                  <a:txBody>
                    <a:bodyPr/>
                    <a:lstStyle/>
                    <a:p>
                      <a:pPr algn="ctr">
                        <a:lnSpc>
                          <a:spcPct val="107000"/>
                        </a:lnSpc>
                      </a:pPr>
                      <a:r>
                        <a:rPr lang="en-GB" sz="1900" b="0" kern="100" cap="none" spc="0" dirty="0">
                          <a:ln/>
                          <a:solidFill>
                            <a:schemeClr val="tx1"/>
                          </a:solidFill>
                          <a:effectLst/>
                        </a:rPr>
                        <a:t>8,466</a:t>
                      </a:r>
                      <a:endParaRPr lang="pl-PL" sz="1900" b="0" cap="none" spc="0" dirty="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b="0" kern="100" cap="none" spc="0" dirty="0">
                          <a:ln/>
                          <a:solidFill>
                            <a:schemeClr val="tx1"/>
                          </a:solidFill>
                          <a:effectLst/>
                        </a:rPr>
                        <a:t>0</a:t>
                      </a:r>
                      <a:endParaRPr lang="pl-PL" sz="1900" b="0" cap="none" spc="0" dirty="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b="0" kern="100" dirty="0">
                          <a:solidFill>
                            <a:schemeClr val="tx1"/>
                          </a:solidFill>
                          <a:effectLst/>
                        </a:rPr>
                        <a:t>8,466</a:t>
                      </a:r>
                      <a:endParaRPr lang="pl-PL" sz="1900" b="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1316657179"/>
                  </a:ext>
                </a:extLst>
              </a:tr>
              <a:tr h="523545">
                <a:tc>
                  <a:txBody>
                    <a:bodyPr/>
                    <a:lstStyle/>
                    <a:p>
                      <a:pPr algn="ctr">
                        <a:lnSpc>
                          <a:spcPct val="107000"/>
                        </a:lnSpc>
                      </a:pPr>
                      <a:r>
                        <a:rPr lang="en-GB" sz="1900" b="0" kern="100" dirty="0">
                          <a:solidFill>
                            <a:schemeClr val="tx1"/>
                          </a:solidFill>
                          <a:effectLst/>
                        </a:rPr>
                        <a:t>150,000</a:t>
                      </a:r>
                      <a:endParaRPr lang="pl-PL" sz="1900" b="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tc>
                  <a:txBody>
                    <a:bodyPr/>
                    <a:lstStyle/>
                    <a:p>
                      <a:pPr algn="ctr">
                        <a:lnSpc>
                          <a:spcPct val="107000"/>
                        </a:lnSpc>
                      </a:pPr>
                      <a:r>
                        <a:rPr lang="en-GB" sz="1900" b="0" kern="100" cap="none" spc="0">
                          <a:ln/>
                          <a:solidFill>
                            <a:schemeClr val="tx1"/>
                          </a:solidFill>
                          <a:effectLst/>
                        </a:rPr>
                        <a:t>12,859</a:t>
                      </a:r>
                      <a:endParaRPr lang="pl-PL" sz="1900" b="0" cap="none" spc="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b="0" kern="100" cap="none" spc="0" dirty="0">
                          <a:ln/>
                          <a:solidFill>
                            <a:schemeClr val="tx1"/>
                          </a:solidFill>
                          <a:effectLst/>
                        </a:rPr>
                        <a:t>2,896</a:t>
                      </a:r>
                      <a:endParaRPr lang="pl-PL" sz="1900" b="0" cap="none" spc="0" dirty="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b="0" kern="100" dirty="0">
                          <a:solidFill>
                            <a:schemeClr val="tx1"/>
                          </a:solidFill>
                          <a:effectLst/>
                        </a:rPr>
                        <a:t>9,963</a:t>
                      </a:r>
                      <a:endParaRPr lang="pl-PL" sz="1900" b="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55000531"/>
                  </a:ext>
                </a:extLst>
              </a:tr>
              <a:tr h="523545">
                <a:tc>
                  <a:txBody>
                    <a:bodyPr/>
                    <a:lstStyle/>
                    <a:p>
                      <a:pPr algn="ctr">
                        <a:lnSpc>
                          <a:spcPct val="107000"/>
                        </a:lnSpc>
                      </a:pPr>
                      <a:r>
                        <a:rPr lang="en-GB" sz="1900" b="0" kern="100" dirty="0">
                          <a:solidFill>
                            <a:schemeClr val="tx1"/>
                          </a:solidFill>
                          <a:effectLst/>
                        </a:rPr>
                        <a:t>200,000</a:t>
                      </a:r>
                      <a:endParaRPr lang="pl-PL" sz="1900" b="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tc>
                  <a:txBody>
                    <a:bodyPr/>
                    <a:lstStyle/>
                    <a:p>
                      <a:pPr algn="ctr">
                        <a:lnSpc>
                          <a:spcPct val="107000"/>
                        </a:lnSpc>
                      </a:pPr>
                      <a:r>
                        <a:rPr lang="en-GB" sz="1900" b="0" kern="100" cap="none" spc="0" dirty="0">
                          <a:ln/>
                          <a:solidFill>
                            <a:schemeClr val="tx1"/>
                          </a:solidFill>
                          <a:effectLst/>
                        </a:rPr>
                        <a:t>26,666</a:t>
                      </a:r>
                      <a:endParaRPr lang="pl-PL" sz="1900" b="0" cap="none" spc="0" dirty="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b="0" kern="100" cap="none" spc="0" dirty="0">
                          <a:ln/>
                          <a:solidFill>
                            <a:schemeClr val="tx1"/>
                          </a:solidFill>
                          <a:effectLst/>
                        </a:rPr>
                        <a:t>7,893</a:t>
                      </a:r>
                      <a:endParaRPr lang="pl-PL" sz="1900" b="0" cap="none" spc="0" dirty="0">
                        <a:ln/>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900" b="0" kern="100" dirty="0">
                          <a:solidFill>
                            <a:schemeClr val="tx1"/>
                          </a:solidFill>
                          <a:effectLst/>
                        </a:rPr>
                        <a:t>18,773</a:t>
                      </a:r>
                      <a:endParaRPr lang="pl-PL" sz="1900" b="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894277342"/>
                  </a:ext>
                </a:extLst>
              </a:tr>
            </a:tbl>
          </a:graphicData>
        </a:graphic>
      </p:graphicFrame>
    </p:spTree>
    <p:extLst>
      <p:ext uri="{BB962C8B-B14F-4D97-AF65-F5344CB8AC3E}">
        <p14:creationId xmlns:p14="http://schemas.microsoft.com/office/powerpoint/2010/main" val="226896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DD0E1-65FC-8EBC-14D9-DA21081D2CA3}"/>
              </a:ext>
            </a:extLst>
          </p:cNvPr>
          <p:cNvSpPr>
            <a:spLocks noGrp="1"/>
          </p:cNvSpPr>
          <p:nvPr>
            <p:ph type="title"/>
          </p:nvPr>
        </p:nvSpPr>
        <p:spPr>
          <a:xfrm>
            <a:off x="838200" y="64656"/>
            <a:ext cx="10515600" cy="1440872"/>
          </a:xfrm>
        </p:spPr>
        <p:txBody>
          <a:bodyPr>
            <a:normAutofit/>
          </a:bodyPr>
          <a:lstStyle/>
          <a:p>
            <a:r>
              <a:rPr lang="en-US" dirty="0">
                <a:effectLst/>
                <a:ea typeface="Calibri" panose="020F0502020204030204" pitchFamily="34" charset="0"/>
              </a:rPr>
              <a:t>Tax benefits of applying for the tax relief by the entrepreneur (PLN)</a:t>
            </a:r>
            <a:endParaRPr lang="en-US" dirty="0"/>
          </a:p>
        </p:txBody>
      </p:sp>
      <p:graphicFrame>
        <p:nvGraphicFramePr>
          <p:cNvPr id="9" name="Symbol zastępczy zawartości 8">
            <a:extLst>
              <a:ext uri="{FF2B5EF4-FFF2-40B4-BE49-F238E27FC236}">
                <a16:creationId xmlns:a16="http://schemas.microsoft.com/office/drawing/2014/main" id="{5C758D71-E601-74F4-72DB-7CCAA5FF0097}"/>
              </a:ext>
            </a:extLst>
          </p:cNvPr>
          <p:cNvGraphicFramePr>
            <a:graphicFrameLocks noGrp="1"/>
          </p:cNvGraphicFramePr>
          <p:nvPr>
            <p:ph idx="1"/>
            <p:extLst>
              <p:ext uri="{D42A27DB-BD31-4B8C-83A1-F6EECF244321}">
                <p14:modId xmlns:p14="http://schemas.microsoft.com/office/powerpoint/2010/main" val="766007768"/>
              </p:ext>
            </p:extLst>
          </p:nvPr>
        </p:nvGraphicFramePr>
        <p:xfrm>
          <a:off x="838200" y="1505527"/>
          <a:ext cx="10958400" cy="5197853"/>
        </p:xfrm>
        <a:graphic>
          <a:graphicData uri="http://schemas.openxmlformats.org/drawingml/2006/table">
            <a:tbl>
              <a:tblPr firstRow="1" firstCol="1" bandRow="1">
                <a:tableStyleId>{0505E3EF-67EA-436B-97B2-0124C06EBD24}</a:tableStyleId>
              </a:tblPr>
              <a:tblGrid>
                <a:gridCol w="1674181">
                  <a:extLst>
                    <a:ext uri="{9D8B030D-6E8A-4147-A177-3AD203B41FA5}">
                      <a16:colId xmlns:a16="http://schemas.microsoft.com/office/drawing/2014/main" val="305853531"/>
                    </a:ext>
                  </a:extLst>
                </a:gridCol>
                <a:gridCol w="1450187">
                  <a:extLst>
                    <a:ext uri="{9D8B030D-6E8A-4147-A177-3AD203B41FA5}">
                      <a16:colId xmlns:a16="http://schemas.microsoft.com/office/drawing/2014/main" val="1360601143"/>
                    </a:ext>
                  </a:extLst>
                </a:gridCol>
                <a:gridCol w="2611344">
                  <a:extLst>
                    <a:ext uri="{9D8B030D-6E8A-4147-A177-3AD203B41FA5}">
                      <a16:colId xmlns:a16="http://schemas.microsoft.com/office/drawing/2014/main" val="4112962619"/>
                    </a:ext>
                  </a:extLst>
                </a:gridCol>
                <a:gridCol w="2611344">
                  <a:extLst>
                    <a:ext uri="{9D8B030D-6E8A-4147-A177-3AD203B41FA5}">
                      <a16:colId xmlns:a16="http://schemas.microsoft.com/office/drawing/2014/main" val="1605269319"/>
                    </a:ext>
                  </a:extLst>
                </a:gridCol>
                <a:gridCol w="2611344">
                  <a:extLst>
                    <a:ext uri="{9D8B030D-6E8A-4147-A177-3AD203B41FA5}">
                      <a16:colId xmlns:a16="http://schemas.microsoft.com/office/drawing/2014/main" val="3236078462"/>
                    </a:ext>
                  </a:extLst>
                </a:gridCol>
              </a:tblGrid>
              <a:tr h="842013">
                <a:tc>
                  <a:txBody>
                    <a:bodyPr/>
                    <a:lstStyle/>
                    <a:p>
                      <a:pPr algn="ctr">
                        <a:lnSpc>
                          <a:spcPct val="107000"/>
                        </a:lnSpc>
                      </a:pPr>
                      <a:r>
                        <a:rPr lang="en-GB" sz="1500" kern="100" dirty="0">
                          <a:effectLst/>
                        </a:rPr>
                        <a:t>Revenue for 2023</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rgbClr val="BFECEF"/>
                    </a:solidFill>
                  </a:tcPr>
                </a:tc>
                <a:tc>
                  <a:txBody>
                    <a:bodyPr/>
                    <a:lstStyle/>
                    <a:p>
                      <a:pPr algn="ctr">
                        <a:lnSpc>
                          <a:spcPct val="107000"/>
                        </a:lnSpc>
                      </a:pPr>
                      <a:r>
                        <a:rPr lang="en-GB" sz="1500" kern="100" dirty="0">
                          <a:effectLst/>
                        </a:rPr>
                        <a:t>Form of taxation</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The burden on the entrepreneur not using the relief</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The burden on the entrepreneur using the relief</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Tax and contribution savings</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rgbClr val="BFECEF"/>
                    </a:solidFill>
                  </a:tcPr>
                </a:tc>
                <a:extLst>
                  <a:ext uri="{0D108BD9-81ED-4DB2-BD59-A6C34878D82A}">
                    <a16:rowId xmlns:a16="http://schemas.microsoft.com/office/drawing/2014/main" val="1370896340"/>
                  </a:ext>
                </a:extLst>
              </a:tr>
              <a:tr h="272240">
                <a:tc rowSpan="4">
                  <a:txBody>
                    <a:bodyPr/>
                    <a:lstStyle/>
                    <a:p>
                      <a:pPr algn="ctr">
                        <a:lnSpc>
                          <a:spcPct val="107000"/>
                        </a:lnSpc>
                      </a:pPr>
                      <a:r>
                        <a:rPr lang="en-GB" sz="1500" b="0" kern="100" dirty="0">
                          <a:effectLst/>
                        </a:rPr>
                        <a:t>85,528</a:t>
                      </a:r>
                      <a:endParaRPr lang="pl-PL" sz="1500" b="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lnB w="12700" cap="flat" cmpd="sng" algn="ctr">
                      <a:solidFill>
                        <a:srgbClr val="2DB2BB"/>
                      </a:solidFill>
                      <a:prstDash val="solid"/>
                      <a:round/>
                      <a:headEnd type="none" w="med" len="med"/>
                      <a:tailEnd type="none" w="med" len="med"/>
                    </a:lnB>
                    <a:solidFill>
                      <a:srgbClr val="BFECEF"/>
                    </a:solidFill>
                  </a:tcPr>
                </a:tc>
                <a:tc>
                  <a:txBody>
                    <a:bodyPr/>
                    <a:lstStyle/>
                    <a:p>
                      <a:pPr algn="ctr">
                        <a:lnSpc>
                          <a:spcPct val="107000"/>
                        </a:lnSpc>
                      </a:pPr>
                      <a:r>
                        <a:rPr lang="en-GB" sz="1500" kern="100">
                          <a:effectLst/>
                        </a:rPr>
                        <a:t>Flat rate 5.5%</a:t>
                      </a:r>
                      <a:endParaRPr lang="pl-PL" sz="150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a:txBody>
                    <a:bodyPr/>
                    <a:lstStyle/>
                    <a:p>
                      <a:pPr algn="ctr">
                        <a:lnSpc>
                          <a:spcPct val="107000"/>
                        </a:lnSpc>
                      </a:pPr>
                      <a:r>
                        <a:rPr lang="en-GB" sz="1500" kern="100" dirty="0">
                          <a:effectLst/>
                        </a:rPr>
                        <a:t>11,470.16</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rowSpan="2">
                  <a:txBody>
                    <a:bodyPr/>
                    <a:lstStyle/>
                    <a:p>
                      <a:pPr algn="ctr">
                        <a:lnSpc>
                          <a:spcPct val="107000"/>
                        </a:lnSpc>
                      </a:pPr>
                      <a:r>
                        <a:rPr lang="en-GB" sz="1500" kern="100" dirty="0">
                          <a:effectLst/>
                        </a:rPr>
                        <a:t>22,098.36</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a:txBody>
                    <a:bodyPr/>
                    <a:lstStyle/>
                    <a:p>
                      <a:pPr algn="ctr">
                        <a:lnSpc>
                          <a:spcPct val="107000"/>
                        </a:lnSpc>
                      </a:pPr>
                      <a:r>
                        <a:rPr lang="en-GB" sz="1500" kern="100" dirty="0">
                          <a:effectLst/>
                        </a:rPr>
                        <a:t>- 10,628.20</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rgbClr val="BFECEF"/>
                    </a:solidFill>
                  </a:tcPr>
                </a:tc>
                <a:extLst>
                  <a:ext uri="{0D108BD9-81ED-4DB2-BD59-A6C34878D82A}">
                    <a16:rowId xmlns:a16="http://schemas.microsoft.com/office/drawing/2014/main" val="3372014833"/>
                  </a:ext>
                </a:extLst>
              </a:tr>
              <a:tr h="272240">
                <a:tc vMerge="1">
                  <a:txBody>
                    <a:bodyPr/>
                    <a:lstStyle/>
                    <a:p>
                      <a:endParaRPr lang="pl-PL"/>
                    </a:p>
                  </a:txBody>
                  <a:tcPr/>
                </a:tc>
                <a:tc>
                  <a:txBody>
                    <a:bodyPr/>
                    <a:lstStyle/>
                    <a:p>
                      <a:pPr algn="ctr">
                        <a:lnSpc>
                          <a:spcPct val="107000"/>
                        </a:lnSpc>
                      </a:pPr>
                      <a:r>
                        <a:rPr lang="en-GB" sz="1500" kern="100" dirty="0">
                          <a:effectLst/>
                        </a:rPr>
                        <a:t>Flat rate 8.5%</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14,473.16</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vMerge="1">
                  <a:txBody>
                    <a:bodyPr/>
                    <a:lstStyle/>
                    <a:p>
                      <a:endParaRPr lang="pl-PL"/>
                    </a:p>
                  </a:txBody>
                  <a:tcPr/>
                </a:tc>
                <a:tc>
                  <a:txBody>
                    <a:bodyPr/>
                    <a:lstStyle/>
                    <a:p>
                      <a:pPr algn="ctr">
                        <a:lnSpc>
                          <a:spcPct val="107000"/>
                        </a:lnSpc>
                      </a:pPr>
                      <a:r>
                        <a:rPr lang="en-GB" sz="1500" kern="100" dirty="0">
                          <a:effectLst/>
                        </a:rPr>
                        <a:t>-7,625.20</a:t>
                      </a:r>
                      <a:endParaRPr lang="pl-PL" sz="1500" dirty="0">
                        <a:effectLst/>
                        <a:latin typeface="+mj-lt"/>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3279176132"/>
                  </a:ext>
                </a:extLst>
              </a:tr>
              <a:tr h="272240">
                <a:tc vMerge="1">
                  <a:txBody>
                    <a:bodyPr/>
                    <a:lstStyle/>
                    <a:p>
                      <a:endParaRPr lang="pl-PL"/>
                    </a:p>
                  </a:txBody>
                  <a:tcPr/>
                </a:tc>
                <a:tc>
                  <a:txBody>
                    <a:bodyPr/>
                    <a:lstStyle/>
                    <a:p>
                      <a:pPr algn="ctr">
                        <a:lnSpc>
                          <a:spcPct val="107000"/>
                        </a:lnSpc>
                      </a:pPr>
                      <a:r>
                        <a:rPr lang="en-GB" sz="1500" kern="100" dirty="0">
                          <a:effectLst/>
                        </a:rPr>
                        <a:t>Tax scale</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14,360.52</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20,960.95</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-6,600.43</a:t>
                      </a:r>
                      <a:endParaRPr lang="pl-PL" sz="1500" dirty="0">
                        <a:effectLst/>
                        <a:latin typeface="+mj-lt"/>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1093943542"/>
                  </a:ext>
                </a:extLst>
              </a:tr>
              <a:tr h="272240">
                <a:tc vMerge="1">
                  <a:txBody>
                    <a:bodyPr/>
                    <a:lstStyle/>
                    <a:p>
                      <a:endParaRPr lang="pl-PL"/>
                    </a:p>
                  </a:txBody>
                  <a:tcPr/>
                </a:tc>
                <a:tc>
                  <a:txBody>
                    <a:bodyPr/>
                    <a:lstStyle/>
                    <a:p>
                      <a:pPr algn="ctr">
                        <a:lnSpc>
                          <a:spcPct val="107000"/>
                        </a:lnSpc>
                      </a:pPr>
                      <a:r>
                        <a:rPr lang="en-GB" sz="1500" kern="100" dirty="0">
                          <a:effectLst/>
                        </a:rPr>
                        <a:t>Flat tax</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19,492.63</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17,895.73</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1,596.90</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rgbClr val="BFECEF"/>
                    </a:solidFill>
                  </a:tcPr>
                </a:tc>
                <a:extLst>
                  <a:ext uri="{0D108BD9-81ED-4DB2-BD59-A6C34878D82A}">
                    <a16:rowId xmlns:a16="http://schemas.microsoft.com/office/drawing/2014/main" val="4035448126"/>
                  </a:ext>
                </a:extLst>
              </a:tr>
              <a:tr h="272240">
                <a:tc rowSpan="4">
                  <a:txBody>
                    <a:bodyPr/>
                    <a:lstStyle/>
                    <a:p>
                      <a:pPr algn="ctr">
                        <a:lnSpc>
                          <a:spcPct val="107000"/>
                        </a:lnSpc>
                      </a:pPr>
                      <a:r>
                        <a:rPr lang="en-GB" sz="1500" b="0" kern="100" dirty="0">
                          <a:effectLst/>
                        </a:rPr>
                        <a:t>120,000</a:t>
                      </a:r>
                      <a:endParaRPr lang="pl-PL" sz="1500" b="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lnB w="12700" cap="flat" cmpd="sng" algn="ctr">
                      <a:solidFill>
                        <a:srgbClr val="2DB2BB"/>
                      </a:solidFill>
                      <a:prstDash val="solid"/>
                      <a:round/>
                      <a:headEnd type="none" w="med" len="med"/>
                      <a:tailEnd type="none" w="med" len="med"/>
                    </a:lnB>
                    <a:solidFill>
                      <a:srgbClr val="BFECEF"/>
                    </a:solidFill>
                  </a:tcPr>
                </a:tc>
                <a:tc>
                  <a:txBody>
                    <a:bodyPr/>
                    <a:lstStyle/>
                    <a:p>
                      <a:pPr algn="ctr">
                        <a:lnSpc>
                          <a:spcPct val="107000"/>
                        </a:lnSpc>
                      </a:pPr>
                      <a:r>
                        <a:rPr lang="en-GB" sz="1500" kern="100">
                          <a:effectLst/>
                        </a:rPr>
                        <a:t>Flat rate 5.5%</a:t>
                      </a:r>
                      <a:endParaRPr lang="pl-PL" sz="150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a:txBody>
                    <a:bodyPr/>
                    <a:lstStyle/>
                    <a:p>
                      <a:pPr algn="ctr">
                        <a:lnSpc>
                          <a:spcPct val="107000"/>
                        </a:lnSpc>
                      </a:pPr>
                      <a:r>
                        <a:rPr lang="en-GB" sz="1500" kern="100" dirty="0">
                          <a:effectLst/>
                        </a:rPr>
                        <a:t>13,916.25</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rowSpan="2">
                  <a:txBody>
                    <a:bodyPr/>
                    <a:lstStyle/>
                    <a:p>
                      <a:pPr algn="ctr">
                        <a:lnSpc>
                          <a:spcPct val="107000"/>
                        </a:lnSpc>
                      </a:pPr>
                      <a:r>
                        <a:rPr lang="en-GB" sz="1500" kern="100" dirty="0">
                          <a:effectLst/>
                        </a:rPr>
                        <a:t>22,098.36</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a:txBody>
                    <a:bodyPr/>
                    <a:lstStyle/>
                    <a:p>
                      <a:pPr algn="ctr">
                        <a:lnSpc>
                          <a:spcPct val="107000"/>
                        </a:lnSpc>
                      </a:pPr>
                      <a:r>
                        <a:rPr lang="en-GB" sz="1500" kern="100" dirty="0">
                          <a:effectLst/>
                        </a:rPr>
                        <a:t>-8,182.11</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rgbClr val="BFECEF"/>
                    </a:solidFill>
                  </a:tcPr>
                </a:tc>
                <a:extLst>
                  <a:ext uri="{0D108BD9-81ED-4DB2-BD59-A6C34878D82A}">
                    <a16:rowId xmlns:a16="http://schemas.microsoft.com/office/drawing/2014/main" val="2709407691"/>
                  </a:ext>
                </a:extLst>
              </a:tr>
              <a:tr h="272240">
                <a:tc vMerge="1">
                  <a:txBody>
                    <a:bodyPr/>
                    <a:lstStyle/>
                    <a:p>
                      <a:endParaRPr lang="pl-PL"/>
                    </a:p>
                  </a:txBody>
                  <a:tcPr/>
                </a:tc>
                <a:tc>
                  <a:txBody>
                    <a:bodyPr/>
                    <a:lstStyle/>
                    <a:p>
                      <a:pPr algn="ctr">
                        <a:lnSpc>
                          <a:spcPct val="107000"/>
                        </a:lnSpc>
                      </a:pPr>
                      <a:r>
                        <a:rPr lang="en-GB" sz="1500" kern="100">
                          <a:effectLst/>
                        </a:rPr>
                        <a:t>Flat rate 8.5%</a:t>
                      </a:r>
                      <a:endParaRPr lang="pl-PL" sz="150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a:effectLst/>
                        </a:rPr>
                        <a:t>17,403.39</a:t>
                      </a:r>
                      <a:endParaRPr lang="pl-PL" sz="1500">
                        <a:effectLst/>
                        <a:latin typeface="+mj-lt"/>
                        <a:ea typeface="Calibri" panose="020F0502020204030204" pitchFamily="34" charset="0"/>
                      </a:endParaRPr>
                    </a:p>
                  </a:txBody>
                  <a:tcPr marL="44450" marR="44450" marT="0" marB="0" anchor="ctr">
                    <a:solidFill>
                      <a:schemeClr val="bg1">
                        <a:lumMod val="95000"/>
                      </a:schemeClr>
                    </a:solidFill>
                  </a:tcPr>
                </a:tc>
                <a:tc vMerge="1">
                  <a:txBody>
                    <a:bodyPr/>
                    <a:lstStyle/>
                    <a:p>
                      <a:endParaRPr lang="pl-PL"/>
                    </a:p>
                  </a:txBody>
                  <a:tcPr/>
                </a:tc>
                <a:tc>
                  <a:txBody>
                    <a:bodyPr/>
                    <a:lstStyle/>
                    <a:p>
                      <a:pPr algn="ctr">
                        <a:lnSpc>
                          <a:spcPct val="107000"/>
                        </a:lnSpc>
                      </a:pPr>
                      <a:r>
                        <a:rPr lang="en-GB" sz="1500" kern="100">
                          <a:effectLst/>
                        </a:rPr>
                        <a:t>-4,694.97</a:t>
                      </a:r>
                      <a:endParaRPr lang="pl-PL" sz="1500">
                        <a:effectLst/>
                        <a:latin typeface="+mj-lt"/>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1610993447"/>
                  </a:ext>
                </a:extLst>
              </a:tr>
              <a:tr h="272240">
                <a:tc vMerge="1">
                  <a:txBody>
                    <a:bodyPr/>
                    <a:lstStyle/>
                    <a:p>
                      <a:endParaRPr lang="pl-PL"/>
                    </a:p>
                  </a:txBody>
                  <a:tcPr/>
                </a:tc>
                <a:tc>
                  <a:txBody>
                    <a:bodyPr/>
                    <a:lstStyle/>
                    <a:p>
                      <a:pPr algn="ctr">
                        <a:lnSpc>
                          <a:spcPct val="107000"/>
                        </a:lnSpc>
                      </a:pPr>
                      <a:r>
                        <a:rPr lang="en-GB" sz="1500" kern="100" dirty="0">
                          <a:effectLst/>
                        </a:rPr>
                        <a:t>Tax scale</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a:effectLst/>
                        </a:rPr>
                        <a:t>21,600.00</a:t>
                      </a:r>
                      <a:endParaRPr lang="pl-PL" sz="150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24,063.43</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a:effectLst/>
                        </a:rPr>
                        <a:t>-2,463.43</a:t>
                      </a:r>
                      <a:endParaRPr lang="pl-PL" sz="1500">
                        <a:effectLst/>
                        <a:latin typeface="+mj-lt"/>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664088881"/>
                  </a:ext>
                </a:extLst>
              </a:tr>
              <a:tr h="272240">
                <a:tc vMerge="1">
                  <a:txBody>
                    <a:bodyPr/>
                    <a:lstStyle/>
                    <a:p>
                      <a:endParaRPr lang="pl-PL"/>
                    </a:p>
                  </a:txBody>
                  <a:tcPr/>
                </a:tc>
                <a:tc>
                  <a:txBody>
                    <a:bodyPr/>
                    <a:lstStyle/>
                    <a:p>
                      <a:pPr algn="ctr">
                        <a:lnSpc>
                          <a:spcPct val="107000"/>
                        </a:lnSpc>
                      </a:pPr>
                      <a:r>
                        <a:rPr lang="en-GB" sz="1500" kern="100" dirty="0">
                          <a:effectLst/>
                        </a:rPr>
                        <a:t>Flat tax</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27,348.89</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19,511.43</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7,837.46</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rgbClr val="BFECEF"/>
                    </a:solidFill>
                  </a:tcPr>
                </a:tc>
                <a:extLst>
                  <a:ext uri="{0D108BD9-81ED-4DB2-BD59-A6C34878D82A}">
                    <a16:rowId xmlns:a16="http://schemas.microsoft.com/office/drawing/2014/main" val="2028859748"/>
                  </a:ext>
                </a:extLst>
              </a:tr>
              <a:tr h="272240">
                <a:tc rowSpan="4">
                  <a:txBody>
                    <a:bodyPr/>
                    <a:lstStyle/>
                    <a:p>
                      <a:pPr algn="ctr">
                        <a:lnSpc>
                          <a:spcPct val="107000"/>
                        </a:lnSpc>
                      </a:pPr>
                      <a:r>
                        <a:rPr lang="en-GB" sz="1500" b="0" kern="100" dirty="0">
                          <a:effectLst/>
                        </a:rPr>
                        <a:t>150,000</a:t>
                      </a:r>
                      <a:endParaRPr lang="pl-PL" sz="1500" b="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lnB w="12700" cap="flat" cmpd="sng" algn="ctr">
                      <a:solidFill>
                        <a:srgbClr val="2DB2BB"/>
                      </a:solidFill>
                      <a:prstDash val="solid"/>
                      <a:round/>
                      <a:headEnd type="none" w="med" len="med"/>
                      <a:tailEnd type="none" w="med" len="med"/>
                    </a:lnB>
                    <a:solidFill>
                      <a:srgbClr val="BFECEF"/>
                    </a:solidFill>
                  </a:tcPr>
                </a:tc>
                <a:tc>
                  <a:txBody>
                    <a:bodyPr/>
                    <a:lstStyle/>
                    <a:p>
                      <a:pPr algn="ctr">
                        <a:lnSpc>
                          <a:spcPct val="107000"/>
                        </a:lnSpc>
                      </a:pPr>
                      <a:r>
                        <a:rPr lang="en-GB" sz="1500" kern="100" dirty="0">
                          <a:effectLst/>
                        </a:rPr>
                        <a:t>Flat rate 5.5%</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a:txBody>
                    <a:bodyPr/>
                    <a:lstStyle/>
                    <a:p>
                      <a:pPr algn="ctr">
                        <a:lnSpc>
                          <a:spcPct val="107000"/>
                        </a:lnSpc>
                      </a:pPr>
                      <a:r>
                        <a:rPr lang="en-GB" sz="1500" kern="100">
                          <a:effectLst/>
                        </a:rPr>
                        <a:t>15,566.16</a:t>
                      </a:r>
                      <a:endParaRPr lang="pl-PL" sz="150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rowSpan="2">
                  <a:txBody>
                    <a:bodyPr/>
                    <a:lstStyle/>
                    <a:p>
                      <a:pPr algn="ctr">
                        <a:lnSpc>
                          <a:spcPct val="107000"/>
                        </a:lnSpc>
                      </a:pPr>
                      <a:r>
                        <a:rPr lang="en-GB" sz="1500" kern="100" dirty="0">
                          <a:effectLst/>
                        </a:rPr>
                        <a:t>22,098.36</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a:txBody>
                    <a:bodyPr/>
                    <a:lstStyle/>
                    <a:p>
                      <a:pPr algn="ctr">
                        <a:lnSpc>
                          <a:spcPct val="107000"/>
                        </a:lnSpc>
                      </a:pPr>
                      <a:r>
                        <a:rPr lang="en-GB" sz="1500" kern="100" dirty="0">
                          <a:effectLst/>
                        </a:rPr>
                        <a:t>-6,532.20</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rgbClr val="BFECEF"/>
                    </a:solidFill>
                  </a:tcPr>
                </a:tc>
                <a:extLst>
                  <a:ext uri="{0D108BD9-81ED-4DB2-BD59-A6C34878D82A}">
                    <a16:rowId xmlns:a16="http://schemas.microsoft.com/office/drawing/2014/main" val="3029301375"/>
                  </a:ext>
                </a:extLst>
              </a:tr>
              <a:tr h="272240">
                <a:tc vMerge="1">
                  <a:txBody>
                    <a:bodyPr/>
                    <a:lstStyle/>
                    <a:p>
                      <a:endParaRPr lang="pl-PL"/>
                    </a:p>
                  </a:txBody>
                  <a:tcPr/>
                </a:tc>
                <a:tc>
                  <a:txBody>
                    <a:bodyPr/>
                    <a:lstStyle/>
                    <a:p>
                      <a:pPr algn="ctr">
                        <a:lnSpc>
                          <a:spcPct val="107000"/>
                        </a:lnSpc>
                      </a:pPr>
                      <a:r>
                        <a:rPr lang="en-GB" sz="1500" kern="100" dirty="0">
                          <a:effectLst/>
                        </a:rPr>
                        <a:t>Flat rate 8.5%</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19,953.16</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vMerge="1">
                  <a:txBody>
                    <a:bodyPr/>
                    <a:lstStyle/>
                    <a:p>
                      <a:endParaRPr lang="pl-PL"/>
                    </a:p>
                  </a:txBody>
                  <a:tcPr/>
                </a:tc>
                <a:tc>
                  <a:txBody>
                    <a:bodyPr/>
                    <a:lstStyle/>
                    <a:p>
                      <a:pPr algn="ctr">
                        <a:lnSpc>
                          <a:spcPct val="107000"/>
                        </a:lnSpc>
                      </a:pPr>
                      <a:r>
                        <a:rPr lang="en-GB" sz="1500" kern="100">
                          <a:effectLst/>
                        </a:rPr>
                        <a:t>-2,145.20</a:t>
                      </a:r>
                      <a:endParaRPr lang="pl-PL" sz="1500">
                        <a:effectLst/>
                        <a:latin typeface="+mj-lt"/>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1041516217"/>
                  </a:ext>
                </a:extLst>
              </a:tr>
              <a:tr h="272240">
                <a:tc vMerge="1">
                  <a:txBody>
                    <a:bodyPr/>
                    <a:lstStyle/>
                    <a:p>
                      <a:endParaRPr lang="pl-PL"/>
                    </a:p>
                  </a:txBody>
                  <a:tcPr/>
                </a:tc>
                <a:tc>
                  <a:txBody>
                    <a:bodyPr/>
                    <a:lstStyle/>
                    <a:p>
                      <a:pPr algn="ctr">
                        <a:lnSpc>
                          <a:spcPct val="107000"/>
                        </a:lnSpc>
                      </a:pPr>
                      <a:r>
                        <a:rPr lang="en-GB" sz="1500" kern="100" dirty="0">
                          <a:effectLst/>
                        </a:rPr>
                        <a:t>Tax scale</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a:effectLst/>
                        </a:rPr>
                        <a:t>33,900.00</a:t>
                      </a:r>
                      <a:endParaRPr lang="pl-PL" sz="150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26,763.43</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7,136.57</a:t>
                      </a:r>
                      <a:endParaRPr lang="pl-PL" sz="1500" dirty="0">
                        <a:effectLst/>
                        <a:latin typeface="+mj-lt"/>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866089614"/>
                  </a:ext>
                </a:extLst>
              </a:tr>
              <a:tr h="272240">
                <a:tc vMerge="1">
                  <a:txBody>
                    <a:bodyPr/>
                    <a:lstStyle/>
                    <a:p>
                      <a:endParaRPr lang="pl-PL"/>
                    </a:p>
                  </a:txBody>
                  <a:tcPr/>
                </a:tc>
                <a:tc>
                  <a:txBody>
                    <a:bodyPr/>
                    <a:lstStyle/>
                    <a:p>
                      <a:pPr algn="ctr">
                        <a:lnSpc>
                          <a:spcPct val="107000"/>
                        </a:lnSpc>
                      </a:pPr>
                      <a:r>
                        <a:rPr lang="en-GB" sz="1500" kern="100" dirty="0">
                          <a:effectLst/>
                        </a:rPr>
                        <a:t>Flat tax</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34,186.09</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20,915.41</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chemeClr val="bg1">
                        <a:lumMod val="95000"/>
                      </a:schemeClr>
                    </a:solidFill>
                  </a:tcPr>
                </a:tc>
                <a:tc>
                  <a:txBody>
                    <a:bodyPr/>
                    <a:lstStyle/>
                    <a:p>
                      <a:pPr algn="ctr">
                        <a:lnSpc>
                          <a:spcPct val="107000"/>
                        </a:lnSpc>
                      </a:pPr>
                      <a:r>
                        <a:rPr lang="en-GB" sz="1500" kern="100" dirty="0">
                          <a:effectLst/>
                        </a:rPr>
                        <a:t>13,270.68</a:t>
                      </a:r>
                      <a:endParaRPr lang="pl-PL" sz="1500" dirty="0">
                        <a:effectLst/>
                        <a:latin typeface="+mj-lt"/>
                        <a:ea typeface="Calibri" panose="020F0502020204030204" pitchFamily="34" charset="0"/>
                      </a:endParaRPr>
                    </a:p>
                  </a:txBody>
                  <a:tcPr marL="44450" marR="44450" marT="0" marB="0" anchor="ctr">
                    <a:lnB w="12700" cap="flat" cmpd="sng" algn="ctr">
                      <a:solidFill>
                        <a:srgbClr val="2DB2BB"/>
                      </a:solidFill>
                      <a:prstDash val="solid"/>
                      <a:round/>
                      <a:headEnd type="none" w="med" len="med"/>
                      <a:tailEnd type="none" w="med" len="med"/>
                    </a:lnB>
                    <a:solidFill>
                      <a:srgbClr val="BFECEF"/>
                    </a:solidFill>
                  </a:tcPr>
                </a:tc>
                <a:extLst>
                  <a:ext uri="{0D108BD9-81ED-4DB2-BD59-A6C34878D82A}">
                    <a16:rowId xmlns:a16="http://schemas.microsoft.com/office/drawing/2014/main" val="616174179"/>
                  </a:ext>
                </a:extLst>
              </a:tr>
              <a:tr h="272240">
                <a:tc rowSpan="4">
                  <a:txBody>
                    <a:bodyPr/>
                    <a:lstStyle/>
                    <a:p>
                      <a:pPr algn="ctr">
                        <a:lnSpc>
                          <a:spcPct val="107000"/>
                        </a:lnSpc>
                      </a:pPr>
                      <a:r>
                        <a:rPr lang="en-GB" sz="1500" b="0" kern="100" dirty="0">
                          <a:effectLst/>
                        </a:rPr>
                        <a:t>200,000</a:t>
                      </a:r>
                      <a:endParaRPr lang="pl-PL" sz="1500" b="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rgbClr val="BFECEF"/>
                    </a:solidFill>
                  </a:tcPr>
                </a:tc>
                <a:tc>
                  <a:txBody>
                    <a:bodyPr/>
                    <a:lstStyle/>
                    <a:p>
                      <a:pPr algn="ctr">
                        <a:lnSpc>
                          <a:spcPct val="107000"/>
                        </a:lnSpc>
                      </a:pPr>
                      <a:r>
                        <a:rPr lang="en-GB" sz="1500" kern="100" dirty="0">
                          <a:effectLst/>
                        </a:rPr>
                        <a:t>Flat rate 5.5%</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a:txBody>
                    <a:bodyPr/>
                    <a:lstStyle/>
                    <a:p>
                      <a:pPr algn="ctr">
                        <a:lnSpc>
                          <a:spcPct val="107000"/>
                        </a:lnSpc>
                      </a:pPr>
                      <a:r>
                        <a:rPr lang="en-GB" sz="1500" kern="100">
                          <a:effectLst/>
                        </a:rPr>
                        <a:t>18,316.16</a:t>
                      </a:r>
                      <a:endParaRPr lang="pl-PL" sz="150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rowSpan="2">
                  <a:txBody>
                    <a:bodyPr/>
                    <a:lstStyle/>
                    <a:p>
                      <a:pPr algn="ctr">
                        <a:lnSpc>
                          <a:spcPct val="107000"/>
                        </a:lnSpc>
                      </a:pPr>
                      <a:r>
                        <a:rPr lang="en-GB" sz="1500" kern="100" dirty="0">
                          <a:effectLst/>
                        </a:rPr>
                        <a:t>22,098.36</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chemeClr val="bg1">
                        <a:lumMod val="95000"/>
                      </a:schemeClr>
                    </a:solidFill>
                  </a:tcPr>
                </a:tc>
                <a:tc>
                  <a:txBody>
                    <a:bodyPr/>
                    <a:lstStyle/>
                    <a:p>
                      <a:pPr algn="ctr">
                        <a:lnSpc>
                          <a:spcPct val="107000"/>
                        </a:lnSpc>
                      </a:pPr>
                      <a:r>
                        <a:rPr lang="en-GB" sz="1500" kern="100" dirty="0">
                          <a:effectLst/>
                        </a:rPr>
                        <a:t>-3,782.20</a:t>
                      </a:r>
                      <a:endParaRPr lang="pl-PL" sz="1500" dirty="0">
                        <a:effectLst/>
                        <a:latin typeface="+mj-lt"/>
                        <a:ea typeface="Calibri" panose="020F0502020204030204" pitchFamily="34" charset="0"/>
                      </a:endParaRPr>
                    </a:p>
                  </a:txBody>
                  <a:tcPr marL="44450" marR="44450" marT="0" marB="0" anchor="ctr">
                    <a:lnT w="12700" cap="flat" cmpd="sng" algn="ctr">
                      <a:solidFill>
                        <a:srgbClr val="2DB2BB"/>
                      </a:solidFill>
                      <a:prstDash val="solid"/>
                      <a:round/>
                      <a:headEnd type="none" w="med" len="med"/>
                      <a:tailEnd type="none" w="med" len="med"/>
                    </a:lnT>
                    <a:solidFill>
                      <a:srgbClr val="BFECEF"/>
                    </a:solidFill>
                  </a:tcPr>
                </a:tc>
                <a:extLst>
                  <a:ext uri="{0D108BD9-81ED-4DB2-BD59-A6C34878D82A}">
                    <a16:rowId xmlns:a16="http://schemas.microsoft.com/office/drawing/2014/main" val="183822256"/>
                  </a:ext>
                </a:extLst>
              </a:tr>
              <a:tr h="272240">
                <a:tc vMerge="1">
                  <a:txBody>
                    <a:bodyPr/>
                    <a:lstStyle/>
                    <a:p>
                      <a:endParaRPr lang="pl-PL"/>
                    </a:p>
                  </a:txBody>
                  <a:tcPr/>
                </a:tc>
                <a:tc>
                  <a:txBody>
                    <a:bodyPr/>
                    <a:lstStyle/>
                    <a:p>
                      <a:pPr algn="ctr">
                        <a:lnSpc>
                          <a:spcPct val="107000"/>
                        </a:lnSpc>
                      </a:pPr>
                      <a:r>
                        <a:rPr lang="en-GB" sz="1500" kern="100" dirty="0">
                          <a:effectLst/>
                        </a:rPr>
                        <a:t>Flat rate 8.5%</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24,203.16</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vMerge="1">
                  <a:txBody>
                    <a:bodyPr/>
                    <a:lstStyle/>
                    <a:p>
                      <a:endParaRPr lang="pl-PL"/>
                    </a:p>
                  </a:txBody>
                  <a:tcPr/>
                </a:tc>
                <a:tc>
                  <a:txBody>
                    <a:bodyPr/>
                    <a:lstStyle/>
                    <a:p>
                      <a:pPr algn="ctr">
                        <a:lnSpc>
                          <a:spcPct val="107000"/>
                        </a:lnSpc>
                      </a:pPr>
                      <a:r>
                        <a:rPr lang="en-GB" sz="1500" kern="100" dirty="0">
                          <a:effectLst/>
                        </a:rPr>
                        <a:t>2,104.80</a:t>
                      </a:r>
                      <a:endParaRPr lang="pl-PL" sz="1500" dirty="0">
                        <a:effectLst/>
                        <a:latin typeface="+mj-lt"/>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804969352"/>
                  </a:ext>
                </a:extLst>
              </a:tr>
              <a:tr h="272240">
                <a:tc vMerge="1">
                  <a:txBody>
                    <a:bodyPr/>
                    <a:lstStyle/>
                    <a:p>
                      <a:endParaRPr lang="pl-PL"/>
                    </a:p>
                  </a:txBody>
                  <a:tcPr/>
                </a:tc>
                <a:tc>
                  <a:txBody>
                    <a:bodyPr/>
                    <a:lstStyle/>
                    <a:p>
                      <a:pPr algn="ctr">
                        <a:lnSpc>
                          <a:spcPct val="107000"/>
                        </a:lnSpc>
                      </a:pPr>
                      <a:r>
                        <a:rPr lang="en-GB" sz="1500" kern="100" dirty="0">
                          <a:effectLst/>
                        </a:rPr>
                        <a:t>Tax scale</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a:effectLst/>
                        </a:rPr>
                        <a:t>54,400.00</a:t>
                      </a:r>
                      <a:endParaRPr lang="pl-PL" sz="150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31,263.43</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23,136.57</a:t>
                      </a:r>
                      <a:endParaRPr lang="pl-PL" sz="1500" dirty="0">
                        <a:effectLst/>
                        <a:latin typeface="+mj-lt"/>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563653605"/>
                  </a:ext>
                </a:extLst>
              </a:tr>
              <a:tr h="272240">
                <a:tc vMerge="1">
                  <a:txBody>
                    <a:bodyPr/>
                    <a:lstStyle/>
                    <a:p>
                      <a:endParaRPr lang="pl-PL"/>
                    </a:p>
                  </a:txBody>
                  <a:tcPr/>
                </a:tc>
                <a:tc>
                  <a:txBody>
                    <a:bodyPr/>
                    <a:lstStyle/>
                    <a:p>
                      <a:pPr algn="ctr">
                        <a:lnSpc>
                          <a:spcPct val="107000"/>
                        </a:lnSpc>
                      </a:pPr>
                      <a:r>
                        <a:rPr lang="en-GB" sz="1500" kern="100" dirty="0">
                          <a:effectLst/>
                        </a:rPr>
                        <a:t>Flat tax</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45,581.82</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23,255.36</a:t>
                      </a:r>
                      <a:endParaRPr lang="pl-PL" sz="1500" dirty="0">
                        <a:effectLst/>
                        <a:latin typeface="+mj-lt"/>
                        <a:ea typeface="Calibri" panose="020F0502020204030204" pitchFamily="34" charset="0"/>
                      </a:endParaRPr>
                    </a:p>
                  </a:txBody>
                  <a:tcPr marL="44450" marR="44450" marT="0" marB="0" anchor="ctr">
                    <a:solidFill>
                      <a:schemeClr val="bg1">
                        <a:lumMod val="95000"/>
                      </a:schemeClr>
                    </a:solidFill>
                  </a:tcPr>
                </a:tc>
                <a:tc>
                  <a:txBody>
                    <a:bodyPr/>
                    <a:lstStyle/>
                    <a:p>
                      <a:pPr algn="ctr">
                        <a:lnSpc>
                          <a:spcPct val="107000"/>
                        </a:lnSpc>
                      </a:pPr>
                      <a:r>
                        <a:rPr lang="en-GB" sz="1500" kern="100" dirty="0">
                          <a:effectLst/>
                        </a:rPr>
                        <a:t>22,326.46</a:t>
                      </a:r>
                      <a:endParaRPr lang="pl-PL" sz="1500" dirty="0">
                        <a:effectLst/>
                        <a:latin typeface="+mj-lt"/>
                        <a:ea typeface="Calibri" panose="020F0502020204030204" pitchFamily="34" charset="0"/>
                      </a:endParaRPr>
                    </a:p>
                  </a:txBody>
                  <a:tcPr marL="44450" marR="44450" marT="0" marB="0" anchor="ctr">
                    <a:solidFill>
                      <a:srgbClr val="BFECEF"/>
                    </a:solidFill>
                  </a:tcPr>
                </a:tc>
                <a:extLst>
                  <a:ext uri="{0D108BD9-81ED-4DB2-BD59-A6C34878D82A}">
                    <a16:rowId xmlns:a16="http://schemas.microsoft.com/office/drawing/2014/main" val="1685097545"/>
                  </a:ext>
                </a:extLst>
              </a:tr>
            </a:tbl>
          </a:graphicData>
        </a:graphic>
      </p:graphicFrame>
    </p:spTree>
    <p:extLst>
      <p:ext uri="{BB962C8B-B14F-4D97-AF65-F5344CB8AC3E}">
        <p14:creationId xmlns:p14="http://schemas.microsoft.com/office/powerpoint/2010/main" val="396048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DD0E1-65FC-8EBC-14D9-DA21081D2CA3}"/>
              </a:ext>
            </a:extLst>
          </p:cNvPr>
          <p:cNvSpPr>
            <a:spLocks noGrp="1"/>
          </p:cNvSpPr>
          <p:nvPr>
            <p:ph type="title"/>
          </p:nvPr>
        </p:nvSpPr>
        <p:spPr/>
        <p:txBody>
          <a:bodyPr>
            <a:noAutofit/>
          </a:bodyPr>
          <a:lstStyle/>
          <a:p>
            <a:r>
              <a:rPr lang="en-US" sz="4000" dirty="0"/>
              <a:t>The tax relief for working seniors as an incentive to remain professionally active while resigning from drawing benefits</a:t>
            </a:r>
          </a:p>
        </p:txBody>
      </p:sp>
      <p:sp>
        <p:nvSpPr>
          <p:cNvPr id="3" name="Content Placeholder 2">
            <a:extLst>
              <a:ext uri="{FF2B5EF4-FFF2-40B4-BE49-F238E27FC236}">
                <a16:creationId xmlns:a16="http://schemas.microsoft.com/office/drawing/2014/main" id="{B0CD023F-0F5A-78AF-A448-6BB06AA939FC}"/>
              </a:ext>
            </a:extLst>
          </p:cNvPr>
          <p:cNvSpPr>
            <a:spLocks noGrp="1"/>
          </p:cNvSpPr>
          <p:nvPr>
            <p:ph idx="1"/>
          </p:nvPr>
        </p:nvSpPr>
        <p:spPr>
          <a:xfrm>
            <a:off x="838200" y="2299855"/>
            <a:ext cx="10515600" cy="3877108"/>
          </a:xfrm>
        </p:spPr>
        <p:txBody>
          <a:bodyPr/>
          <a:lstStyle/>
          <a:p>
            <a:pPr algn="just"/>
            <a:r>
              <a:rPr lang="en-US" dirty="0"/>
              <a:t>It cannot be unequivocally considered that tax relief is a significant incentive to remain professionally active. PIT-0 for seniors is rather a form of financial support than a tool motivating medium- or long-term suspension of benefits for professional activity.</a:t>
            </a:r>
          </a:p>
          <a:p>
            <a:pPr algn="just"/>
            <a:r>
              <a:rPr lang="en-US" dirty="0"/>
              <a:t>The main advantages of the relief boil down mainly to the financial benefits (support) of the seniors. Thanks to this tool, seniors can periodically receive tax cash benefits, and the relief partially compensates, e.g. a decrease in the generation replacement rate.</a:t>
            </a:r>
          </a:p>
        </p:txBody>
      </p:sp>
    </p:spTree>
    <p:extLst>
      <p:ext uri="{BB962C8B-B14F-4D97-AF65-F5344CB8AC3E}">
        <p14:creationId xmlns:p14="http://schemas.microsoft.com/office/powerpoint/2010/main" val="264994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9" name="Rectangle: Rounded Corners 8">
            <a:extLst>
              <a:ext uri="{FF2B5EF4-FFF2-40B4-BE49-F238E27FC236}">
                <a16:creationId xmlns:a16="http://schemas.microsoft.com/office/drawing/2014/main" id="{27153961-886A-F89E-71F5-104DA65BA4E5}"/>
              </a:ext>
            </a:extLst>
          </p:cNvPr>
          <p:cNvSpPr>
            <a:spLocks noGrp="1" noRot="1" noMove="1" noResize="1" noEditPoints="1" noAdjustHandles="1" noChangeArrowheads="1" noChangeShapeType="1"/>
          </p:cNvSpPr>
          <p:nvPr/>
        </p:nvSpPr>
        <p:spPr>
          <a:xfrm>
            <a:off x="1763851" y="283939"/>
            <a:ext cx="12486807" cy="526242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DD0E1-65FC-8EBC-14D9-DA21081D2C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CD023F-0F5A-78AF-A448-6BB06AA939FC}"/>
              </a:ext>
            </a:extLst>
          </p:cNvPr>
          <p:cNvSpPr>
            <a:spLocks noGrp="1"/>
          </p:cNvSpPr>
          <p:nvPr>
            <p:ph idx="1"/>
          </p:nvPr>
        </p:nvSpPr>
        <p:spPr/>
        <p:txBody>
          <a:bodyPr/>
          <a:lstStyle/>
          <a:p>
            <a:pPr marL="0" indent="0">
              <a:buNone/>
            </a:pPr>
            <a:r>
              <a:rPr lang="pl-PL" dirty="0"/>
              <a:t>anna.dada@uni.opole.pl</a:t>
            </a:r>
            <a:endParaRPr lang="en-US" dirty="0"/>
          </a:p>
        </p:txBody>
      </p:sp>
      <p:sp>
        <p:nvSpPr>
          <p:cNvPr id="10" name="Title 1">
            <a:extLst>
              <a:ext uri="{FF2B5EF4-FFF2-40B4-BE49-F238E27FC236}">
                <a16:creationId xmlns:a16="http://schemas.microsoft.com/office/drawing/2014/main" id="{334740D4-CB81-ABF5-30DD-4DED5D93FD67}"/>
              </a:ext>
            </a:extLst>
          </p:cNvPr>
          <p:cNvSpPr txBox="1">
            <a:spLocks/>
          </p:cNvSpPr>
          <p:nvPr/>
        </p:nvSpPr>
        <p:spPr>
          <a:xfrm>
            <a:off x="6577337" y="1311639"/>
            <a:ext cx="4942824" cy="1937363"/>
          </a:xfrm>
          <a:prstGeom prst="rect">
            <a:avLst/>
          </a:prstGeom>
          <a:solidFill>
            <a:srgbClr val="2DB2B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6000" b="1" dirty="0">
                <a:solidFill>
                  <a:schemeClr val="bg1"/>
                </a:solidFill>
              </a:rPr>
              <a:t>Thank you!</a:t>
            </a:r>
          </a:p>
          <a:p>
            <a:pPr algn="r"/>
            <a:endParaRPr lang="en-US" b="1" dirty="0">
              <a:solidFill>
                <a:schemeClr val="bg1"/>
              </a:solidFill>
            </a:endParaRPr>
          </a:p>
        </p:txBody>
      </p:sp>
    </p:spTree>
    <p:extLst>
      <p:ext uri="{BB962C8B-B14F-4D97-AF65-F5344CB8AC3E}">
        <p14:creationId xmlns:p14="http://schemas.microsoft.com/office/powerpoint/2010/main" val="1159347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TotalTime>
  <Words>651</Words>
  <Application>Microsoft Office PowerPoint</Application>
  <PresentationFormat>Panoramiczny</PresentationFormat>
  <Paragraphs>135</Paragraphs>
  <Slides>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vt:i4>
      </vt:variant>
    </vt:vector>
  </HeadingPairs>
  <TitlesOfParts>
    <vt:vector size="14" baseType="lpstr">
      <vt:lpstr>Arial</vt:lpstr>
      <vt:lpstr>Calibri</vt:lpstr>
      <vt:lpstr>Calibri Light</vt:lpstr>
      <vt:lpstr>Noto Sans</vt:lpstr>
      <vt:lpstr>Times New Roman</vt:lpstr>
      <vt:lpstr>Office Theme</vt:lpstr>
      <vt:lpstr>Tax Relief for Working Seniors as an Incentive to Remain Professionally Active – the Case of Poland</vt:lpstr>
      <vt:lpstr>Ways of eliminating the negative effects of the generation replacement gap </vt:lpstr>
      <vt:lpstr>Premises for a senior citizen to be eligible for a tax relief </vt:lpstr>
      <vt:lpstr>The assessment of the scope of tax benefits regarding the tax relief </vt:lpstr>
      <vt:lpstr>Tax benefits of applying for the tax relief by the employee (PLN)</vt:lpstr>
      <vt:lpstr>Tax benefits of applying for the tax relief by the entrepreneur (PLN)</vt:lpstr>
      <vt:lpstr>The tax relief for working seniors as an incentive to remain professionally active while resigning from drawing benefits</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Agnese Rusakova</dc:creator>
  <cp:lastModifiedBy>Anna Dada</cp:lastModifiedBy>
  <cp:revision>17</cp:revision>
  <dcterms:created xsi:type="dcterms:W3CDTF">2023-10-05T05:13:23Z</dcterms:created>
  <dcterms:modified xsi:type="dcterms:W3CDTF">2024-03-06T10:35:14Z</dcterms:modified>
</cp:coreProperties>
</file>