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69" r:id="rId5"/>
    <p:sldId id="270" r:id="rId6"/>
    <p:sldId id="276" r:id="rId7"/>
    <p:sldId id="272" r:id="rId8"/>
    <p:sldId id="271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1130162"/>
            <a:ext cx="10190921" cy="2210815"/>
          </a:xfrm>
          <a:solidFill>
            <a:srgbClr val="2DB2BB"/>
          </a:solidFill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Empowering Sustainable Energy Transitions: A Comprehensive Strategy for Renewable Energy and 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187199"/>
            <a:ext cx="10485783" cy="887039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Rotaru</a:t>
            </a:r>
            <a:r>
              <a:rPr lang="en-US" dirty="0">
                <a:solidFill>
                  <a:schemeClr val="bg1"/>
                </a:solidFill>
              </a:rPr>
              <a:t> Mihaela, </a:t>
            </a:r>
            <a:r>
              <a:rPr lang="en-US" dirty="0" err="1">
                <a:solidFill>
                  <a:schemeClr val="bg1"/>
                </a:solidFill>
              </a:rPr>
              <a:t>Isarie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Claudiu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Laurentiu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Stoica</a:t>
            </a:r>
            <a:r>
              <a:rPr lang="en-US" dirty="0">
                <a:solidFill>
                  <a:schemeClr val="bg1"/>
                </a:solidFill>
              </a:rPr>
              <a:t> Augustin, </a:t>
            </a:r>
            <a:r>
              <a:rPr lang="en-US" dirty="0" err="1">
                <a:solidFill>
                  <a:schemeClr val="bg1"/>
                </a:solidFill>
              </a:rPr>
              <a:t>Ciofu</a:t>
            </a:r>
            <a:r>
              <a:rPr lang="en-US" dirty="0">
                <a:solidFill>
                  <a:schemeClr val="bg1"/>
                </a:solidFill>
              </a:rPr>
              <a:t> Florin, </a:t>
            </a:r>
            <a:r>
              <a:rPr lang="en-US" dirty="0" err="1">
                <a:solidFill>
                  <a:schemeClr val="bg1"/>
                </a:solidFill>
              </a:rPr>
              <a:t>Prodea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Laurentiu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Lucian Blaga University of Sibiu, Sibiu, Romania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1896894" y="1311639"/>
            <a:ext cx="10223770" cy="2875561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000" b="1" dirty="0">
                <a:solidFill>
                  <a:schemeClr val="bg1"/>
                </a:solidFill>
              </a:rPr>
              <a:t>Thank you!</a:t>
            </a:r>
            <a:endParaRPr lang="en-US" sz="6000" b="1" dirty="0">
              <a:solidFill>
                <a:schemeClr val="bg1"/>
              </a:solidFill>
            </a:endParaRPr>
          </a:p>
          <a:p>
            <a:pPr algn="r"/>
            <a:endParaRPr lang="en-US" sz="6000" b="1" dirty="0">
              <a:solidFill>
                <a:schemeClr val="bg1"/>
              </a:solidFill>
            </a:endParaRPr>
          </a:p>
          <a:p>
            <a:pPr algn="r"/>
            <a:endParaRPr lang="lv-LV" sz="3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Acknowledgements.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project "Renewable energy and energy efficiency - for sustainable development in Sibiu county" is funded with the support of grants from Iceland, Liechtenstein and Norway through the EEA and Norwegian Financial Mechanisms 2014 - 2021, within the framework of the "Romanian Energy </a:t>
            </a:r>
            <a:r>
              <a:rPr lang="en-US" sz="2400" b="1" dirty="0" err="1">
                <a:solidFill>
                  <a:schemeClr val="bg1"/>
                </a:solidFill>
              </a:rPr>
              <a:t>Programme</a:t>
            </a:r>
            <a:r>
              <a:rPr lang="en-US" sz="2400" b="1" dirty="0">
                <a:solidFill>
                  <a:schemeClr val="bg1"/>
                </a:solidFill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9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Importance of sustainable energy practices</a:t>
            </a:r>
          </a:p>
          <a:p>
            <a:r>
              <a:rPr lang="en-US" dirty="0"/>
              <a:t>Surge in energy usage and carbon emissions raises concerns.</a:t>
            </a:r>
          </a:p>
          <a:p>
            <a:r>
              <a:rPr lang="en-US" dirty="0"/>
              <a:t>Debate: Urbanization vs. product/service generation.</a:t>
            </a:r>
          </a:p>
          <a:p>
            <a:r>
              <a:rPr lang="en-US" dirty="0"/>
              <a:t>Projections: Electricity consumption to rise significantly by 2050.</a:t>
            </a:r>
          </a:p>
          <a:p>
            <a:r>
              <a:rPr lang="en-US" dirty="0"/>
              <a:t>Urgent need for proactive measures to enhance energy efficiency and promote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BFF49-02F1-F8F6-FF5B-05AD7956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EE6F1B79-207F-9E08-87EA-5A4E37AFBD5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AE17957-A2FA-8CFE-9074-1228AAA10C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413341-1504-59FC-9C4D-D56C03244986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D33EC2D-B39D-D597-B2C3-DFD77B78D202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D2E4F-F234-7300-CC3A-B308B1C75D26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3DD16-35A4-B2A5-137F-842422F1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6FA87B-8ABB-33C2-DB28-8D2FB5C71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44" y="1322962"/>
            <a:ext cx="8436291" cy="35863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EC4A54-C6B1-CA2D-F665-D8E63C5C2E12}"/>
              </a:ext>
            </a:extLst>
          </p:cNvPr>
          <p:cNvSpPr txBox="1"/>
          <p:nvPr/>
        </p:nvSpPr>
        <p:spPr>
          <a:xfrm>
            <a:off x="838200" y="4999325"/>
            <a:ext cx="10390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U.S. Energy Information Administration, International Energy Outlook 2021 Reference case</a:t>
            </a:r>
          </a:p>
          <a:p>
            <a:r>
              <a:rPr lang="en-US" dirty="0"/>
              <a:t>Note: OECD=Organization for Economic Cooperation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9529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methodology employed in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90" y="2766218"/>
            <a:ext cx="11440432" cy="1325563"/>
          </a:xfrm>
        </p:spPr>
        <p:txBody>
          <a:bodyPr/>
          <a:lstStyle/>
          <a:p>
            <a:r>
              <a:rPr lang="en-US" dirty="0"/>
              <a:t>Overview of methodologies employed for data collection and ATU selection.</a:t>
            </a:r>
          </a:p>
          <a:p>
            <a:r>
              <a:rPr lang="en-US" dirty="0"/>
              <a:t>Combination of quantitative and qualitative methods utilized.</a:t>
            </a:r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methodology employed in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Quantitative Data Collection:</a:t>
            </a:r>
          </a:p>
          <a:p>
            <a:r>
              <a:rPr lang="en-US" dirty="0"/>
              <a:t>Gathered statistical information from government reports, energy usage databases, and regional surveys.</a:t>
            </a:r>
          </a:p>
          <a:p>
            <a:r>
              <a:rPr lang="en-US" dirty="0"/>
              <a:t>Analyzed data to measure adoption of renewable energy and energy efficiency projects.</a:t>
            </a:r>
          </a:p>
          <a:p>
            <a:r>
              <a:rPr lang="en-US" dirty="0"/>
              <a:t>Consulted national and international initiatives and standards for best practices.</a:t>
            </a:r>
          </a:p>
          <a:p>
            <a:r>
              <a:rPr lang="en-US" dirty="0"/>
              <a:t>Developed a comprehensive guide aligned with legal and institutional frameworks.</a:t>
            </a:r>
          </a:p>
          <a:p>
            <a:r>
              <a:rPr lang="en-US" dirty="0"/>
              <a:t>Conducted workshops, technical study visits, and training sessions for citizens and experts.</a:t>
            </a:r>
          </a:p>
          <a:p>
            <a:r>
              <a:rPr lang="en-US" dirty="0"/>
              <a:t>Administered a questionnaire to assess community perceptions and knowledge.</a:t>
            </a:r>
          </a:p>
          <a:p>
            <a:pPr marL="0" indent="0">
              <a:buNone/>
            </a:pPr>
            <a:r>
              <a:rPr lang="en-US" dirty="0"/>
              <a:t>Qualitative Data Collection:</a:t>
            </a:r>
          </a:p>
          <a:p>
            <a:r>
              <a:rPr lang="en-US" dirty="0"/>
              <a:t>Conducted semi-structured interviews with local officials and stakeholders.</a:t>
            </a:r>
          </a:p>
          <a:p>
            <a:r>
              <a:rPr lang="en-US" dirty="0"/>
              <a:t>Organized focus group discussions with diverse stakeholder groups.</a:t>
            </a:r>
          </a:p>
          <a:p>
            <a:r>
              <a:rPr lang="en-US" dirty="0"/>
              <a:t>Facilitated stakeholder consultations to solicit feedback on strategic planning.</a:t>
            </a:r>
          </a:p>
          <a:p>
            <a:r>
              <a:rPr lang="en-US" dirty="0"/>
              <a:t>Leveraged qualitative insights to complement quantitative data analysis for evidence-based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1F636-7F04-BE49-7DE0-E4E9C4FA4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9B79D85F-AF8E-958E-39D0-6B0CFFEC621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7B61C125-3041-4DF4-B484-E9CBA92497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4F9A90-1934-A9DD-005B-7594CAA5E21C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53A1F52-C004-0699-8077-7E23625BCB23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721B6-435D-BF8A-BFC4-17A24A15C50B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7C3A3-EE28-BB87-7231-6E396500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Administrative territorial unit (ATU) selection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2859F-AF99-79E4-7BFD-093F389FE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4" y="1487025"/>
            <a:ext cx="4756582" cy="3718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727041-73CA-FD0B-EE54-BAADEE0DB4A4}"/>
              </a:ext>
            </a:extLst>
          </p:cNvPr>
          <p:cNvSpPr txBox="1"/>
          <p:nvPr/>
        </p:nvSpPr>
        <p:spPr>
          <a:xfrm>
            <a:off x="6122288" y="1690688"/>
            <a:ext cx="52371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Key Characteristics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Population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Consumption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Strategic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Infrastructure and Community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Strategic Significance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Policy Support</a:t>
            </a:r>
          </a:p>
        </p:txBody>
      </p:sp>
    </p:spTree>
    <p:extLst>
      <p:ext uri="{BB962C8B-B14F-4D97-AF65-F5344CB8AC3E}">
        <p14:creationId xmlns:p14="http://schemas.microsoft.com/office/powerpoint/2010/main" val="427446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15" y="147470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Workshops for Sibiu County Citizens were organized for citizens across more then 30 communities </a:t>
            </a:r>
          </a:p>
          <a:p>
            <a:r>
              <a:rPr lang="en-US" dirty="0"/>
              <a:t>Technical Experts from SMEs and Public Institutions from six pivotal communities within Sibiu County participated in three-day training sessions </a:t>
            </a:r>
          </a:p>
          <a:p>
            <a:r>
              <a:rPr lang="en-US" dirty="0"/>
              <a:t>A comprehensive guide was developed to raise awareness of the benefits of using renewable energy and energy efficiency in Sibiu County</a:t>
            </a:r>
          </a:p>
          <a:p>
            <a:r>
              <a:rPr lang="en-US" dirty="0"/>
              <a:t>An extensive awareness campaign was launched to engage stakeholders and disseminate information on sustainable energy practices</a:t>
            </a:r>
          </a:p>
          <a:p>
            <a:r>
              <a:rPr lang="en-US" dirty="0"/>
              <a:t>An Environmental Protection course was developed for third-year students specializing in Transport and 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Discussing the highlighting successes, challenges, and lessons learned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263F7-43A7-23EE-8621-3FD349F2F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41" y="1783715"/>
            <a:ext cx="5473700" cy="3290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F256E-8BD8-168E-DC63-3ABA12766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641" y="2015273"/>
            <a:ext cx="5810320" cy="2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drawn from the project and recommendations for future 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8CCBC5-A003-EDE1-7B1B-496DED38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72" y="1690688"/>
            <a:ext cx="5038927" cy="4197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11D76-3957-9959-9E31-4A4B554A9EE3}"/>
              </a:ext>
            </a:extLst>
          </p:cNvPr>
          <p:cNvSpPr txBox="1"/>
          <p:nvPr/>
        </p:nvSpPr>
        <p:spPr>
          <a:xfrm>
            <a:off x="4630366" y="1859340"/>
            <a:ext cx="74124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Importance of ongoing engagement and communication with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tailored communication strategies and outreach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Addressing barriers to awareness and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Fostering a sense of ownership and commitment among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investment in resources and infrastructure to support sustainable energy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on securing funding, expertise, and logistical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Emphasis on behavior change for achieving sustainable energy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incentives, education, and support to facilitate behavior change.</a:t>
            </a:r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665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Office Theme</vt:lpstr>
      <vt:lpstr>Empowering Sustainable Energy Transitions: A Comprehensive Strategy for Renewable Energy and Efficiency</vt:lpstr>
      <vt:lpstr>Introduction</vt:lpstr>
      <vt:lpstr>Introduction</vt:lpstr>
      <vt:lpstr>The methodology employed in this project</vt:lpstr>
      <vt:lpstr>The methodology employed in this project</vt:lpstr>
      <vt:lpstr>Administrative territorial unit (ATU) selection</vt:lpstr>
      <vt:lpstr>Results and discussion</vt:lpstr>
      <vt:lpstr>Discussing the highlighting successes, challenges, and lessons learned</vt:lpstr>
      <vt:lpstr>Conclusions drawn from the project and recommendations for future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ROTARU MIHAELA</cp:lastModifiedBy>
  <cp:revision>5</cp:revision>
  <dcterms:created xsi:type="dcterms:W3CDTF">2023-10-05T05:13:23Z</dcterms:created>
  <dcterms:modified xsi:type="dcterms:W3CDTF">2024-03-06T13:10:19Z</dcterms:modified>
</cp:coreProperties>
</file>