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D012-4440-5FFB-D22B-B0B40129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7C502-1417-7F8C-B773-844C4C6F0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B61B-D4DA-129C-4896-8C6783D8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1ACA-E64C-5535-3762-07197C9D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BAE54-5815-6221-DAF1-EF0C99A8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1E1B-ADBE-6C44-24CB-31A25F50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9E632-E580-DEA6-96D8-AACF4F750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22D25-05A5-E8CA-D88D-634CF42E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E4DD-297E-F06A-4A84-9B52DA1D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5862-5106-56A4-04C4-BFE01201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16A8E-0D90-CD7E-BB4D-5487F7630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44846-1F8B-8EDE-DCBC-D2F47B81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86FB-3D38-1EC8-8DF8-353FBEFB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B866-2A8C-8861-444B-C4FF9B6B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208F-E634-F04E-A9A5-FED624E1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81A5-1925-4C30-C4D6-49E8F6B9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8E02-FE9C-850A-A9CA-ABB7F7D4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645C-16A0-8BA7-055B-ACA731F0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BC138-FD25-CD70-D3E1-D4B1A157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502CA-6CD2-38CC-21DA-B58C6D77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3176-9796-6CC5-84FF-CBCDAE88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C5E1-AFD1-F016-14C7-4CD8674F0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9EA5A-50AA-11EB-8328-F09C991D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CBC39-E6C2-B335-AC74-FACE4D7D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BA5F-927F-10A7-9BB5-75DF016F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F5AA-9944-F915-01F5-F5DB408F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7D94-5768-0C1B-0803-4D1AC12B8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FF5BD-3333-483B-CBDE-F88D92C1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9653D-ED0E-CFE1-6E3D-AB2E9F46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3A192-A963-2E2F-3E65-F1398A2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33ED-83A1-C8C4-3F18-D22DE22E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BB0B-4958-7FF7-B894-C432F44F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734E-4B6D-E86A-49AB-4CE18CB9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C4CE0-C47D-95AD-20CD-C29FD4D1F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CD794-FD70-EB49-9D3E-5245098A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B3B6E-4347-A8BA-8F8D-4F43B80F0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EF524-18C4-F46A-F0E5-4FCCD4D5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1712E-5878-9EFA-CE90-970612E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07EAB-C47C-4179-647A-37DEE6C1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6BB2-C005-59C4-DA5C-EAE8562B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01D25-D574-D5DE-556B-424BB91A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79B49-D129-9520-9DD4-88919DB1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0A5C4-60A5-033E-9C32-6330A1F1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FFFF9-9C10-38ED-AFB1-4C00080D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5BFC9-ED57-3A91-3213-430FF2FA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18F6-E91E-9080-84D9-5374687B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2C8B-5E80-BED8-A8AD-C84F644A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613D-22A3-4230-AE0E-544CD9EC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B94D4-E688-7891-9676-873D902E9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83429-17C0-AC05-6A26-7875E174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8D778-6EBD-809D-CF54-07F199A6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DED08-9BA2-1A01-63B9-DC839B08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8978-3BA0-6405-D65F-1C51C472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5E6F7-DBDD-50B5-F7B5-BA1487474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9F2B2-D80C-5458-7734-2888CDDB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27B32-3E1B-90AF-C102-FB310AC8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091C7-037A-BF71-0058-50505133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B0A6D-6191-896D-D9AD-F7D313D1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341E5-2598-A549-A5BD-6B2BECF9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34678-4C3F-3217-E3B9-34A62D2B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3034-49CB-4D06-A963-00E3E2DDD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BAA9-F2D7-4592-291D-CFFF9B08A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F70AB-AC3E-9D5F-716C-A172C290D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Relationship Id="rId5" Type="http://schemas.openxmlformats.org/officeDocument/2006/relationships/hyperlink" Target="https://www.who.int/tools/whoqol" TargetMode="External" /><Relationship Id="rId4" Type="http://schemas.openxmlformats.org/officeDocument/2006/relationships/image" Target="../media/image2.jpe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895072-7757-B612-0C93-E5A3C29541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818807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dots">
            <a:extLst>
              <a:ext uri="{FF2B5EF4-FFF2-40B4-BE49-F238E27FC236}">
                <a16:creationId xmlns:a16="http://schemas.microsoft.com/office/drawing/2014/main" id="{12A3726A-BA31-4B74-223A-94FA74894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C47E6-53E3-BD5E-C244-46B1A1559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53" y="1059160"/>
            <a:ext cx="6879187" cy="2843228"/>
          </a:xfrm>
          <a:solidFill>
            <a:srgbClr val="2DB2BB"/>
          </a:solidFill>
        </p:spPr>
        <p:txBody>
          <a:bodyPr>
            <a:normAutofit fontScale="90000"/>
          </a:bodyPr>
          <a:lstStyle/>
          <a:p>
            <a:pPr algn="l"/>
            <a:r>
              <a:rPr lang="pl-PL" b="1" dirty="0">
                <a:solidFill>
                  <a:schemeClr val="bg1"/>
                </a:solidFill>
              </a:rPr>
              <a:t>The Dark Triad, </a:t>
            </a:r>
            <a:r>
              <a:rPr lang="pl-PL" b="1" dirty="0" err="1">
                <a:solidFill>
                  <a:schemeClr val="bg1"/>
                </a:solidFill>
              </a:rPr>
              <a:t>coping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strategies</a:t>
            </a:r>
            <a:r>
              <a:rPr lang="pl-PL" b="1" dirty="0">
                <a:solidFill>
                  <a:schemeClr val="bg1"/>
                </a:solidFill>
              </a:rPr>
              <a:t> and </a:t>
            </a:r>
            <a:r>
              <a:rPr lang="pl-PL" b="1" dirty="0" err="1">
                <a:solidFill>
                  <a:schemeClr val="bg1"/>
                </a:solidFill>
              </a:rPr>
              <a:t>quality</a:t>
            </a:r>
            <a:r>
              <a:rPr lang="pl-PL" b="1" dirty="0">
                <a:solidFill>
                  <a:schemeClr val="bg1"/>
                </a:solidFill>
              </a:rPr>
              <a:t> of life </a:t>
            </a:r>
            <a:r>
              <a:rPr lang="pl-PL" b="1" dirty="0" err="1">
                <a:solidFill>
                  <a:schemeClr val="bg1"/>
                </a:solidFill>
              </a:rPr>
              <a:t>among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cardiac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patients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F0D5A-D56D-A188-AA0F-03572BB2E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754" y="4628221"/>
            <a:ext cx="5446426" cy="446018"/>
          </a:xfrm>
        </p:spPr>
        <p:txBody>
          <a:bodyPr/>
          <a:lstStyle/>
          <a:p>
            <a:pPr algn="l"/>
            <a:r>
              <a:rPr lang="pl-PL" dirty="0">
                <a:solidFill>
                  <a:schemeClr val="bg1"/>
                </a:solidFill>
              </a:rPr>
              <a:t>Maria Latusek-Mierzwa, Opole </a:t>
            </a:r>
            <a:r>
              <a:rPr lang="pl-PL" dirty="0" err="1">
                <a:solidFill>
                  <a:schemeClr val="bg1"/>
                </a:solidFill>
              </a:rPr>
              <a:t>University</a:t>
            </a:r>
            <a:r>
              <a:rPr lang="pl-PL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08E129B-1229-0D12-9A0F-D5EBDB4111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6247C9E3-2FA3-92EA-ADD2-91DA25D3D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FC8AAF-C333-5EF8-B1E1-018CA61BD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CCADBD-2DD4-57F2-65D5-2EE3C63676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Quality</a:t>
            </a:r>
            <a:r>
              <a:rPr lang="pl-PL" dirty="0"/>
              <a:t> of life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cardiac</a:t>
            </a:r>
            <a:r>
              <a:rPr lang="pl-PL" dirty="0"/>
              <a:t> </a:t>
            </a:r>
            <a:r>
              <a:rPr lang="pl-PL" dirty="0" err="1"/>
              <a:t>patients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„WHO </a:t>
            </a:r>
            <a:r>
              <a:rPr lang="pl-PL" dirty="0" err="1"/>
              <a:t>defines</a:t>
            </a:r>
            <a:r>
              <a:rPr lang="pl-PL" dirty="0"/>
              <a:t> </a:t>
            </a:r>
            <a:r>
              <a:rPr lang="pl-PL" dirty="0" err="1"/>
              <a:t>Quality</a:t>
            </a:r>
            <a:r>
              <a:rPr lang="pl-PL" dirty="0"/>
              <a:t> of Life as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individual’s</a:t>
            </a:r>
            <a:r>
              <a:rPr lang="pl-PL" dirty="0"/>
              <a:t> </a:t>
            </a:r>
            <a:r>
              <a:rPr lang="pl-PL" dirty="0" err="1"/>
              <a:t>perception</a:t>
            </a:r>
            <a:r>
              <a:rPr lang="pl-PL" dirty="0"/>
              <a:t> of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position</a:t>
            </a:r>
            <a:r>
              <a:rPr lang="pl-PL" dirty="0"/>
              <a:t> in life in the </a:t>
            </a:r>
            <a:r>
              <a:rPr lang="pl-PL" dirty="0" err="1"/>
              <a:t>context</a:t>
            </a:r>
            <a:r>
              <a:rPr lang="pl-PL" dirty="0"/>
              <a:t> of the </a:t>
            </a:r>
            <a:r>
              <a:rPr lang="pl-PL" dirty="0" err="1"/>
              <a:t>culture</a:t>
            </a:r>
            <a:r>
              <a:rPr lang="pl-PL" dirty="0"/>
              <a:t> and </a:t>
            </a:r>
            <a:r>
              <a:rPr lang="pl-PL" dirty="0" err="1"/>
              <a:t>value</a:t>
            </a:r>
            <a:r>
              <a:rPr lang="pl-PL" dirty="0"/>
              <a:t> </a:t>
            </a:r>
            <a:r>
              <a:rPr lang="pl-PL" dirty="0" err="1"/>
              <a:t>systems</a:t>
            </a:r>
            <a:r>
              <a:rPr lang="pl-PL" dirty="0"/>
              <a:t> in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live and in </a:t>
            </a:r>
            <a:r>
              <a:rPr lang="pl-PL" dirty="0" err="1"/>
              <a:t>relation</a:t>
            </a:r>
            <a:r>
              <a:rPr lang="pl-PL" dirty="0"/>
              <a:t> to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goals</a:t>
            </a:r>
            <a:r>
              <a:rPr lang="pl-PL" dirty="0"/>
              <a:t>, </a:t>
            </a:r>
            <a:r>
              <a:rPr lang="pl-PL" dirty="0" err="1"/>
              <a:t>expectations</a:t>
            </a:r>
            <a:r>
              <a:rPr lang="pl-PL" dirty="0"/>
              <a:t>, </a:t>
            </a:r>
            <a:r>
              <a:rPr lang="pl-PL" dirty="0" err="1"/>
              <a:t>standards</a:t>
            </a:r>
            <a:r>
              <a:rPr lang="pl-PL" dirty="0"/>
              <a:t> and </a:t>
            </a:r>
            <a:r>
              <a:rPr lang="pl-PL" dirty="0" err="1"/>
              <a:t>concerns</a:t>
            </a:r>
            <a:r>
              <a:rPr lang="pl-PL" dirty="0"/>
              <a:t>.”</a:t>
            </a:r>
            <a:endParaRPr lang="pl-PL" baseline="30000" dirty="0"/>
          </a:p>
          <a:p>
            <a:r>
              <a:rPr lang="pl-PL" dirty="0" err="1"/>
              <a:t>heart</a:t>
            </a:r>
            <a:r>
              <a:rPr lang="pl-PL" dirty="0"/>
              <a:t> </a:t>
            </a:r>
            <a:r>
              <a:rPr lang="pl-PL" dirty="0" err="1"/>
              <a:t>faliture</a:t>
            </a:r>
            <a:r>
              <a:rPr lang="pl-PL" dirty="0"/>
              <a:t> as a </a:t>
            </a:r>
            <a:r>
              <a:rPr lang="pl-PL" dirty="0" err="1"/>
              <a:t>factor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major </a:t>
            </a:r>
            <a:r>
              <a:rPr lang="pl-PL" dirty="0" err="1"/>
              <a:t>impact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patient’s</a:t>
            </a:r>
            <a:r>
              <a:rPr lang="pl-PL" dirty="0"/>
              <a:t> </a:t>
            </a:r>
            <a:r>
              <a:rPr lang="pl-PL" dirty="0" err="1"/>
              <a:t>quality</a:t>
            </a:r>
            <a:r>
              <a:rPr lang="pl-PL" dirty="0"/>
              <a:t> of life </a:t>
            </a:r>
          </a:p>
          <a:p>
            <a:r>
              <a:rPr lang="pl-PL" dirty="0" err="1"/>
              <a:t>Heart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most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cause</a:t>
            </a:r>
            <a:r>
              <a:rPr lang="pl-PL" dirty="0"/>
              <a:t> of </a:t>
            </a:r>
            <a:r>
              <a:rPr lang="pl-PL" dirty="0" err="1"/>
              <a:t>death</a:t>
            </a:r>
            <a:r>
              <a:rPr lang="pl-PL" dirty="0"/>
              <a:t> in Poland - </a:t>
            </a:r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behind</a:t>
            </a:r>
            <a:r>
              <a:rPr lang="pl-PL" dirty="0"/>
              <a:t> 46% of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deaths</a:t>
            </a:r>
            <a:r>
              <a:rPr lang="pl-PL" dirty="0"/>
              <a:t> </a:t>
            </a:r>
          </a:p>
          <a:p>
            <a:r>
              <a:rPr lang="pl-PL" dirty="0" err="1"/>
              <a:t>Physical</a:t>
            </a:r>
            <a:r>
              <a:rPr lang="pl-PL" dirty="0"/>
              <a:t> </a:t>
            </a:r>
            <a:r>
              <a:rPr lang="pl-PL" dirty="0" err="1"/>
              <a:t>causes</a:t>
            </a:r>
            <a:r>
              <a:rPr lang="pl-PL" dirty="0"/>
              <a:t> of </a:t>
            </a:r>
            <a:r>
              <a:rPr lang="pl-PL" dirty="0" err="1"/>
              <a:t>heart</a:t>
            </a:r>
            <a:r>
              <a:rPr lang="pl-PL" dirty="0"/>
              <a:t> </a:t>
            </a:r>
            <a:r>
              <a:rPr lang="pl-PL" dirty="0" err="1"/>
              <a:t>falitures</a:t>
            </a:r>
            <a:r>
              <a:rPr lang="pl-PL" dirty="0"/>
              <a:t>: diet, </a:t>
            </a:r>
            <a:r>
              <a:rPr lang="pl-PL" dirty="0" err="1"/>
              <a:t>obesity</a:t>
            </a:r>
            <a:r>
              <a:rPr lang="pl-PL" dirty="0"/>
              <a:t>, </a:t>
            </a:r>
            <a:r>
              <a:rPr lang="pl-PL" dirty="0" err="1"/>
              <a:t>lack</a:t>
            </a:r>
            <a:r>
              <a:rPr lang="pl-PL" dirty="0"/>
              <a:t> of </a:t>
            </a:r>
            <a:r>
              <a:rPr lang="pl-PL" dirty="0" err="1"/>
              <a:t>activity</a:t>
            </a:r>
            <a:r>
              <a:rPr lang="pl-PL" dirty="0"/>
              <a:t>, </a:t>
            </a:r>
            <a:r>
              <a:rPr lang="pl-PL" dirty="0" err="1"/>
              <a:t>cigarettes</a:t>
            </a:r>
            <a:r>
              <a:rPr lang="pl-PL" dirty="0"/>
              <a:t>, </a:t>
            </a:r>
            <a:r>
              <a:rPr lang="pl-PL" dirty="0" err="1"/>
              <a:t>alcohol</a:t>
            </a:r>
            <a:endParaRPr lang="pl-PL" dirty="0"/>
          </a:p>
          <a:p>
            <a:r>
              <a:rPr lang="pl-PL" dirty="0" err="1"/>
              <a:t>Stress</a:t>
            </a:r>
            <a:r>
              <a:rPr lang="pl-PL" dirty="0"/>
              <a:t>, </a:t>
            </a:r>
            <a:r>
              <a:rPr lang="pl-PL" dirty="0" err="1"/>
              <a:t>coping</a:t>
            </a:r>
            <a:r>
              <a:rPr lang="pl-PL" dirty="0"/>
              <a:t> and </a:t>
            </a:r>
            <a:r>
              <a:rPr lang="pl-PL" dirty="0" err="1"/>
              <a:t>heart</a:t>
            </a:r>
            <a:r>
              <a:rPr lang="pl-PL" dirty="0"/>
              <a:t> </a:t>
            </a:r>
            <a:r>
              <a:rPr lang="pl-PL" dirty="0" err="1"/>
              <a:t>faliture</a:t>
            </a:r>
            <a:r>
              <a:rPr lang="pl-PL" dirty="0"/>
              <a:t> </a:t>
            </a:r>
          </a:p>
          <a:p>
            <a:r>
              <a:rPr lang="pl-PL" dirty="0" err="1"/>
              <a:t>Personality</a:t>
            </a:r>
            <a:r>
              <a:rPr lang="pl-PL" dirty="0"/>
              <a:t> </a:t>
            </a:r>
            <a:r>
              <a:rPr lang="pl-PL" dirty="0" err="1"/>
              <a:t>traits</a:t>
            </a:r>
            <a:r>
              <a:rPr lang="pl-PL" dirty="0"/>
              <a:t>: </a:t>
            </a:r>
            <a:r>
              <a:rPr lang="pl-PL" dirty="0" err="1"/>
              <a:t>type</a:t>
            </a:r>
            <a:r>
              <a:rPr lang="pl-PL" dirty="0"/>
              <a:t> A and D</a:t>
            </a:r>
          </a:p>
          <a:p>
            <a:r>
              <a:rPr lang="pl-PL" dirty="0"/>
              <a:t>The Dark Triad: </a:t>
            </a:r>
            <a:r>
              <a:rPr lang="pl-PL" dirty="0" err="1"/>
              <a:t>psychopathy</a:t>
            </a:r>
            <a:r>
              <a:rPr lang="pl-PL" dirty="0"/>
              <a:t>, </a:t>
            </a:r>
            <a:r>
              <a:rPr lang="pl-PL" dirty="0" err="1"/>
              <a:t>machiavellianism</a:t>
            </a:r>
            <a:r>
              <a:rPr lang="pl-PL" dirty="0"/>
              <a:t>, </a:t>
            </a:r>
            <a:r>
              <a:rPr lang="pl-PL" dirty="0" err="1"/>
              <a:t>narcissism</a:t>
            </a:r>
            <a:r>
              <a:rPr lang="pl-PL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8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Method of </a:t>
            </a:r>
            <a:r>
              <a:rPr lang="pl-PL" dirty="0" err="1"/>
              <a:t>current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112 </a:t>
            </a:r>
            <a:r>
              <a:rPr lang="pl-PL" dirty="0" err="1"/>
              <a:t>participants</a:t>
            </a:r>
            <a:r>
              <a:rPr lang="pl-PL" dirty="0"/>
              <a:t>: 61 </a:t>
            </a:r>
            <a:r>
              <a:rPr lang="pl-PL" dirty="0" err="1"/>
              <a:t>women</a:t>
            </a:r>
            <a:r>
              <a:rPr lang="pl-PL" dirty="0"/>
              <a:t> and 51 men, </a:t>
            </a:r>
            <a:r>
              <a:rPr lang="pl-PL" dirty="0" err="1"/>
              <a:t>cardiac</a:t>
            </a:r>
            <a:r>
              <a:rPr lang="pl-PL" dirty="0"/>
              <a:t> </a:t>
            </a:r>
            <a:r>
              <a:rPr lang="pl-PL" dirty="0" err="1"/>
              <a:t>patients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Tools:</a:t>
            </a:r>
          </a:p>
          <a:p>
            <a:pPr marL="514350" indent="-514350">
              <a:buAutoNum type="arabicPeriod"/>
            </a:pPr>
            <a:r>
              <a:rPr lang="pl-PL" dirty="0"/>
              <a:t>The </a:t>
            </a:r>
            <a:r>
              <a:rPr lang="pl-PL" dirty="0" err="1"/>
              <a:t>Dirty</a:t>
            </a:r>
            <a:r>
              <a:rPr lang="pl-PL" dirty="0"/>
              <a:t> </a:t>
            </a:r>
            <a:r>
              <a:rPr lang="pl-PL" dirty="0" err="1"/>
              <a:t>Dozen</a:t>
            </a:r>
            <a:r>
              <a:rPr lang="pl-PL" dirty="0"/>
              <a:t> </a:t>
            </a:r>
            <a:r>
              <a:rPr lang="pl-PL" dirty="0" err="1"/>
              <a:t>Scale</a:t>
            </a:r>
            <a:r>
              <a:rPr lang="pl-PL" dirty="0"/>
              <a:t> </a:t>
            </a:r>
          </a:p>
          <a:p>
            <a:pPr marL="514350" indent="-514350">
              <a:buAutoNum type="arabicPeriod"/>
            </a:pPr>
            <a:r>
              <a:rPr lang="pl-PL" dirty="0"/>
              <a:t>Kwestionariusz Zachowania (</a:t>
            </a:r>
            <a:r>
              <a:rPr lang="pl-PL" dirty="0" err="1"/>
              <a:t>Coping</a:t>
            </a:r>
            <a:r>
              <a:rPr lang="pl-PL" dirty="0"/>
              <a:t> </a:t>
            </a:r>
            <a:r>
              <a:rPr lang="pl-PL" dirty="0" err="1"/>
              <a:t>Questionnaire</a:t>
            </a:r>
            <a:r>
              <a:rPr lang="pl-PL" dirty="0"/>
              <a:t>)</a:t>
            </a:r>
          </a:p>
          <a:p>
            <a:pPr marL="514350" indent="-514350">
              <a:buAutoNum type="arabicPeriod"/>
            </a:pPr>
            <a:r>
              <a:rPr lang="pl-PL" dirty="0"/>
              <a:t>WHOQOL-BREF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0" indent="0">
              <a:buNone/>
            </a:pPr>
            <a:r>
              <a:rPr lang="pl-PL" dirty="0"/>
              <a:t>Cross-</a:t>
            </a:r>
            <a:r>
              <a:rPr lang="pl-PL" dirty="0" err="1"/>
              <a:t>sectional</a:t>
            </a:r>
            <a:r>
              <a:rPr lang="pl-PL" dirty="0"/>
              <a:t> </a:t>
            </a:r>
            <a:r>
              <a:rPr lang="pl-PL" dirty="0" err="1"/>
              <a:t>study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550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Recent</a:t>
            </a:r>
            <a:r>
              <a:rPr lang="pl-PL" dirty="0"/>
              <a:t> </a:t>
            </a:r>
            <a:r>
              <a:rPr lang="pl-PL" dirty="0" err="1"/>
              <a:t>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/>
              <a:t>Aim</a:t>
            </a:r>
            <a:r>
              <a:rPr lang="pl-PL" dirty="0"/>
              <a:t> of </a:t>
            </a:r>
            <a:r>
              <a:rPr lang="pl-PL" dirty="0" err="1"/>
              <a:t>recent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: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connections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The </a:t>
            </a:r>
            <a:r>
              <a:rPr lang="pl-PL" dirty="0" err="1"/>
              <a:t>Dart</a:t>
            </a:r>
            <a:r>
              <a:rPr lang="pl-PL" dirty="0"/>
              <a:t> Triad, </a:t>
            </a:r>
            <a:r>
              <a:rPr lang="pl-PL" dirty="0" err="1"/>
              <a:t>coping</a:t>
            </a:r>
            <a:r>
              <a:rPr lang="pl-PL" dirty="0"/>
              <a:t> and </a:t>
            </a:r>
            <a:r>
              <a:rPr lang="pl-PL" dirty="0" err="1"/>
              <a:t>QoL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cardiac</a:t>
            </a:r>
            <a:r>
              <a:rPr lang="pl-PL" dirty="0"/>
              <a:t> </a:t>
            </a:r>
            <a:r>
              <a:rPr lang="pl-PL" dirty="0" err="1"/>
              <a:t>patients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 err="1"/>
              <a:t>Hypotheses</a:t>
            </a:r>
            <a:r>
              <a:rPr lang="pl-PL" dirty="0"/>
              <a:t>:</a:t>
            </a:r>
          </a:p>
          <a:p>
            <a:pPr marL="514350" indent="-514350">
              <a:buAutoNum type="arabicPeriod"/>
            </a:pPr>
            <a:r>
              <a:rPr lang="pl-PL" dirty="0" err="1"/>
              <a:t>Narcissism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negatively</a:t>
            </a:r>
            <a:r>
              <a:rPr lang="pl-PL" dirty="0"/>
              <a:t> </a:t>
            </a:r>
            <a:r>
              <a:rPr lang="pl-PL" dirty="0" err="1"/>
              <a:t>connected</a:t>
            </a:r>
            <a:r>
              <a:rPr lang="pl-PL" dirty="0"/>
              <a:t> with </a:t>
            </a:r>
            <a:r>
              <a:rPr lang="pl-PL" dirty="0" err="1"/>
              <a:t>QoL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cardiac</a:t>
            </a:r>
            <a:r>
              <a:rPr lang="pl-PL" dirty="0"/>
              <a:t> </a:t>
            </a:r>
          </a:p>
          <a:p>
            <a:pPr marL="514350" indent="-514350">
              <a:buAutoNum type="arabicPeriod"/>
            </a:pPr>
            <a:r>
              <a:rPr lang="pl-PL" dirty="0" err="1"/>
              <a:t>Machiavellianism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negatively</a:t>
            </a:r>
            <a:r>
              <a:rPr lang="pl-PL" dirty="0"/>
              <a:t> </a:t>
            </a:r>
            <a:r>
              <a:rPr lang="pl-PL" dirty="0" err="1"/>
              <a:t>correlated</a:t>
            </a:r>
            <a:r>
              <a:rPr lang="pl-PL" dirty="0"/>
              <a:t> with </a:t>
            </a:r>
            <a:r>
              <a:rPr lang="pl-PL" dirty="0" err="1"/>
              <a:t>QoL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cardiac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 err="1"/>
              <a:t>Psychopathy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negatively</a:t>
            </a:r>
            <a:r>
              <a:rPr lang="pl-PL" dirty="0"/>
              <a:t> </a:t>
            </a:r>
            <a:r>
              <a:rPr lang="pl-PL" dirty="0" err="1"/>
              <a:t>correlated</a:t>
            </a:r>
            <a:r>
              <a:rPr lang="pl-PL" dirty="0"/>
              <a:t> with </a:t>
            </a:r>
            <a:r>
              <a:rPr lang="pl-PL" dirty="0" err="1"/>
              <a:t>QoL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cardiac</a:t>
            </a:r>
            <a:r>
              <a:rPr lang="pl-PL" dirty="0"/>
              <a:t> </a:t>
            </a:r>
          </a:p>
          <a:p>
            <a:pPr marL="514350" indent="-514350">
              <a:buAutoNum type="arabicPeriod"/>
            </a:pP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frequency</a:t>
            </a:r>
            <a:r>
              <a:rPr lang="pl-PL" dirty="0"/>
              <a:t> of problem </a:t>
            </a:r>
            <a:r>
              <a:rPr lang="pl-PL" dirty="0" err="1"/>
              <a:t>focused</a:t>
            </a:r>
            <a:r>
              <a:rPr lang="pl-PL" dirty="0"/>
              <a:t> </a:t>
            </a:r>
            <a:r>
              <a:rPr lang="pl-PL" dirty="0" err="1"/>
              <a:t>coping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correlated</a:t>
            </a:r>
            <a:r>
              <a:rPr lang="pl-PL" dirty="0"/>
              <a:t> with 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level</a:t>
            </a:r>
            <a:r>
              <a:rPr lang="pl-PL" dirty="0"/>
              <a:t> of </a:t>
            </a:r>
            <a:r>
              <a:rPr lang="pl-PL" dirty="0" err="1"/>
              <a:t>QoL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cardiac</a:t>
            </a:r>
            <a:r>
              <a:rPr lang="pl-PL" dirty="0"/>
              <a:t> </a:t>
            </a:r>
          </a:p>
          <a:p>
            <a:pPr marL="514350" indent="-514350">
              <a:buAutoNum type="arabicPeriod"/>
            </a:pPr>
            <a:r>
              <a:rPr lang="pl-PL" dirty="0" err="1"/>
              <a:t>Emotional</a:t>
            </a:r>
            <a:r>
              <a:rPr lang="pl-PL" dirty="0"/>
              <a:t> </a:t>
            </a:r>
            <a:r>
              <a:rPr lang="pl-PL" dirty="0" err="1"/>
              <a:t>coping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correlated</a:t>
            </a:r>
            <a:r>
              <a:rPr lang="pl-PL" dirty="0"/>
              <a:t> with 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level</a:t>
            </a:r>
            <a:r>
              <a:rPr lang="pl-PL" dirty="0"/>
              <a:t> of </a:t>
            </a:r>
            <a:r>
              <a:rPr lang="pl-PL" dirty="0" err="1"/>
              <a:t>QoL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cardiac</a:t>
            </a:r>
            <a:r>
              <a:rPr lang="pl-PL" dirty="0"/>
              <a:t> </a:t>
            </a:r>
          </a:p>
          <a:p>
            <a:pPr marL="514350" indent="-514350">
              <a:buAutoNum type="arabicPeriod"/>
            </a:pPr>
            <a:r>
              <a:rPr lang="pl-PL" dirty="0" err="1"/>
              <a:t>Meaning</a:t>
            </a:r>
            <a:r>
              <a:rPr lang="pl-PL" dirty="0"/>
              <a:t> </a:t>
            </a:r>
            <a:r>
              <a:rPr lang="pl-PL" dirty="0" err="1"/>
              <a:t>making</a:t>
            </a:r>
            <a:r>
              <a:rPr lang="pl-PL" dirty="0"/>
              <a:t> </a:t>
            </a:r>
            <a:r>
              <a:rPr lang="pl-PL" dirty="0" err="1"/>
              <a:t>coping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correlated</a:t>
            </a:r>
            <a:r>
              <a:rPr lang="pl-PL" dirty="0"/>
              <a:t> with 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level</a:t>
            </a:r>
            <a:r>
              <a:rPr lang="pl-PL" dirty="0"/>
              <a:t> of </a:t>
            </a:r>
            <a:r>
              <a:rPr lang="pl-PL" dirty="0" err="1"/>
              <a:t>QoL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cardiac</a:t>
            </a:r>
            <a:r>
              <a:rPr lang="pl-P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6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Results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The Dark Triad and </a:t>
            </a:r>
            <a:r>
              <a:rPr lang="pl-PL" dirty="0" err="1"/>
              <a:t>Quality</a:t>
            </a:r>
            <a:r>
              <a:rPr lang="pl-PL" dirty="0"/>
              <a:t> of Life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10FC91B7-8963-0916-1295-BD634987E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909654"/>
              </p:ext>
            </p:extLst>
          </p:nvPr>
        </p:nvGraphicFramePr>
        <p:xfrm>
          <a:off x="838200" y="2436875"/>
          <a:ext cx="8887510" cy="2783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3090">
                  <a:extLst>
                    <a:ext uri="{9D8B030D-6E8A-4147-A177-3AD203B41FA5}">
                      <a16:colId xmlns:a16="http://schemas.microsoft.com/office/drawing/2014/main" val="1818152100"/>
                    </a:ext>
                  </a:extLst>
                </a:gridCol>
                <a:gridCol w="1414892">
                  <a:extLst>
                    <a:ext uri="{9D8B030D-6E8A-4147-A177-3AD203B41FA5}">
                      <a16:colId xmlns:a16="http://schemas.microsoft.com/office/drawing/2014/main" val="1556933764"/>
                    </a:ext>
                  </a:extLst>
                </a:gridCol>
                <a:gridCol w="1430889">
                  <a:extLst>
                    <a:ext uri="{9D8B030D-6E8A-4147-A177-3AD203B41FA5}">
                      <a16:colId xmlns:a16="http://schemas.microsoft.com/office/drawing/2014/main" val="2506014488"/>
                    </a:ext>
                  </a:extLst>
                </a:gridCol>
                <a:gridCol w="1608639">
                  <a:extLst>
                    <a:ext uri="{9D8B030D-6E8A-4147-A177-3AD203B41FA5}">
                      <a16:colId xmlns:a16="http://schemas.microsoft.com/office/drawing/2014/main" val="1572283674"/>
                    </a:ext>
                  </a:extLst>
                </a:gridCol>
              </a:tblGrid>
              <a:tr h="55683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r>
                        <a:rPr lang="pl-PL" sz="1400" dirty="0" err="1">
                          <a:effectLst/>
                        </a:rPr>
                        <a:t>Health</a:t>
                      </a:r>
                      <a:r>
                        <a:rPr lang="pl-PL" sz="1400" dirty="0">
                          <a:effectLst/>
                        </a:rPr>
                        <a:t> </a:t>
                      </a:r>
                      <a:r>
                        <a:rPr lang="pl-PL" sz="1400" dirty="0" err="1">
                          <a:effectLst/>
                        </a:rPr>
                        <a:t>related</a:t>
                      </a:r>
                      <a:r>
                        <a:rPr lang="pl-PL" sz="1400" dirty="0">
                          <a:effectLst/>
                        </a:rPr>
                        <a:t> </a:t>
                      </a:r>
                      <a:r>
                        <a:rPr lang="pl-PL" sz="1400" dirty="0" err="1">
                          <a:effectLst/>
                        </a:rPr>
                        <a:t>QoL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Narcissism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Psychopathy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Machiavellianism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65395156"/>
                  </a:ext>
                </a:extLst>
              </a:tr>
              <a:tr h="55671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Physical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health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273685" algn="dec"/>
                        </a:tabLst>
                      </a:pPr>
                      <a:r>
                        <a:rPr lang="pl-PL" sz="1400">
                          <a:effectLst/>
                        </a:rPr>
                        <a:t>0,05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320675" algn="dec"/>
                        </a:tabLst>
                      </a:pPr>
                      <a:r>
                        <a:rPr lang="pl-PL" sz="1400">
                          <a:effectLst/>
                        </a:rPr>
                        <a:t>-0,13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1400">
                          <a:effectLst/>
                        </a:rPr>
                        <a:t>-0,04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00459584"/>
                  </a:ext>
                </a:extLst>
              </a:tr>
              <a:tr h="55671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Psychological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273685" algn="dec"/>
                        </a:tabLst>
                      </a:pPr>
                      <a:r>
                        <a:rPr lang="en-GB" sz="1400">
                          <a:effectLst/>
                        </a:rPr>
                        <a:t>-0,02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320675" algn="dec"/>
                        </a:tabLst>
                      </a:pPr>
                      <a:r>
                        <a:rPr lang="pl-PL" sz="1400">
                          <a:effectLst/>
                        </a:rPr>
                        <a:t>-0,24**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1400">
                          <a:effectLst/>
                        </a:rPr>
                        <a:t>-0,16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47592064"/>
                  </a:ext>
                </a:extLst>
              </a:tr>
              <a:tr h="55671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Social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relationship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273685" algn="dec"/>
                        </a:tabLst>
                      </a:pPr>
                      <a:r>
                        <a:rPr lang="pl-PL" sz="1400" dirty="0">
                          <a:effectLst/>
                        </a:rPr>
                        <a:t>-0,02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320675" algn="dec"/>
                        </a:tabLst>
                      </a:pPr>
                      <a:r>
                        <a:rPr lang="pl-PL" sz="1400">
                          <a:effectLst/>
                        </a:rPr>
                        <a:t>-0,17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1400">
                          <a:effectLst/>
                        </a:rPr>
                        <a:t>-0,07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76028377"/>
                  </a:ext>
                </a:extLst>
              </a:tr>
              <a:tr h="55671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Enviroment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273685" algn="dec"/>
                        </a:tabLst>
                      </a:pPr>
                      <a:r>
                        <a:rPr lang="pl-PL" sz="1400">
                          <a:effectLst/>
                        </a:rPr>
                        <a:t>0,07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320675" algn="dec"/>
                        </a:tabLst>
                      </a:pPr>
                      <a:r>
                        <a:rPr lang="pl-PL" sz="1400" dirty="0">
                          <a:effectLst/>
                        </a:rPr>
                        <a:t>-0,14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1400" dirty="0">
                          <a:effectLst/>
                        </a:rPr>
                        <a:t>-0,01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2252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96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Results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coping</a:t>
            </a:r>
            <a:r>
              <a:rPr lang="pl-PL" dirty="0"/>
              <a:t> and </a:t>
            </a:r>
            <a:r>
              <a:rPr lang="pl-PL" dirty="0" err="1"/>
              <a:t>QoL</a:t>
            </a:r>
            <a:endParaRPr lang="pl-PL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575BB697-0818-73C1-8670-471B2135E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504624"/>
              </p:ext>
            </p:extLst>
          </p:nvPr>
        </p:nvGraphicFramePr>
        <p:xfrm>
          <a:off x="1048372" y="2412605"/>
          <a:ext cx="9092951" cy="2708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1756">
                  <a:extLst>
                    <a:ext uri="{9D8B030D-6E8A-4147-A177-3AD203B41FA5}">
                      <a16:colId xmlns:a16="http://schemas.microsoft.com/office/drawing/2014/main" val="3157230548"/>
                    </a:ext>
                  </a:extLst>
                </a:gridCol>
                <a:gridCol w="1796767">
                  <a:extLst>
                    <a:ext uri="{9D8B030D-6E8A-4147-A177-3AD203B41FA5}">
                      <a16:colId xmlns:a16="http://schemas.microsoft.com/office/drawing/2014/main" val="181518905"/>
                    </a:ext>
                  </a:extLst>
                </a:gridCol>
                <a:gridCol w="1796767">
                  <a:extLst>
                    <a:ext uri="{9D8B030D-6E8A-4147-A177-3AD203B41FA5}">
                      <a16:colId xmlns:a16="http://schemas.microsoft.com/office/drawing/2014/main" val="1142765192"/>
                    </a:ext>
                  </a:extLst>
                </a:gridCol>
                <a:gridCol w="1727661">
                  <a:extLst>
                    <a:ext uri="{9D8B030D-6E8A-4147-A177-3AD203B41FA5}">
                      <a16:colId xmlns:a16="http://schemas.microsoft.com/office/drawing/2014/main" val="391530694"/>
                    </a:ext>
                  </a:extLst>
                </a:gridCol>
              </a:tblGrid>
              <a:tr h="447936"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Health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related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QoL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Coping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strategies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5257"/>
                  </a:ext>
                </a:extLst>
              </a:tr>
              <a:tr h="4479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Problem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Emotions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Meaning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45338296"/>
                  </a:ext>
                </a:extLst>
              </a:tr>
              <a:tr h="4530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Physical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health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416560" algn="dec"/>
                        </a:tabLst>
                      </a:pPr>
                      <a:r>
                        <a:rPr lang="pl-PL" sz="1400" dirty="0">
                          <a:effectLst/>
                        </a:rPr>
                        <a:t>0,32***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396240" algn="dec"/>
                        </a:tabLst>
                      </a:pPr>
                      <a:r>
                        <a:rPr lang="pl-PL" sz="1400" dirty="0">
                          <a:effectLst/>
                        </a:rPr>
                        <a:t>0,27**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443865" algn="dec"/>
                        </a:tabLst>
                      </a:pPr>
                      <a:r>
                        <a:rPr lang="pl-PL" sz="1400">
                          <a:effectLst/>
                        </a:rPr>
                        <a:t>0,30***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0271334"/>
                  </a:ext>
                </a:extLst>
              </a:tr>
              <a:tr h="4530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Psychological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416560" algn="dec"/>
                        </a:tabLst>
                      </a:pPr>
                      <a:r>
                        <a:rPr lang="en-GB" sz="1400" dirty="0">
                          <a:effectLst/>
                        </a:rPr>
                        <a:t>0,36***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396240" algn="dec"/>
                        </a:tabLst>
                      </a:pPr>
                      <a:r>
                        <a:rPr lang="pl-PL" sz="1400">
                          <a:effectLst/>
                        </a:rPr>
                        <a:t>0,28**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443865" algn="dec"/>
                        </a:tabLst>
                      </a:pPr>
                      <a:r>
                        <a:rPr lang="pl-PL" sz="1400">
                          <a:effectLst/>
                        </a:rPr>
                        <a:t>0,43***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34927387"/>
                  </a:ext>
                </a:extLst>
              </a:tr>
              <a:tr h="4530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Social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relationship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416560" algn="dec"/>
                        </a:tabLst>
                      </a:pPr>
                      <a:r>
                        <a:rPr lang="pl-PL" sz="1400" dirty="0">
                          <a:effectLst/>
                        </a:rPr>
                        <a:t>0,36***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396240" algn="dec"/>
                        </a:tabLst>
                      </a:pPr>
                      <a:r>
                        <a:rPr lang="pl-PL" sz="1400">
                          <a:effectLst/>
                        </a:rPr>
                        <a:t>0,22*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443865" algn="dec"/>
                        </a:tabLst>
                      </a:pPr>
                      <a:r>
                        <a:rPr lang="pl-PL" sz="1400">
                          <a:effectLst/>
                        </a:rPr>
                        <a:t>0,41***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58972074"/>
                  </a:ext>
                </a:extLst>
              </a:tr>
              <a:tr h="4530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Enviroment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416560" algn="dec"/>
                        </a:tabLst>
                      </a:pPr>
                      <a:r>
                        <a:rPr lang="pl-PL" sz="1400">
                          <a:effectLst/>
                        </a:rPr>
                        <a:t>0,23*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396240" algn="dec"/>
                        </a:tabLst>
                      </a:pPr>
                      <a:r>
                        <a:rPr lang="pl-PL" sz="1400">
                          <a:effectLst/>
                        </a:rPr>
                        <a:t>0,12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443865" algn="dec"/>
                        </a:tabLst>
                      </a:pPr>
                      <a:r>
                        <a:rPr lang="pl-PL" sz="1400" dirty="0">
                          <a:effectLst/>
                        </a:rPr>
                        <a:t>0,27**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71993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48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Result</a:t>
            </a:r>
            <a:r>
              <a:rPr lang="pl-PL" dirty="0"/>
              <a:t> and </a:t>
            </a:r>
            <a:r>
              <a:rPr lang="pl-PL" dirty="0" err="1"/>
              <a:t>discussion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err="1"/>
              <a:t>Results</a:t>
            </a:r>
            <a:r>
              <a:rPr lang="pl-PL" dirty="0"/>
              <a:t> of </a:t>
            </a:r>
            <a:r>
              <a:rPr lang="pl-PL" dirty="0" err="1"/>
              <a:t>stepwise</a:t>
            </a:r>
            <a:r>
              <a:rPr lang="pl-PL" dirty="0"/>
              <a:t> </a:t>
            </a:r>
            <a:r>
              <a:rPr lang="pl-PL" dirty="0" err="1"/>
              <a:t>regression</a:t>
            </a:r>
            <a:r>
              <a:rPr lang="pl-PL" dirty="0"/>
              <a:t> </a:t>
            </a:r>
            <a:r>
              <a:rPr lang="pl-PL" dirty="0" err="1"/>
              <a:t>showed</a:t>
            </a:r>
            <a:r>
              <a:rPr lang="pl-PL" dirty="0"/>
              <a:t> </a:t>
            </a:r>
            <a:r>
              <a:rPr lang="pl-PL" dirty="0" err="1"/>
              <a:t>that</a:t>
            </a:r>
            <a:endParaRPr lang="pl-PL" dirty="0"/>
          </a:p>
          <a:p>
            <a:r>
              <a:rPr lang="pl-PL" dirty="0" err="1"/>
              <a:t>physical</a:t>
            </a:r>
            <a:r>
              <a:rPr lang="pl-PL" dirty="0"/>
              <a:t> </a:t>
            </a:r>
            <a:r>
              <a:rPr lang="pl-PL" dirty="0" err="1"/>
              <a:t>healt</a:t>
            </a:r>
            <a:r>
              <a:rPr lang="pl-PL" dirty="0"/>
              <a:t> </a:t>
            </a:r>
            <a:r>
              <a:rPr lang="pl-PL" dirty="0" err="1"/>
              <a:t>factor</a:t>
            </a:r>
            <a:r>
              <a:rPr lang="pl-PL" dirty="0"/>
              <a:t> of </a:t>
            </a:r>
            <a:r>
              <a:rPr lang="pl-PL" dirty="0" err="1"/>
              <a:t>QoL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10% </a:t>
            </a:r>
            <a:r>
              <a:rPr lang="pl-PL" dirty="0" err="1"/>
              <a:t>explained</a:t>
            </a:r>
            <a:r>
              <a:rPr lang="pl-PL" dirty="0"/>
              <a:t> by problem </a:t>
            </a:r>
            <a:r>
              <a:rPr lang="pl-PL" dirty="0" err="1"/>
              <a:t>focused</a:t>
            </a:r>
            <a:r>
              <a:rPr lang="pl-PL" dirty="0"/>
              <a:t> </a:t>
            </a:r>
            <a:r>
              <a:rPr lang="pl-PL" dirty="0" err="1"/>
              <a:t>coping</a:t>
            </a:r>
            <a:r>
              <a:rPr lang="pl-PL" dirty="0"/>
              <a:t> </a:t>
            </a:r>
          </a:p>
          <a:p>
            <a:r>
              <a:rPr lang="pl-PL" dirty="0" err="1"/>
              <a:t>psychological</a:t>
            </a:r>
            <a:r>
              <a:rPr lang="pl-PL" dirty="0"/>
              <a:t> </a:t>
            </a:r>
            <a:r>
              <a:rPr lang="pl-PL" dirty="0" err="1"/>
              <a:t>factor</a:t>
            </a:r>
            <a:r>
              <a:rPr lang="pl-PL" dirty="0"/>
              <a:t> of </a:t>
            </a:r>
            <a:r>
              <a:rPr lang="pl-PL" dirty="0" err="1"/>
              <a:t>QoL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22% </a:t>
            </a:r>
            <a:r>
              <a:rPr lang="pl-PL" dirty="0" err="1"/>
              <a:t>explained</a:t>
            </a:r>
            <a:r>
              <a:rPr lang="pl-PL" dirty="0"/>
              <a:t> by </a:t>
            </a:r>
            <a:r>
              <a:rPr lang="pl-PL" dirty="0" err="1"/>
              <a:t>meanig</a:t>
            </a:r>
            <a:r>
              <a:rPr lang="pl-PL" dirty="0"/>
              <a:t> </a:t>
            </a:r>
            <a:r>
              <a:rPr lang="pl-PL" dirty="0" err="1"/>
              <a:t>making</a:t>
            </a:r>
            <a:r>
              <a:rPr lang="pl-PL" dirty="0"/>
              <a:t> </a:t>
            </a:r>
            <a:r>
              <a:rPr lang="pl-PL" dirty="0" err="1"/>
              <a:t>coping</a:t>
            </a:r>
            <a:r>
              <a:rPr lang="pl-PL" dirty="0"/>
              <a:t> and </a:t>
            </a:r>
            <a:r>
              <a:rPr lang="pl-PL" dirty="0" err="1"/>
              <a:t>psychopathy</a:t>
            </a:r>
            <a:endParaRPr lang="pl-PL" dirty="0"/>
          </a:p>
          <a:p>
            <a:r>
              <a:rPr lang="pl-PL" dirty="0" err="1"/>
              <a:t>Social</a:t>
            </a:r>
            <a:r>
              <a:rPr lang="pl-PL" dirty="0"/>
              <a:t>  </a:t>
            </a:r>
            <a:r>
              <a:rPr lang="pl-PL" dirty="0" err="1"/>
              <a:t>relationship</a:t>
            </a:r>
            <a:r>
              <a:rPr lang="pl-PL" dirty="0"/>
              <a:t> </a:t>
            </a:r>
            <a:r>
              <a:rPr lang="pl-PL" dirty="0" err="1"/>
              <a:t>factor</a:t>
            </a:r>
            <a:r>
              <a:rPr lang="pl-PL" dirty="0"/>
              <a:t> of </a:t>
            </a:r>
            <a:r>
              <a:rPr lang="pl-PL" dirty="0" err="1"/>
              <a:t>QoL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20% </a:t>
            </a:r>
            <a:r>
              <a:rPr lang="pl-PL" dirty="0" err="1"/>
              <a:t>explained</a:t>
            </a:r>
            <a:r>
              <a:rPr lang="pl-PL" dirty="0"/>
              <a:t> by problem </a:t>
            </a:r>
            <a:r>
              <a:rPr lang="pl-PL" dirty="0" err="1"/>
              <a:t>focused</a:t>
            </a:r>
            <a:r>
              <a:rPr lang="pl-PL" dirty="0"/>
              <a:t> and </a:t>
            </a:r>
            <a:r>
              <a:rPr lang="pl-PL" dirty="0" err="1"/>
              <a:t>meaning</a:t>
            </a:r>
            <a:r>
              <a:rPr lang="pl-PL" dirty="0"/>
              <a:t> </a:t>
            </a:r>
            <a:r>
              <a:rPr lang="pl-PL" dirty="0" err="1"/>
              <a:t>making</a:t>
            </a:r>
            <a:r>
              <a:rPr lang="pl-PL" dirty="0"/>
              <a:t> </a:t>
            </a:r>
            <a:r>
              <a:rPr lang="pl-PL" dirty="0" err="1"/>
              <a:t>coping</a:t>
            </a:r>
            <a:endParaRPr lang="pl-PL" dirty="0"/>
          </a:p>
          <a:p>
            <a:r>
              <a:rPr lang="pl-PL" dirty="0" err="1"/>
              <a:t>enviroment</a:t>
            </a:r>
            <a:r>
              <a:rPr lang="pl-PL" dirty="0"/>
              <a:t> </a:t>
            </a:r>
            <a:r>
              <a:rPr lang="pl-PL" dirty="0" err="1"/>
              <a:t>factor</a:t>
            </a:r>
            <a:r>
              <a:rPr lang="pl-PL" dirty="0"/>
              <a:t> of </a:t>
            </a:r>
            <a:r>
              <a:rPr lang="pl-PL" dirty="0" err="1"/>
              <a:t>QoL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12% </a:t>
            </a:r>
            <a:r>
              <a:rPr lang="pl-PL" dirty="0" err="1"/>
              <a:t>explained</a:t>
            </a:r>
            <a:r>
              <a:rPr lang="pl-PL" dirty="0"/>
              <a:t> by problem </a:t>
            </a:r>
            <a:r>
              <a:rPr lang="pl-PL" dirty="0" err="1"/>
              <a:t>meaning</a:t>
            </a:r>
            <a:r>
              <a:rPr lang="pl-PL" dirty="0"/>
              <a:t> </a:t>
            </a:r>
            <a:r>
              <a:rPr lang="pl-PL" dirty="0" err="1"/>
              <a:t>making</a:t>
            </a:r>
            <a:r>
              <a:rPr lang="pl-PL" dirty="0"/>
              <a:t> </a:t>
            </a:r>
            <a:r>
              <a:rPr lang="pl-PL" dirty="0" err="1"/>
              <a:t>coping</a:t>
            </a: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3 of 6 </a:t>
            </a:r>
            <a:r>
              <a:rPr lang="pl-PL" dirty="0" err="1"/>
              <a:t>hypotheses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confirmed</a:t>
            </a:r>
            <a:endParaRPr lang="pl-PL" dirty="0"/>
          </a:p>
          <a:p>
            <a:r>
              <a:rPr lang="pl-PL" dirty="0"/>
              <a:t>The </a:t>
            </a:r>
            <a:r>
              <a:rPr lang="pl-PL" dirty="0" err="1"/>
              <a:t>conenction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the Dark Triad and </a:t>
            </a:r>
            <a:r>
              <a:rPr lang="pl-PL" dirty="0" err="1"/>
              <a:t>QoL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low</a:t>
            </a:r>
            <a:endParaRPr lang="pl-PL" dirty="0"/>
          </a:p>
          <a:p>
            <a:r>
              <a:rPr lang="pl-PL" dirty="0" err="1"/>
              <a:t>QoL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srtongly</a:t>
            </a:r>
            <a:r>
              <a:rPr lang="pl-PL" dirty="0"/>
              <a:t> </a:t>
            </a:r>
            <a:r>
              <a:rPr lang="pl-PL" dirty="0" err="1"/>
              <a:t>connected</a:t>
            </a:r>
            <a:r>
              <a:rPr lang="pl-PL" dirty="0"/>
              <a:t> with </a:t>
            </a:r>
            <a:r>
              <a:rPr lang="pl-PL" dirty="0" err="1"/>
              <a:t>coping</a:t>
            </a:r>
            <a:r>
              <a:rPr lang="pl-PL" dirty="0"/>
              <a:t> </a:t>
            </a:r>
            <a:r>
              <a:rPr lang="pl-PL" dirty="0" err="1"/>
              <a:t>strategies</a:t>
            </a:r>
            <a:r>
              <a:rPr lang="pl-PL" dirty="0"/>
              <a:t> </a:t>
            </a:r>
            <a:r>
              <a:rPr lang="pl-PL" dirty="0" err="1"/>
              <a:t>amog</a:t>
            </a:r>
            <a:r>
              <a:rPr lang="pl-PL" dirty="0"/>
              <a:t> </a:t>
            </a:r>
            <a:r>
              <a:rPr lang="pl-PL" dirty="0" err="1"/>
              <a:t>cardiac</a:t>
            </a:r>
            <a:r>
              <a:rPr lang="pl-PL"/>
              <a:t> </a:t>
            </a:r>
          </a:p>
          <a:p>
            <a:pPr marL="0" indent="0">
              <a:buNone/>
            </a:pPr>
            <a:r>
              <a:rPr lang="pl-PL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4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3" y="-2542084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0" y="6355048"/>
            <a:ext cx="5553138" cy="342385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50" y="358900"/>
            <a:ext cx="10515600" cy="1325563"/>
          </a:xfrm>
        </p:spPr>
        <p:txBody>
          <a:bodyPr/>
          <a:lstStyle/>
          <a:p>
            <a:r>
              <a:rPr lang="pl-PL" dirty="0"/>
              <a:t>						</a:t>
            </a:r>
            <a:r>
              <a:rPr lang="pl-PL" dirty="0" err="1"/>
              <a:t>citations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48" y="119841"/>
            <a:ext cx="5181600" cy="4351338"/>
          </a:xfrm>
        </p:spPr>
        <p:txBody>
          <a:bodyPr>
            <a:noAutofit/>
          </a:bodyPr>
          <a:lstStyle/>
          <a:p>
            <a:r>
              <a:rPr lang="en-US" sz="900" dirty="0">
                <a:hlinkClick r:id="rId5"/>
              </a:rPr>
              <a:t>https://www.who.int/tools/whoqol</a:t>
            </a:r>
            <a:endParaRPr lang="pl-PL" sz="900" dirty="0"/>
          </a:p>
          <a:p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Beaver, K. M., Nedelec, J. L., da Silva Costa, C., Poersch, A. P., Stelmach, M. C., Freddi, M. C., Boccio, C. (2014). The association between psychopathic personality traits and health-related outckrokmes. </a:t>
            </a:r>
            <a:r>
              <a:rPr lang="en-GB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Journal of Criminal Justice</a:t>
            </a:r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42</a:t>
            </a:r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(5), 399–407. </a:t>
            </a:r>
            <a:endParaRPr lang="pl-PL" sz="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Birkás, B., Gács, B., Csathó, Á. (2016). Keep calm and don’t worry: Different Dark Triad traits predict distinct coping preferences. </a:t>
            </a:r>
            <a:r>
              <a:rPr lang="en-GB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Personality and Individual Differences</a:t>
            </a:r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88</a:t>
            </a:r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134–138.</a:t>
            </a:r>
            <a:endParaRPr lang="pl-PL" sz="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Choińska, A. M., Tobiasz, K., Górna, S., Sadowska, L. (2018). 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Ocena jakości życia kobiet po przebytym zawale mięśnia sercowego rehabilitowanych w sanatorium kardiologicznym. W: J. </a:t>
            </a:r>
            <a:r>
              <a:rPr lang="pl-PL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Patkiewicz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(red.), 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Medyczne, psychologiczne i społeczne czynniki jakości życia osób niepełnosprawnych i ich rodzin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(s. 73–85). Wrocław: Polskie Towarzystwo Walki z Kalectwem Oddział Wojewódzki we Wrocławiu.</a:t>
            </a:r>
          </a:p>
          <a:p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Czarna, A. Z., </a:t>
            </a:r>
            <a:r>
              <a:rPr lang="pl-PL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Jonason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P. K., </a:t>
            </a:r>
            <a:r>
              <a:rPr lang="pl-PL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Dufner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M., Kossowska, M. (2016). </a:t>
            </a:r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Dirty Dozen Scale: Validation of a Polish Version and Extension of the Nomological Net. </a:t>
            </a:r>
            <a:r>
              <a:rPr lang="pl-PL" sz="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Frontiers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pl-PL" sz="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Psychology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445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Dębska, U. (2018). </a:t>
            </a:r>
            <a:r>
              <a:rPr lang="pl-PL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Wielowymiarowość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dynamika jakości życia. W: J. </a:t>
            </a:r>
            <a:r>
              <a:rPr lang="pl-PL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Patkiewicz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(red.), 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Medyczne, psychologiczne i społeczne czynniki jakości życia osób niepełnosprawnych i ich rodzin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(s. 73–82). Wrocław: Polskie Towarzystwo Walki z Kalectwem Oddział Wojewódzki we Wrocławiu.</a:t>
            </a:r>
          </a:p>
          <a:p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Gruszczyńska, E., Knoll, N. (2015). Meaning-focused coping, pain, and affect: A diary study of hospitalized women with rheumatoid arthritis. </a:t>
            </a:r>
            <a:r>
              <a:rPr lang="en-GB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Quality of Life Research</a:t>
            </a:r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</a:t>
            </a:r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(12), 2873–2883.</a:t>
            </a:r>
            <a:endParaRPr lang="pl-PL" sz="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Heszen, I., Sęk, H. (2020). </a:t>
            </a:r>
            <a:r>
              <a:rPr lang="en-GB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Psychologia zdrowia</a:t>
            </a:r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Wydanie nowe.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Warszawa: Wydawnictwo Naukowe PWN.</a:t>
            </a:r>
          </a:p>
          <a:p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Jankowski, P. (2017). Zasady profilaktyki chorób układu krążenia w 2018 roku. 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Kardiologia Inwazyjna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(6), 42–48.</a:t>
            </a:r>
          </a:p>
          <a:p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Jankowski, P., Hoffman, P. (2017). Wstęp. W: 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Zagrożenie chorobami układu krążenia w perspektywie najbliższych 30 lat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Warszawa: Kancelaria Senatu.</a:t>
            </a:r>
          </a:p>
          <a:p>
            <a:r>
              <a:rPr lang="pl-PL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Katzenstein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L. (2011). 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Choroby serca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Warszawa: </a:t>
            </a:r>
            <a:r>
              <a:rPr lang="pl-PL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Weltbild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Krok, D. (2017). 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 poszukiwaniu znaczenia choroby nowotworowej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Opole: Wydawnictwo Uniwersytetu Opolskiego.</a:t>
            </a:r>
          </a:p>
          <a:p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Krok, D., Brudek, P., </a:t>
            </a:r>
            <a:r>
              <a:rPr lang="pl-PL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Steuden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 (2019). </a:t>
            </a:r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When Meaning Matters: Coping Mediates the Relationship of Religiosity and Illness Appraisal with Well-Being in Older Cancer Patients. </a:t>
            </a:r>
            <a:r>
              <a:rPr lang="en-GB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International Journal for the Psychology of Religion</a:t>
            </a:r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29</a:t>
            </a:r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(1), 46–60. </a:t>
            </a:r>
            <a:endParaRPr lang="pl-PL" sz="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Krok, D., Telka, E. (2019). The role of meaning in gastric cancer patients: Relationships among meaning structures, coping, and psychological well-being. </a:t>
            </a:r>
            <a:r>
              <a:rPr lang="pl-PL" sz="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Anxiety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l-PL" sz="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Stress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l-PL" sz="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Coping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l-PL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32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(5), 522–533. </a:t>
            </a:r>
          </a:p>
          <a:p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Kulpa, M., Owczarek, K., Stypuła-</a:t>
            </a:r>
            <a:r>
              <a:rPr lang="pl-PL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Ciuba</a:t>
            </a: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B. (2013). Przystosowanie psychiczne do choroby nowotworowej a jakość Życia uwarunkowana stanem zdrowia u chorych onkologicznych. </a:t>
            </a:r>
            <a:r>
              <a:rPr lang="en-GB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Palliative Medicine/Medycyna Paliatywna</a:t>
            </a:r>
            <a:r>
              <a:rPr lang="en-GB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(3), 106–113.</a:t>
            </a:r>
            <a:endParaRPr lang="pl-PL" sz="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C53677BB-A302-1732-9EFB-F26555E64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5828" y="1384299"/>
            <a:ext cx="5181600" cy="4351338"/>
          </a:xfrm>
        </p:spPr>
        <p:txBody>
          <a:bodyPr>
            <a:normAutofit fontScale="32500" lnSpcReduction="20000"/>
          </a:bodyPr>
          <a:lstStyle/>
          <a:p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Malesza, M., Kaczmarek, M. C. (2019). Dark side of health-predicting health behaviors and diseases with the Dark Triad traits. </a:t>
            </a:r>
            <a:r>
              <a:rPr lang="en-GB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Journal of Public Health: From Theory to Practice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1–10.</a:t>
            </a:r>
            <a:endParaRPr lang="pl-PL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Mościcka, S., Wójcik, D., Mamcarz, A. (2015). 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Jakość życia pacjentów z niewydolnością serca.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Forum Medycyny Rodzinnej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(6), 435–442.</a:t>
            </a:r>
          </a:p>
          <a:p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Ogińska-Bulik, N. (2014). Rozwój po traumie u osób, które doświadczyły zawału serca - Rola osobowości typu D.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Psychiatria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(2), 107–113.</a:t>
            </a:r>
          </a:p>
          <a:p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Opuchlik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K. (2009). Ocena poziomu stylów radzenia sobie ze stresem i poczucia umiejscowienia kontroli zdrowia u osób z chorobą niedokrwienną serca i nadciśnieniem tętniczym. </a:t>
            </a:r>
            <a:r>
              <a:rPr lang="en-GB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Psychiatria Polska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XLIII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(2), 235–345.</a:t>
            </a:r>
            <a:endParaRPr lang="pl-PL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Pirani, A., Agarwal, S. (2017). Machiavellianism and Aspirations as Predictors of Quality of Life and Subjective Happiness among Interning Doctors and Practicing Doctors. </a:t>
            </a:r>
            <a:r>
              <a:rPr lang="en-GB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IRA International Journal of Education and Multidisciplinary Studies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(1), 9–21.</a:t>
            </a:r>
            <a:endParaRPr lang="pl-PL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Reinhard, D. A., Konrath, S. H., Lopez, W. D., Cameron, H. G. (2012). Expensive egos: Narcissistic males have higher cortisol. </a:t>
            </a:r>
            <a:r>
              <a:rPr lang="en-GB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PloS One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(1), e30858. </a:t>
            </a:r>
            <a:endParaRPr lang="pl-PL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Rydlewska, A., Krzysztofik, J.,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Libergal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J., Rybak, A., Rydlewski, J., Banasiak, W., Jankowska, E. A. (2013). Style radzenia sobie ze stresem u mężczyzn z łagodną skurczową niewydolnością serca.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Przegląd Lekarski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70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(1), 15–28.</a:t>
            </a:r>
          </a:p>
          <a:p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Schmid, A., Neuner, T., Cording, C., Spiessl, H. (2006). Schizophrenic patients’ quality of life - Association with coping, locus of control, subjective well-being, satisfaction and patient-judged caregiver burden. </a:t>
            </a:r>
            <a:r>
              <a:rPr lang="pl-PL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Psychiatrische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Praxis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33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(7), 337–343.</a:t>
            </a:r>
          </a:p>
          <a:p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Śliż, D. (2022). Medycyna stylu życia w prewencji i leczeniu. Choroby układu krążenia. W: D. Śliż, A.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Mamcarz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(red.),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Medycyna stylu życia (s. 441-447)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Warszawa: PZWL Wydawnictwo Lekarskie.</a:t>
            </a:r>
          </a:p>
          <a:p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Światowiec, A., Krzyżak, P. (2003). Epidemiologia choroby niedokrwiennej serca. W: M. Dłużniewski, A.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Mamcarz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M. Kuch, P. Krzyżak (red.)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Kardiologia praktyczna dla lekarzy i studentów medycyny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(s. 38–50). Warszawa: Akademia Medyczna.</a:t>
            </a:r>
          </a:p>
          <a:p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Terelak, J. (2008).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Człowiek i stres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Warszawa: Oficyna Wydawnicza Branta.</a:t>
            </a:r>
          </a:p>
          <a:p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Väfors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Fritz, M.,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Eklund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J.,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Liljeberg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J.,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af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Klinteberg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B. (2016). 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Quality of Life in Different Male Offender Groups – Possible Underlying Effects of Intelligence and Psychopathic Tendencies. </a:t>
            </a:r>
            <a:r>
              <a:rPr lang="en-GB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Journal of Forensic Science Criminology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(2), 202.</a:t>
            </a:r>
            <a:endParaRPr lang="pl-PL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12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153961-886A-F89E-71F5-104DA65BA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3851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4740D4-CB81-ABF5-30DD-4DED5D93FD67}"/>
              </a:ext>
            </a:extLst>
          </p:cNvPr>
          <p:cNvSpPr txBox="1">
            <a:spLocks/>
          </p:cNvSpPr>
          <p:nvPr/>
        </p:nvSpPr>
        <p:spPr>
          <a:xfrm>
            <a:off x="6577337" y="1311639"/>
            <a:ext cx="4942824" cy="1937363"/>
          </a:xfrm>
          <a:prstGeom prst="rect">
            <a:avLst/>
          </a:prstGeom>
          <a:solidFill>
            <a:srgbClr val="2DB2B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6000" b="1" dirty="0">
                <a:solidFill>
                  <a:schemeClr val="bg1"/>
                </a:solidFill>
              </a:rPr>
              <a:t>Thank you!</a:t>
            </a:r>
          </a:p>
          <a:p>
            <a:pPr algn="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4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114</Words>
  <Application>Microsoft Office PowerPoint</Application>
  <PresentationFormat>Panoramiczny</PresentationFormat>
  <Paragraphs>28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 Theme</vt:lpstr>
      <vt:lpstr>The Dark Triad, coping strategies and quality of life among cardiac patients</vt:lpstr>
      <vt:lpstr>Quality of life among cardiac patients</vt:lpstr>
      <vt:lpstr>Method of current study </vt:lpstr>
      <vt:lpstr>Recent study</vt:lpstr>
      <vt:lpstr>Results </vt:lpstr>
      <vt:lpstr>Results </vt:lpstr>
      <vt:lpstr>Result and discussion </vt:lpstr>
      <vt:lpstr>      citations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Marysia Latusek</cp:lastModifiedBy>
  <cp:revision>5</cp:revision>
  <dcterms:created xsi:type="dcterms:W3CDTF">2023-10-05T05:13:23Z</dcterms:created>
  <dcterms:modified xsi:type="dcterms:W3CDTF">2024-03-05T19:55:08Z</dcterms:modified>
</cp:coreProperties>
</file>