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32"/>
  </p:notesMasterIdLst>
  <p:sldIdLst>
    <p:sldId id="257" r:id="rId5"/>
    <p:sldId id="258" r:id="rId6"/>
    <p:sldId id="287" r:id="rId7"/>
    <p:sldId id="285" r:id="rId8"/>
    <p:sldId id="261" r:id="rId9"/>
    <p:sldId id="265" r:id="rId10"/>
    <p:sldId id="266" r:id="rId11"/>
    <p:sldId id="264" r:id="rId12"/>
    <p:sldId id="262" r:id="rId13"/>
    <p:sldId id="263" r:id="rId14"/>
    <p:sldId id="267" r:id="rId15"/>
    <p:sldId id="268" r:id="rId16"/>
    <p:sldId id="269" r:id="rId17"/>
    <p:sldId id="270" r:id="rId18"/>
    <p:sldId id="272" r:id="rId19"/>
    <p:sldId id="290" r:id="rId20"/>
    <p:sldId id="291" r:id="rId21"/>
    <p:sldId id="288" r:id="rId22"/>
    <p:sldId id="289" r:id="rId23"/>
    <p:sldId id="280" r:id="rId24"/>
    <p:sldId id="295" r:id="rId25"/>
    <p:sldId id="278" r:id="rId26"/>
    <p:sldId id="292" r:id="rId27"/>
    <p:sldId id="293" r:id="rId28"/>
    <p:sldId id="281" r:id="rId29"/>
    <p:sldId id="283" r:id="rId30"/>
    <p:sldId id="282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3"/>
    <a:srgbClr val="696969"/>
    <a:srgbClr val="C1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40C00-6364-06B4-C25A-E2E3A749DF5E}" v="26" dt="2024-01-04T13:13:12.740"/>
    <p1510:client id="{0BFAF0A0-A8E7-4D5A-AC04-0C3C542555FD}" v="3" dt="2024-01-10T23:11:45.321"/>
    <p1510:client id="{205A0F2A-7293-5320-D242-47A7E6755BF6}" v="3" dt="2024-01-08T15:25:53.796"/>
    <p1510:client id="{5EAD8C50-BE2A-EF94-5B8F-13100C9DF4E4}" v="151" dt="2024-01-03T13:42:15.191"/>
    <p1510:client id="{602DDD39-03A1-48FB-B2DB-0F6A62317131}" v="33" dt="2024-01-03T13:31:19.431"/>
    <p1510:client id="{6FF9968C-40EB-06D8-4EA4-999432590580}" v="722" dt="2024-01-04T15:04:23.912"/>
    <p1510:client id="{75D50C19-B6E7-0F39-DA79-28C975D91DAA}" v="5" dt="2024-01-08T15:09:35.921"/>
    <p1510:client id="{77D084D1-C87F-1AEE-7B60-E02D851E7455}" v="39" dt="2024-01-04T10:55:15.661"/>
    <p1510:client id="{81F63D1D-824C-445F-8BA5-CD6D37590A3F}" v="7" dt="2024-01-03T13:47:45.173"/>
    <p1510:client id="{AF2679EE-FFD5-F48E-5F2A-230B08F5301B}" v="2" dt="2024-01-08T11:40:49.040"/>
    <p1510:client id="{C1638EA2-FD9C-8C72-BE6F-C5FED41788DB}" v="43" dt="2024-01-08T14:37:22.608"/>
    <p1510:client id="{C5453565-BBBB-47DF-92DE-BA80DCDEA5C9}" v="1605" dt="2024-01-03T15:40:11.095"/>
    <p1510:client id="{C7D6C962-CB94-93BD-6232-AB6A193FB399}" v="16" dt="2024-01-08T18:27:20.700"/>
    <p1510:client id="{C868B178-66FE-40B2-44F9-69893D025954}" v="6" dt="2024-01-08T13:40:06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5" autoAdjust="0"/>
    <p:restoredTop sz="84789" autoAdjust="0"/>
  </p:normalViewPr>
  <p:slideViewPr>
    <p:cSldViewPr snapToGrid="0">
      <p:cViewPr varScale="1">
        <p:scale>
          <a:sx n="93" d="100"/>
          <a:sy n="93" d="100"/>
        </p:scale>
        <p:origin x="1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jgumainz.sharepoint.com/sites/ChatGPTinSchool/Freigegebene%20Dokumente/General/Analysis/QA/QA%20TRANSLATION%20TASKS/Sophie/Translation%20Tasks%20(annotiert)%20quantifizie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jgumainz.sharepoint.com/sites/ChatGPTinSchool/Freigegebene%20Dokumente/General/Analysis/QA/QA%20TRANSLATION%20TASKS/Sophie/Translation%20Tasks%20(annotiert)%20quantifizie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jgumainz.sharepoint.com/sites/ChatGPTinSchool/Freigegebene%20Dokumente/General/Analysis/Analysis_relevant_data%20(7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jgumainz.sharepoint.com/sites/ChatGPTinSchool/Freigegebene%20Dokumente/General/Analysis/Analysis_relevant_data%20(7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jgumainz.sharepoint.com/sites/ChatGPTinSchool/Freigegebene%20Dokumente/General/Analysis/Analysis_relevant_data%20(7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jgumainz.sharepoint.com/sites/ChatGPTinSchool/Freigegebene%20Dokumente/General/Analysis/Analysis_relevant_data%20(7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jgumainz.sharepoint.com/sites/ChatGPTinSchool/Freigegebene%20Dokumente/General/Analysis/Analysis_relevant_data%20(7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jgumainz.sharepoint.com/sites/ChatGPTinSchool/Freigegebene%20Dokumente/General/Analysis/Analysis_relevant_data%20(7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jgumainz.sharepoint.com/sites/ChatGPTinSchool/Freigegebene%20Dokumente/General/Analysis/Analysis_relevant_data%20(7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Quality Metrics  - Translation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ChatGPT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'[Translation Tasks (annotiert) quantifiziert.xlsx]Visualisierung'!$S$2</c:f>
              <c:strCache>
                <c:ptCount val="1"/>
                <c:pt idx="0">
                  <c:v>Andere Metriken</c:v>
                </c:pt>
              </c:strCache>
            </c:strRef>
          </c:cat>
          <c:val>
            <c:numRef>
              <c:f>'[Translation Tasks (annotiert) quantifiziert.xlsx]Visualisierung'!$S$4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5-42B4-8F5E-7589FC3F679D}"/>
            </c:ext>
          </c:extLst>
        </c:ser>
        <c:ser>
          <c:idx val="1"/>
          <c:order val="1"/>
          <c:tx>
            <c:v>Other Tools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'[Translation Tasks (annotiert) quantifiziert.xlsx]Visualisierung'!$S$2</c:f>
              <c:strCache>
                <c:ptCount val="1"/>
                <c:pt idx="0">
                  <c:v>Andere Metriken</c:v>
                </c:pt>
              </c:strCache>
            </c:strRef>
          </c:cat>
          <c:val>
            <c:numRef>
              <c:f>'[Translation Tasks (annotiert) quantifiziert.xlsx]Visualisierung'!$S$5</c:f>
              <c:numCache>
                <c:formatCode>General</c:formatCode>
                <c:ptCount val="1"/>
                <c:pt idx="0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35-42B4-8F5E-7589FC3F6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246023"/>
        <c:axId val="396272647"/>
      </c:barChart>
      <c:catAx>
        <c:axId val="3962460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6272647"/>
        <c:crosses val="autoZero"/>
        <c:auto val="1"/>
        <c:lblAlgn val="ctr"/>
        <c:lblOffset val="100"/>
        <c:noMultiLvlLbl val="0"/>
      </c:catAx>
      <c:valAx>
        <c:axId val="396272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396246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Quality Metrics  - Translation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Other tools</c:v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'[Translation Tasks (annotiert) quantifiziert.xlsx]Sheet1'!$A$2:$A$19</c:f>
              <c:strCache>
                <c:ptCount val="18"/>
                <c:pt idx="0">
                  <c:v>GRAMMAR</c:v>
                </c:pt>
                <c:pt idx="1">
                  <c:v>SYN</c:v>
                </c:pt>
                <c:pt idx="2">
                  <c:v>WF</c:v>
                </c:pt>
                <c:pt idx="3">
                  <c:v>SP</c:v>
                </c:pt>
                <c:pt idx="4">
                  <c:v>CH</c:v>
                </c:pt>
                <c:pt idx="5">
                  <c:v>C</c:v>
                </c:pt>
                <c:pt idx="6">
                  <c:v>P</c:v>
                </c:pt>
                <c:pt idx="7">
                  <c:v>A</c:v>
                </c:pt>
                <c:pt idx="8">
                  <c:v>O</c:v>
                </c:pt>
                <c:pt idx="9">
                  <c:v>T</c:v>
                </c:pt>
                <c:pt idx="10">
                  <c:v>VF</c:v>
                </c:pt>
                <c:pt idx="11">
                  <c:v>COH</c:v>
                </c:pt>
                <c:pt idx="12">
                  <c:v>F</c:v>
                </c:pt>
                <c:pt idx="13">
                  <c:v>L</c:v>
                </c:pt>
                <c:pt idx="14">
                  <c:v>MU</c:v>
                </c:pt>
                <c:pt idx="15">
                  <c:v>U</c:v>
                </c:pt>
                <c:pt idx="16">
                  <c:v>R</c:v>
                </c:pt>
                <c:pt idx="17">
                  <c:v>ST</c:v>
                </c:pt>
              </c:strCache>
            </c:strRef>
          </c:cat>
          <c:val>
            <c:numRef>
              <c:f>'[Translation Tasks (annotiert) quantifiziert.xlsx]Sheet1'!$N$2:$N$19</c:f>
              <c:numCache>
                <c:formatCode>General</c:formatCode>
                <c:ptCount val="18"/>
                <c:pt idx="0">
                  <c:v>8</c:v>
                </c:pt>
                <c:pt idx="1">
                  <c:v>6</c:v>
                </c:pt>
                <c:pt idx="2">
                  <c:v>1</c:v>
                </c:pt>
                <c:pt idx="3">
                  <c:v>9</c:v>
                </c:pt>
                <c:pt idx="4">
                  <c:v>0</c:v>
                </c:pt>
                <c:pt idx="5">
                  <c:v>5</c:v>
                </c:pt>
                <c:pt idx="6">
                  <c:v>15</c:v>
                </c:pt>
                <c:pt idx="7">
                  <c:v>4</c:v>
                </c:pt>
                <c:pt idx="8">
                  <c:v>3</c:v>
                </c:pt>
                <c:pt idx="9">
                  <c:v>29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4</c:v>
                </c:pt>
                <c:pt idx="15">
                  <c:v>14</c:v>
                </c:pt>
                <c:pt idx="16">
                  <c:v>1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17-4D72-A8CA-9A7FF5911026}"/>
            </c:ext>
          </c:extLst>
        </c:ser>
        <c:ser>
          <c:idx val="1"/>
          <c:order val="1"/>
          <c:tx>
            <c:v>ChatGPT</c:v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'[Translation Tasks (annotiert) quantifiziert.xlsx]Sheet1'!$A$2:$A$19</c:f>
              <c:strCache>
                <c:ptCount val="18"/>
                <c:pt idx="0">
                  <c:v>GRAMMAR</c:v>
                </c:pt>
                <c:pt idx="1">
                  <c:v>SYN</c:v>
                </c:pt>
                <c:pt idx="2">
                  <c:v>WF</c:v>
                </c:pt>
                <c:pt idx="3">
                  <c:v>SP</c:v>
                </c:pt>
                <c:pt idx="4">
                  <c:v>CH</c:v>
                </c:pt>
                <c:pt idx="5">
                  <c:v>C</c:v>
                </c:pt>
                <c:pt idx="6">
                  <c:v>P</c:v>
                </c:pt>
                <c:pt idx="7">
                  <c:v>A</c:v>
                </c:pt>
                <c:pt idx="8">
                  <c:v>O</c:v>
                </c:pt>
                <c:pt idx="9">
                  <c:v>T</c:v>
                </c:pt>
                <c:pt idx="10">
                  <c:v>VF</c:v>
                </c:pt>
                <c:pt idx="11">
                  <c:v>COH</c:v>
                </c:pt>
                <c:pt idx="12">
                  <c:v>F</c:v>
                </c:pt>
                <c:pt idx="13">
                  <c:v>L</c:v>
                </c:pt>
                <c:pt idx="14">
                  <c:v>MU</c:v>
                </c:pt>
                <c:pt idx="15">
                  <c:v>U</c:v>
                </c:pt>
                <c:pt idx="16">
                  <c:v>R</c:v>
                </c:pt>
                <c:pt idx="17">
                  <c:v>ST</c:v>
                </c:pt>
              </c:strCache>
            </c:strRef>
          </c:cat>
          <c:val>
            <c:numRef>
              <c:f>'[Translation Tasks (annotiert) quantifiziert.xlsx]Sheet1'!$O$2:$O$19</c:f>
              <c:numCache>
                <c:formatCode>General</c:formatCode>
                <c:ptCount val="18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7</c:v>
                </c:pt>
                <c:pt idx="4">
                  <c:v>1</c:v>
                </c:pt>
                <c:pt idx="5">
                  <c:v>5</c:v>
                </c:pt>
                <c:pt idx="6">
                  <c:v>7</c:v>
                </c:pt>
                <c:pt idx="7">
                  <c:v>2</c:v>
                </c:pt>
                <c:pt idx="8">
                  <c:v>3</c:v>
                </c:pt>
                <c:pt idx="9">
                  <c:v>31</c:v>
                </c:pt>
                <c:pt idx="10">
                  <c:v>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12</c:v>
                </c:pt>
                <c:pt idx="16">
                  <c:v>0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17-4D72-A8CA-9A7FF5911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0999688"/>
        <c:axId val="1061001736"/>
      </c:barChart>
      <c:catAx>
        <c:axId val="1060999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061001736"/>
        <c:crosses val="autoZero"/>
        <c:auto val="1"/>
        <c:lblAlgn val="ctr"/>
        <c:lblOffset val="100"/>
        <c:noMultiLvlLbl val="0"/>
      </c:catAx>
      <c:valAx>
        <c:axId val="1061001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060999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PROCESS TIME: Reading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Research Time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'[Analysis_relevant_data (7).xlsx]Totals &amp; Averages'!$Q$36:$R$36</c:f>
              <c:strCache>
                <c:ptCount val="2"/>
                <c:pt idx="0">
                  <c:v>Other Tools</c:v>
                </c:pt>
                <c:pt idx="1">
                  <c:v>ChatGPT</c:v>
                </c:pt>
              </c:strCache>
            </c:strRef>
          </c:cat>
          <c:val>
            <c:numRef>
              <c:f>'[Analysis_relevant_data (7).xlsx]Totals &amp; Averages'!$Q$37:$R$37</c:f>
              <c:numCache>
                <c:formatCode>0.000</c:formatCode>
                <c:ptCount val="2"/>
                <c:pt idx="0">
                  <c:v>4781.6569999999992</c:v>
                </c:pt>
                <c:pt idx="1">
                  <c:v>3527.2309999999998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15-4127-9144-96FDB237FA4B}"/>
            </c:ext>
          </c:extLst>
        </c:ser>
        <c:ser>
          <c:idx val="1"/>
          <c:order val="1"/>
          <c:tx>
            <c:v>Action Time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'[Analysis_relevant_data (7).xlsx]Totals &amp; Averages'!$Q$36:$R$36</c:f>
              <c:strCache>
                <c:ptCount val="2"/>
                <c:pt idx="0">
                  <c:v>Other Tools</c:v>
                </c:pt>
                <c:pt idx="1">
                  <c:v>ChatGPT</c:v>
                </c:pt>
              </c:strCache>
            </c:strRef>
          </c:cat>
          <c:val>
            <c:numRef>
              <c:f>'[Analysis_relevant_data (7).xlsx]Totals &amp; Averages'!$Q$41:$R$41</c:f>
              <c:numCache>
                <c:formatCode>0.000</c:formatCode>
                <c:ptCount val="2"/>
                <c:pt idx="0">
                  <c:v>16979.188999999998</c:v>
                </c:pt>
                <c:pt idx="1">
                  <c:v>11808.254000000001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15-4127-9144-96FDB237F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7334152"/>
        <c:axId val="1227337224"/>
      </c:barChart>
      <c:catAx>
        <c:axId val="122733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227337224"/>
        <c:crosses val="autoZero"/>
        <c:auto val="1"/>
        <c:lblAlgn val="ctr"/>
        <c:lblOffset val="100"/>
        <c:noMultiLvlLbl val="0"/>
      </c:catAx>
      <c:valAx>
        <c:axId val="122733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22733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PROCESS TIME: Reading - Other Tools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49-4801-97C7-4FA1535875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49-4801-97C7-4FA15358752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('[Analysis_relevant_data (7).xlsx]Totals &amp; Averages'!$J$37,'[Analysis_relevant_data (7).xlsx]Totals &amp; Averages'!$J$41)</c:f>
              <c:strCache>
                <c:ptCount val="2"/>
                <c:pt idx="0">
                  <c:v>RESEARCH TIME/TASK</c:v>
                </c:pt>
                <c:pt idx="1">
                  <c:v>Action Time</c:v>
                </c:pt>
              </c:strCache>
            </c:strRef>
          </c:cat>
          <c:val>
            <c:numRef>
              <c:f>('[Analysis_relevant_data (7).xlsx]Totals &amp; Averages'!$K$37,'[Analysis_relevant_data (7).xlsx]Totals &amp; Averages'!$K$41)</c:f>
              <c:numCache>
                <c:formatCode>0.000</c:formatCode>
                <c:ptCount val="2"/>
                <c:pt idx="0">
                  <c:v>4781.6569999999992</c:v>
                </c:pt>
                <c:pt idx="1">
                  <c:v>16979.188999999998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49-4801-97C7-4FA15358752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PROCESS TIME: Reading - ChatGPT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474-4415-9134-4591A90BC3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474-4415-9134-4591A90BC37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('[Analysis_relevant_data (7).xlsx]Totals &amp; Averages'!$J$37,'[Analysis_relevant_data (7).xlsx]Totals &amp; Averages'!$J$41)</c:f>
              <c:strCache>
                <c:ptCount val="2"/>
                <c:pt idx="0">
                  <c:v>RESEARCH TIME/TASK</c:v>
                </c:pt>
                <c:pt idx="1">
                  <c:v>Action Time</c:v>
                </c:pt>
              </c:strCache>
            </c:strRef>
          </c:cat>
          <c:val>
            <c:numRef>
              <c:f>('[Analysis_relevant_data (7).xlsx]Totals &amp; Averages'!$L$37,'[Analysis_relevant_data (7).xlsx]Totals &amp; Averages'!$L$41)</c:f>
              <c:numCache>
                <c:formatCode>0.000</c:formatCode>
                <c:ptCount val="2"/>
                <c:pt idx="0">
                  <c:v>3527.2309999999998</c:v>
                </c:pt>
                <c:pt idx="1">
                  <c:v>11808.254000000001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74-4415-9134-4591A90BC37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PROCESS TIME: Translation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Research Time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'[Analysis_relevant_data (7).xlsx]Totals &amp; Averages'!$S$36:$T$36</c:f>
              <c:strCache>
                <c:ptCount val="2"/>
                <c:pt idx="0">
                  <c:v>Other Tools</c:v>
                </c:pt>
                <c:pt idx="1">
                  <c:v>ChatGPT</c:v>
                </c:pt>
              </c:strCache>
            </c:strRef>
          </c:cat>
          <c:val>
            <c:numRef>
              <c:f>'[Analysis_relevant_data (7).xlsx]Totals &amp; Averages'!$S$37:$T$37</c:f>
              <c:numCache>
                <c:formatCode>0.000</c:formatCode>
                <c:ptCount val="2"/>
                <c:pt idx="0">
                  <c:v>2894.15</c:v>
                </c:pt>
                <c:pt idx="1">
                  <c:v>1953.9499999999998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CA-4688-BF79-0775BD30C4A9}"/>
            </c:ext>
          </c:extLst>
        </c:ser>
        <c:ser>
          <c:idx val="1"/>
          <c:order val="1"/>
          <c:tx>
            <c:v>Action Time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'[Analysis_relevant_data (7).xlsx]Totals &amp; Averages'!$S$36:$T$36</c:f>
              <c:strCache>
                <c:ptCount val="2"/>
                <c:pt idx="0">
                  <c:v>Other Tools</c:v>
                </c:pt>
                <c:pt idx="1">
                  <c:v>ChatGPT</c:v>
                </c:pt>
              </c:strCache>
            </c:strRef>
          </c:cat>
          <c:val>
            <c:numRef>
              <c:f>'[Analysis_relevant_data (7).xlsx]Totals &amp; Averages'!$S$41:$T$41</c:f>
              <c:numCache>
                <c:formatCode>0.000</c:formatCode>
                <c:ptCount val="2"/>
                <c:pt idx="0">
                  <c:v>6301.5380000000005</c:v>
                </c:pt>
                <c:pt idx="1">
                  <c:v>4168.5680000000002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CA-4688-BF79-0775BD30C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3243655"/>
        <c:axId val="1033254407"/>
      </c:barChart>
      <c:catAx>
        <c:axId val="1033243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033254407"/>
        <c:crosses val="autoZero"/>
        <c:auto val="1"/>
        <c:lblAlgn val="ctr"/>
        <c:lblOffset val="100"/>
        <c:noMultiLvlLbl val="0"/>
      </c:catAx>
      <c:valAx>
        <c:axId val="1033254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033243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PROCESS TIME: Translation - Other Tools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9F-4751-8487-F3CF7C110D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9F-4751-8487-F3CF7C110DF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('[Analysis_relevant_data (7).xlsx]Totals &amp; Averages'!$J$37,'[Analysis_relevant_data (7).xlsx]Totals &amp; Averages'!$J$41)</c:f>
              <c:strCache>
                <c:ptCount val="2"/>
                <c:pt idx="0">
                  <c:v>RESEARCH TIME/TASK</c:v>
                </c:pt>
                <c:pt idx="1">
                  <c:v>Action Time</c:v>
                </c:pt>
              </c:strCache>
            </c:strRef>
          </c:cat>
          <c:val>
            <c:numRef>
              <c:f>('[Analysis_relevant_data (7).xlsx]Totals &amp; Averages'!$M$37,'[Analysis_relevant_data (7).xlsx]Totals &amp; Averages'!$M$41)</c:f>
              <c:numCache>
                <c:formatCode>0.000</c:formatCode>
                <c:ptCount val="2"/>
                <c:pt idx="0">
                  <c:v>2894.15</c:v>
                </c:pt>
                <c:pt idx="1">
                  <c:v>6301.5380000000005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9F-4751-8487-F3CF7C110DF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PROCESS TIME: Translation - ChatGPT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B6E-48AD-BF1E-83A39AA84D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B6E-48AD-BF1E-83A39AA84D6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('[Analysis_relevant_data (7).xlsx]Totals &amp; Averages'!$J$37,'[Analysis_relevant_data (7).xlsx]Totals &amp; Averages'!$J$41)</c:f>
              <c:strCache>
                <c:ptCount val="2"/>
                <c:pt idx="0">
                  <c:v>RESEARCH TIME/TASK</c:v>
                </c:pt>
                <c:pt idx="1">
                  <c:v>Action Time</c:v>
                </c:pt>
              </c:strCache>
            </c:strRef>
          </c:cat>
          <c:val>
            <c:numRef>
              <c:f>('[Analysis_relevant_data (7).xlsx]Totals &amp; Averages'!$N$37,'[Analysis_relevant_data (7).xlsx]Totals &amp; Averages'!$N$41)</c:f>
              <c:numCache>
                <c:formatCode>0.000</c:formatCode>
                <c:ptCount val="2"/>
                <c:pt idx="0">
                  <c:v>1953.9499999999998</c:v>
                </c:pt>
                <c:pt idx="1">
                  <c:v>4168.5680000000002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6E-48AD-BF1E-83A39AA84D6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Keystrokes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'[Analysis_relevant_data (7).xlsx]Totals &amp; Averages'!$V$27</c:f>
              <c:strCache>
                <c:ptCount val="1"/>
                <c:pt idx="0">
                  <c:v>Other Tools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('[Analysis_relevant_data (7).xlsx]Totals &amp; Averages'!$V$30,'[Analysis_relevant_data (7).xlsx]Totals &amp; Averages'!$V$34)</c:f>
              <c:numCache>
                <c:formatCode>0</c:formatCode>
                <c:ptCount val="2"/>
                <c:pt idx="0">
                  <c:v>2589</c:v>
                </c:pt>
                <c:pt idx="1">
                  <c:v>1686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41-4B2D-AE32-825E8A1D6FE3}"/>
            </c:ext>
          </c:extLst>
        </c:ser>
        <c:ser>
          <c:idx val="1"/>
          <c:order val="1"/>
          <c:tx>
            <c:strRef>
              <c:f>'[Analysis_relevant_data (7).xlsx]Totals &amp; Averages'!$W$27</c:f>
              <c:strCache>
                <c:ptCount val="1"/>
                <c:pt idx="0">
                  <c:v>ChatGPT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('[Analysis_relevant_data (7).xlsx]Totals &amp; Averages'!$W$30,'[Analysis_relevant_data (7).xlsx]Totals &amp; Averages'!$W$34)</c:f>
              <c:numCache>
                <c:formatCode>0</c:formatCode>
                <c:ptCount val="2"/>
                <c:pt idx="0">
                  <c:v>2915</c:v>
                </c:pt>
                <c:pt idx="1">
                  <c:v>1862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41-4B2D-AE32-825E8A1D6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8232072"/>
        <c:axId val="1318234120"/>
      </c:barChart>
      <c:catAx>
        <c:axId val="1318232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318234120"/>
        <c:crosses val="autoZero"/>
        <c:auto val="1"/>
        <c:lblAlgn val="ctr"/>
        <c:lblOffset val="100"/>
        <c:noMultiLvlLbl val="0"/>
      </c:catAx>
      <c:valAx>
        <c:axId val="1318234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318232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EECBF-6A3B-4D4A-AF13-F27E27476075}" type="datetimeFigureOut">
              <a:rPr lang="de-DE" smtClean="0"/>
              <a:t>07.03.24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91257-645A-4E73-88A9-56FCE0492A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26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91257-645A-4E73-88A9-56FCE0492A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014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not </a:t>
            </a:r>
            <a:r>
              <a:rPr lang="de-DE" dirty="0" err="1"/>
              <a:t>surprisingly</a:t>
            </a:r>
            <a:r>
              <a:rPr lang="de-DE" dirty="0"/>
              <a:t>, in </a:t>
            </a:r>
            <a:r>
              <a:rPr lang="de-DE" dirty="0" err="1"/>
              <a:t>the</a:t>
            </a:r>
            <a:r>
              <a:rPr lang="de-DE" dirty="0"/>
              <a:t> </a:t>
            </a:r>
            <a:r>
              <a:rPr lang="de-DE" dirty="0" err="1"/>
              <a:t>ChatGPT</a:t>
            </a:r>
            <a:r>
              <a:rPr lang="de-DE" dirty="0"/>
              <a:t>- </a:t>
            </a:r>
            <a:r>
              <a:rPr lang="de-DE" dirty="0" err="1"/>
              <a:t>condition</a:t>
            </a:r>
            <a:r>
              <a:rPr lang="de-DE" dirty="0"/>
              <a:t>, </a:t>
            </a:r>
            <a:r>
              <a:rPr lang="de-DE" dirty="0" err="1"/>
              <a:t>we</a:t>
            </a:r>
            <a:r>
              <a:rPr lang="de-DE" dirty="0"/>
              <a:t> </a:t>
            </a:r>
            <a:r>
              <a:rPr lang="de-DE" dirty="0" err="1"/>
              <a:t>observed</a:t>
            </a:r>
            <a:r>
              <a:rPr lang="de-DE" dirty="0"/>
              <a:t> </a:t>
            </a:r>
            <a:r>
              <a:rPr lang="de-DE" dirty="0" err="1"/>
              <a:t>more</a:t>
            </a:r>
            <a:r>
              <a:rPr lang="de-DE" dirty="0"/>
              <a:t> </a:t>
            </a:r>
            <a:r>
              <a:rPr lang="de-DE" dirty="0" err="1"/>
              <a:t>typing</a:t>
            </a:r>
            <a:r>
              <a:rPr lang="de-DE" dirty="0"/>
              <a:t> </a:t>
            </a:r>
            <a:r>
              <a:rPr lang="de-DE" dirty="0" err="1"/>
              <a:t>than</a:t>
            </a:r>
            <a:r>
              <a:rPr lang="de-DE" dirty="0"/>
              <a:t> in </a:t>
            </a:r>
            <a:r>
              <a:rPr lang="de-DE" dirty="0" err="1"/>
              <a:t>the</a:t>
            </a:r>
            <a:r>
              <a:rPr lang="de-DE" dirty="0"/>
              <a:t> Other Tools </a:t>
            </a:r>
            <a:r>
              <a:rPr lang="de-DE" dirty="0" err="1"/>
              <a:t>condition</a:t>
            </a:r>
            <a:r>
              <a:rPr lang="de-DE" dirty="0"/>
              <a:t>. </a:t>
            </a:r>
            <a:r>
              <a:rPr lang="de-DE" dirty="0" err="1"/>
              <a:t>What</a:t>
            </a:r>
            <a:r>
              <a:rPr lang="de-DE" dirty="0"/>
              <a:t> </a:t>
            </a:r>
            <a:r>
              <a:rPr lang="de-DE" dirty="0" err="1"/>
              <a:t>we</a:t>
            </a:r>
            <a:r>
              <a:rPr lang="de-DE" dirty="0"/>
              <a:t> </a:t>
            </a:r>
            <a:r>
              <a:rPr lang="de-DE" dirty="0" err="1"/>
              <a:t>can</a:t>
            </a:r>
            <a:r>
              <a:rPr lang="de-DE" dirty="0"/>
              <a:t> </a:t>
            </a:r>
            <a:r>
              <a:rPr lang="de-DE" dirty="0" err="1"/>
              <a:t>gather</a:t>
            </a:r>
            <a:r>
              <a:rPr lang="de-DE" dirty="0"/>
              <a:t> </a:t>
            </a:r>
            <a:r>
              <a:rPr lang="de-DE" dirty="0" err="1"/>
              <a:t>is</a:t>
            </a:r>
            <a:r>
              <a:rPr lang="de-DE" dirty="0"/>
              <a:t> </a:t>
            </a:r>
            <a:r>
              <a:rPr lang="de-DE" dirty="0" err="1"/>
              <a:t>that</a:t>
            </a:r>
            <a:r>
              <a:rPr lang="de-DE" dirty="0"/>
              <a:t> </a:t>
            </a:r>
            <a:r>
              <a:rPr lang="de-DE" dirty="0" err="1"/>
              <a:t>they</a:t>
            </a:r>
            <a:r>
              <a:rPr lang="de-DE" dirty="0"/>
              <a:t> </a:t>
            </a:r>
            <a:r>
              <a:rPr lang="de-DE" dirty="0" err="1"/>
              <a:t>interacted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 </a:t>
            </a:r>
            <a:r>
              <a:rPr lang="de-DE" dirty="0" err="1"/>
              <a:t>more</a:t>
            </a:r>
            <a:r>
              <a:rPr lang="de-DE" dirty="0"/>
              <a:t> </a:t>
            </a:r>
            <a:r>
              <a:rPr lang="de-DE" dirty="0" err="1"/>
              <a:t>with</a:t>
            </a:r>
            <a:r>
              <a:rPr lang="de-DE" dirty="0"/>
              <a:t> </a:t>
            </a:r>
            <a:r>
              <a:rPr lang="de-DE" dirty="0" err="1"/>
              <a:t>ChatGPT</a:t>
            </a:r>
            <a:r>
              <a:rPr lang="de-DE" dirty="0"/>
              <a:t> </a:t>
            </a:r>
            <a:r>
              <a:rPr lang="de-DE" dirty="0" err="1"/>
              <a:t>by</a:t>
            </a:r>
            <a:r>
              <a:rPr lang="de-DE" dirty="0"/>
              <a:t> </a:t>
            </a:r>
            <a:r>
              <a:rPr lang="de-DE" dirty="0" err="1"/>
              <a:t>using</a:t>
            </a:r>
            <a:r>
              <a:rPr lang="de-DE" dirty="0"/>
              <a:t> </a:t>
            </a:r>
            <a:r>
              <a:rPr lang="de-DE" dirty="0" err="1"/>
              <a:t>prompts</a:t>
            </a:r>
            <a:r>
              <a:rPr lang="de-DE" dirty="0"/>
              <a:t>, </a:t>
            </a:r>
            <a:r>
              <a:rPr lang="de-DE" dirty="0" err="1"/>
              <a:t>questioning</a:t>
            </a:r>
            <a:r>
              <a:rPr lang="de-DE" dirty="0"/>
              <a:t> </a:t>
            </a:r>
            <a:r>
              <a:rPr lang="de-DE" dirty="0" err="1"/>
              <a:t>its</a:t>
            </a:r>
            <a:r>
              <a:rPr lang="de-DE" dirty="0"/>
              <a:t> </a:t>
            </a:r>
            <a:r>
              <a:rPr lang="de-DE" dirty="0" err="1"/>
              <a:t>output</a:t>
            </a:r>
            <a:r>
              <a:rPr lang="de-DE" dirty="0"/>
              <a:t>, etc. </a:t>
            </a:r>
            <a:endParaRPr lang="de-DE" dirty="0">
              <a:ea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91257-645A-4E73-88A9-56FCE0492A7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783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Having </a:t>
            </a:r>
            <a:r>
              <a:rPr lang="de-DE" dirty="0" err="1"/>
              <a:t>presented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quantitative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. Here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a „</a:t>
            </a:r>
            <a:r>
              <a:rPr lang="de-DE" dirty="0" err="1"/>
              <a:t>good</a:t>
            </a:r>
            <a:r>
              <a:rPr lang="de-DE" dirty="0"/>
              <a:t>“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ChatGPT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91257-645A-4E73-88A9-56FCE0492A7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175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 “</a:t>
            </a:r>
            <a:r>
              <a:rPr lang="de-DE" dirty="0" err="1"/>
              <a:t>bad</a:t>
            </a:r>
            <a:r>
              <a:rPr lang="de-DE" dirty="0"/>
              <a:t> </a:t>
            </a:r>
            <a:r>
              <a:rPr lang="de-DE" dirty="0" err="1"/>
              <a:t>practice</a:t>
            </a:r>
            <a:r>
              <a:rPr lang="de-DE" dirty="0"/>
              <a:t>“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ChatGPT</a:t>
            </a:r>
            <a:r>
              <a:rPr lang="de-DE" dirty="0"/>
              <a:t>.</a:t>
            </a:r>
          </a:p>
          <a:p>
            <a:r>
              <a:rPr lang="de-DE" dirty="0"/>
              <a:t>This </a:t>
            </a:r>
            <a:r>
              <a:rPr lang="de-DE" dirty="0" err="1"/>
              <a:t>is</a:t>
            </a:r>
            <a:r>
              <a:rPr lang="de-DE" dirty="0"/>
              <a:t> </a:t>
            </a:r>
            <a:r>
              <a:rPr lang="de-DE" dirty="0" err="1"/>
              <a:t>Participant</a:t>
            </a:r>
            <a:r>
              <a:rPr lang="de-DE" dirty="0"/>
              <a:t> 04, </a:t>
            </a:r>
            <a:r>
              <a:rPr lang="de-DE" dirty="0" err="1"/>
              <a:t>the</a:t>
            </a:r>
            <a:r>
              <a:rPr lang="de-DE" dirty="0"/>
              <a:t> </a:t>
            </a:r>
            <a:r>
              <a:rPr lang="de-DE" dirty="0" err="1"/>
              <a:t>person</a:t>
            </a:r>
            <a:r>
              <a:rPr lang="de-DE" dirty="0"/>
              <a:t> </a:t>
            </a:r>
            <a:r>
              <a:rPr lang="de-DE" dirty="0" err="1"/>
              <a:t>made</a:t>
            </a:r>
            <a:r>
              <a:rPr lang="de-DE" dirty="0"/>
              <a:t> </a:t>
            </a:r>
            <a:r>
              <a:rPr lang="de-DE" dirty="0" err="1"/>
              <a:t>phrase-based</a:t>
            </a:r>
            <a:r>
              <a:rPr lang="de-DE" dirty="0"/>
              <a:t> </a:t>
            </a:r>
            <a:r>
              <a:rPr lang="de-DE" dirty="0" err="1"/>
              <a:t>prompts</a:t>
            </a:r>
            <a:r>
              <a:rPr lang="de-DE" dirty="0">
                <a:sym typeface="Wingdings" panose="05000000000000000000" pitchFamily="2" charset="2"/>
              </a:rPr>
              <a:t> </a:t>
            </a:r>
            <a:r>
              <a:rPr lang="de-DE" dirty="0" err="1">
                <a:sym typeface="Wingdings" panose="05000000000000000000" pitchFamily="2" charset="2"/>
              </a:rPr>
              <a:t>which</a:t>
            </a:r>
            <a:r>
              <a:rPr lang="de-DE" dirty="0">
                <a:sym typeface="Wingdings" panose="05000000000000000000" pitchFamily="2" charset="2"/>
              </a:rPr>
              <a:t> </a:t>
            </a:r>
            <a:r>
              <a:rPr lang="de-DE" dirty="0" err="1">
                <a:sym typeface="Wingdings" panose="05000000000000000000" pitchFamily="2" charset="2"/>
              </a:rPr>
              <a:t>lead</a:t>
            </a:r>
            <a:r>
              <a:rPr lang="de-DE" dirty="0">
                <a:sym typeface="Wingdings" panose="05000000000000000000" pitchFamily="2" charset="2"/>
              </a:rPr>
              <a:t> 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 </a:t>
            </a:r>
            <a:r>
              <a:rPr lang="de-DE" dirty="0" err="1">
                <a:sym typeface="Wingdings" panose="05000000000000000000" pitchFamily="2" charset="2"/>
              </a:rPr>
              <a:t>efficiency</a:t>
            </a:r>
            <a:r>
              <a:rPr lang="de-DE" dirty="0">
                <a:sym typeface="Wingdings" panose="05000000000000000000" pitchFamily="2" charset="2"/>
              </a:rPr>
              <a:t> </a:t>
            </a:r>
            <a:r>
              <a:rPr lang="de-DE" dirty="0" err="1">
                <a:sym typeface="Wingdings" panose="05000000000000000000" pitchFamily="2" charset="2"/>
              </a:rPr>
              <a:t>loss</a:t>
            </a:r>
            <a:r>
              <a:rPr lang="de-DE" dirty="0">
                <a:sym typeface="Wingdings" panose="05000000000000000000" pitchFamily="2" charset="2"/>
              </a:rPr>
              <a:t>, </a:t>
            </a:r>
            <a:r>
              <a:rPr lang="de-DE" dirty="0" err="1">
                <a:sym typeface="Wingdings" panose="05000000000000000000" pitchFamily="2" charset="2"/>
              </a:rPr>
              <a:t>interactivity</a:t>
            </a:r>
            <a:r>
              <a:rPr lang="de-DE" dirty="0">
                <a:sym typeface="Wingdings" panose="05000000000000000000" pitchFamily="2" charset="2"/>
              </a:rPr>
              <a:t> </a:t>
            </a:r>
            <a:r>
              <a:rPr lang="de-DE" dirty="0" err="1">
                <a:sym typeface="Wingdings" panose="05000000000000000000" pitchFamily="2" charset="2"/>
              </a:rPr>
              <a:t>loss</a:t>
            </a:r>
            <a:r>
              <a:rPr lang="de-DE" dirty="0">
                <a:sym typeface="Wingdings" panose="05000000000000000000" pitchFamily="2" charset="2"/>
              </a:rPr>
              <a:t>, </a:t>
            </a:r>
            <a:r>
              <a:rPr lang="de-DE" dirty="0" err="1">
                <a:sym typeface="Wingdings" panose="05000000000000000000" pitchFamily="2" charset="2"/>
              </a:rPr>
              <a:t>quality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loss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r>
              <a:rPr lang="de-DE" dirty="0" err="1">
                <a:sym typeface="Wingdings" panose="05000000000000000000" pitchFamily="2" charset="2"/>
              </a:rPr>
              <a:t>One</a:t>
            </a:r>
            <a:r>
              <a:rPr lang="de-DE" dirty="0">
                <a:sym typeface="Wingdings" panose="05000000000000000000" pitchFamily="2" charset="2"/>
              </a:rPr>
              <a:t> </a:t>
            </a:r>
            <a:r>
              <a:rPr lang="de-DE" dirty="0" err="1">
                <a:sym typeface="Wingdings" panose="05000000000000000000" pitchFamily="2" charset="2"/>
              </a:rPr>
              <a:t>could</a:t>
            </a:r>
            <a:r>
              <a:rPr lang="de-DE" dirty="0">
                <a:sym typeface="Wingdings" panose="05000000000000000000" pitchFamily="2" charset="2"/>
              </a:rPr>
              <a:t> </a:t>
            </a:r>
            <a:r>
              <a:rPr lang="de-DE" dirty="0" err="1">
                <a:sym typeface="Wingdings" panose="05000000000000000000" pitchFamily="2" charset="2"/>
              </a:rPr>
              <a:t>have</a:t>
            </a:r>
            <a:r>
              <a:rPr lang="de-DE" dirty="0">
                <a:sym typeface="Wingdings" panose="05000000000000000000" pitchFamily="2" charset="2"/>
              </a:rPr>
              <a:t> </a:t>
            </a:r>
            <a:r>
              <a:rPr lang="de-DE" dirty="0" err="1">
                <a:sym typeface="Wingdings" panose="05000000000000000000" pitchFamily="2" charset="2"/>
              </a:rPr>
              <a:t>prompted</a:t>
            </a:r>
            <a:r>
              <a:rPr lang="de-DE" dirty="0">
                <a:sym typeface="Wingdings" panose="05000000000000000000" pitchFamily="2" charset="2"/>
              </a:rPr>
              <a:t> 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 </a:t>
            </a:r>
            <a:r>
              <a:rPr lang="de-DE" dirty="0" err="1">
                <a:sym typeface="Wingdings" panose="05000000000000000000" pitchFamily="2" charset="2"/>
              </a:rPr>
              <a:t>entire</a:t>
            </a:r>
            <a:r>
              <a:rPr lang="de-DE" dirty="0">
                <a:sym typeface="Wingdings" panose="05000000000000000000" pitchFamily="2" charset="2"/>
              </a:rPr>
              <a:t> </a:t>
            </a:r>
            <a:r>
              <a:rPr lang="de-DE" dirty="0" err="1">
                <a:sym typeface="Wingdings" panose="05000000000000000000" pitchFamily="2" charset="2"/>
              </a:rPr>
              <a:t>text</a:t>
            </a:r>
            <a:r>
              <a:rPr lang="de-DE" dirty="0">
                <a:sym typeface="Wingdings" panose="05000000000000000000" pitchFamily="2" charset="2"/>
              </a:rPr>
              <a:t> </a:t>
            </a:r>
            <a:r>
              <a:rPr lang="de-DE" dirty="0" err="1">
                <a:sym typeface="Wingdings" panose="05000000000000000000" pitchFamily="2" charset="2"/>
              </a:rPr>
              <a:t>instead</a:t>
            </a:r>
            <a:r>
              <a:rPr lang="de-DE" dirty="0">
                <a:sym typeface="Wingdings" panose="05000000000000000000" pitchFamily="2" charset="2"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91257-645A-4E73-88A9-56FCE0492A74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94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keystrokes</a:t>
            </a:r>
            <a:r>
              <a:rPr lang="de-DE" dirty="0"/>
              <a:t> --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colleague</a:t>
            </a:r>
            <a:r>
              <a:rPr lang="de-DE" dirty="0"/>
              <a:t> a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ago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prompts</a:t>
            </a:r>
            <a:r>
              <a:rPr lang="de-DE" dirty="0"/>
              <a:t>. More </a:t>
            </a:r>
            <a:r>
              <a:rPr lang="de-DE" dirty="0" err="1"/>
              <a:t>keystrokes</a:t>
            </a:r>
            <a:r>
              <a:rPr lang="de-DE" dirty="0"/>
              <a:t> and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 –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91257-645A-4E73-88A9-56FCE0492A74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735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Wir </a:t>
            </a:r>
            <a:r>
              <a:rPr lang="en-US" dirty="0" err="1">
                <a:ea typeface="Calibri"/>
                <a:cs typeface="Calibri"/>
              </a:rPr>
              <a:t>erhoffen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uns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unterschiede</a:t>
            </a:r>
            <a:r>
              <a:rPr lang="en-US" dirty="0">
                <a:ea typeface="Calibri"/>
                <a:cs typeface="Calibri"/>
              </a:rPr>
              <a:t> was computer skills </a:t>
            </a:r>
            <a:r>
              <a:rPr lang="en-US" dirty="0" err="1">
                <a:ea typeface="Calibri"/>
                <a:cs typeface="Calibri"/>
              </a:rPr>
              <a:t>betrifft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studierenden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 dirty="0">
                <a:ea typeface="Calibri"/>
                <a:cs typeface="Calibri"/>
              </a:rPr>
              <a:t>Translation competence. Pupils may use inner translation to answer the reading comprehension questions.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We expect our translation students to use their superior language skills and translation </a:t>
            </a:r>
            <a:r>
              <a:rPr lang="en-US" dirty="0" err="1">
                <a:ea typeface="Calibri"/>
                <a:cs typeface="Calibri"/>
              </a:rPr>
              <a:t>comopetence</a:t>
            </a:r>
            <a:r>
              <a:rPr lang="en-US" dirty="0">
                <a:ea typeface="Calibri"/>
                <a:cs typeface="Calibri"/>
              </a:rPr>
              <a:t> to their advantage in terms of both efficiency and correctness. For example we expect terminology to be less of a problem, as translation students learn to how to research.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91257-645A-4E73-88A9-56FCE0492A74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49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Problem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</a:p>
          <a:p>
            <a:r>
              <a:rPr lang="de-DE" dirty="0"/>
              <a:t>Creative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tools</a:t>
            </a:r>
            <a:endParaRPr lang="de-DE" dirty="0"/>
          </a:p>
          <a:p>
            <a:r>
              <a:rPr lang="de-DE" dirty="0" err="1"/>
              <a:t>Buddz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accompanies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. Co-pilot,</a:t>
            </a:r>
          </a:p>
          <a:p>
            <a:r>
              <a:rPr lang="de-DE" dirty="0"/>
              <a:t>Individual </a:t>
            </a:r>
            <a:r>
              <a:rPr lang="de-DE" dirty="0" err="1"/>
              <a:t>feedback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91257-645A-4E73-88A9-56FCE0492A7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82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Participants</a:t>
            </a:r>
          </a:p>
          <a:p>
            <a:r>
              <a:rPr lang="en-US" dirty="0"/>
              <a:t>Questionnaire</a:t>
            </a:r>
          </a:p>
          <a:p>
            <a:r>
              <a:rPr lang="en-US" dirty="0"/>
              <a:t>Conditions</a:t>
            </a:r>
          </a:p>
          <a:p>
            <a:r>
              <a:rPr lang="en-US" dirty="0"/>
              <a:t>Keylogging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91257-645A-4E73-88A9-56FCE0492A7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72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91257-645A-4E73-88A9-56FCE0492A7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50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Let's</a:t>
            </a:r>
            <a:r>
              <a:rPr lang="de-DE" dirty="0"/>
              <a:t> </a:t>
            </a:r>
            <a:r>
              <a:rPr lang="de-DE" dirty="0" err="1"/>
              <a:t>talk</a:t>
            </a:r>
            <a:r>
              <a:rPr lang="de-DE" dirty="0"/>
              <a:t> </a:t>
            </a:r>
            <a:r>
              <a:rPr lang="de-DE" dirty="0" err="1"/>
              <a:t>statistics</a:t>
            </a:r>
            <a:r>
              <a:rPr lang="de-DE" dirty="0"/>
              <a:t>. LETS START WITH THE READING TASK. 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 </a:t>
            </a:r>
            <a:r>
              <a:rPr lang="de-DE" dirty="0" err="1"/>
              <a:t>what</a:t>
            </a:r>
            <a:r>
              <a:rPr lang="de-DE" dirty="0"/>
              <a:t> </a:t>
            </a:r>
            <a:r>
              <a:rPr lang="de-DE" dirty="0" err="1"/>
              <a:t>constitutes</a:t>
            </a:r>
            <a:r>
              <a:rPr lang="de-DE" dirty="0"/>
              <a:t> a</a:t>
            </a:r>
            <a:r>
              <a:rPr lang="de-DE" b="1" dirty="0"/>
              <a:t> “golden </a:t>
            </a:r>
            <a:r>
              <a:rPr lang="de-DE" b="1" dirty="0" err="1"/>
              <a:t>standard</a:t>
            </a:r>
            <a:r>
              <a:rPr lang="de-DE" b="1" dirty="0"/>
              <a:t>“, </a:t>
            </a:r>
            <a:r>
              <a:rPr lang="de-DE" dirty="0" err="1"/>
              <a:t>concerning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reading</a:t>
            </a:r>
            <a:r>
              <a:rPr lang="de-DE" dirty="0"/>
              <a:t> </a:t>
            </a:r>
            <a:r>
              <a:rPr lang="de-DE" dirty="0" err="1"/>
              <a:t>comp</a:t>
            </a:r>
            <a:r>
              <a:rPr lang="de-DE" dirty="0"/>
              <a:t> </a:t>
            </a:r>
            <a:r>
              <a:rPr lang="de-DE" dirty="0" err="1"/>
              <a:t>answers</a:t>
            </a:r>
            <a:r>
              <a:rPr lang="de-DE" dirty="0"/>
              <a:t>. On </a:t>
            </a:r>
            <a:r>
              <a:rPr lang="de-DE" dirty="0" err="1"/>
              <a:t>the</a:t>
            </a:r>
            <a:r>
              <a:rPr lang="de-DE" dirty="0"/>
              <a:t> Y-</a:t>
            </a:r>
            <a:r>
              <a:rPr lang="de-DE" dirty="0" err="1"/>
              <a:t>axis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absolute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errors</a:t>
            </a:r>
            <a:r>
              <a:rPr lang="de-DE" dirty="0"/>
              <a:t>. </a:t>
            </a:r>
          </a:p>
          <a:p>
            <a:r>
              <a:rPr lang="de-DE" dirty="0"/>
              <a:t>Golden </a:t>
            </a:r>
            <a:r>
              <a:rPr lang="de-DE" dirty="0" err="1"/>
              <a:t>standard</a:t>
            </a:r>
            <a:r>
              <a:rPr lang="de-DE" dirty="0"/>
              <a:t>= fully </a:t>
            </a:r>
            <a:r>
              <a:rPr lang="de-DE" dirty="0" err="1"/>
              <a:t>correct</a:t>
            </a:r>
            <a:r>
              <a:rPr lang="de-DE" dirty="0"/>
              <a:t> </a:t>
            </a:r>
            <a:r>
              <a:rPr lang="de-DE" dirty="0" err="1"/>
              <a:t>answer</a:t>
            </a:r>
            <a:r>
              <a:rPr lang="de-DE" dirty="0"/>
              <a:t> (</a:t>
            </a:r>
            <a:r>
              <a:rPr lang="de-DE" dirty="0" err="1"/>
              <a:t>consisting</a:t>
            </a:r>
            <a:r>
              <a:rPr lang="de-DE" dirty="0"/>
              <a:t> </a:t>
            </a:r>
            <a:r>
              <a:rPr lang="de-DE" dirty="0" err="1"/>
              <a:t>of</a:t>
            </a:r>
            <a:r>
              <a:rPr lang="de-DE" dirty="0"/>
              <a:t> </a:t>
            </a:r>
            <a:r>
              <a:rPr lang="de-DE" dirty="0" err="1"/>
              <a:t>every</a:t>
            </a:r>
            <a:r>
              <a:rPr lang="de-DE" dirty="0"/>
              <a:t> </a:t>
            </a:r>
            <a:r>
              <a:rPr lang="de-DE" dirty="0" err="1"/>
              <a:t>piece</a:t>
            </a:r>
            <a:r>
              <a:rPr lang="de-DE" dirty="0"/>
              <a:t> </a:t>
            </a:r>
            <a:r>
              <a:rPr lang="de-DE" dirty="0" err="1"/>
              <a:t>of</a:t>
            </a:r>
            <a:r>
              <a:rPr lang="de-DE" dirty="0"/>
              <a:t> </a:t>
            </a:r>
            <a:r>
              <a:rPr lang="de-DE" dirty="0" err="1"/>
              <a:t>info</a:t>
            </a:r>
            <a:r>
              <a:rPr lang="de-DE" dirty="0"/>
              <a:t> block), and </a:t>
            </a:r>
            <a:r>
              <a:rPr lang="de-DE" dirty="0" err="1"/>
              <a:t>then</a:t>
            </a:r>
            <a:r>
              <a:rPr lang="de-DE" dirty="0"/>
              <a:t> </a:t>
            </a:r>
            <a:r>
              <a:rPr lang="de-DE" dirty="0" err="1"/>
              <a:t>established</a:t>
            </a:r>
            <a:r>
              <a:rPr lang="de-DE" dirty="0"/>
              <a:t> </a:t>
            </a:r>
            <a:r>
              <a:rPr lang="de-DE" dirty="0" err="1"/>
              <a:t>the</a:t>
            </a:r>
            <a:r>
              <a:rPr lang="de-DE" dirty="0"/>
              <a:t> </a:t>
            </a:r>
            <a:r>
              <a:rPr lang="de-DE" dirty="0" err="1"/>
              <a:t>following</a:t>
            </a:r>
            <a:r>
              <a:rPr lang="de-DE" dirty="0"/>
              <a:t> </a:t>
            </a:r>
            <a:r>
              <a:rPr lang="de-DE" dirty="0" err="1"/>
              <a:t>metrics</a:t>
            </a:r>
            <a:r>
              <a:rPr lang="de-DE" dirty="0"/>
              <a:t> </a:t>
            </a:r>
            <a:r>
              <a:rPr lang="de-DE" b="1" dirty="0" err="1"/>
              <a:t>Correct</a:t>
            </a:r>
            <a:r>
              <a:rPr lang="de-DE" b="1" dirty="0"/>
              <a:t> </a:t>
            </a:r>
            <a:r>
              <a:rPr lang="de-DE" dirty="0"/>
              <a:t>(all </a:t>
            </a:r>
            <a:r>
              <a:rPr lang="de-DE" dirty="0" err="1"/>
              <a:t>info</a:t>
            </a:r>
            <a:r>
              <a:rPr lang="de-DE" dirty="0"/>
              <a:t> </a:t>
            </a:r>
            <a:r>
              <a:rPr lang="de-DE" dirty="0" err="1"/>
              <a:t>blocks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), </a:t>
            </a:r>
            <a:r>
              <a:rPr lang="de-DE" b="1" dirty="0" err="1"/>
              <a:t>Missing</a:t>
            </a:r>
            <a:r>
              <a:rPr lang="de-DE" b="1" dirty="0"/>
              <a:t> </a:t>
            </a:r>
            <a:r>
              <a:rPr lang="de-DE" dirty="0"/>
              <a:t>(</a:t>
            </a:r>
            <a:r>
              <a:rPr lang="de-DE" dirty="0" err="1"/>
              <a:t>if</a:t>
            </a:r>
            <a:r>
              <a:rPr lang="de-DE" dirty="0"/>
              <a:t> </a:t>
            </a:r>
            <a:r>
              <a:rPr lang="de-DE" dirty="0" err="1"/>
              <a:t>one</a:t>
            </a:r>
            <a:r>
              <a:rPr lang="de-DE" dirty="0"/>
              <a:t> </a:t>
            </a:r>
            <a:r>
              <a:rPr lang="de-DE" dirty="0" err="1"/>
              <a:t>or</a:t>
            </a:r>
            <a:r>
              <a:rPr lang="de-DE" dirty="0"/>
              <a:t> </a:t>
            </a:r>
            <a:r>
              <a:rPr lang="de-DE" dirty="0" err="1"/>
              <a:t>more</a:t>
            </a:r>
            <a:r>
              <a:rPr lang="de-DE" dirty="0"/>
              <a:t> </a:t>
            </a:r>
            <a:r>
              <a:rPr lang="de-DE" dirty="0" err="1"/>
              <a:t>info</a:t>
            </a:r>
            <a:r>
              <a:rPr lang="de-DE" dirty="0"/>
              <a:t> </a:t>
            </a:r>
            <a:r>
              <a:rPr lang="de-DE" dirty="0" err="1"/>
              <a:t>blocks</a:t>
            </a:r>
            <a:r>
              <a:rPr lang="de-DE" dirty="0"/>
              <a:t> </a:t>
            </a:r>
            <a:r>
              <a:rPr lang="de-DE" dirty="0" err="1"/>
              <a:t>are</a:t>
            </a:r>
            <a:r>
              <a:rPr lang="de-DE" dirty="0"/>
              <a:t> </a:t>
            </a:r>
            <a:r>
              <a:rPr lang="de-DE" dirty="0" err="1"/>
              <a:t>missing</a:t>
            </a:r>
            <a:r>
              <a:rPr lang="de-DE" dirty="0"/>
              <a:t>), </a:t>
            </a:r>
            <a:r>
              <a:rPr lang="de-DE" b="1" dirty="0" err="1"/>
              <a:t>Wrong</a:t>
            </a:r>
            <a:r>
              <a:rPr lang="de-DE" b="1" dirty="0"/>
              <a:t> </a:t>
            </a:r>
            <a:r>
              <a:rPr lang="de-DE" dirty="0"/>
              <a:t>(</a:t>
            </a:r>
            <a:r>
              <a:rPr lang="de-DE" dirty="0" err="1"/>
              <a:t>if</a:t>
            </a:r>
            <a:r>
              <a:rPr lang="de-DE" dirty="0"/>
              <a:t> </a:t>
            </a:r>
            <a:r>
              <a:rPr lang="de-DE" dirty="0" err="1"/>
              <a:t>info</a:t>
            </a:r>
            <a:r>
              <a:rPr lang="de-DE" dirty="0"/>
              <a:t> </a:t>
            </a:r>
            <a:r>
              <a:rPr lang="de-DE" dirty="0" err="1"/>
              <a:t>provided</a:t>
            </a:r>
            <a:r>
              <a:rPr lang="de-DE" dirty="0"/>
              <a:t> </a:t>
            </a:r>
            <a:r>
              <a:rPr lang="de-DE" dirty="0" err="1"/>
              <a:t>is</a:t>
            </a:r>
            <a:r>
              <a:rPr lang="de-DE" dirty="0"/>
              <a:t> </a:t>
            </a:r>
            <a:r>
              <a:rPr lang="de-DE" dirty="0" err="1"/>
              <a:t>wrong</a:t>
            </a:r>
            <a:r>
              <a:rPr lang="de-DE" dirty="0"/>
              <a:t>), </a:t>
            </a:r>
            <a:r>
              <a:rPr lang="de-DE" b="1" dirty="0"/>
              <a:t>Not in </a:t>
            </a:r>
            <a:r>
              <a:rPr lang="de-DE" b="1" dirty="0" err="1"/>
              <a:t>text</a:t>
            </a:r>
            <a:r>
              <a:rPr lang="de-DE" dirty="0"/>
              <a:t> (</a:t>
            </a:r>
            <a:r>
              <a:rPr lang="de-DE" dirty="0" err="1"/>
              <a:t>info</a:t>
            </a:r>
            <a:r>
              <a:rPr lang="de-DE" dirty="0"/>
              <a:t> </a:t>
            </a:r>
            <a:r>
              <a:rPr lang="de-DE" dirty="0" err="1"/>
              <a:t>may</a:t>
            </a:r>
            <a:r>
              <a:rPr lang="de-DE" dirty="0"/>
              <a:t> </a:t>
            </a:r>
            <a:r>
              <a:rPr lang="de-DE" dirty="0" err="1"/>
              <a:t>be</a:t>
            </a:r>
            <a:r>
              <a:rPr lang="de-DE" dirty="0"/>
              <a:t> "</a:t>
            </a:r>
            <a:r>
              <a:rPr lang="de-DE" dirty="0" err="1"/>
              <a:t>correct</a:t>
            </a:r>
            <a:r>
              <a:rPr lang="de-DE" dirty="0"/>
              <a:t>" but </a:t>
            </a:r>
            <a:r>
              <a:rPr lang="de-DE" dirty="0" err="1"/>
              <a:t>comes</a:t>
            </a:r>
            <a:r>
              <a:rPr lang="de-DE" dirty="0"/>
              <a:t> </a:t>
            </a:r>
            <a:r>
              <a:rPr lang="de-DE" dirty="0" err="1"/>
              <a:t>from</a:t>
            </a:r>
            <a:r>
              <a:rPr lang="de-DE" dirty="0"/>
              <a:t> </a:t>
            </a:r>
            <a:r>
              <a:rPr lang="de-DE" dirty="0" err="1"/>
              <a:t>other</a:t>
            </a:r>
            <a:r>
              <a:rPr lang="de-DE" dirty="0"/>
              <a:t> </a:t>
            </a:r>
            <a:r>
              <a:rPr lang="de-DE" dirty="0" err="1"/>
              <a:t>sources</a:t>
            </a:r>
            <a:r>
              <a:rPr lang="de-DE" dirty="0"/>
              <a:t>), </a:t>
            </a:r>
            <a:r>
              <a:rPr lang="de-DE" b="1" dirty="0" err="1"/>
              <a:t>Missed</a:t>
            </a:r>
            <a:r>
              <a:rPr lang="de-DE" b="1" dirty="0"/>
              <a:t> </a:t>
            </a:r>
            <a:r>
              <a:rPr lang="de-DE" b="1" dirty="0" err="1"/>
              <a:t>topic</a:t>
            </a:r>
            <a:r>
              <a:rPr lang="de-DE" dirty="0"/>
              <a:t> (</a:t>
            </a:r>
            <a:r>
              <a:rPr lang="de-DE" dirty="0" err="1"/>
              <a:t>answer</a:t>
            </a:r>
            <a:r>
              <a:rPr lang="de-DE" dirty="0"/>
              <a:t> </a:t>
            </a:r>
            <a:r>
              <a:rPr lang="de-DE" dirty="0" err="1"/>
              <a:t>comes</a:t>
            </a:r>
            <a:r>
              <a:rPr lang="de-DE" dirty="0"/>
              <a:t> </a:t>
            </a:r>
            <a:r>
              <a:rPr lang="de-DE" dirty="0" err="1"/>
              <a:t>from</a:t>
            </a:r>
            <a:r>
              <a:rPr lang="de-DE" dirty="0"/>
              <a:t> </a:t>
            </a:r>
            <a:r>
              <a:rPr lang="de-DE" dirty="0" err="1"/>
              <a:t>text</a:t>
            </a:r>
            <a:r>
              <a:rPr lang="de-DE" dirty="0"/>
              <a:t> but </a:t>
            </a:r>
            <a:r>
              <a:rPr lang="de-DE" dirty="0" err="1"/>
              <a:t>does</a:t>
            </a:r>
            <a:r>
              <a:rPr lang="de-DE" dirty="0"/>
              <a:t> not </a:t>
            </a:r>
            <a:r>
              <a:rPr lang="de-DE" dirty="0" err="1"/>
              <a:t>answer</a:t>
            </a:r>
            <a:r>
              <a:rPr lang="de-DE" dirty="0"/>
              <a:t> </a:t>
            </a:r>
            <a:r>
              <a:rPr lang="de-DE" dirty="0" err="1"/>
              <a:t>the</a:t>
            </a:r>
            <a:r>
              <a:rPr lang="de-DE" dirty="0"/>
              <a:t> </a:t>
            </a:r>
            <a:r>
              <a:rPr lang="de-DE" dirty="0" err="1"/>
              <a:t>question</a:t>
            </a:r>
            <a:r>
              <a:rPr lang="de-DE" dirty="0"/>
              <a:t>). The </a:t>
            </a:r>
            <a:r>
              <a:rPr lang="de-DE" dirty="0" err="1"/>
              <a:t>error</a:t>
            </a:r>
            <a:r>
              <a:rPr lang="de-DE" dirty="0"/>
              <a:t> </a:t>
            </a:r>
            <a:r>
              <a:rPr lang="de-DE" dirty="0" err="1"/>
              <a:t>annotation</a:t>
            </a:r>
            <a:r>
              <a:rPr lang="de-DE" dirty="0"/>
              <a:t> was </a:t>
            </a:r>
            <a:r>
              <a:rPr lang="de-DE" dirty="0" err="1"/>
              <a:t>done</a:t>
            </a:r>
            <a:r>
              <a:rPr lang="de-DE" dirty="0"/>
              <a:t> </a:t>
            </a:r>
            <a:r>
              <a:rPr lang="de-DE" dirty="0" err="1"/>
              <a:t>by</a:t>
            </a:r>
            <a:r>
              <a:rPr lang="de-DE" dirty="0"/>
              <a:t> </a:t>
            </a:r>
            <a:r>
              <a:rPr lang="de-DE" dirty="0" err="1"/>
              <a:t>two</a:t>
            </a:r>
            <a:r>
              <a:rPr lang="de-DE" dirty="0"/>
              <a:t> </a:t>
            </a:r>
            <a:r>
              <a:rPr lang="de-DE" dirty="0" err="1"/>
              <a:t>independent</a:t>
            </a:r>
            <a:r>
              <a:rPr lang="de-DE" dirty="0"/>
              <a:t> </a:t>
            </a:r>
            <a:r>
              <a:rPr lang="de-DE" dirty="0" err="1"/>
              <a:t>sources</a:t>
            </a:r>
            <a:r>
              <a:rPr lang="de-DE" dirty="0"/>
              <a:t>.</a:t>
            </a:r>
            <a:endParaRPr lang="en-US" dirty="0"/>
          </a:p>
          <a:p>
            <a:r>
              <a:rPr lang="de-DE" dirty="0"/>
              <a:t>In </a:t>
            </a:r>
            <a:r>
              <a:rPr lang="de-DE" dirty="0" err="1"/>
              <a:t>the</a:t>
            </a:r>
            <a:r>
              <a:rPr lang="de-DE" dirty="0"/>
              <a:t> </a:t>
            </a:r>
            <a:r>
              <a:rPr lang="de-DE" dirty="0" err="1"/>
              <a:t>ChatGPT</a:t>
            </a:r>
            <a:r>
              <a:rPr lang="de-DE" dirty="0"/>
              <a:t> </a:t>
            </a:r>
            <a:r>
              <a:rPr lang="de-DE" dirty="0" err="1"/>
              <a:t>condition</a:t>
            </a:r>
            <a:r>
              <a:rPr lang="de-DE" dirty="0"/>
              <a:t>, </a:t>
            </a:r>
            <a:r>
              <a:rPr lang="de-DE" dirty="0" err="1"/>
              <a:t>we</a:t>
            </a:r>
            <a:r>
              <a:rPr lang="de-DE" dirty="0"/>
              <a:t> </a:t>
            </a:r>
            <a:r>
              <a:rPr lang="de-DE" dirty="0" err="1"/>
              <a:t>observe</a:t>
            </a:r>
            <a:r>
              <a:rPr lang="de-DE" dirty="0"/>
              <a:t> </a:t>
            </a:r>
            <a:r>
              <a:rPr lang="de-DE" dirty="0" err="1"/>
              <a:t>more</a:t>
            </a:r>
            <a:r>
              <a:rPr lang="de-DE" dirty="0"/>
              <a:t> </a:t>
            </a:r>
            <a:r>
              <a:rPr lang="de-DE" dirty="0" err="1"/>
              <a:t>correct</a:t>
            </a:r>
            <a:r>
              <a:rPr lang="de-DE" dirty="0"/>
              <a:t> </a:t>
            </a:r>
            <a:r>
              <a:rPr lang="de-DE" dirty="0" err="1"/>
              <a:t>answers</a:t>
            </a:r>
            <a:r>
              <a:rPr lang="de-DE" dirty="0"/>
              <a:t>, </a:t>
            </a:r>
            <a:r>
              <a:rPr lang="de-DE" dirty="0" err="1"/>
              <a:t>less</a:t>
            </a:r>
            <a:r>
              <a:rPr lang="de-DE" dirty="0"/>
              <a:t> </a:t>
            </a:r>
            <a:r>
              <a:rPr lang="de-DE" dirty="0" err="1"/>
              <a:t>missing</a:t>
            </a:r>
            <a:r>
              <a:rPr lang="de-DE" dirty="0"/>
              <a:t> </a:t>
            </a:r>
            <a:r>
              <a:rPr lang="de-DE" dirty="0" err="1"/>
              <a:t>information</a:t>
            </a:r>
            <a:r>
              <a:rPr lang="de-DE" dirty="0"/>
              <a:t>, </a:t>
            </a:r>
            <a:r>
              <a:rPr lang="de-DE" dirty="0" err="1"/>
              <a:t>no</a:t>
            </a:r>
            <a:r>
              <a:rPr lang="de-DE" dirty="0"/>
              <a:t> </a:t>
            </a:r>
            <a:r>
              <a:rPr lang="de-DE" dirty="0" err="1"/>
              <a:t>wrong</a:t>
            </a:r>
            <a:r>
              <a:rPr lang="de-DE" dirty="0"/>
              <a:t> </a:t>
            </a:r>
            <a:r>
              <a:rPr lang="de-DE" dirty="0" err="1"/>
              <a:t>answers</a:t>
            </a:r>
            <a:r>
              <a:rPr lang="de-DE" dirty="0"/>
              <a:t>, but </a:t>
            </a:r>
            <a:r>
              <a:rPr lang="de-DE" dirty="0" err="1"/>
              <a:t>way</a:t>
            </a:r>
            <a:r>
              <a:rPr lang="de-DE" dirty="0"/>
              <a:t> 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 </a:t>
            </a:r>
            <a:r>
              <a:rPr lang="de-DE" dirty="0" err="1"/>
              <a:t>that</a:t>
            </a:r>
            <a:r>
              <a:rPr lang="de-DE" dirty="0"/>
              <a:t> was not in </a:t>
            </a:r>
            <a:r>
              <a:rPr lang="de-DE" dirty="0" err="1"/>
              <a:t>the</a:t>
            </a:r>
            <a:r>
              <a:rPr lang="de-DE" dirty="0"/>
              <a:t> source </a:t>
            </a:r>
            <a:r>
              <a:rPr lang="de-DE" dirty="0" err="1"/>
              <a:t>text</a:t>
            </a:r>
            <a:r>
              <a:rPr lang="de-DE" dirty="0"/>
              <a:t>. </a:t>
            </a:r>
            <a:r>
              <a:rPr lang="de-DE" dirty="0" err="1"/>
              <a:t>Equal</a:t>
            </a:r>
            <a:r>
              <a:rPr lang="de-DE" dirty="0"/>
              <a:t> </a:t>
            </a:r>
            <a:r>
              <a:rPr lang="de-DE" dirty="0" err="1"/>
              <a:t>amount</a:t>
            </a:r>
            <a:r>
              <a:rPr lang="de-DE" dirty="0"/>
              <a:t> </a:t>
            </a:r>
            <a:r>
              <a:rPr lang="de-DE" dirty="0" err="1"/>
              <a:t>of</a:t>
            </a:r>
            <a:r>
              <a:rPr lang="de-DE" dirty="0"/>
              <a:t> </a:t>
            </a:r>
            <a:r>
              <a:rPr lang="de-DE" dirty="0" err="1"/>
              <a:t>errors</a:t>
            </a:r>
            <a:r>
              <a:rPr lang="de-DE" dirty="0"/>
              <a:t> </a:t>
            </a:r>
            <a:r>
              <a:rPr lang="de-DE" dirty="0" err="1"/>
              <a:t>that</a:t>
            </a:r>
            <a:r>
              <a:rPr lang="de-DE" dirty="0"/>
              <a:t> </a:t>
            </a:r>
            <a:r>
              <a:rPr lang="de-DE" dirty="0" err="1"/>
              <a:t>stemmed</a:t>
            </a:r>
            <a:r>
              <a:rPr lang="de-DE" dirty="0"/>
              <a:t> </a:t>
            </a:r>
            <a:r>
              <a:rPr lang="de-DE" dirty="0" err="1"/>
              <a:t>from</a:t>
            </a:r>
            <a:r>
              <a:rPr lang="de-DE" dirty="0"/>
              <a:t> </a:t>
            </a:r>
            <a:r>
              <a:rPr lang="de-DE" dirty="0" err="1"/>
              <a:t>missing</a:t>
            </a:r>
            <a:r>
              <a:rPr lang="de-DE" dirty="0"/>
              <a:t> </a:t>
            </a:r>
            <a:r>
              <a:rPr lang="de-DE" dirty="0" err="1"/>
              <a:t>the</a:t>
            </a:r>
            <a:r>
              <a:rPr lang="de-DE" dirty="0"/>
              <a:t> </a:t>
            </a:r>
            <a:r>
              <a:rPr lang="de-DE" dirty="0" err="1"/>
              <a:t>topic</a:t>
            </a:r>
            <a:r>
              <a:rPr lang="de-DE" dirty="0"/>
              <a:t> like in </a:t>
            </a:r>
            <a:r>
              <a:rPr lang="de-DE" dirty="0" err="1"/>
              <a:t>the</a:t>
            </a:r>
            <a:r>
              <a:rPr lang="de-DE" dirty="0"/>
              <a:t> 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 </a:t>
            </a:r>
            <a:r>
              <a:rPr lang="de-DE" dirty="0" err="1"/>
              <a:t>condition</a:t>
            </a:r>
            <a:r>
              <a:rPr lang="de-DE" dirty="0"/>
              <a:t>. </a:t>
            </a:r>
            <a:endParaRPr lang="de-DE" dirty="0">
              <a:ea typeface="Calibri"/>
              <a:cs typeface="Calibri"/>
            </a:endParaRPr>
          </a:p>
          <a:p>
            <a:endParaRPr lang="de-DE" dirty="0"/>
          </a:p>
          <a:p>
            <a:r>
              <a:rPr lang="de-DE" dirty="0"/>
              <a:t>Many </a:t>
            </a:r>
            <a:r>
              <a:rPr lang="de-DE" dirty="0" err="1"/>
              <a:t>did</a:t>
            </a:r>
            <a:r>
              <a:rPr lang="de-DE" dirty="0"/>
              <a:t> not manage </a:t>
            </a:r>
            <a:r>
              <a:rPr lang="de-DE" dirty="0" err="1"/>
              <a:t>to</a:t>
            </a:r>
            <a:r>
              <a:rPr lang="de-DE" dirty="0"/>
              <a:t> </a:t>
            </a:r>
            <a:r>
              <a:rPr lang="de-DE" dirty="0" err="1"/>
              <a:t>answer</a:t>
            </a:r>
            <a:r>
              <a:rPr lang="de-DE" dirty="0"/>
              <a:t> all </a:t>
            </a:r>
            <a:r>
              <a:rPr lang="de-DE" dirty="0" err="1"/>
              <a:t>the</a:t>
            </a:r>
            <a:r>
              <a:rPr lang="de-DE" dirty="0"/>
              <a:t> </a:t>
            </a:r>
            <a:r>
              <a:rPr lang="de-DE" dirty="0" err="1"/>
              <a:t>questions</a:t>
            </a:r>
            <a:r>
              <a:rPr lang="de-DE" dirty="0"/>
              <a:t> in time, </a:t>
            </a:r>
            <a:r>
              <a:rPr lang="de-DE" dirty="0" err="1"/>
              <a:t>as</a:t>
            </a:r>
            <a:r>
              <a:rPr lang="de-DE" dirty="0"/>
              <a:t> </a:t>
            </a:r>
            <a:r>
              <a:rPr lang="de-DE" dirty="0" err="1"/>
              <a:t>texts</a:t>
            </a:r>
            <a:r>
              <a:rPr lang="de-DE" dirty="0"/>
              <a:t> </a:t>
            </a:r>
            <a:r>
              <a:rPr lang="de-DE" dirty="0" err="1"/>
              <a:t>were</a:t>
            </a:r>
            <a:r>
              <a:rPr lang="de-DE" dirty="0"/>
              <a:t> </a:t>
            </a:r>
            <a:r>
              <a:rPr lang="de-DE" dirty="0" err="1"/>
              <a:t>very</a:t>
            </a:r>
            <a:r>
              <a:rPr lang="de-DE" dirty="0"/>
              <a:t> </a:t>
            </a:r>
            <a:r>
              <a:rPr lang="de-DE" dirty="0" err="1"/>
              <a:t>difficult</a:t>
            </a:r>
            <a:r>
              <a:rPr lang="de-DE" dirty="0"/>
              <a:t> (C2 </a:t>
            </a:r>
            <a:r>
              <a:rPr lang="de-DE" dirty="0" err="1"/>
              <a:t>level</a:t>
            </a:r>
            <a:r>
              <a:rPr lang="de-DE" dirty="0"/>
              <a:t>). </a:t>
            </a:r>
          </a:p>
          <a:p>
            <a:r>
              <a:rPr lang="de-DE" b="1" u="sng" dirty="0" err="1"/>
              <a:t>We</a:t>
            </a:r>
            <a:r>
              <a:rPr lang="de-DE" b="1" u="sng" dirty="0"/>
              <a:t> </a:t>
            </a:r>
            <a:r>
              <a:rPr lang="de-DE" b="1" u="sng" dirty="0" err="1"/>
              <a:t>consiously</a:t>
            </a:r>
            <a:r>
              <a:rPr lang="de-DE" b="1" u="sng" dirty="0"/>
              <a:t> </a:t>
            </a:r>
            <a:r>
              <a:rPr lang="de-DE" b="1" u="sng" dirty="0" err="1"/>
              <a:t>did</a:t>
            </a:r>
            <a:r>
              <a:rPr lang="de-DE" b="1" u="sng" dirty="0"/>
              <a:t> </a:t>
            </a:r>
            <a:r>
              <a:rPr lang="de-DE" b="1" u="sng" dirty="0" err="1"/>
              <a:t>that</a:t>
            </a:r>
            <a:r>
              <a:rPr lang="de-DE" b="1" u="sng" dirty="0"/>
              <a:t> in </a:t>
            </a:r>
            <a:r>
              <a:rPr lang="de-DE" b="1" u="sng" dirty="0" err="1"/>
              <a:t>order</a:t>
            </a:r>
            <a:r>
              <a:rPr lang="de-DE" b="1" u="sng" dirty="0"/>
              <a:t> </a:t>
            </a:r>
            <a:r>
              <a:rPr lang="de-DE" b="1" u="sng" dirty="0" err="1"/>
              <a:t>to</a:t>
            </a:r>
            <a:r>
              <a:rPr lang="de-DE" b="1" u="sng" dirty="0"/>
              <a:t> "push" </a:t>
            </a:r>
            <a:r>
              <a:rPr lang="de-DE" b="1" u="sng" dirty="0" err="1"/>
              <a:t>them</a:t>
            </a:r>
            <a:r>
              <a:rPr lang="de-DE" b="1" u="sng" dirty="0"/>
              <a:t> in </a:t>
            </a:r>
            <a:r>
              <a:rPr lang="de-DE" b="1" u="sng" dirty="0" err="1"/>
              <a:t>using</a:t>
            </a:r>
            <a:r>
              <a:rPr lang="de-DE" b="1" u="sng" dirty="0"/>
              <a:t> </a:t>
            </a:r>
            <a:r>
              <a:rPr lang="de-DE" b="1" u="sng" dirty="0" err="1"/>
              <a:t>tools</a:t>
            </a:r>
            <a:r>
              <a:rPr lang="de-DE" b="1" u="sng" dirty="0"/>
              <a:t>. 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91257-645A-4E73-88A9-56FCE0492A7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4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 </a:t>
            </a:r>
            <a:r>
              <a:rPr lang="de-DE" dirty="0" err="1"/>
              <a:t>this</a:t>
            </a:r>
            <a:r>
              <a:rPr lang="de-DE" dirty="0"/>
              <a:t>  </a:t>
            </a:r>
            <a:r>
              <a:rPr lang="de-DE" dirty="0" err="1"/>
              <a:t>diagram</a:t>
            </a:r>
            <a:r>
              <a:rPr lang="de-DE" dirty="0"/>
              <a:t>, </a:t>
            </a:r>
            <a:r>
              <a:rPr lang="de-DE" dirty="0" err="1"/>
              <a:t>we</a:t>
            </a:r>
            <a:r>
              <a:rPr lang="de-DE" dirty="0"/>
              <a:t> </a:t>
            </a:r>
            <a:r>
              <a:rPr lang="de-DE" dirty="0" err="1"/>
              <a:t>can</a:t>
            </a:r>
            <a:r>
              <a:rPr lang="de-DE" dirty="0"/>
              <a:t> </a:t>
            </a:r>
            <a:r>
              <a:rPr lang="de-DE" dirty="0" err="1"/>
              <a:t>see</a:t>
            </a:r>
            <a:r>
              <a:rPr lang="de-DE" dirty="0"/>
              <a:t> </a:t>
            </a:r>
            <a:r>
              <a:rPr lang="de-DE" dirty="0" err="1"/>
              <a:t>that</a:t>
            </a:r>
            <a:r>
              <a:rPr lang="de-DE" dirty="0"/>
              <a:t> </a:t>
            </a:r>
            <a:r>
              <a:rPr lang="de-DE" dirty="0" err="1"/>
              <a:t>there</a:t>
            </a:r>
            <a:r>
              <a:rPr lang="de-DE" dirty="0"/>
              <a:t> </a:t>
            </a:r>
            <a:r>
              <a:rPr lang="de-DE" dirty="0" err="1"/>
              <a:t>were</a:t>
            </a:r>
            <a:r>
              <a:rPr lang="de-DE" dirty="0"/>
              <a:t> </a:t>
            </a:r>
            <a:r>
              <a:rPr lang="de-DE" dirty="0" err="1"/>
              <a:t>fewer</a:t>
            </a:r>
            <a:r>
              <a:rPr lang="de-DE" dirty="0"/>
              <a:t> </a:t>
            </a:r>
            <a:r>
              <a:rPr lang="de-DE" dirty="0" err="1"/>
              <a:t>annotated</a:t>
            </a:r>
            <a:r>
              <a:rPr lang="de-DE" dirty="0"/>
              <a:t> </a:t>
            </a:r>
            <a:r>
              <a:rPr lang="de-DE" dirty="0" err="1"/>
              <a:t>errors</a:t>
            </a:r>
            <a:r>
              <a:rPr lang="de-DE" dirty="0"/>
              <a:t> in </a:t>
            </a:r>
            <a:r>
              <a:rPr lang="de-DE" dirty="0" err="1"/>
              <a:t>the</a:t>
            </a:r>
            <a:r>
              <a:rPr lang="de-DE" dirty="0"/>
              <a:t> </a:t>
            </a:r>
            <a:r>
              <a:rPr lang="de-DE" dirty="0" err="1"/>
              <a:t>ChatGPT</a:t>
            </a:r>
            <a:r>
              <a:rPr lang="de-DE" dirty="0"/>
              <a:t> </a:t>
            </a:r>
            <a:r>
              <a:rPr lang="de-DE" dirty="0" err="1"/>
              <a:t>condition</a:t>
            </a:r>
            <a:r>
              <a:rPr lang="de-DE" dirty="0"/>
              <a:t>. </a:t>
            </a:r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Translation Task, </a:t>
            </a:r>
            <a:r>
              <a:rPr lang="de-DE" b="1" dirty="0" err="1"/>
              <a:t>we</a:t>
            </a:r>
            <a:r>
              <a:rPr lang="de-DE" b="1" dirty="0"/>
              <a:t> </a:t>
            </a:r>
            <a:r>
              <a:rPr lang="de-DE" b="1" dirty="0" err="1"/>
              <a:t>evaluated</a:t>
            </a:r>
            <a:r>
              <a:rPr lang="de-DE" b="1" dirty="0"/>
              <a:t> </a:t>
            </a:r>
            <a:r>
              <a:rPr lang="de-DE" b="1" dirty="0" err="1"/>
              <a:t>linguistic</a:t>
            </a:r>
            <a:r>
              <a:rPr lang="de-DE" b="1" dirty="0"/>
              <a:t> and </a:t>
            </a:r>
            <a:r>
              <a:rPr lang="de-DE" b="1" dirty="0" err="1"/>
              <a:t>semantic</a:t>
            </a:r>
            <a:r>
              <a:rPr lang="de-DE" b="1" dirty="0"/>
              <a:t> </a:t>
            </a:r>
            <a:r>
              <a:rPr lang="de-DE" b="1" dirty="0" err="1"/>
              <a:t>correctness</a:t>
            </a:r>
            <a:r>
              <a:rPr lang="de-DE" b="1" dirty="0"/>
              <a:t> – </a:t>
            </a:r>
            <a:r>
              <a:rPr lang="de-DE" b="1" dirty="0" err="1"/>
              <a:t>we</a:t>
            </a:r>
            <a:r>
              <a:rPr lang="de-DE" b="1" dirty="0"/>
              <a:t> </a:t>
            </a:r>
            <a:r>
              <a:rPr lang="de-DE" b="1" dirty="0" err="1"/>
              <a:t>did</a:t>
            </a:r>
            <a:r>
              <a:rPr lang="de-DE" b="1" dirty="0"/>
              <a:t> </a:t>
            </a:r>
            <a:r>
              <a:rPr lang="de-DE" b="1" dirty="0" err="1"/>
              <a:t>that</a:t>
            </a:r>
            <a:r>
              <a:rPr lang="de-DE" b="1" dirty="0"/>
              <a:t> on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basis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MQM </a:t>
            </a:r>
            <a:r>
              <a:rPr lang="de-DE" b="1" dirty="0" err="1"/>
              <a:t>error</a:t>
            </a:r>
            <a:r>
              <a:rPr lang="de-DE" b="1" dirty="0"/>
              <a:t> </a:t>
            </a:r>
            <a:r>
              <a:rPr lang="de-DE" b="1" dirty="0" err="1"/>
              <a:t>metrics</a:t>
            </a:r>
            <a:r>
              <a:rPr lang="de-DE" b="1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established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translation</a:t>
            </a:r>
            <a:r>
              <a:rPr lang="de-DE" dirty="0"/>
              <a:t> </a:t>
            </a:r>
            <a:r>
              <a:rPr lang="de-DE" dirty="0" err="1"/>
              <a:t>evaluation</a:t>
            </a:r>
            <a:r>
              <a:rPr lang="de-DE" dirty="0"/>
              <a:t> &amp; post-</a:t>
            </a:r>
            <a:r>
              <a:rPr lang="de-DE" dirty="0" err="1"/>
              <a:t>editing</a:t>
            </a:r>
            <a:r>
              <a:rPr lang="de-DE" dirty="0"/>
              <a:t>. </a:t>
            </a:r>
            <a:endParaRPr lang="en-US" dirty="0"/>
          </a:p>
          <a:p>
            <a:endParaRPr lang="de-DE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91257-645A-4E73-88A9-56FCE0492A7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68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FB870-CD3F-FB92-F0A4-2D1D6DA82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F6BBD3C-623C-80D0-347B-5B0D865DFE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4248789-D2EC-461A-206D-B10FA8A13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And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annotation</a:t>
            </a:r>
            <a:r>
              <a:rPr lang="de-DE" dirty="0"/>
              <a:t> </a:t>
            </a:r>
            <a:r>
              <a:rPr lang="de-DE" dirty="0" err="1"/>
              <a:t>categories</a:t>
            </a:r>
            <a:r>
              <a:rPr lang="de-DE" dirty="0"/>
              <a:t>.</a:t>
            </a:r>
          </a:p>
          <a:p>
            <a:r>
              <a:rPr lang="de-DE" dirty="0"/>
              <a:t>So </a:t>
            </a:r>
            <a:r>
              <a:rPr lang="de-DE" dirty="0" err="1"/>
              <a:t>what</a:t>
            </a:r>
            <a:r>
              <a:rPr lang="de-DE" dirty="0"/>
              <a:t> </a:t>
            </a:r>
            <a:r>
              <a:rPr lang="de-DE" dirty="0" err="1"/>
              <a:t>we</a:t>
            </a:r>
            <a:r>
              <a:rPr lang="de-DE" dirty="0"/>
              <a:t> </a:t>
            </a:r>
            <a:r>
              <a:rPr lang="de-DE" dirty="0" err="1"/>
              <a:t>see</a:t>
            </a:r>
            <a:r>
              <a:rPr lang="de-DE" dirty="0"/>
              <a:t> </a:t>
            </a:r>
            <a:r>
              <a:rPr lang="de-DE" dirty="0" err="1"/>
              <a:t>here</a:t>
            </a:r>
            <a:r>
              <a:rPr lang="de-DE" dirty="0"/>
              <a:t> </a:t>
            </a:r>
            <a:r>
              <a:rPr lang="de-DE" dirty="0" err="1"/>
              <a:t>is</a:t>
            </a:r>
            <a:r>
              <a:rPr lang="de-DE" dirty="0"/>
              <a:t> </a:t>
            </a:r>
            <a:r>
              <a:rPr lang="de-DE" dirty="0" err="1"/>
              <a:t>that</a:t>
            </a:r>
            <a:r>
              <a:rPr lang="de-DE" dirty="0"/>
              <a:t> 1) </a:t>
            </a:r>
            <a:r>
              <a:rPr lang="de-DE" dirty="0" err="1"/>
              <a:t>when</a:t>
            </a:r>
            <a:r>
              <a:rPr lang="de-DE" dirty="0"/>
              <a:t> </a:t>
            </a:r>
            <a:r>
              <a:rPr lang="de-DE" dirty="0" err="1"/>
              <a:t>translating</a:t>
            </a:r>
            <a:r>
              <a:rPr lang="de-DE" dirty="0"/>
              <a:t> </a:t>
            </a:r>
            <a:r>
              <a:rPr lang="de-DE" dirty="0" err="1"/>
              <a:t>with</a:t>
            </a:r>
            <a:r>
              <a:rPr lang="de-DE" dirty="0"/>
              <a:t> </a:t>
            </a:r>
            <a:r>
              <a:rPr lang="de-DE" dirty="0" err="1"/>
              <a:t>ChatGPT</a:t>
            </a:r>
            <a:r>
              <a:rPr lang="de-DE" dirty="0"/>
              <a:t>, </a:t>
            </a:r>
            <a:r>
              <a:rPr lang="de-DE" dirty="0" err="1"/>
              <a:t>the</a:t>
            </a:r>
            <a:r>
              <a:rPr lang="de-DE" dirty="0"/>
              <a:t> </a:t>
            </a:r>
            <a:r>
              <a:rPr lang="de-DE" dirty="0" err="1"/>
              <a:t>participants</a:t>
            </a:r>
            <a:r>
              <a:rPr lang="de-DE" dirty="0"/>
              <a:t> </a:t>
            </a:r>
            <a:r>
              <a:rPr lang="de-DE" dirty="0" err="1"/>
              <a:t>made</a:t>
            </a:r>
            <a:r>
              <a:rPr lang="de-DE" dirty="0"/>
              <a:t> </a:t>
            </a:r>
            <a:r>
              <a:rPr lang="de-DE" dirty="0" err="1"/>
              <a:t>less</a:t>
            </a:r>
            <a:r>
              <a:rPr lang="de-DE" dirty="0"/>
              <a:t> </a:t>
            </a:r>
            <a:r>
              <a:rPr lang="de-DE" dirty="0" err="1"/>
              <a:t>errors</a:t>
            </a:r>
            <a:r>
              <a:rPr lang="de-DE" dirty="0"/>
              <a:t> in total, but in 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categories</a:t>
            </a:r>
            <a:r>
              <a:rPr lang="de-DE" dirty="0"/>
              <a:t>:</a:t>
            </a:r>
            <a:endParaRPr lang="en-US" dirty="0"/>
          </a:p>
          <a:p>
            <a:r>
              <a:rPr lang="de-DE" dirty="0" err="1"/>
              <a:t>For</a:t>
            </a:r>
            <a:r>
              <a:rPr lang="de-DE" dirty="0"/>
              <a:t> </a:t>
            </a:r>
            <a:r>
              <a:rPr lang="de-DE" dirty="0" err="1"/>
              <a:t>instance</a:t>
            </a:r>
            <a:r>
              <a:rPr lang="de-DE" dirty="0"/>
              <a:t> Character, </a:t>
            </a:r>
            <a:r>
              <a:rPr lang="de-DE" dirty="0" err="1"/>
              <a:t>Cohesion</a:t>
            </a:r>
            <a:r>
              <a:rPr lang="de-DE" dirty="0"/>
              <a:t>, </a:t>
            </a:r>
            <a:r>
              <a:rPr lang="de-DE" dirty="0" err="1"/>
              <a:t>Faithfulness</a:t>
            </a:r>
            <a:r>
              <a:rPr lang="de-DE" dirty="0"/>
              <a:t>.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Terminology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, but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ChatGPT</a:t>
            </a:r>
            <a:r>
              <a:rPr lang="de-DE" dirty="0"/>
              <a:t> </a:t>
            </a:r>
            <a:r>
              <a:rPr lang="de-DE" dirty="0" err="1"/>
              <a:t>condition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gather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Grammar, Syntax, </a:t>
            </a:r>
            <a:r>
              <a:rPr lang="de-DE" dirty="0" err="1"/>
              <a:t>Punctuation</a:t>
            </a:r>
            <a:r>
              <a:rPr lang="de-DE" dirty="0"/>
              <a:t> </a:t>
            </a:r>
            <a:r>
              <a:rPr lang="de-DE" dirty="0" err="1"/>
              <a:t>errors</a:t>
            </a:r>
            <a:r>
              <a:rPr lang="de-DE" dirty="0"/>
              <a:t>.</a:t>
            </a:r>
          </a:p>
          <a:p>
            <a:r>
              <a:rPr lang="de-DE" dirty="0" err="1">
                <a:cs typeface="Calibri"/>
              </a:rPr>
              <a:t>Typical</a:t>
            </a:r>
            <a:r>
              <a:rPr lang="de-DE" dirty="0">
                <a:cs typeface="Calibri"/>
              </a:rPr>
              <a:t> Grammar </a:t>
            </a:r>
            <a:r>
              <a:rPr lang="de-DE" dirty="0" err="1">
                <a:cs typeface="Calibri"/>
              </a:rPr>
              <a:t>mistakes</a:t>
            </a:r>
            <a:r>
              <a:rPr lang="de-DE" dirty="0">
                <a:cs typeface="Calibri"/>
              </a:rPr>
              <a:t> will </a:t>
            </a:r>
            <a:r>
              <a:rPr lang="de-DE" dirty="0" err="1">
                <a:cs typeface="Calibri"/>
              </a:rPr>
              <a:t>be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shown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later</a:t>
            </a:r>
            <a:r>
              <a:rPr lang="de-DE" dirty="0">
                <a:cs typeface="Calibri"/>
              </a:rPr>
              <a:t>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Grammar</a:t>
            </a:r>
            <a:endParaRPr lang="de-DE" dirty="0">
              <a:cs typeface="Calibri"/>
            </a:endParaRPr>
          </a:p>
          <a:p>
            <a:r>
              <a:rPr lang="de-DE" dirty="0"/>
              <a:t>Syntax</a:t>
            </a:r>
            <a:endParaRPr lang="de-DE" dirty="0">
              <a:cs typeface="Calibri"/>
            </a:endParaRPr>
          </a:p>
          <a:p>
            <a:r>
              <a:rPr lang="de-DE" dirty="0"/>
              <a:t>Word Form (</a:t>
            </a:r>
            <a:r>
              <a:rPr lang="de-DE" dirty="0" err="1"/>
              <a:t>the</a:t>
            </a:r>
            <a:r>
              <a:rPr lang="de-DE" dirty="0"/>
              <a:t> root </a:t>
            </a:r>
            <a:r>
              <a:rPr lang="de-DE" dirty="0" err="1"/>
              <a:t>is</a:t>
            </a:r>
            <a:r>
              <a:rPr lang="de-DE" dirty="0"/>
              <a:t> </a:t>
            </a:r>
            <a:r>
              <a:rPr lang="de-DE" dirty="0" err="1"/>
              <a:t>is</a:t>
            </a:r>
            <a:r>
              <a:rPr lang="de-DE" dirty="0"/>
              <a:t> </a:t>
            </a:r>
            <a:r>
              <a:rPr lang="de-DE" dirty="0" err="1"/>
              <a:t>correct</a:t>
            </a:r>
            <a:r>
              <a:rPr lang="de-DE" dirty="0"/>
              <a:t> but not </a:t>
            </a:r>
            <a:r>
              <a:rPr lang="de-DE" dirty="0" err="1"/>
              <a:t>the</a:t>
            </a:r>
            <a:r>
              <a:rPr lang="de-DE" dirty="0"/>
              <a:t> </a:t>
            </a:r>
            <a:r>
              <a:rPr lang="de-DE" dirty="0" err="1"/>
              <a:t>inflexion</a:t>
            </a:r>
            <a:r>
              <a:rPr lang="de-DE" dirty="0"/>
              <a:t> </a:t>
            </a:r>
            <a:r>
              <a:rPr lang="de-DE" dirty="0" err="1"/>
              <a:t>morphem</a:t>
            </a:r>
            <a:r>
              <a:rPr lang="de-DE" dirty="0"/>
              <a:t> – form </a:t>
            </a:r>
            <a:r>
              <a:rPr lang="de-DE" dirty="0" err="1"/>
              <a:t>of</a:t>
            </a:r>
            <a:r>
              <a:rPr lang="de-DE" dirty="0"/>
              <a:t> </a:t>
            </a:r>
            <a:r>
              <a:rPr lang="de-DE" dirty="0" err="1"/>
              <a:t>the</a:t>
            </a:r>
            <a:r>
              <a:rPr lang="de-DE" dirty="0"/>
              <a:t> </a:t>
            </a:r>
            <a:r>
              <a:rPr lang="de-DE" dirty="0" err="1"/>
              <a:t>word</a:t>
            </a:r>
            <a:r>
              <a:rPr lang="de-DE" dirty="0"/>
              <a:t>)</a:t>
            </a:r>
            <a:endParaRPr lang="de-DE" dirty="0">
              <a:cs typeface="Calibri"/>
            </a:endParaRPr>
          </a:p>
          <a:p>
            <a:r>
              <a:rPr lang="de-DE" dirty="0"/>
              <a:t>Part </a:t>
            </a:r>
            <a:r>
              <a:rPr lang="de-DE" dirty="0" err="1"/>
              <a:t>of</a:t>
            </a:r>
            <a:r>
              <a:rPr lang="de-DE" dirty="0"/>
              <a:t> Speech</a:t>
            </a:r>
            <a:endParaRPr lang="de-DE" dirty="0">
              <a:cs typeface="Calibri"/>
            </a:endParaRPr>
          </a:p>
          <a:p>
            <a:r>
              <a:rPr lang="de-DE" dirty="0"/>
              <a:t>Spelling</a:t>
            </a:r>
            <a:endParaRPr lang="de-DE" dirty="0">
              <a:cs typeface="Calibri"/>
            </a:endParaRPr>
          </a:p>
          <a:p>
            <a:r>
              <a:rPr lang="de-DE" dirty="0"/>
              <a:t>Character</a:t>
            </a:r>
            <a:endParaRPr lang="de-DE" dirty="0">
              <a:cs typeface="Calibri"/>
            </a:endParaRPr>
          </a:p>
          <a:p>
            <a:r>
              <a:rPr lang="de-DE" dirty="0" err="1"/>
              <a:t>Capitalization</a:t>
            </a:r>
            <a:endParaRPr lang="de-DE" dirty="0">
              <a:cs typeface="Calibri"/>
            </a:endParaRPr>
          </a:p>
          <a:p>
            <a:r>
              <a:rPr lang="de-DE" dirty="0" err="1"/>
              <a:t>Punctuation</a:t>
            </a:r>
            <a:endParaRPr lang="de-DE" dirty="0">
              <a:cs typeface="Calibri"/>
            </a:endParaRPr>
          </a:p>
          <a:p>
            <a:r>
              <a:rPr lang="de-DE" dirty="0"/>
              <a:t>Addition</a:t>
            </a:r>
            <a:endParaRPr lang="de-DE" dirty="0">
              <a:cs typeface="Calibri"/>
            </a:endParaRPr>
          </a:p>
          <a:p>
            <a:r>
              <a:rPr lang="de-DE" dirty="0"/>
              <a:t>Omission</a:t>
            </a:r>
            <a:endParaRPr lang="de-DE" dirty="0">
              <a:cs typeface="Calibri"/>
            </a:endParaRPr>
          </a:p>
          <a:p>
            <a:r>
              <a:rPr lang="de-DE" dirty="0" err="1"/>
              <a:t>Terminology</a:t>
            </a:r>
            <a:endParaRPr lang="de-DE" dirty="0">
              <a:cs typeface="Calibri"/>
            </a:endParaRPr>
          </a:p>
          <a:p>
            <a:r>
              <a:rPr lang="de-DE" dirty="0" err="1"/>
              <a:t>Faux</a:t>
            </a:r>
            <a:r>
              <a:rPr lang="de-DE" dirty="0"/>
              <a:t> Amis</a:t>
            </a:r>
          </a:p>
          <a:p>
            <a:r>
              <a:rPr lang="de-DE" dirty="0"/>
              <a:t>Verb Form</a:t>
            </a:r>
          </a:p>
          <a:p>
            <a:r>
              <a:rPr lang="de-DE" dirty="0" err="1"/>
              <a:t>Ambiguity</a:t>
            </a:r>
            <a:endParaRPr lang="de-DE" dirty="0">
              <a:cs typeface="Calibri"/>
            </a:endParaRPr>
          </a:p>
          <a:p>
            <a:r>
              <a:rPr lang="de-DE" dirty="0" err="1"/>
              <a:t>Cohesion</a:t>
            </a:r>
            <a:endParaRPr lang="de-DE" dirty="0"/>
          </a:p>
          <a:p>
            <a:r>
              <a:rPr lang="de-DE" dirty="0" err="1"/>
              <a:t>Faithfulness</a:t>
            </a:r>
            <a:endParaRPr lang="de-DE" dirty="0"/>
          </a:p>
          <a:p>
            <a:r>
              <a:rPr lang="de-DE" dirty="0" err="1"/>
              <a:t>Literalness</a:t>
            </a:r>
            <a:endParaRPr lang="de-DE" dirty="0"/>
          </a:p>
          <a:p>
            <a:r>
              <a:rPr lang="de-DE" dirty="0" err="1"/>
              <a:t>Misunderstanding</a:t>
            </a:r>
            <a:endParaRPr lang="de-DE" dirty="0"/>
          </a:p>
          <a:p>
            <a:r>
              <a:rPr lang="de-DE" dirty="0" err="1"/>
              <a:t>Indecision</a:t>
            </a:r>
            <a:endParaRPr lang="de-DE" dirty="0">
              <a:cs typeface="Calibri"/>
            </a:endParaRPr>
          </a:p>
          <a:p>
            <a:r>
              <a:rPr lang="de-DE" dirty="0" err="1"/>
              <a:t>Unfinished</a:t>
            </a:r>
            <a:endParaRPr lang="de-DE" dirty="0"/>
          </a:p>
          <a:p>
            <a:r>
              <a:rPr lang="de-DE" dirty="0" err="1"/>
              <a:t>Usage</a:t>
            </a:r>
            <a:endParaRPr lang="de-DE" dirty="0"/>
          </a:p>
          <a:p>
            <a:r>
              <a:rPr lang="de-DE" dirty="0"/>
              <a:t>Text Type</a:t>
            </a:r>
          </a:p>
          <a:p>
            <a:r>
              <a:rPr lang="de-DE" dirty="0"/>
              <a:t>Register</a:t>
            </a:r>
          </a:p>
          <a:p>
            <a:r>
              <a:rPr lang="de-DE" dirty="0"/>
              <a:t>Style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610733-4116-4164-EE38-4799C76768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91257-645A-4E73-88A9-56FCE0492A7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7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71158-19AC-94C7-73F9-525E3BD38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7BFE630-4B47-C695-78E9-865F3040DB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24F0D7D-AA64-6C3D-3CEB-077250F56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Let's</a:t>
            </a:r>
            <a:r>
              <a:rPr lang="de-DE" dirty="0"/>
              <a:t> </a:t>
            </a:r>
            <a:r>
              <a:rPr lang="de-DE" dirty="0" err="1"/>
              <a:t>discuss</a:t>
            </a:r>
            <a:r>
              <a:rPr lang="de-DE" dirty="0"/>
              <a:t> </a:t>
            </a:r>
            <a:r>
              <a:rPr lang="de-DE" dirty="0" err="1"/>
              <a:t>efficiency</a:t>
            </a:r>
            <a:r>
              <a:rPr lang="de-DE" dirty="0"/>
              <a:t>.   </a:t>
            </a:r>
            <a:endParaRPr lang="en-US" dirty="0"/>
          </a:p>
          <a:p>
            <a:r>
              <a:rPr lang="de-DE" dirty="0"/>
              <a:t>The </a:t>
            </a:r>
            <a:r>
              <a:rPr lang="de-DE" dirty="0" err="1"/>
              <a:t>reading</a:t>
            </a:r>
            <a:r>
              <a:rPr lang="de-DE" dirty="0"/>
              <a:t> </a:t>
            </a:r>
            <a:r>
              <a:rPr lang="de-DE" dirty="0" err="1"/>
              <a:t>task's</a:t>
            </a:r>
            <a:r>
              <a:rPr lang="de-DE" dirty="0"/>
              <a:t> total </a:t>
            </a:r>
            <a:r>
              <a:rPr lang="de-DE" dirty="0" err="1"/>
              <a:t>process</a:t>
            </a:r>
            <a:r>
              <a:rPr lang="de-DE" dirty="0"/>
              <a:t> time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indicated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. The Total </a:t>
            </a:r>
            <a:r>
              <a:rPr lang="de-DE" dirty="0" err="1"/>
              <a:t>Process</a:t>
            </a:r>
            <a:r>
              <a:rPr lang="de-DE" dirty="0"/>
              <a:t> Time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Research Time and </a:t>
            </a:r>
            <a:r>
              <a:rPr lang="de-DE" dirty="0" err="1"/>
              <a:t>the</a:t>
            </a:r>
            <a:r>
              <a:rPr lang="de-DE" dirty="0"/>
              <a:t> Action Time. </a:t>
            </a:r>
            <a:r>
              <a:rPr lang="de-DE" dirty="0" err="1"/>
              <a:t>Basically</a:t>
            </a:r>
            <a:r>
              <a:rPr lang="de-DE" dirty="0"/>
              <a:t> Microsoft Word – </a:t>
            </a:r>
            <a:r>
              <a:rPr lang="de-DE" dirty="0" err="1"/>
              <a:t>Window</a:t>
            </a:r>
            <a:r>
              <a:rPr lang="de-DE" dirty="0"/>
              <a:t> time.</a:t>
            </a:r>
            <a:endParaRPr lang="de-DE" dirty="0">
              <a:cs typeface="Calibri"/>
            </a:endParaRPr>
          </a:p>
          <a:p>
            <a:r>
              <a:rPr lang="de-DE" dirty="0" err="1"/>
              <a:t>We</a:t>
            </a:r>
            <a:r>
              <a:rPr lang="de-DE" dirty="0"/>
              <a:t> </a:t>
            </a:r>
            <a:r>
              <a:rPr lang="de-DE" dirty="0" err="1"/>
              <a:t>observe</a:t>
            </a:r>
            <a:r>
              <a:rPr lang="de-DE" dirty="0"/>
              <a:t> </a:t>
            </a:r>
            <a:r>
              <a:rPr lang="de-DE" dirty="0" err="1"/>
              <a:t>similar</a:t>
            </a:r>
            <a:r>
              <a:rPr lang="de-DE" dirty="0"/>
              <a:t> </a:t>
            </a:r>
            <a:r>
              <a:rPr lang="de-DE" dirty="0" err="1"/>
              <a:t>distribution</a:t>
            </a:r>
            <a:r>
              <a:rPr lang="de-DE" dirty="0"/>
              <a:t>, but </a:t>
            </a:r>
            <a:r>
              <a:rPr lang="de-DE" dirty="0" err="1"/>
              <a:t>varying</a:t>
            </a:r>
            <a:r>
              <a:rPr lang="de-DE" dirty="0"/>
              <a:t> total </a:t>
            </a:r>
            <a:r>
              <a:rPr lang="de-DE" dirty="0" err="1"/>
              <a:t>times</a:t>
            </a:r>
            <a:r>
              <a:rPr lang="de-DE" dirty="0"/>
              <a:t>. Both </a:t>
            </a:r>
            <a:r>
              <a:rPr lang="de-DE" dirty="0" err="1"/>
              <a:t>tasks</a:t>
            </a:r>
            <a:r>
              <a:rPr lang="de-DE" dirty="0"/>
              <a:t> </a:t>
            </a:r>
            <a:r>
              <a:rPr lang="de-DE" dirty="0" err="1"/>
              <a:t>have</a:t>
            </a:r>
            <a:r>
              <a:rPr lang="de-DE" dirty="0"/>
              <a:t> a </a:t>
            </a:r>
            <a:r>
              <a:rPr lang="de-DE" dirty="0" err="1"/>
              <a:t>roughly</a:t>
            </a:r>
            <a:r>
              <a:rPr lang="de-DE" dirty="0"/>
              <a:t> 20-80%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time. </a:t>
            </a:r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ChatGPT</a:t>
            </a:r>
            <a:r>
              <a:rPr lang="de-DE" dirty="0"/>
              <a:t>, </a:t>
            </a:r>
            <a:r>
              <a:rPr lang="de-DE" dirty="0" err="1"/>
              <a:t>research</a:t>
            </a:r>
            <a:r>
              <a:rPr lang="de-DE" dirty="0"/>
              <a:t> time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approximately</a:t>
            </a:r>
            <a:r>
              <a:rPr lang="de-DE" dirty="0"/>
              <a:t> 1000 </a:t>
            </a:r>
            <a:r>
              <a:rPr lang="de-DE" dirty="0" err="1"/>
              <a:t>seconds</a:t>
            </a:r>
            <a:r>
              <a:rPr lang="de-DE" dirty="0"/>
              <a:t> and </a:t>
            </a:r>
            <a:r>
              <a:rPr lang="de-DE" dirty="0" err="1"/>
              <a:t>action</a:t>
            </a:r>
            <a:r>
              <a:rPr lang="de-DE" dirty="0"/>
              <a:t> time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 </a:t>
            </a:r>
            <a:r>
              <a:rPr lang="de-DE" dirty="0" err="1"/>
              <a:t>approximately</a:t>
            </a:r>
            <a:r>
              <a:rPr lang="de-DE" dirty="0"/>
              <a:t> 5000 </a:t>
            </a:r>
            <a:r>
              <a:rPr lang="de-DE" dirty="0" err="1"/>
              <a:t>seconds</a:t>
            </a:r>
            <a:r>
              <a:rPr lang="de-DE" dirty="0"/>
              <a:t>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46B4F6-BCA5-A36C-7949-C44D78A42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91257-645A-4E73-88A9-56FCE0492A7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555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71158-19AC-94C7-73F9-525E3BD38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7BFE630-4B47-C695-78E9-865F3040DB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24F0D7D-AA64-6C3D-3CEB-077250F56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This </a:t>
            </a:r>
            <a:r>
              <a:rPr lang="de-DE" dirty="0" err="1"/>
              <a:t>graph</a:t>
            </a:r>
            <a:r>
              <a:rPr lang="de-DE" dirty="0"/>
              <a:t> </a:t>
            </a:r>
            <a:r>
              <a:rPr lang="de-DE" dirty="0" err="1"/>
              <a:t>shows</a:t>
            </a:r>
            <a:r>
              <a:rPr lang="de-DE" dirty="0"/>
              <a:t> </a:t>
            </a:r>
            <a:r>
              <a:rPr lang="de-DE" dirty="0" err="1"/>
              <a:t>the</a:t>
            </a:r>
            <a:r>
              <a:rPr lang="de-DE" dirty="0"/>
              <a:t> total </a:t>
            </a:r>
            <a:r>
              <a:rPr lang="de-DE" dirty="0" err="1"/>
              <a:t>process</a:t>
            </a:r>
            <a:r>
              <a:rPr lang="de-DE" dirty="0"/>
              <a:t> time </a:t>
            </a:r>
            <a:r>
              <a:rPr lang="de-DE" dirty="0" err="1"/>
              <a:t>of</a:t>
            </a:r>
            <a:r>
              <a:rPr lang="de-DE" dirty="0"/>
              <a:t> </a:t>
            </a:r>
            <a:r>
              <a:rPr lang="de-DE" dirty="0" err="1"/>
              <a:t>the</a:t>
            </a:r>
            <a:r>
              <a:rPr lang="de-DE" dirty="0"/>
              <a:t> </a:t>
            </a:r>
            <a:r>
              <a:rPr lang="de-DE" dirty="0" err="1"/>
              <a:t>translation</a:t>
            </a:r>
            <a:r>
              <a:rPr lang="de-DE" dirty="0"/>
              <a:t> </a:t>
            </a:r>
            <a:r>
              <a:rPr lang="de-DE" dirty="0" err="1"/>
              <a:t>task</a:t>
            </a:r>
            <a:r>
              <a:rPr lang="de-DE" dirty="0"/>
              <a:t>.</a:t>
            </a:r>
            <a:endParaRPr lang="en-US" dirty="0"/>
          </a:p>
          <a:p>
            <a:r>
              <a:rPr lang="de-DE" dirty="0"/>
              <a:t>The </a:t>
            </a:r>
            <a:r>
              <a:rPr lang="de-DE" dirty="0" err="1"/>
              <a:t>distribution</a:t>
            </a:r>
            <a:r>
              <a:rPr lang="de-DE" dirty="0"/>
              <a:t> </a:t>
            </a:r>
            <a:r>
              <a:rPr lang="de-DE" dirty="0" err="1"/>
              <a:t>is</a:t>
            </a:r>
            <a:r>
              <a:rPr lang="de-DE" dirty="0"/>
              <a:t> </a:t>
            </a:r>
            <a:r>
              <a:rPr lang="de-DE" dirty="0" err="1"/>
              <a:t>similar</a:t>
            </a:r>
            <a:r>
              <a:rPr lang="de-DE" dirty="0"/>
              <a:t>, but </a:t>
            </a:r>
            <a:r>
              <a:rPr lang="de-DE" dirty="0" err="1"/>
              <a:t>the</a:t>
            </a:r>
            <a:r>
              <a:rPr lang="de-DE" dirty="0"/>
              <a:t> total </a:t>
            </a:r>
            <a:r>
              <a:rPr lang="de-DE" dirty="0" err="1"/>
              <a:t>times</a:t>
            </a:r>
            <a:r>
              <a:rPr lang="de-DE" dirty="0"/>
              <a:t> </a:t>
            </a:r>
            <a:r>
              <a:rPr lang="de-DE" dirty="0" err="1"/>
              <a:t>vary</a:t>
            </a:r>
            <a:r>
              <a:rPr lang="de-DE" dirty="0"/>
              <a:t>. </a:t>
            </a:r>
            <a:r>
              <a:rPr lang="de-DE" dirty="0" err="1"/>
              <a:t>Using</a:t>
            </a:r>
            <a:r>
              <a:rPr lang="de-DE" dirty="0"/>
              <a:t> </a:t>
            </a:r>
            <a:r>
              <a:rPr lang="de-DE" dirty="0" err="1"/>
              <a:t>ChatGPT</a:t>
            </a:r>
            <a:r>
              <a:rPr lang="de-DE" dirty="0"/>
              <a:t> </a:t>
            </a:r>
            <a:r>
              <a:rPr lang="de-DE" dirty="0" err="1"/>
              <a:t>reduces</a:t>
            </a:r>
            <a:r>
              <a:rPr lang="de-DE" dirty="0"/>
              <a:t> </a:t>
            </a:r>
            <a:r>
              <a:rPr lang="de-DE" dirty="0" err="1"/>
              <a:t>research</a:t>
            </a:r>
            <a:r>
              <a:rPr lang="de-DE" dirty="0"/>
              <a:t> time </a:t>
            </a:r>
            <a:r>
              <a:rPr lang="de-DE" dirty="0" err="1"/>
              <a:t>by</a:t>
            </a:r>
            <a:r>
              <a:rPr lang="de-DE" dirty="0"/>
              <a:t> </a:t>
            </a:r>
            <a:r>
              <a:rPr lang="de-DE" dirty="0" err="1"/>
              <a:t>roughly</a:t>
            </a:r>
            <a:r>
              <a:rPr lang="de-DE" dirty="0"/>
              <a:t> 1000 </a:t>
            </a:r>
            <a:r>
              <a:rPr lang="de-DE" dirty="0" err="1"/>
              <a:t>seconds</a:t>
            </a:r>
            <a:r>
              <a:rPr lang="de-DE" dirty="0"/>
              <a:t> and Action Time </a:t>
            </a:r>
            <a:r>
              <a:rPr lang="de-DE" dirty="0" err="1"/>
              <a:t>by</a:t>
            </a:r>
            <a:r>
              <a:rPr lang="de-DE" dirty="0"/>
              <a:t> 2000 </a:t>
            </a:r>
            <a:r>
              <a:rPr lang="de-DE" dirty="0" err="1"/>
              <a:t>seconds</a:t>
            </a:r>
            <a:r>
              <a:rPr lang="de-DE" dirty="0"/>
              <a:t>.</a:t>
            </a:r>
            <a:endParaRPr lang="de-DE" dirty="0">
              <a:cs typeface="Calibri"/>
            </a:endParaRPr>
          </a:p>
          <a:p>
            <a:r>
              <a:rPr lang="de-DE" b="1" dirty="0" err="1"/>
              <a:t>the</a:t>
            </a:r>
            <a:r>
              <a:rPr lang="de-DE" b="1" dirty="0"/>
              <a:t> </a:t>
            </a:r>
            <a:r>
              <a:rPr lang="de-DE" b="1" dirty="0" err="1"/>
              <a:t>distribution</a:t>
            </a:r>
            <a:r>
              <a:rPr lang="de-DE" b="1" dirty="0"/>
              <a:t> </a:t>
            </a:r>
            <a:r>
              <a:rPr lang="de-DE" b="1" dirty="0" err="1"/>
              <a:t>remained</a:t>
            </a:r>
            <a:r>
              <a:rPr lang="de-DE" b="1" dirty="0"/>
              <a:t> </a:t>
            </a:r>
            <a:r>
              <a:rPr lang="de-DE" b="1" dirty="0" err="1"/>
              <a:t>the</a:t>
            </a:r>
            <a:r>
              <a:rPr lang="de-DE" b="1" dirty="0"/>
              <a:t> same but </a:t>
            </a:r>
            <a:r>
              <a:rPr lang="de-DE" b="1" dirty="0" err="1"/>
              <a:t>the</a:t>
            </a:r>
            <a:r>
              <a:rPr lang="de-DE" b="1" dirty="0"/>
              <a:t> Total </a:t>
            </a:r>
            <a:r>
              <a:rPr lang="de-DE" b="1" dirty="0" err="1"/>
              <a:t>Process</a:t>
            </a:r>
            <a:r>
              <a:rPr lang="de-DE" b="1" dirty="0"/>
              <a:t> Time sank </a:t>
            </a:r>
            <a:r>
              <a:rPr lang="de-DE" b="1" dirty="0" err="1"/>
              <a:t>when</a:t>
            </a:r>
            <a:r>
              <a:rPr lang="de-DE" b="1" dirty="0"/>
              <a:t> </a:t>
            </a:r>
            <a:r>
              <a:rPr lang="de-DE" b="1" dirty="0" err="1"/>
              <a:t>using</a:t>
            </a:r>
            <a:r>
              <a:rPr lang="de-DE" b="1" dirty="0"/>
              <a:t> </a:t>
            </a:r>
            <a:r>
              <a:rPr lang="de-DE" b="1" dirty="0" err="1"/>
              <a:t>ChatGPT</a:t>
            </a:r>
            <a:r>
              <a:rPr lang="de-DE" b="1" dirty="0"/>
              <a:t>.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46B4F6-BCA5-A36C-7949-C44D78A42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91257-645A-4E73-88A9-56FCE0492A7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30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3293872-1413-45F6-A8B7-45E5D8800B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F73F7AE-FD06-44D3-86B5-AAB92175E8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9440" y="5312541"/>
            <a:ext cx="4101316" cy="9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2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ufzählung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C3827-0472-449B-9B3F-0D5CD521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C1002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76BF11-8EBD-4E01-9D65-A94D0DFFD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500" y="1825625"/>
            <a:ext cx="5181600" cy="4351338"/>
          </a:xfrm>
        </p:spPr>
        <p:txBody>
          <a:bodyPr/>
          <a:lstStyle>
            <a:lvl1pPr marL="457200" indent="-4572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1pPr>
            <a:lvl2pPr marL="800100" indent="-3429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3pPr>
            <a:lvl4pPr marL="1657350" indent="-28575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4pPr>
            <a:lvl5pPr marL="2114550" indent="-28575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DA1F09-1559-4E37-93FC-2DE73747E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500" y="1825625"/>
            <a:ext cx="5181600" cy="4351338"/>
          </a:xfrm>
        </p:spPr>
        <p:txBody>
          <a:bodyPr/>
          <a:lstStyle>
            <a:lvl1pPr marL="2286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64D91A-61AA-4CF2-B280-BBA64C6B2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462E5842-CD6A-4432-9604-D4C9684A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A1A5571-AABB-42EC-A030-BC454E318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65A81B3C-260C-450F-B73B-C5D6783E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8019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5B51A51-F05A-4202-B30C-21C2084249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4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E7DBA-3DC6-47B1-BFA8-B1454371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65125"/>
            <a:ext cx="11004550" cy="1325563"/>
          </a:xfrm>
        </p:spPr>
        <p:txBody>
          <a:bodyPr anchor="t" anchorCtr="0">
            <a:normAutofit/>
          </a:bodyPr>
          <a:lstStyle>
            <a:lvl1pPr>
              <a:defRPr sz="4000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2E3DDD-FB40-4971-A25B-81B51850E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2B32DE5-793D-4F4F-B315-00670EA5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C5B6153-BEE8-47E3-97C7-0394CF07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677DF803-AA9A-4908-BA96-E9AF4F96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150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EB67614-E770-45D4-84C8-887FA2166A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49CA4-D486-43FD-8C93-788B504D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457200"/>
            <a:ext cx="11017250" cy="1117600"/>
          </a:xfrm>
        </p:spPr>
        <p:txBody>
          <a:bodyPr anchor="t" anchorCtr="0"/>
          <a:lstStyle>
            <a:lvl1pPr>
              <a:defRPr sz="3200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25E20F-A383-4249-B3C7-0CA6BCEC8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39912"/>
            <a:ext cx="6172200" cy="3811588"/>
          </a:xfrm>
        </p:spPr>
        <p:txBody>
          <a:bodyPr/>
          <a:lstStyle>
            <a:lvl1pPr marL="2286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3200"/>
            </a:lvl1pPr>
            <a:lvl2pPr marL="6858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2800"/>
            </a:lvl2pPr>
            <a:lvl3pPr marL="11430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2000"/>
            </a:lvl4pPr>
            <a:lvl5pPr marL="20574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973379-8140-48BE-B1E1-DABA2718B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8138" y="18478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C23161F-F2CB-4004-9FEF-2D1D6302B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FE37C01D-5F37-4947-AB96-E741DC2B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9157ED4-E1DD-40C9-B5AA-765B6B29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01B277A7-0D9E-41D0-A580-D301AE0B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150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EA022C-C442-4CA1-9262-88880F533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35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97BAC86-9A91-4A67-AC22-3F6C89152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89450" y="1284086"/>
            <a:ext cx="7270750" cy="4576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0E2106-A88B-4AC7-ADC8-2A0CE0E03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0246891-9E5B-41FB-B75D-E90F5EDE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A6222998-42A6-4B2F-92DF-295989CD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8F7923B-6378-4B6C-915D-2BADC50D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0676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97B6E691-02E7-405E-8515-580254DF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457200"/>
            <a:ext cx="11017250" cy="672965"/>
          </a:xfrm>
        </p:spPr>
        <p:txBody>
          <a:bodyPr anchor="t" anchorCtr="0"/>
          <a:lstStyle>
            <a:lvl1pPr>
              <a:defRPr sz="3200" b="1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64FC99B4-E263-44EC-B948-FCCA78CD8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8138" y="18478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1E5D1F2-CA21-4231-B39F-B8B748D9C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97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615FB-61F6-45CC-86E2-DE336FC3B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5125"/>
            <a:ext cx="11480800" cy="1209675"/>
          </a:xfrm>
        </p:spPr>
        <p:txBody>
          <a:bodyPr anchor="t" anchorCtr="0">
            <a:normAutofit/>
          </a:bodyPr>
          <a:lstStyle>
            <a:lvl1pPr>
              <a:defRPr sz="4000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A421E4-BBD3-4A30-BB5A-2C6C350D0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2900" y="1825625"/>
            <a:ext cx="11480800" cy="4351338"/>
          </a:xfrm>
        </p:spPr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9D5A625-494A-4201-84CD-F4BCAA7C4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92AA9627-69E6-48E3-8A3A-86B1C0D9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6D236BD9-B7FA-47AF-82E6-95E074A4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145F2E55-22D7-48D7-84D7-CC982C4D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8183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99742DF-0B45-482E-A2EB-418D480B2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03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93C4F92-0E0B-4DD2-B5F5-9618F0A36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077450" y="365125"/>
            <a:ext cx="1708150" cy="5811838"/>
          </a:xfrm>
        </p:spPr>
        <p:txBody>
          <a:bodyPr vert="eaVert" anchor="t" anchorCtr="0">
            <a:normAutofit/>
          </a:bodyPr>
          <a:lstStyle>
            <a:lvl1pPr>
              <a:defRPr sz="3600" b="1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91673D-3163-4F50-B545-234985F61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712200" cy="5811838"/>
          </a:xfrm>
        </p:spPr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CC5489-8876-4AA1-9A12-6466D36067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DBEC74B9-4CB9-4B57-8AA5-40DAB506B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8FA1273-E431-4CCF-AB7C-C7F0B31C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FFE9BF1-D57F-42D9-A3FD-16AA4044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0676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6CC5F6A-D65E-4BF7-A4A6-5FBB4299C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9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 headline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2CF33D3-17B6-4F01-B05E-E0F78FA3B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BDCB46-AAB7-49E3-AD39-4F3CE35D7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169676" cy="943428"/>
          </a:xfrm>
        </p:spPr>
        <p:txBody>
          <a:bodyPr anchor="t" anchorCtr="0">
            <a:normAutofit/>
          </a:bodyPr>
          <a:lstStyle>
            <a:lvl1pPr algn="l">
              <a:defRPr sz="4000" b="1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36F576-B26E-4C30-BE4E-55D686A97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935238"/>
            <a:ext cx="10169676" cy="33225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E173FC-3DB3-4512-879E-50E16E74B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BB0287-2B5B-4909-BB4A-09A72C5E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74A0B4-78BE-4ECB-9462-BF376E36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8019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EE41F38-1E29-4DAE-A5C5-0871B10D5C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5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Headline dü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169676" cy="943428"/>
          </a:xfrm>
        </p:spPr>
        <p:txBody>
          <a:bodyPr anchor="t" anchorCtr="0">
            <a:normAutofit/>
          </a:bodyPr>
          <a:lstStyle>
            <a:lvl1pPr algn="l">
              <a:defRPr sz="4000" cap="all" baseline="0">
                <a:solidFill>
                  <a:srgbClr val="C1002A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935238"/>
            <a:ext cx="10169676" cy="33225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8019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13C9A69-71BC-4300-A2B0-52BDE59852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4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fzähl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1AB38DC-9002-42A5-9B95-F59D00F9A1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A85363-6E39-4FC8-9813-4068670D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62" y="517676"/>
            <a:ext cx="10952238" cy="1173012"/>
          </a:xfrm>
        </p:spPr>
        <p:txBody>
          <a:bodyPr anchor="t" anchorCtr="0">
            <a:normAutofit/>
          </a:bodyPr>
          <a:lstStyle>
            <a:lvl1pPr>
              <a:defRPr sz="4000" b="1" cap="all" baseline="0"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DBE976-B56D-411B-86B1-062F5DB7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562" y="1825625"/>
            <a:ext cx="10952238" cy="4351338"/>
          </a:xfrm>
        </p:spPr>
        <p:txBody>
          <a:bodyPr/>
          <a:lstStyle>
            <a:lvl1pPr marL="2286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C05F9F3-5B3D-4D27-AC50-42733E0D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747B6971-B79F-45E3-8A0E-B2B705F3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D70019B9-A306-4CAF-A588-B9EFBB79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66B1150-5161-4957-8DA5-89FE4D0EC2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4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- Quadra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innen, Gebäude, sitzend, Tisch enthält.&#10;&#10;Automatisch generierte Beschreibung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2024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2" name="Grafik 11" descr="Ein Bild, das Becher, Zeichnung enthält.&#10;&#10;Automatisch generierte Beschreibung">
            <a:extLst>
              <a:ext uri="{FF2B5EF4-FFF2-40B4-BE49-F238E27FC236}">
                <a16:creationId xmlns:a16="http://schemas.microsoft.com/office/drawing/2014/main" id="{99341B22-AB51-4815-AA58-0897913031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11" y="6325965"/>
            <a:ext cx="554898" cy="425892"/>
          </a:xfrm>
          <a:prstGeom prst="rect">
            <a:avLst/>
          </a:prstGeom>
        </p:spPr>
      </p:pic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79283CC-5882-49AB-AFAF-0F30BC80FBD7}"/>
              </a:ext>
            </a:extLst>
          </p:cNvPr>
          <p:cNvSpPr>
            <a:spLocks noChangeAspect="1"/>
          </p:cNvSpPr>
          <p:nvPr userDrawn="1"/>
        </p:nvSpPr>
        <p:spPr>
          <a:xfrm>
            <a:off x="6540516" y="655572"/>
            <a:ext cx="5153160" cy="5153160"/>
          </a:xfrm>
          <a:prstGeom prst="rect">
            <a:avLst/>
          </a:prstGeom>
          <a:solidFill>
            <a:srgbClr val="C10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99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4844" y="990610"/>
            <a:ext cx="5016516" cy="2001459"/>
          </a:xfrm>
        </p:spPr>
        <p:txBody>
          <a:bodyPr anchor="t" anchorCtr="0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4844" y="4254500"/>
            <a:ext cx="4739067" cy="12827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3D9D07B-AAED-4FF5-825D-2EC42395D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2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quadr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2024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094" y="495311"/>
            <a:ext cx="5424606" cy="1195310"/>
          </a:xfrm>
        </p:spPr>
        <p:txBody>
          <a:bodyPr anchor="t" anchorCtr="0">
            <a:normAutofit/>
          </a:bodyPr>
          <a:lstStyle>
            <a:lvl1pPr algn="l">
              <a:defRPr sz="3200" cap="all" baseline="0">
                <a:solidFill>
                  <a:srgbClr val="C1002A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94" y="1955800"/>
            <a:ext cx="5532556" cy="398145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EC63B85-136A-4E0A-BFA3-7597DA58D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8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quadratisch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2024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094" y="495311"/>
            <a:ext cx="5424606" cy="1195310"/>
          </a:xfrm>
        </p:spPr>
        <p:txBody>
          <a:bodyPr anchor="t" anchorCtr="0">
            <a:normAutofit/>
          </a:bodyPr>
          <a:lstStyle>
            <a:lvl1pPr algn="l">
              <a:defRPr sz="3200" cap="all" baseline="0">
                <a:solidFill>
                  <a:srgbClr val="C1002A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94" y="1955800"/>
            <a:ext cx="5532556" cy="3981450"/>
          </a:xfrm>
        </p:spPr>
        <p:txBody>
          <a:bodyPr/>
          <a:lstStyle>
            <a:lvl1pPr marL="342900" indent="-342900" algn="l">
              <a:buClr>
                <a:srgbClr val="C1002A"/>
              </a:buClr>
              <a:buFont typeface="Wingdings" panose="05000000000000000000" pitchFamily="2" charset="2"/>
              <a:buChar char="§"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  <a:p>
            <a:r>
              <a:rPr lang="de-DE" dirty="0" err="1"/>
              <a:t>Ööö</a:t>
            </a:r>
            <a:endParaRPr lang="de-DE" dirty="0"/>
          </a:p>
          <a:p>
            <a:r>
              <a:rPr lang="de-DE" dirty="0" err="1"/>
              <a:t>Ooo</a:t>
            </a:r>
            <a:endParaRPr lang="de-DE" dirty="0"/>
          </a:p>
          <a:p>
            <a:r>
              <a:rPr lang="de-DE" dirty="0" err="1"/>
              <a:t>Ppp</a:t>
            </a:r>
            <a:endParaRPr lang="de-DE" dirty="0"/>
          </a:p>
          <a:p>
            <a:r>
              <a:rPr lang="de-DE" dirty="0"/>
              <a:t>ggg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2CBA656-BB91-4A83-B051-088FBF731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2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mm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9B308BF-64A2-4F97-9DDF-DA91D1D94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3" y="4966766"/>
            <a:ext cx="12192000" cy="85482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547" y="441732"/>
            <a:ext cx="6096000" cy="8838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90142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71065"/>
            <a:ext cx="4718051" cy="2912084"/>
          </a:xfrm>
        </p:spPr>
        <p:txBody>
          <a:bodyPr anchor="t" anchorCtr="0">
            <a:normAutofit/>
          </a:bodyPr>
          <a:lstStyle>
            <a:lvl1pPr algn="l">
              <a:defRPr sz="3200" cap="all" baseline="0">
                <a:solidFill>
                  <a:srgbClr val="C1002A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8294" y="1971065"/>
            <a:ext cx="5532556" cy="3140685"/>
          </a:xfrm>
        </p:spPr>
        <p:txBody>
          <a:bodyPr/>
          <a:lstStyle>
            <a:lvl1pPr marL="342900" indent="-342900" algn="l">
              <a:buClr>
                <a:srgbClr val="C1002A"/>
              </a:buClr>
              <a:buFont typeface="Wingdings" panose="05000000000000000000" pitchFamily="2" charset="2"/>
              <a:buChar char="§"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  <a:p>
            <a:r>
              <a:rPr lang="de-DE" dirty="0" err="1"/>
              <a:t>Ööö</a:t>
            </a:r>
            <a:endParaRPr lang="de-DE" dirty="0"/>
          </a:p>
          <a:p>
            <a:r>
              <a:rPr lang="de-DE" dirty="0" err="1"/>
              <a:t>Ooo</a:t>
            </a:r>
            <a:endParaRPr lang="de-DE" dirty="0"/>
          </a:p>
          <a:p>
            <a:r>
              <a:rPr lang="de-DE" dirty="0" err="1"/>
              <a:t>Ppp</a:t>
            </a:r>
            <a:endParaRPr lang="de-DE" dirty="0"/>
          </a:p>
          <a:p>
            <a:r>
              <a:rPr lang="de-DE" dirty="0"/>
              <a:t>ggg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9EC2314-0C3F-4360-AA0C-233650FC9F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4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mm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9B308BF-64A2-4F97-9DDF-DA91D1D94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3" y="4966766"/>
            <a:ext cx="12192000" cy="85482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547" y="441732"/>
            <a:ext cx="6096000" cy="8838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80196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71065"/>
            <a:ext cx="4718051" cy="2912084"/>
          </a:xfrm>
        </p:spPr>
        <p:txBody>
          <a:bodyPr anchor="t" anchorCtr="0">
            <a:normAutofit/>
          </a:bodyPr>
          <a:lstStyle>
            <a:lvl1pPr algn="ctr">
              <a:lnSpc>
                <a:spcPct val="100000"/>
              </a:lnSpc>
              <a:defRPr sz="3200" cap="all" baseline="0">
                <a:solidFill>
                  <a:srgbClr val="636363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8294" y="1971065"/>
            <a:ext cx="5532556" cy="3140685"/>
          </a:xfrm>
        </p:spPr>
        <p:txBody>
          <a:bodyPr/>
          <a:lstStyle>
            <a:lvl1pPr marL="0" indent="0" algn="l">
              <a:buClr>
                <a:srgbClr val="C1002A"/>
              </a:buClr>
              <a:buFont typeface="Wingdings" panose="05000000000000000000" pitchFamily="2" charset="2"/>
              <a:buNone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0DBB178-0375-472C-9DAC-0EFCCF765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7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10A2629-F338-4501-9473-0E99B1D13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DD1963-0B4B-40C0-8290-FF4399444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9DBA5ED-2511-4068-B60A-69DBED234F3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263E14F9-F0BC-4E47-AC3B-0EB4106D9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C1260EEA-C42D-47AB-A95D-C7EB3E7ED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7C03EC7E-A973-45B9-8C45-CD16D7E9E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003" y="6356350"/>
            <a:ext cx="78019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4429CA4-D526-472D-93B4-47445B12F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1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1" r:id="rId3"/>
    <p:sldLayoutId id="2147483650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52" r:id="rId10"/>
    <p:sldLayoutId id="2147483654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d41586-023-03507-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3DFF941-C742-06DB-06F9-B46E7A794E72}"/>
              </a:ext>
            </a:extLst>
          </p:cNvPr>
          <p:cNvSpPr txBox="1"/>
          <p:nvPr/>
        </p:nvSpPr>
        <p:spPr>
          <a:xfrm>
            <a:off x="972200" y="508479"/>
            <a:ext cx="10247600" cy="54476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44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AI in School: The </a:t>
            </a:r>
            <a:r>
              <a:rPr lang="de-DE" sz="4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Influence</a:t>
            </a:r>
            <a:r>
              <a:rPr lang="de-DE" sz="44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of</a:t>
            </a:r>
            <a:r>
              <a:rPr lang="de-DE" sz="44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Automatic</a:t>
            </a:r>
            <a:r>
              <a:rPr lang="de-DE" sz="44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Text Generation and </a:t>
            </a:r>
            <a:r>
              <a:rPr lang="de-DE" sz="4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Machine</a:t>
            </a:r>
            <a:r>
              <a:rPr lang="de-DE" sz="44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Translation on Language </a:t>
            </a:r>
            <a:r>
              <a:rPr lang="de-DE" sz="4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Comprehension</a:t>
            </a:r>
            <a:r>
              <a:rPr lang="de-DE" sz="44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and Translation Performance</a:t>
            </a:r>
            <a:endParaRPr lang="en-US" sz="4400" dirty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  <a:p>
            <a:pPr algn="ctr"/>
            <a:endParaRPr lang="en-US" sz="3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algn="ctr"/>
            <a:r>
              <a:rPr lang="de-DE" sz="28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Athanasios Breskas &amp; Dimitrios </a:t>
            </a:r>
            <a:r>
              <a:rPr lang="de-DE" sz="2800" dirty="0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Kapnas</a:t>
            </a:r>
            <a:r>
              <a:rPr lang="de-DE" sz="28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&amp; </a:t>
            </a:r>
          </a:p>
          <a:p>
            <a:pPr algn="ctr"/>
            <a:r>
              <a:rPr lang="de-DE" sz="28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Silvia Hansen-Schirra</a:t>
            </a:r>
          </a:p>
          <a:p>
            <a:pPr algn="ctr"/>
            <a:endParaRPr lang="de-DE" sz="360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4831DB-9154-AFF3-552E-F89781809C62}"/>
              </a:ext>
            </a:extLst>
          </p:cNvPr>
          <p:cNvSpPr txBox="1"/>
          <p:nvPr/>
        </p:nvSpPr>
        <p:spPr>
          <a:xfrm>
            <a:off x="304800" y="5334000"/>
            <a:ext cx="38180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" name="Grafik 3" descr="FORTHEM logo">
            <a:extLst>
              <a:ext uri="{FF2B5EF4-FFF2-40B4-BE49-F238E27FC236}">
                <a16:creationId xmlns:a16="http://schemas.microsoft.com/office/drawing/2014/main" id="{5DEF74B0-C67A-B393-4553-08C38ABD1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00" y="5328990"/>
            <a:ext cx="3119714" cy="10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5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8BB37-86D4-0A19-C9DB-BA0D3350C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EXPERIMENTAL DESIGN: PARTICIPANTS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3E98E2C-650D-2C8C-DCC8-E74E52D1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615" y="1839912"/>
            <a:ext cx="5837659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consume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English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media</a:t>
            </a:r>
          </a:p>
          <a:p>
            <a:pPr>
              <a:buNone/>
            </a:pP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very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frequently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or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frequently</a:t>
            </a:r>
          </a:p>
          <a:p>
            <a:pPr marL="0" indent="0">
              <a:buNone/>
            </a:pPr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E910B9A3-942B-18C3-F477-C9D8E7FB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857714"/>
            <a:ext cx="5041737" cy="31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8E4813-4165-55F7-6D85-B4DE65BB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67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8BB37-86D4-0A19-C9DB-BA0D3350C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EXPERIMENTAL DESIGN: PARTICIPANTS</a:t>
            </a:r>
          </a:p>
          <a:p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3E98E2C-650D-2C8C-DCC8-E74E52D1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615" y="1839912"/>
            <a:ext cx="5761459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None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use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chatbots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very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marL="0" indent="0">
              <a:buNone/>
            </a:pP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frequently</a:t>
            </a:r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 algn="r">
              <a:buNone/>
            </a:pP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… but all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use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chatbots</a:t>
            </a:r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de-DE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E910B9A3-942B-18C3-F477-C9D8E7FB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857714"/>
            <a:ext cx="5041737" cy="31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>
            <a:extLst>
              <a:ext uri="{FF2B5EF4-FFF2-40B4-BE49-F238E27FC236}">
                <a16:creationId xmlns:a16="http://schemas.microsoft.com/office/drawing/2014/main" id="{541044E6-E063-38AA-58F4-9F5EE164E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839912"/>
            <a:ext cx="5192077" cy="32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FFC5E5E-6DCB-F28D-92E6-5D8D68AF5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673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8BB37-86D4-0A19-C9DB-BA0D3350C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EXPERIMENTAL DESIGN: PARTICIPANTS</a:t>
            </a:r>
          </a:p>
          <a:p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3E98E2C-650D-2C8C-DCC8-E74E52D1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616" y="1839912"/>
            <a:ext cx="5467772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Most are undecided</a:t>
            </a:r>
          </a:p>
          <a:p>
            <a:pPr>
              <a:buNone/>
            </a:pP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on whether chatbots</a:t>
            </a:r>
          </a:p>
          <a:p>
            <a:pPr>
              <a:buNone/>
            </a:pP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should be used for school</a:t>
            </a:r>
          </a:p>
          <a:p>
            <a:pPr>
              <a:buNone/>
            </a:pP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work…</a:t>
            </a:r>
          </a:p>
          <a:p>
            <a:pPr marL="0" indent="0">
              <a:buNone/>
            </a:pPr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E910B9A3-942B-18C3-F477-C9D8E7FB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857714"/>
            <a:ext cx="5041737" cy="31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>
            <a:extLst>
              <a:ext uri="{FF2B5EF4-FFF2-40B4-BE49-F238E27FC236}">
                <a16:creationId xmlns:a16="http://schemas.microsoft.com/office/drawing/2014/main" id="{5DCAC680-B281-13B7-F883-C70B973F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839912"/>
            <a:ext cx="5194633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2E09D4C-DE49-AD3F-E7BF-2235E72B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60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8BB37-86D4-0A19-C9DB-BA0D3350C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EXPERIMENTAL DESIGN: PARTICIPANTS</a:t>
            </a:r>
          </a:p>
          <a:p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3E98E2C-650D-2C8C-DCC8-E74E52D1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616" y="1839912"/>
            <a:ext cx="5885284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…however, the overwhelming majority is in favor of using other online tools for schoolwork...</a:t>
            </a:r>
          </a:p>
          <a:p>
            <a:pPr marL="0" indent="0">
              <a:buNone/>
            </a:pPr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E910B9A3-942B-18C3-F477-C9D8E7FB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857714"/>
            <a:ext cx="5041737" cy="31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>
            <a:extLst>
              <a:ext uri="{FF2B5EF4-FFF2-40B4-BE49-F238E27FC236}">
                <a16:creationId xmlns:a16="http://schemas.microsoft.com/office/drawing/2014/main" id="{1108BA5A-6F57-D0AF-5248-CE0257D86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857714"/>
            <a:ext cx="5211922" cy="3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80B2791-2BA8-B8F1-25AA-C1E3020F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95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8BB37-86D4-0A19-C9DB-BA0D3350C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EXPERIMENTAL DESIGN: PARTICIPANTS</a:t>
            </a:r>
          </a:p>
          <a:p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3E98E2C-650D-2C8C-DCC8-E74E52D1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616" y="1839912"/>
            <a:ext cx="5467772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...most wish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know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more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about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usage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of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chatbots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school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classes</a:t>
            </a:r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43DCB89-CEDC-239B-E009-36BC7F307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724025"/>
            <a:ext cx="5243038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A27EEC8-2DC2-D3F3-A974-E060A0E70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1048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80E9F4-435F-5E22-8E67-A047460D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Quality: Reading TASK</a:t>
            </a:r>
          </a:p>
          <a:p>
            <a:endParaRPr lang="de-DE" dirty="0"/>
          </a:p>
        </p:txBody>
      </p:sp>
      <p:pic>
        <p:nvPicPr>
          <p:cNvPr id="7" name="Inhaltsplatzhalter 6" descr="Ein Bild, das Text, Screenshot, Diagramm, Reihe enthält.&#10;&#10;Beschreibung automatisch generiert.">
            <a:extLst>
              <a:ext uri="{FF2B5EF4-FFF2-40B4-BE49-F238E27FC236}">
                <a16:creationId xmlns:a16="http://schemas.microsoft.com/office/drawing/2014/main" id="{08E11C57-A2F3-2F8C-A226-E60EC88AF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520" y="0"/>
            <a:ext cx="4780652" cy="2867907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18EB39-4B7E-EE66-2F80-4071DBD7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713AF13-37E6-59B7-5834-8C201CD8C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80" y="1625079"/>
            <a:ext cx="7446616" cy="449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653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80E9F4-435F-5E22-8E67-A047460D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Quality: Translation TASK</a:t>
            </a:r>
          </a:p>
          <a:p>
            <a:endParaRPr lang="de-DE" dirty="0"/>
          </a:p>
        </p:txBody>
      </p:sp>
      <p:pic>
        <p:nvPicPr>
          <p:cNvPr id="7" name="Inhaltsplatzhalter 6" descr="Ein Bild, das Text, Screenshot, Diagramm, Reihe enthält.&#10;&#10;Beschreibung automatisch generiert.">
            <a:extLst>
              <a:ext uri="{FF2B5EF4-FFF2-40B4-BE49-F238E27FC236}">
                <a16:creationId xmlns:a16="http://schemas.microsoft.com/office/drawing/2014/main" id="{08E11C57-A2F3-2F8C-A226-E60EC88AF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520" y="0"/>
            <a:ext cx="4780652" cy="2867907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18EB39-4B7E-EE66-2F80-4071DBD7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16</a:t>
            </a:fld>
            <a:endParaRPr lang="de-DE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556DA8B-F291-4480-9C46-ADA8CC9336A1}"/>
              </a:ext>
            </a:extLst>
          </p:cNvPr>
          <p:cNvGraphicFramePr>
            <a:graphicFrameLocks/>
          </p:cNvGraphicFramePr>
          <p:nvPr/>
        </p:nvGraphicFramePr>
        <p:xfrm>
          <a:off x="2419350" y="1457325"/>
          <a:ext cx="7334250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1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11AE9-2F83-9007-F9A8-411489BFD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17DA4-2B45-3061-5296-A4BD0CCE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Quality: Translation TASK</a:t>
            </a:r>
          </a:p>
          <a:p>
            <a:endParaRPr lang="de-DE" dirty="0"/>
          </a:p>
        </p:txBody>
      </p:sp>
      <p:pic>
        <p:nvPicPr>
          <p:cNvPr id="7" name="Inhaltsplatzhalter 6" descr="Ein Bild, das Text, Screenshot, Diagramm, Reihe enthält.&#10;&#10;Beschreibung automatisch generiert.">
            <a:extLst>
              <a:ext uri="{FF2B5EF4-FFF2-40B4-BE49-F238E27FC236}">
                <a16:creationId xmlns:a16="http://schemas.microsoft.com/office/drawing/2014/main" id="{FB9EABE8-0D8B-659E-936C-74F704FC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520" y="0"/>
            <a:ext cx="4780652" cy="2867907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62B49EC-980A-4AA2-01A6-C0F9C686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17</a:t>
            </a:fld>
            <a:endParaRPr lang="de-DE" dirty="0"/>
          </a:p>
        </p:txBody>
      </p:sp>
      <p:graphicFrame>
        <p:nvGraphicFramePr>
          <p:cNvPr id="4" name="Diagramm 1">
            <a:extLst>
              <a:ext uri="{FF2B5EF4-FFF2-40B4-BE49-F238E27FC236}">
                <a16:creationId xmlns:a16="http://schemas.microsoft.com/office/drawing/2014/main" id="{7D102253-9844-1711-C050-D5980F72CFC1}"/>
              </a:ext>
              <a:ext uri="{147F2762-F138-4A5C-976F-8EAC2B608ADB}">
                <a16:predDERef xmlns:a16="http://schemas.microsoft.com/office/drawing/2014/main" pred="{303A1701-16E4-C4B2-6E1D-6DAE9AB17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325910"/>
              </p:ext>
            </p:extLst>
          </p:nvPr>
        </p:nvGraphicFramePr>
        <p:xfrm>
          <a:off x="1797012" y="1100998"/>
          <a:ext cx="8606469" cy="4765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6162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9ACCC-B732-E76C-80F6-8C8A03A86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65BBB-69E8-11A9-465D-11AC2DC8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RESULTS: Total PROCESS TIME Reading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A12B174-1E81-2B3D-8FA1-BAEAF1DA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18</a:t>
            </a:fld>
            <a:endParaRPr lang="de-DE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9EA1C27-B296-73DB-75A0-6EF0EB5B04AE}"/>
              </a:ext>
              <a:ext uri="{147F2762-F138-4A5C-976F-8EAC2B608ADB}">
                <a16:predDERef xmlns:a16="http://schemas.microsoft.com/office/drawing/2014/main" pred="{4B9E4B81-E713-462B-6A30-DC75734C32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690522"/>
              </p:ext>
            </p:extLst>
          </p:nvPr>
        </p:nvGraphicFramePr>
        <p:xfrm>
          <a:off x="486885" y="1491749"/>
          <a:ext cx="6760616" cy="418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48660AD-8074-4E1D-8E8C-6C3CE1B34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904768"/>
              </p:ext>
            </p:extLst>
          </p:nvPr>
        </p:nvGraphicFramePr>
        <p:xfrm>
          <a:off x="8293855" y="910653"/>
          <a:ext cx="3445269" cy="2720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530E085-BAA0-4353-8951-41A5CC3F1C7A}"/>
              </a:ext>
              <a:ext uri="{147F2762-F138-4A5C-976F-8EAC2B608ADB}">
                <a16:predDERef xmlns:a16="http://schemas.microsoft.com/office/drawing/2014/main" pred="{948660AD-8074-4E1D-8E8C-6C3CE1B34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857332"/>
              </p:ext>
            </p:extLst>
          </p:nvPr>
        </p:nvGraphicFramePr>
        <p:xfrm>
          <a:off x="8292648" y="3815556"/>
          <a:ext cx="3449799" cy="217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71412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9ACCC-B732-E76C-80F6-8C8A03A86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65BBB-69E8-11A9-465D-11AC2DC8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RESULTS: Total PROCESS TIME Translation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A12B174-1E81-2B3D-8FA1-BAEAF1DA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19</a:t>
            </a:fld>
            <a:endParaRPr lang="de-DE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C02262-F37D-90FC-EBD8-2EE758077115}"/>
              </a:ext>
              <a:ext uri="{147F2762-F138-4A5C-976F-8EAC2B608ADB}">
                <a16:predDERef xmlns:a16="http://schemas.microsoft.com/office/drawing/2014/main" pred="{19EA1C27-B296-73DB-75A0-6EF0EB5B0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163427"/>
              </p:ext>
            </p:extLst>
          </p:nvPr>
        </p:nvGraphicFramePr>
        <p:xfrm>
          <a:off x="472983" y="1501356"/>
          <a:ext cx="6418284" cy="420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4FAB932-08A5-4C6B-9F4A-9D4A670B00C3}"/>
              </a:ext>
              <a:ext uri="{147F2762-F138-4A5C-976F-8EAC2B608ADB}">
                <a16:predDERef xmlns:a16="http://schemas.microsoft.com/office/drawing/2014/main" pred="{9530E085-BAA0-4353-8951-41A5CC3F1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057051"/>
              </p:ext>
            </p:extLst>
          </p:nvPr>
        </p:nvGraphicFramePr>
        <p:xfrm>
          <a:off x="8175671" y="929223"/>
          <a:ext cx="3035896" cy="26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543A88F-F0D4-4B2A-A6C6-16EBF138E247}"/>
              </a:ext>
              <a:ext uri="{147F2762-F138-4A5C-976F-8EAC2B608ADB}">
                <a16:predDERef xmlns:a16="http://schemas.microsoft.com/office/drawing/2014/main" pred="{84FAB932-08A5-4C6B-9F4A-9D4A670B00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592447"/>
              </p:ext>
            </p:extLst>
          </p:nvPr>
        </p:nvGraphicFramePr>
        <p:xfrm>
          <a:off x="8180499" y="3644519"/>
          <a:ext cx="3036547" cy="248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0996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7C9FC5-0C1E-42A8-97E6-F940775A0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0028B9E-F18D-1618-B476-7DDA10B82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487" y="699250"/>
            <a:ext cx="5156001" cy="231961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400" kern="1200" dirty="0">
                <a:latin typeface="Noto Sans"/>
                <a:ea typeface="Noto Sans"/>
                <a:cs typeface="Noto Sans"/>
              </a:rPr>
              <a:t>“</a:t>
            </a:r>
            <a:r>
              <a:rPr lang="en-US" sz="1400" kern="1200" dirty="0" err="1">
                <a:latin typeface="Noto Sans"/>
                <a:ea typeface="Noto Sans"/>
                <a:cs typeface="Noto Sans"/>
              </a:rPr>
              <a:t>Khanmigo</a:t>
            </a:r>
            <a:r>
              <a:rPr lang="en-US" sz="1400" kern="1200" dirty="0">
                <a:latin typeface="Noto Sans"/>
                <a:ea typeface="Noto Sans"/>
                <a:cs typeface="Noto Sans"/>
              </a:rPr>
              <a:t> was first introduced in March</a:t>
            </a:r>
            <a:r>
              <a:rPr lang="en-US" sz="1400" dirty="0">
                <a:latin typeface="Noto Sans"/>
                <a:ea typeface="Noto Sans"/>
                <a:cs typeface="Noto Sans"/>
              </a:rPr>
              <a:t>,</a:t>
            </a:r>
            <a:r>
              <a:rPr lang="en-US" sz="1400" kern="1200" dirty="0">
                <a:latin typeface="Noto Sans"/>
                <a:ea typeface="Noto Sans"/>
                <a:cs typeface="Noto Sans"/>
              </a:rPr>
              <a:t> and more than 28,000 US teachers and 11–18-year-old students are piloting the AI assistant this school year, according to Khan Academy. Users include private subscribers as well as more than 30 school districts. </a:t>
            </a:r>
            <a:r>
              <a:rPr lang="en-US" sz="1400" dirty="0">
                <a:latin typeface="Noto Sans"/>
                <a:ea typeface="Noto Sans"/>
                <a:cs typeface="Noto Sans"/>
              </a:rPr>
              <a:t>[…]</a:t>
            </a:r>
            <a:r>
              <a:rPr lang="en-US" sz="1400" kern="1200" dirty="0">
                <a:latin typeface="Noto Sans"/>
                <a:ea typeface="Noto Sans"/>
                <a:cs typeface="Noto Sans"/>
              </a:rPr>
              <a:t> To protect student privacy, OpenAI has agreed not to use </a:t>
            </a:r>
            <a:r>
              <a:rPr lang="en-US" sz="1400" kern="1200" dirty="0" err="1">
                <a:latin typeface="Noto Sans"/>
                <a:ea typeface="Noto Sans"/>
                <a:cs typeface="Noto Sans"/>
              </a:rPr>
              <a:t>Khanmigo</a:t>
            </a:r>
            <a:r>
              <a:rPr lang="en-US" sz="1400" kern="1200" dirty="0">
                <a:latin typeface="Noto Sans"/>
                <a:ea typeface="Noto Sans"/>
                <a:cs typeface="Noto Sans"/>
              </a:rPr>
              <a:t> data for training.”</a:t>
            </a:r>
          </a:p>
          <a:p>
            <a:endParaRPr lang="en-US" sz="1400" kern="12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en-US" sz="1400" kern="1200" dirty="0">
                <a:latin typeface="Noto Sans"/>
                <a:ea typeface="Noto Sans"/>
                <a:cs typeface="Noto Sans"/>
                <a:hlinkClick r:id="rId3"/>
              </a:rPr>
              <a:t>ChatGPT has entered the classroom: how LLMs could transform education (nature.com)</a:t>
            </a:r>
            <a:endParaRPr lang="en-US" sz="1400" kern="1200" dirty="0">
              <a:latin typeface="Noto Sans"/>
              <a:ea typeface="Noto Sans"/>
              <a:cs typeface="Noto San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E371B4-A1D9-4EFE-8FE1-00049583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617" y="4218281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E19C174-9C7C-461E-970B-43201990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539" y="3295432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73A0ED-1E13-A7DD-62D5-E4D07DA2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7240774-CFD2-4AB8-B231-46D42DA9185A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EA552-F2EB-D298-BB36-9A4C9A8F1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58" y="6241909"/>
            <a:ext cx="12220223" cy="617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EF9C9-E282-818D-FA81-0CD18ABC6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889" y="2034518"/>
            <a:ext cx="6096000" cy="39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71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80E9F4-435F-5E22-8E67-A047460D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RESULTS: KEYSTROKES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49CD603-800F-5B6D-9E5D-6CA8B467F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20</a:t>
            </a:fld>
            <a:endParaRPr lang="de-DE" dirty="0"/>
          </a:p>
        </p:txBody>
      </p:sp>
      <p:graphicFrame>
        <p:nvGraphicFramePr>
          <p:cNvPr id="11" name="Diagramm 32">
            <a:extLst>
              <a:ext uri="{FF2B5EF4-FFF2-40B4-BE49-F238E27FC236}">
                <a16:creationId xmlns:a16="http://schemas.microsoft.com/office/drawing/2014/main" id="{5A4E49A4-63F9-789F-E90A-E188B1519C9C}"/>
              </a:ext>
              <a:ext uri="{147F2762-F138-4A5C-976F-8EAC2B608ADB}">
                <a16:predDERef xmlns:a16="http://schemas.microsoft.com/office/drawing/2014/main" pred="{86C02262-F37D-90FC-EBD8-2EE7580771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879504"/>
              </p:ext>
            </p:extLst>
          </p:nvPr>
        </p:nvGraphicFramePr>
        <p:xfrm>
          <a:off x="2368225" y="1212143"/>
          <a:ext cx="7133535" cy="448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FC47E61-87A3-C206-ED1F-B43D4306B61C}"/>
              </a:ext>
            </a:extLst>
          </p:cNvPr>
          <p:cNvSpPr txBox="1"/>
          <p:nvPr/>
        </p:nvSpPr>
        <p:spPr>
          <a:xfrm>
            <a:off x="4011977" y="5159567"/>
            <a:ext cx="697734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rgbClr val="636363"/>
                </a:solidFill>
                <a:latin typeface="Noto Sans"/>
                <a:ea typeface="Calibri"/>
                <a:cs typeface="Calibri"/>
              </a:rPr>
              <a:t>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2868F-C420-BA68-B8BE-C00C696F8EBF}"/>
              </a:ext>
            </a:extLst>
          </p:cNvPr>
          <p:cNvSpPr txBox="1"/>
          <p:nvPr/>
        </p:nvSpPr>
        <p:spPr>
          <a:xfrm>
            <a:off x="7261952" y="5159566"/>
            <a:ext cx="1009878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rgbClr val="636363"/>
                </a:solidFill>
                <a:latin typeface="Noto Sans"/>
                <a:ea typeface="Calibri"/>
                <a:cs typeface="Calibri"/>
              </a:rPr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564457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4153EB-4A9B-DEF0-3F94-4E307AFE6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6" t="12047" r="41100" b="73537"/>
          <a:stretch/>
        </p:blipFill>
        <p:spPr>
          <a:xfrm>
            <a:off x="3251974" y="680674"/>
            <a:ext cx="5688050" cy="164013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90AE3-1F40-B5F0-6171-5303B372C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1576" y="1847850"/>
            <a:ext cx="3932237" cy="38115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8835B-0330-2631-266A-0A43C674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720" y="6372847"/>
            <a:ext cx="715081" cy="365125"/>
          </a:xfrm>
        </p:spPr>
        <p:txBody>
          <a:bodyPr/>
          <a:lstStyle/>
          <a:p>
            <a:fld id="{07240774-CFD2-4AB8-B231-46D42DA9185A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04F21B-00CE-A8A5-3295-93F63078AF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6" t="37924" r="30677" b="52161"/>
          <a:stretch/>
        </p:blipFill>
        <p:spPr>
          <a:xfrm>
            <a:off x="2230832" y="2066614"/>
            <a:ext cx="7730335" cy="11300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FDF599-4D42-080C-38C7-2C77DEB03A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3" t="44981" r="38393" b="42243"/>
          <a:stretch/>
        </p:blipFill>
        <p:spPr>
          <a:xfrm>
            <a:off x="3513142" y="5632659"/>
            <a:ext cx="5165714" cy="12253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FEB772-2DC7-C11B-F64C-95A738A3A6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6" t="51239" r="42976" b="36058"/>
          <a:stretch/>
        </p:blipFill>
        <p:spPr>
          <a:xfrm>
            <a:off x="3508806" y="3094430"/>
            <a:ext cx="5174386" cy="14313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7ADC45-8A73-3216-FA66-80CC0385C7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7" t="51239" r="45057" b="35986"/>
          <a:stretch/>
        </p:blipFill>
        <p:spPr>
          <a:xfrm>
            <a:off x="4038431" y="4535996"/>
            <a:ext cx="4115136" cy="12067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22D9C5-7BA2-9997-E3E8-673F9AC7EB59}"/>
              </a:ext>
            </a:extLst>
          </p:cNvPr>
          <p:cNvSpPr txBox="1"/>
          <p:nvPr/>
        </p:nvSpPr>
        <p:spPr>
          <a:xfrm>
            <a:off x="511629" y="337457"/>
            <a:ext cx="944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cap="all" dirty="0">
                <a:solidFill>
                  <a:srgbClr val="C100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P11 Translation – </a:t>
            </a:r>
            <a:r>
              <a:rPr lang="de-DE" sz="3200" cap="all" dirty="0" err="1">
                <a:solidFill>
                  <a:srgbClr val="C100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Prompting</a:t>
            </a:r>
            <a:r>
              <a:rPr lang="de-DE" sz="3200" cap="all" dirty="0">
                <a:solidFill>
                  <a:srgbClr val="C100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3200" cap="all" dirty="0" err="1">
                <a:solidFill>
                  <a:srgbClr val="C100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History</a:t>
            </a:r>
            <a:r>
              <a:rPr lang="de-DE" sz="3200" cap="all" dirty="0">
                <a:solidFill>
                  <a:srgbClr val="C100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996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2A2B0-8B8B-07FD-3B88-BAD715A4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P04 TRANSLATION WITH CHATGPT</a:t>
            </a:r>
          </a:p>
          <a:p>
            <a:endParaRPr lang="de-DE" dirty="0"/>
          </a:p>
        </p:txBody>
      </p:sp>
      <p:pic>
        <p:nvPicPr>
          <p:cNvPr id="5" name="Inhaltsplatzhalter 4" descr="Ein Bild, das Text, Screenshot, Software, Multimedia-Software enthält.&#10;&#10;Beschreibung automatisch generiert.">
            <a:extLst>
              <a:ext uri="{FF2B5EF4-FFF2-40B4-BE49-F238E27FC236}">
                <a16:creationId xmlns:a16="http://schemas.microsoft.com/office/drawing/2014/main" id="{722772AF-2824-1474-F14F-2258712B9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7585" y="1106286"/>
            <a:ext cx="10277803" cy="4897839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82AFD41-3BF0-C590-D6EB-1A5CE798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301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51A49-9955-E350-B24C-45F494D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FEDAA-313F-05CD-74AB-590A89D18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Summary</a:t>
            </a:r>
          </a:p>
          <a:p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FD1208-569C-F342-1DBD-AD9807D75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47" y="1714406"/>
            <a:ext cx="10331822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Quality:</a:t>
            </a:r>
            <a:endParaRPr lang="en-US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Reading: More “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correct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“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with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ChatGPT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more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additional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information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not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included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</a:t>
            </a:r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Translation: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Fewer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mistakes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with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ChatGPT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terminology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most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problematic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both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conditions</a:t>
            </a:r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9CCD7D-F2E1-5E7A-6C0F-48A67E38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180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34A3C-036F-C51B-52B7-E68AEE305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637B3-5252-852C-8638-FAB78E4D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Summary</a:t>
            </a:r>
          </a:p>
          <a:p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8C00A6-9648-1E74-D408-C12977C70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47" y="1714406"/>
            <a:ext cx="11405061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Human-</a:t>
            </a:r>
            <a:r>
              <a:rPr lang="de-DE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machine</a:t>
            </a:r>
            <a:r>
              <a:rPr lang="de-DE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interaction</a:t>
            </a:r>
            <a:r>
              <a:rPr lang="de-DE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</a:t>
            </a:r>
            <a:endParaRPr lang="en-US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ChatGPT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-&gt;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faster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both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tasks</a:t>
            </a:r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research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-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-action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ratio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is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similar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both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conditions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--&gt; More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efficient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information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processing</a:t>
            </a:r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More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interaction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with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ChatGPT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(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more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keystrokes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</a:p>
          <a:p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707229-631A-7B0B-2A21-DE971A59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358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8A82F-4B39-A9AA-7ECA-8185D31E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But...</a:t>
            </a:r>
          </a:p>
          <a:p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D5CDA2-F935-EB72-4455-680199B04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47" y="1714406"/>
            <a:ext cx="10331822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Basic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computer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skills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necessary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("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how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do I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copy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?")</a:t>
            </a:r>
          </a:p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Tool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skills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Wingdings" panose="05000000000000000000" pitchFamily="2" charset="2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necessary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further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improve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efficiency</a:t>
            </a:r>
            <a:endParaRPr lang="en-US" dirty="0" err="1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Language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skills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necessary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evaluate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tool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endParaRPr lang="de-DE" dirty="0" err="1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output</a:t>
            </a:r>
          </a:p>
          <a:p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97558A-0EB9-7DAC-33E7-D487450C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9401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8A82F-4B39-A9AA-7ECA-8185D31E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WHAT'S NEXT?</a:t>
            </a:r>
          </a:p>
          <a:p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D5CDA2-F935-EB72-4455-680199B04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47" y="1714406"/>
            <a:ext cx="10331822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Additional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data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collection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comparison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with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translation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students</a:t>
            </a:r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Triangulation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of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data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(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questionnaire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–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quality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–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keylogging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Recommendations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prompt-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based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processing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and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translation</a:t>
            </a:r>
          </a:p>
          <a:p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7D923E-C9BD-C2FD-D140-4DE0C537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1243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3DFF941-C742-06DB-06F9-B46E7A794E72}"/>
              </a:ext>
            </a:extLst>
          </p:cNvPr>
          <p:cNvSpPr txBox="1"/>
          <p:nvPr/>
        </p:nvSpPr>
        <p:spPr>
          <a:xfrm>
            <a:off x="1860817" y="573314"/>
            <a:ext cx="8162364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de-DE" sz="3600" dirty="0">
                <a:solidFill>
                  <a:schemeClr val="bg1"/>
                </a:solidFill>
                <a:cs typeface="Calibri"/>
              </a:rPr>
              <a:t>Athanasios </a:t>
            </a:r>
            <a:r>
              <a:rPr lang="de-DE" sz="3600" err="1">
                <a:solidFill>
                  <a:schemeClr val="bg1"/>
                </a:solidFill>
                <a:cs typeface="Calibri"/>
              </a:rPr>
              <a:t>Breskas</a:t>
            </a:r>
            <a:endParaRPr lang="en-US" sz="3600">
              <a:solidFill>
                <a:schemeClr val="bg1"/>
              </a:solidFill>
              <a:ea typeface="Calibri"/>
              <a:cs typeface="Calibri"/>
            </a:endParaRPr>
          </a:p>
          <a:p>
            <a:pPr algn="r"/>
            <a:r>
              <a:rPr lang="de-DE" sz="3600" dirty="0">
                <a:solidFill>
                  <a:schemeClr val="bg1"/>
                </a:solidFill>
                <a:ea typeface="Calibri"/>
                <a:cs typeface="Calibri"/>
              </a:rPr>
              <a:t>atbreska@uni-mainz.de</a:t>
            </a:r>
          </a:p>
          <a:p>
            <a:pPr algn="r"/>
            <a:endParaRPr lang="de-DE" sz="3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r"/>
            <a:r>
              <a:rPr lang="de-DE" sz="3600" dirty="0">
                <a:solidFill>
                  <a:schemeClr val="bg1"/>
                </a:solidFill>
                <a:cs typeface="Calibri"/>
              </a:rPr>
              <a:t>Dimitrios Kapnas</a:t>
            </a:r>
            <a:endParaRPr lang="de-DE" sz="3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r"/>
            <a:r>
              <a:rPr lang="de-DE" sz="3600">
                <a:solidFill>
                  <a:schemeClr val="bg1"/>
                </a:solidFill>
                <a:ea typeface="Calibri"/>
                <a:cs typeface="Calibri"/>
              </a:rPr>
              <a:t>dikapnas@uni-mainz.de</a:t>
            </a:r>
          </a:p>
          <a:p>
            <a:pPr algn="r"/>
            <a:endParaRPr lang="de-DE" sz="3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r"/>
            <a:r>
              <a:rPr lang="de-DE" sz="3600" dirty="0">
                <a:solidFill>
                  <a:schemeClr val="bg1"/>
                </a:solidFill>
                <a:ea typeface="Calibri"/>
                <a:cs typeface="Calibri"/>
              </a:rPr>
              <a:t>Silvia Hansen-Schirra</a:t>
            </a:r>
          </a:p>
          <a:p>
            <a:pPr algn="r"/>
            <a:r>
              <a:rPr lang="de-DE" sz="3600" dirty="0">
                <a:solidFill>
                  <a:schemeClr val="bg1"/>
                </a:solidFill>
                <a:ea typeface="Calibri"/>
                <a:cs typeface="Calibri"/>
              </a:rPr>
              <a:t>hansenss@uni-mainz.de</a:t>
            </a:r>
          </a:p>
          <a:p>
            <a:pPr algn="r"/>
            <a:endParaRPr lang="de-DE" sz="36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endParaRPr lang="de-DE" sz="3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4" name="Grafik 3" descr="FORTHEM logo">
            <a:extLst>
              <a:ext uri="{FF2B5EF4-FFF2-40B4-BE49-F238E27FC236}">
                <a16:creationId xmlns:a16="http://schemas.microsoft.com/office/drawing/2014/main" id="{75E9EE81-E6D5-771A-226F-4243B91E1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60" y="5150946"/>
            <a:ext cx="3119714" cy="10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52947-46C9-40E3-BAB6-7DDDC32DB3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CONTENTS</a:t>
            </a:r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0028B9E-F18D-1618-B476-7DDA10B82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935237"/>
            <a:ext cx="10169676" cy="439057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 panose="020B0604020202020204" pitchFamily="34" charset="0"/>
              <a:buChar char="•"/>
            </a:pPr>
            <a:endParaRPr lang="en-US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Motivation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Experimental Design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Results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Next steps</a:t>
            </a:r>
          </a:p>
          <a:p>
            <a:endParaRPr lang="en-US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en-US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	</a:t>
            </a:r>
          </a:p>
          <a:p>
            <a:r>
              <a:rPr lang="en-US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	</a:t>
            </a:r>
          </a:p>
          <a:p>
            <a:r>
              <a:rPr lang="en-US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73A0ED-1E13-A7DD-62D5-E4D07DA2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t"/>
          <a:lstStyle/>
          <a:p>
            <a:r>
              <a:rPr lang="de-D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6118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BBB5B-8C99-959E-1C59-5E34CE61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Motivation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4ED844-4D51-6C9D-FB90-FD34F3F5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10" y="1839912"/>
            <a:ext cx="10590278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 sz="28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>
              <a:lnSpc>
                <a:spcPct val="100000"/>
              </a:lnSpc>
            </a:pPr>
            <a:r>
              <a:rPr lang="de-DE" sz="2800" dirty="0" err="1">
                <a:latin typeface="Noto Sans"/>
                <a:ea typeface="Noto Sans"/>
                <a:cs typeface="Noto Sans"/>
              </a:rPr>
              <a:t>Explore</a:t>
            </a:r>
            <a:r>
              <a:rPr lang="de-DE" sz="2800" dirty="0">
                <a:latin typeface="Noto Sans"/>
                <a:ea typeface="Noto Sans"/>
                <a:cs typeface="Noto Sans"/>
              </a:rPr>
              <a:t> </a:t>
            </a:r>
            <a:r>
              <a:rPr lang="de-DE" sz="2800" dirty="0" err="1">
                <a:latin typeface="Noto Sans"/>
                <a:ea typeface="Noto Sans"/>
                <a:cs typeface="Noto Sans"/>
              </a:rPr>
              <a:t>new</a:t>
            </a:r>
            <a:r>
              <a:rPr lang="de-DE" sz="2800" dirty="0">
                <a:latin typeface="Noto Sans"/>
                <a:ea typeface="Noto Sans"/>
                <a:cs typeface="Noto Sans"/>
              </a:rPr>
              <a:t> </a:t>
            </a:r>
            <a:r>
              <a:rPr lang="de-DE" sz="2800" dirty="0" err="1">
                <a:latin typeface="Noto Sans"/>
                <a:ea typeface="Noto Sans"/>
                <a:cs typeface="Noto Sans"/>
              </a:rPr>
              <a:t>methods</a:t>
            </a:r>
            <a:r>
              <a:rPr lang="de-DE" sz="2800" dirty="0">
                <a:latin typeface="Noto Sans"/>
                <a:ea typeface="Noto Sans"/>
                <a:cs typeface="Noto Sans"/>
              </a:rPr>
              <a:t> </a:t>
            </a:r>
            <a:r>
              <a:rPr lang="de-DE" sz="2800" dirty="0" err="1">
                <a:latin typeface="Noto Sans"/>
                <a:ea typeface="Noto Sans"/>
                <a:cs typeface="Noto Sans"/>
              </a:rPr>
              <a:t>of</a:t>
            </a:r>
            <a:r>
              <a:rPr lang="de-DE" sz="2800" dirty="0">
                <a:latin typeface="Noto Sans"/>
                <a:ea typeface="Noto Sans"/>
                <a:cs typeface="Noto Sans"/>
              </a:rPr>
              <a:t> </a:t>
            </a:r>
            <a:r>
              <a:rPr lang="de-DE" sz="2800" dirty="0" err="1">
                <a:latin typeface="Noto Sans"/>
                <a:ea typeface="Noto Sans"/>
                <a:cs typeface="Noto Sans"/>
              </a:rPr>
              <a:t>language</a:t>
            </a:r>
            <a:r>
              <a:rPr lang="de-DE" sz="2800" dirty="0">
                <a:latin typeface="Noto Sans"/>
                <a:ea typeface="Noto Sans"/>
                <a:cs typeface="Noto Sans"/>
              </a:rPr>
              <a:t> </a:t>
            </a:r>
            <a:r>
              <a:rPr lang="de-DE" sz="2800" dirty="0" err="1">
                <a:latin typeface="Noto Sans"/>
                <a:ea typeface="Noto Sans"/>
                <a:cs typeface="Noto Sans"/>
              </a:rPr>
              <a:t>learning</a:t>
            </a:r>
            <a:endParaRPr lang="de-DE" sz="2800" dirty="0">
              <a:latin typeface="Noto Sans"/>
              <a:ea typeface="Noto Sans"/>
              <a:cs typeface="Noto Sans"/>
            </a:endParaRPr>
          </a:p>
          <a:p>
            <a:pPr>
              <a:lnSpc>
                <a:spcPct val="100000"/>
              </a:lnSpc>
            </a:pPr>
            <a:r>
              <a:rPr lang="de-DE" sz="2800" noProof="1">
                <a:latin typeface="Noto Sans"/>
                <a:ea typeface="Noto Sans"/>
                <a:cs typeface="Noto Sans"/>
              </a:rPr>
              <a:t>Explore</a:t>
            </a:r>
            <a:r>
              <a:rPr lang="de-DE" sz="2800" dirty="0">
                <a:latin typeface="Noto Sans"/>
                <a:ea typeface="Noto Sans"/>
                <a:cs typeface="Noto Sans"/>
              </a:rPr>
              <a:t> </a:t>
            </a:r>
            <a:r>
              <a:rPr lang="de-DE" sz="2800" dirty="0" err="1">
                <a:latin typeface="Noto Sans"/>
                <a:ea typeface="Noto Sans"/>
                <a:cs typeface="Noto Sans"/>
              </a:rPr>
              <a:t>impact</a:t>
            </a:r>
            <a:r>
              <a:rPr lang="de-DE" sz="2800" dirty="0">
                <a:latin typeface="Noto Sans"/>
                <a:ea typeface="Noto Sans"/>
                <a:cs typeface="Noto Sans"/>
              </a:rPr>
              <a:t> </a:t>
            </a:r>
            <a:r>
              <a:rPr lang="de-DE" sz="2800" dirty="0" err="1">
                <a:latin typeface="Noto Sans"/>
                <a:ea typeface="Noto Sans"/>
                <a:cs typeface="Noto Sans"/>
              </a:rPr>
              <a:t>of</a:t>
            </a:r>
            <a:r>
              <a:rPr lang="de-DE" sz="2800" dirty="0">
                <a:latin typeface="Noto Sans"/>
                <a:ea typeface="Noto Sans"/>
                <a:cs typeface="Noto Sans"/>
              </a:rPr>
              <a:t> AI </a:t>
            </a:r>
            <a:r>
              <a:rPr lang="de-DE" sz="2800" dirty="0" err="1">
                <a:latin typeface="Noto Sans"/>
                <a:ea typeface="Noto Sans"/>
                <a:cs typeface="Noto Sans"/>
              </a:rPr>
              <a:t>tools</a:t>
            </a:r>
            <a:r>
              <a:rPr lang="de-DE" sz="2800" dirty="0">
                <a:latin typeface="Noto Sans"/>
                <a:ea typeface="Noto Sans"/>
                <a:cs typeface="Noto Sans"/>
              </a:rPr>
              <a:t> in </a:t>
            </a:r>
            <a:r>
              <a:rPr lang="de-DE" sz="2800" dirty="0" err="1">
                <a:latin typeface="Noto Sans"/>
                <a:ea typeface="Noto Sans"/>
                <a:cs typeface="Noto Sans"/>
              </a:rPr>
              <a:t>schools</a:t>
            </a:r>
            <a:endParaRPr lang="de-DE" sz="2800" dirty="0">
              <a:latin typeface="Noto Sans"/>
              <a:ea typeface="Noto Sans"/>
              <a:cs typeface="Noto Sans"/>
            </a:endParaRPr>
          </a:p>
          <a:p>
            <a:pPr>
              <a:lnSpc>
                <a:spcPct val="100000"/>
              </a:lnSpc>
            </a:pPr>
            <a:r>
              <a:rPr lang="de-DE" sz="2800" dirty="0" err="1">
                <a:latin typeface="Noto Sans"/>
                <a:ea typeface="Noto Sans"/>
                <a:cs typeface="Noto Sans"/>
              </a:rPr>
              <a:t>Effects</a:t>
            </a:r>
            <a:r>
              <a:rPr lang="de-DE" sz="2800" dirty="0">
                <a:latin typeface="Noto Sans"/>
                <a:ea typeface="Noto Sans"/>
                <a:cs typeface="Noto Sans"/>
              </a:rPr>
              <a:t> on </a:t>
            </a:r>
            <a:r>
              <a:rPr lang="de-DE" sz="2800" dirty="0" err="1">
                <a:latin typeface="Noto Sans"/>
                <a:ea typeface="Noto Sans"/>
                <a:cs typeface="Noto Sans"/>
              </a:rPr>
              <a:t>foreign</a:t>
            </a:r>
            <a:r>
              <a:rPr lang="de-DE" sz="2800" dirty="0">
                <a:latin typeface="Noto Sans"/>
                <a:ea typeface="Noto Sans"/>
                <a:cs typeface="Noto Sans"/>
              </a:rPr>
              <a:t> </a:t>
            </a:r>
            <a:r>
              <a:rPr lang="de-DE" sz="2800" dirty="0" err="1">
                <a:latin typeface="Noto Sans"/>
                <a:ea typeface="Noto Sans"/>
                <a:cs typeface="Noto Sans"/>
              </a:rPr>
              <a:t>language</a:t>
            </a:r>
            <a:r>
              <a:rPr lang="de-DE" sz="2800" dirty="0">
                <a:latin typeface="Noto Sans"/>
                <a:ea typeface="Noto Sans"/>
                <a:cs typeface="Noto Sans"/>
              </a:rPr>
              <a:t> and </a:t>
            </a:r>
            <a:r>
              <a:rPr lang="de-DE" sz="2800" dirty="0" err="1">
                <a:latin typeface="Noto Sans"/>
                <a:ea typeface="Noto Sans"/>
                <a:cs typeface="Noto Sans"/>
              </a:rPr>
              <a:t>translation</a:t>
            </a:r>
            <a:r>
              <a:rPr lang="de-DE" sz="2800" dirty="0">
                <a:latin typeface="Noto Sans"/>
                <a:ea typeface="Noto Sans"/>
                <a:cs typeface="Noto Sans"/>
              </a:rPr>
              <a:t> </a:t>
            </a:r>
            <a:r>
              <a:rPr lang="de-DE" sz="2800" dirty="0" err="1">
                <a:latin typeface="Noto Sans"/>
                <a:ea typeface="Noto Sans"/>
                <a:cs typeface="Noto Sans"/>
              </a:rPr>
              <a:t>studies</a:t>
            </a:r>
            <a:r>
              <a:rPr lang="de-DE" sz="2800" dirty="0">
                <a:latin typeface="Noto Sans"/>
                <a:ea typeface="Noto Sans"/>
                <a:cs typeface="Noto Sans"/>
              </a:rPr>
              <a:t> </a:t>
            </a:r>
            <a:r>
              <a:rPr lang="de-DE" sz="2800" dirty="0" err="1">
                <a:latin typeface="Noto Sans"/>
                <a:ea typeface="Noto Sans"/>
                <a:cs typeface="Noto Sans"/>
              </a:rPr>
              <a:t>curricula</a:t>
            </a:r>
            <a:endParaRPr lang="de-DE" sz="2800" dirty="0">
              <a:latin typeface="Noto Sans"/>
              <a:ea typeface="Noto Sans"/>
              <a:cs typeface="Noto Sans"/>
            </a:endParaRPr>
          </a:p>
          <a:p>
            <a:pPr>
              <a:lnSpc>
                <a:spcPct val="100000"/>
              </a:lnSpc>
            </a:pPr>
            <a:r>
              <a:rPr lang="de-DE" sz="2800" dirty="0">
                <a:latin typeface="Noto Sans"/>
                <a:ea typeface="Noto Sans"/>
                <a:cs typeface="Noto Sans"/>
              </a:rPr>
              <a:t>Insight </a:t>
            </a:r>
            <a:r>
              <a:rPr lang="de-DE" sz="2800" dirty="0" err="1">
                <a:latin typeface="Noto Sans"/>
                <a:ea typeface="Noto Sans"/>
                <a:cs typeface="Noto Sans"/>
              </a:rPr>
              <a:t>into</a:t>
            </a:r>
            <a:r>
              <a:rPr lang="de-DE" sz="2800" dirty="0">
                <a:latin typeface="Noto Sans"/>
                <a:ea typeface="Noto Sans"/>
                <a:cs typeface="Noto Sans"/>
              </a:rPr>
              <a:t> </a:t>
            </a:r>
            <a:r>
              <a:rPr lang="de-DE" sz="2800" dirty="0" err="1">
                <a:latin typeface="Noto Sans"/>
                <a:ea typeface="Noto Sans"/>
                <a:cs typeface="Noto Sans"/>
              </a:rPr>
              <a:t>pre-academic</a:t>
            </a:r>
            <a:r>
              <a:rPr lang="de-DE" sz="2800" dirty="0">
                <a:latin typeface="Noto Sans"/>
                <a:ea typeface="Noto Sans"/>
                <a:cs typeface="Noto Sans"/>
              </a:rPr>
              <a:t> </a:t>
            </a:r>
            <a:r>
              <a:rPr lang="de-DE" sz="2800" dirty="0" err="1">
                <a:latin typeface="Noto Sans"/>
                <a:ea typeface="Noto Sans"/>
                <a:cs typeface="Noto Sans"/>
              </a:rPr>
              <a:t>translation</a:t>
            </a:r>
            <a:r>
              <a:rPr lang="de-DE" sz="2800" dirty="0">
                <a:latin typeface="Noto Sans"/>
                <a:ea typeface="Noto Sans"/>
                <a:cs typeface="Noto Sans"/>
              </a:rPr>
              <a:t> </a:t>
            </a:r>
            <a:r>
              <a:rPr lang="de-DE" sz="2800" dirty="0" err="1">
                <a:latin typeface="Noto Sans"/>
                <a:ea typeface="Noto Sans"/>
                <a:cs typeface="Noto Sans"/>
              </a:rPr>
              <a:t>processes</a:t>
            </a:r>
            <a:endParaRPr lang="de-DE" sz="2800" dirty="0">
              <a:latin typeface="Noto Sans"/>
              <a:ea typeface="Noto Sans"/>
              <a:cs typeface="Noto San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E4C1BF-D230-DC45-4F20-D94A4752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208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BBB5B-8C99-959E-1C59-5E34CE61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Experimental design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4ED844-4D51-6C9D-FB90-FD34F3F5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3" y="1574800"/>
            <a:ext cx="10766502" cy="381158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>
              <a:lnSpc>
                <a:spcPct val="120000"/>
              </a:lnSpc>
            </a:pPr>
            <a:r>
              <a:rPr lang="en-US" sz="3500" dirty="0">
                <a:latin typeface="Noto Sans"/>
                <a:ea typeface="Noto Sans"/>
                <a:cs typeface="Noto Sans"/>
              </a:rPr>
              <a:t>On-site at </a:t>
            </a:r>
            <a:r>
              <a:rPr lang="de-DE" sz="3500" dirty="0">
                <a:latin typeface="Noto Sans"/>
                <a:ea typeface="Noto Sans"/>
                <a:cs typeface="Noto Sans"/>
              </a:rPr>
              <a:t>Rudi-Stephan-Gymnasium Worms (</a:t>
            </a:r>
            <a:r>
              <a:rPr lang="de-DE" sz="3500" dirty="0" err="1">
                <a:latin typeface="Noto Sans"/>
                <a:ea typeface="Noto Sans"/>
                <a:cs typeface="Noto Sans"/>
              </a:rPr>
              <a:t>ForThem</a:t>
            </a:r>
            <a:r>
              <a:rPr lang="de-DE" sz="3500" dirty="0">
                <a:latin typeface="Noto Sans"/>
                <a:ea typeface="Noto Sans"/>
                <a:cs typeface="Noto Sans"/>
              </a:rPr>
              <a:t> Alliance Partner)</a:t>
            </a:r>
            <a:endParaRPr lang="en-US" sz="35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>
              <a:lnSpc>
                <a:spcPct val="120000"/>
              </a:lnSpc>
            </a:pPr>
            <a:r>
              <a:rPr lang="de-DE" sz="3500" dirty="0">
                <a:latin typeface="Noto Sans"/>
                <a:ea typeface="Noto Sans"/>
                <a:cs typeface="Noto Sans"/>
              </a:rPr>
              <a:t>~2h/session</a:t>
            </a:r>
            <a:endParaRPr lang="en-US" sz="3500" dirty="0">
              <a:latin typeface="Noto Sans"/>
              <a:ea typeface="Noto Sans"/>
              <a:cs typeface="Noto Sans"/>
            </a:endParaRPr>
          </a:p>
          <a:p>
            <a:pPr>
              <a:lnSpc>
                <a:spcPct val="120000"/>
              </a:lnSpc>
            </a:pPr>
            <a:r>
              <a:rPr lang="en-US" sz="35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22-point questionnaire</a:t>
            </a:r>
          </a:p>
          <a:p>
            <a:pPr>
              <a:lnSpc>
                <a:spcPct val="120000"/>
              </a:lnSpc>
            </a:pPr>
            <a:r>
              <a:rPr lang="en-US" sz="35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Language Test </a:t>
            </a:r>
            <a:r>
              <a:rPr lang="en-US" sz="35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Wingdings" panose="05000000000000000000" pitchFamily="2" charset="2"/>
              </a:rPr>
              <a:t> Baseline English</a:t>
            </a:r>
            <a:endParaRPr lang="en-US" sz="35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>
              <a:lnSpc>
                <a:spcPct val="120000"/>
              </a:lnSpc>
            </a:pPr>
            <a:r>
              <a:rPr lang="en-US" sz="35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Wingdings" panose="05000000000000000000" pitchFamily="2" charset="2"/>
              </a:rPr>
              <a:t>2-min. introductory video to ChatGPT</a:t>
            </a:r>
            <a:endParaRPr lang="en-US" sz="35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en-US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en-US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en-US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739239-6833-896B-D593-AD5FB830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524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DFBD7-2D1A-0684-5D42-934FC44DD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Experimental design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D65E7F-47DB-1674-66B8-7BB974A31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1" y="1839912"/>
            <a:ext cx="10888857" cy="38115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/>
              <a:buChar char="§"/>
            </a:pPr>
            <a:r>
              <a:rPr lang="de-DE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Keylogging</a:t>
            </a:r>
            <a:r>
              <a:rPr lang="de-DE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</a:t>
            </a:r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971550" lvl="1" indent="-285750">
              <a:lnSpc>
                <a:spcPct val="110000"/>
              </a:lnSpc>
              <a:buFont typeface="Wingdings"/>
            </a:pPr>
            <a:r>
              <a:rPr lang="de-DE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Reading </a:t>
            </a:r>
            <a:r>
              <a:rPr lang="de-DE" sz="32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comprehension</a:t>
            </a:r>
            <a:r>
              <a:rPr lang="de-DE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sz="32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task</a:t>
            </a:r>
            <a:r>
              <a:rPr lang="de-DE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2 C2-level English </a:t>
            </a:r>
            <a:r>
              <a:rPr lang="de-DE" sz="32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texts</a:t>
            </a:r>
            <a:r>
              <a:rPr lang="de-DE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(~1000-characters)</a:t>
            </a:r>
          </a:p>
          <a:p>
            <a:pPr marL="1600200" lvl="2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8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Answer</a:t>
            </a:r>
            <a:r>
              <a:rPr lang="de-DE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5 </a:t>
            </a:r>
            <a:r>
              <a:rPr lang="de-DE" sz="28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questions</a:t>
            </a:r>
            <a:r>
              <a:rPr lang="de-DE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sz="28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</a:t>
            </a:r>
            <a:r>
              <a:rPr lang="de-DE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sz="28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each</a:t>
            </a:r>
            <a:r>
              <a:rPr lang="de-DE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de-DE" sz="28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</a:t>
            </a:r>
          </a:p>
          <a:p>
            <a:pPr marL="971550" lvl="1" indent="-285750">
              <a:lnSpc>
                <a:spcPct val="110000"/>
              </a:lnSpc>
              <a:buFont typeface="Wingdings"/>
            </a:pPr>
            <a:endParaRPr lang="de-DE" sz="3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971550" lvl="1" indent="-285750">
              <a:lnSpc>
                <a:spcPct val="110000"/>
              </a:lnSpc>
              <a:buFont typeface="Wingdings"/>
            </a:pPr>
            <a:r>
              <a:rPr lang="de-DE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Translation </a:t>
            </a:r>
            <a:r>
              <a:rPr lang="de-DE" sz="32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task</a:t>
            </a:r>
            <a:r>
              <a:rPr lang="de-DE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2 C2-level German </a:t>
            </a:r>
            <a:r>
              <a:rPr lang="de-DE" sz="32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texts</a:t>
            </a:r>
            <a:r>
              <a:rPr lang="de-DE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(~75-word </a:t>
            </a:r>
            <a:r>
              <a:rPr lang="de-DE" sz="32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texts</a:t>
            </a:r>
            <a:r>
              <a:rPr lang="de-DE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</a:p>
          <a:p>
            <a:pPr marL="1600200" lvl="2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8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Translate</a:t>
            </a:r>
            <a:r>
              <a:rPr lang="de-DE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DE-EN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D88918-1893-C82C-652C-64463B5B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753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342E9-9397-7BE7-A1E8-00D4ACED1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EXPERIMENTAL DESIGN: CONDITIONS</a:t>
            </a:r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3AC4B-3823-EA34-8CAF-7E0CD2C4A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839912"/>
            <a:ext cx="10935510" cy="381158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00000"/>
              </a:lnSpc>
              <a:buFont typeface="Wingdings"/>
              <a:buChar char="§"/>
            </a:pPr>
            <a:r>
              <a:rPr lang="de-DE" sz="43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Reading- &amp; Translation-Task:</a:t>
            </a:r>
            <a:endParaRPr lang="en-US" sz="43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971550" lvl="1" indent="-285750">
              <a:lnSpc>
                <a:spcPct val="100000"/>
              </a:lnSpc>
              <a:buFont typeface="Wingdings"/>
            </a:pPr>
            <a:r>
              <a:rPr lang="de-DE" sz="4300" dirty="0">
                <a:latin typeface="Noto Sans"/>
                <a:ea typeface="Noto Sans"/>
                <a:cs typeface="Noto Sans"/>
              </a:rPr>
              <a:t>Text #1: 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de-DE" sz="4300" dirty="0">
                <a:latin typeface="Noto Sans"/>
                <a:ea typeface="Noto Sans"/>
                <a:cs typeface="Noto Sans"/>
              </a:rPr>
              <a:t>All online </a:t>
            </a:r>
            <a:r>
              <a:rPr lang="de-DE" sz="4300" dirty="0" err="1">
                <a:latin typeface="Noto Sans"/>
                <a:ea typeface="Noto Sans"/>
                <a:cs typeface="Noto Sans"/>
              </a:rPr>
              <a:t>tools</a:t>
            </a:r>
            <a:r>
              <a:rPr lang="de-DE" sz="4300" dirty="0">
                <a:latin typeface="Noto Sans"/>
                <a:ea typeface="Noto Sans"/>
                <a:cs typeface="Noto Sans"/>
              </a:rPr>
              <a:t> </a:t>
            </a:r>
            <a:r>
              <a:rPr lang="de-DE" sz="4300" dirty="0" err="1">
                <a:latin typeface="Noto Sans"/>
                <a:ea typeface="Noto Sans"/>
                <a:cs typeface="Noto Sans"/>
              </a:rPr>
              <a:t>available</a:t>
            </a:r>
            <a:r>
              <a:rPr lang="de-DE" sz="4300" dirty="0">
                <a:latin typeface="Noto Sans"/>
                <a:ea typeface="Noto Sans"/>
                <a:cs typeface="Noto Sans"/>
              </a:rPr>
              <a:t> </a:t>
            </a:r>
            <a:r>
              <a:rPr lang="de-DE" sz="4300" b="1" dirty="0" err="1">
                <a:latin typeface="Noto Sans"/>
                <a:ea typeface="Noto Sans"/>
                <a:cs typeface="Noto Sans"/>
              </a:rPr>
              <a:t>except</a:t>
            </a:r>
            <a:r>
              <a:rPr lang="de-DE" sz="4300" b="1" dirty="0">
                <a:latin typeface="Noto Sans"/>
                <a:ea typeface="Noto Sans"/>
                <a:cs typeface="Noto Sans"/>
              </a:rPr>
              <a:t> </a:t>
            </a:r>
            <a:r>
              <a:rPr lang="de-DE" sz="4300" b="1" dirty="0" err="1">
                <a:latin typeface="Noto Sans"/>
                <a:ea typeface="Noto Sans"/>
                <a:cs typeface="Noto Sans"/>
              </a:rPr>
              <a:t>ChatGPT</a:t>
            </a:r>
            <a:r>
              <a:rPr lang="de-DE" sz="4300" dirty="0">
                <a:latin typeface="Noto Sans"/>
                <a:ea typeface="Noto Sans"/>
                <a:cs typeface="Noto Sans"/>
              </a:rPr>
              <a:t> 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de-DE" sz="3600" dirty="0">
                <a:latin typeface="Noto Sans"/>
                <a:ea typeface="Noto Sans"/>
                <a:cs typeface="Noto Sans"/>
              </a:rPr>
              <a:t>(</a:t>
            </a:r>
            <a:r>
              <a:rPr lang="de-DE" sz="3600" dirty="0" err="1">
                <a:latin typeface="Noto Sans"/>
                <a:ea typeface="Noto Sans"/>
                <a:cs typeface="Noto Sans"/>
              </a:rPr>
              <a:t>search</a:t>
            </a:r>
            <a:r>
              <a:rPr lang="de-DE" sz="3600" dirty="0">
                <a:latin typeface="Noto Sans"/>
                <a:ea typeface="Noto Sans"/>
                <a:cs typeface="Noto Sans"/>
              </a:rPr>
              <a:t> </a:t>
            </a:r>
            <a:r>
              <a:rPr lang="de-DE" sz="3600" dirty="0" err="1">
                <a:latin typeface="Noto Sans"/>
                <a:ea typeface="Noto Sans"/>
                <a:cs typeface="Noto Sans"/>
              </a:rPr>
              <a:t>engines</a:t>
            </a:r>
            <a:r>
              <a:rPr lang="de-DE" sz="3600" dirty="0">
                <a:latin typeface="Noto Sans"/>
                <a:ea typeface="Noto Sans"/>
                <a:cs typeface="Noto Sans"/>
              </a:rPr>
              <a:t>,</a:t>
            </a:r>
            <a:r>
              <a:rPr lang="de-DE" sz="36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de-DE" sz="3600" dirty="0" err="1">
                <a:latin typeface="Noto Sans"/>
                <a:ea typeface="Noto Sans"/>
                <a:cs typeface="Noto Sans"/>
              </a:rPr>
              <a:t>dictionaries</a:t>
            </a:r>
            <a:r>
              <a:rPr lang="de-DE" sz="3600" dirty="0">
                <a:latin typeface="Noto Sans"/>
                <a:ea typeface="Noto Sans"/>
                <a:cs typeface="Noto Sans"/>
              </a:rPr>
              <a:t>, </a:t>
            </a:r>
            <a:r>
              <a:rPr lang="de-DE" sz="3600" dirty="0" err="1">
                <a:latin typeface="Noto Sans"/>
                <a:ea typeface="Noto Sans"/>
                <a:cs typeface="Noto Sans"/>
              </a:rPr>
              <a:t>encyclopedias</a:t>
            </a:r>
            <a:r>
              <a:rPr lang="de-DE" sz="3600" dirty="0">
                <a:latin typeface="Noto Sans"/>
                <a:ea typeface="Noto Sans"/>
                <a:cs typeface="Noto Sans"/>
              </a:rPr>
              <a:t>, </a:t>
            </a:r>
            <a:r>
              <a:rPr lang="de-DE" sz="3600" dirty="0" err="1">
                <a:latin typeface="Noto Sans"/>
                <a:ea typeface="Noto Sans"/>
                <a:cs typeface="Noto Sans"/>
              </a:rPr>
              <a:t>machine</a:t>
            </a:r>
            <a:r>
              <a:rPr lang="de-DE" sz="3600" dirty="0">
                <a:latin typeface="Noto Sans"/>
                <a:ea typeface="Noto Sans"/>
                <a:cs typeface="Noto Sans"/>
              </a:rPr>
              <a:t> </a:t>
            </a:r>
            <a:r>
              <a:rPr lang="de-DE" sz="3600" dirty="0" err="1">
                <a:latin typeface="Noto Sans"/>
                <a:ea typeface="Noto Sans"/>
                <a:cs typeface="Noto Sans"/>
              </a:rPr>
              <a:t>translation</a:t>
            </a:r>
            <a:r>
              <a:rPr lang="de-DE" sz="3600" dirty="0">
                <a:latin typeface="Noto Sans"/>
                <a:ea typeface="Noto Sans"/>
                <a:cs typeface="Noto Sans"/>
              </a:rPr>
              <a:t>)</a:t>
            </a:r>
            <a:endParaRPr lang="en-US" sz="36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971550" lvl="1" indent="-285750">
              <a:lnSpc>
                <a:spcPct val="100000"/>
              </a:lnSpc>
              <a:buFont typeface="Wingdings"/>
            </a:pPr>
            <a:endParaRPr lang="de-DE" sz="43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971550" lvl="1" indent="-285750">
              <a:lnSpc>
                <a:spcPct val="100000"/>
              </a:lnSpc>
              <a:buFont typeface="Wingdings"/>
            </a:pPr>
            <a:r>
              <a:rPr lang="de-DE" sz="4300" dirty="0">
                <a:latin typeface="Noto Sans"/>
                <a:ea typeface="Noto Sans"/>
                <a:cs typeface="Noto Sans"/>
              </a:rPr>
              <a:t>Text #2: </a:t>
            </a:r>
            <a:r>
              <a:rPr lang="de-DE" sz="4300" b="1" dirty="0" err="1">
                <a:latin typeface="Noto Sans"/>
                <a:ea typeface="Noto Sans"/>
                <a:cs typeface="Noto Sans"/>
              </a:rPr>
              <a:t>Only</a:t>
            </a:r>
            <a:r>
              <a:rPr lang="de-DE" sz="4300" b="1" dirty="0">
                <a:latin typeface="Noto Sans"/>
                <a:ea typeface="Noto Sans"/>
                <a:cs typeface="Noto Sans"/>
              </a:rPr>
              <a:t> </a:t>
            </a:r>
            <a:r>
              <a:rPr lang="de-DE" sz="4300" b="1" dirty="0" err="1">
                <a:latin typeface="Noto Sans"/>
                <a:ea typeface="Noto Sans"/>
                <a:cs typeface="Noto Sans"/>
              </a:rPr>
              <a:t>ChatGPT</a:t>
            </a:r>
            <a:r>
              <a:rPr lang="de-DE" sz="4300" dirty="0">
                <a:latin typeface="Noto Sans"/>
                <a:ea typeface="Noto Sans"/>
                <a:cs typeface="Noto Sans"/>
              </a:rPr>
              <a:t> </a:t>
            </a:r>
            <a:r>
              <a:rPr lang="de-DE" sz="4300" dirty="0" err="1">
                <a:latin typeface="Noto Sans"/>
                <a:ea typeface="Noto Sans"/>
                <a:cs typeface="Noto Sans"/>
              </a:rPr>
              <a:t>allowed</a:t>
            </a:r>
            <a:endParaRPr lang="de-DE" sz="4300" dirty="0">
              <a:latin typeface="Noto Sans"/>
              <a:ea typeface="Noto Sans"/>
              <a:cs typeface="Noto Sans"/>
            </a:endParaRPr>
          </a:p>
          <a:p>
            <a:pPr marL="971550" lvl="1" indent="-285750">
              <a:lnSpc>
                <a:spcPct val="100000"/>
              </a:lnSpc>
              <a:buFont typeface="Wingdings"/>
            </a:pPr>
            <a:endParaRPr lang="de-DE" sz="4300" dirty="0">
              <a:latin typeface="Noto Sans"/>
              <a:ea typeface="Noto Sans"/>
              <a:cs typeface="Noto Sans"/>
            </a:endParaRPr>
          </a:p>
          <a:p>
            <a:pPr marL="1257300" lvl="1" indent="-57150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4300" i="1" dirty="0" err="1">
                <a:latin typeface="Noto Sans"/>
                <a:ea typeface="Noto Sans"/>
                <a:cs typeface="Noto Sans"/>
              </a:rPr>
              <a:t>Randomization</a:t>
            </a:r>
            <a:r>
              <a:rPr lang="de-DE" sz="4300" i="1" dirty="0">
                <a:latin typeface="Noto Sans"/>
                <a:ea typeface="Noto Sans"/>
                <a:cs typeface="Noto Sans"/>
              </a:rPr>
              <a:t> per </a:t>
            </a:r>
            <a:r>
              <a:rPr lang="de-DE" sz="4300" i="1" dirty="0" err="1">
                <a:latin typeface="Noto Sans"/>
                <a:ea typeface="Noto Sans"/>
                <a:cs typeface="Noto Sans"/>
              </a:rPr>
              <a:t>text</a:t>
            </a:r>
            <a:r>
              <a:rPr lang="de-DE" sz="4300" i="1" dirty="0">
                <a:latin typeface="Noto Sans"/>
                <a:ea typeface="Noto Sans"/>
                <a:cs typeface="Noto Sans"/>
              </a:rPr>
              <a:t> and </a:t>
            </a:r>
            <a:r>
              <a:rPr lang="de-DE" sz="4300" i="1" dirty="0" err="1">
                <a:latin typeface="Noto Sans"/>
                <a:ea typeface="Noto Sans"/>
                <a:cs typeface="Noto Sans"/>
              </a:rPr>
              <a:t>participant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F5EA9D-4CD8-A3D8-AF96-8319E24A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75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BBB5B-8C99-959E-1C59-5E34CE61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EXPERIMENTAL DESIGN: PARTICIPANTS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4ED844-4D51-6C9D-FB90-FD34F3F5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616" y="1839912"/>
            <a:ext cx="5701004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13 </a:t>
            </a:r>
            <a:r>
              <a:rPr lang="de-DE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pupils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 </a:t>
            </a:r>
            <a:r>
              <a:rPr lang="de-DE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of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 RSGW</a:t>
            </a:r>
            <a:endParaRPr lang="en-US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Five 11th- &amp; Eight 12th-grade-students</a:t>
            </a:r>
            <a:endParaRPr lang="en-US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8C6076DA-CCFC-DE90-1B2A-8BBE61825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2" y="1768345"/>
            <a:ext cx="5330073" cy="33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6CC674-6111-C740-0B48-972AC820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323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8BB37-86D4-0A19-C9DB-BA0D3350C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EXPERIMENTAL DESIGN: PARTICIPANTS</a:t>
            </a:r>
          </a:p>
          <a:p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3E98E2C-650D-2C8C-DCC8-E74E52D1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616" y="1839912"/>
            <a:ext cx="5467772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Most 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were</a:t>
            </a: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German</a:t>
            </a:r>
          </a:p>
          <a:p>
            <a:pPr>
              <a:buNone/>
            </a:pPr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native </a:t>
            </a:r>
            <a:r>
              <a:rPr lang="de-DE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speakers</a:t>
            </a:r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B4B0558F-9CE4-CF84-5F4F-14CBAF22D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857715"/>
            <a:ext cx="5043229" cy="314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D9AA897-6D0F-12D7-997A-41E91F9D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0652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02CC95D60BF34D8F6583A619477AC1" ma:contentTypeVersion="6" ma:contentTypeDescription="Ein neues Dokument erstellen." ma:contentTypeScope="" ma:versionID="f05a39ee31823f591adea15c26feef7b">
  <xsd:schema xmlns:xsd="http://www.w3.org/2001/XMLSchema" xmlns:xs="http://www.w3.org/2001/XMLSchema" xmlns:p="http://schemas.microsoft.com/office/2006/metadata/properties" xmlns:ns2="a578092b-36c2-42ee-b390-498fa93d7c98" targetNamespace="http://schemas.microsoft.com/office/2006/metadata/properties" ma:root="true" ma:fieldsID="542ac547e0fd40fa69e6fae581de07ca" ns2:_="">
    <xsd:import namespace="a578092b-36c2-42ee-b390-498fa93d7c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8092b-36c2-42ee-b390-498fa93d7c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407E21-C33C-43AE-B0E9-4EE4ACEDBC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B82A21-4E87-417A-8765-08E9A68015BD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578092b-36c2-42ee-b390-498fa93d7c98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035B605-ED6F-47A7-90D0-63FAD4AA6B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78092b-36c2-42ee-b390-498fa93d7c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1370</Words>
  <Application>Microsoft Macintosh PowerPoint</Application>
  <PresentationFormat>Widescreen</PresentationFormat>
  <Paragraphs>221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Arial,Sans-Serif</vt:lpstr>
      <vt:lpstr>Calibri</vt:lpstr>
      <vt:lpstr>Noto Sans</vt:lpstr>
      <vt:lpstr>Noto Sans </vt:lpstr>
      <vt:lpstr>Wingdings</vt:lpstr>
      <vt:lpstr>Office</vt:lpstr>
      <vt:lpstr>PowerPoint Presentation</vt:lpstr>
      <vt:lpstr>PowerPoint Presentation</vt:lpstr>
      <vt:lpstr>CONTENTS</vt:lpstr>
      <vt:lpstr>Motivation</vt:lpstr>
      <vt:lpstr>Experimental design</vt:lpstr>
      <vt:lpstr>Experimental design</vt:lpstr>
      <vt:lpstr>EXPERIMENTAL DESIGN: CONDITIONS </vt:lpstr>
      <vt:lpstr>EXPERIMENTAL DESIGN: PARTICIPANTS</vt:lpstr>
      <vt:lpstr>EXPERIMENTAL DESIGN: PARTICIPANTS </vt:lpstr>
      <vt:lpstr>EXPERIMENTAL DESIGN: PARTICIPANTS</vt:lpstr>
      <vt:lpstr>EXPERIMENTAL DESIGN: PARTICIPANTS </vt:lpstr>
      <vt:lpstr>EXPERIMENTAL DESIGN: PARTICIPANTS </vt:lpstr>
      <vt:lpstr>EXPERIMENTAL DESIGN: PARTICIPANTS </vt:lpstr>
      <vt:lpstr>EXPERIMENTAL DESIGN: PARTICIPANTS </vt:lpstr>
      <vt:lpstr>Quality: Reading TASK </vt:lpstr>
      <vt:lpstr>Quality: Translation TASK </vt:lpstr>
      <vt:lpstr>Quality: Translation TASK </vt:lpstr>
      <vt:lpstr>RESULTS: Total PROCESS TIME Reading</vt:lpstr>
      <vt:lpstr>RESULTS: Total PROCESS TIME Translation </vt:lpstr>
      <vt:lpstr>RESULTS: KEYSTROKES </vt:lpstr>
      <vt:lpstr>PowerPoint Presentation</vt:lpstr>
      <vt:lpstr>P04 TRANSLATION WITH CHATGPT </vt:lpstr>
      <vt:lpstr>Summary </vt:lpstr>
      <vt:lpstr>Summary </vt:lpstr>
      <vt:lpstr>But... </vt:lpstr>
      <vt:lpstr>WHAT'S NEXT?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/>
  <cp:revision>744</cp:revision>
  <dcterms:created xsi:type="dcterms:W3CDTF">2020-05-25T14:13:29Z</dcterms:created>
  <dcterms:modified xsi:type="dcterms:W3CDTF">2024-03-07T15:14:34Z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0x0101006E02CC95D60BF34D8F6583A619477AC1</vt:lpwstr>
  </property>
</Properties>
</file>