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69" r:id="rId5"/>
    <p:sldId id="270" r:id="rId6"/>
    <p:sldId id="271" r:id="rId7"/>
    <p:sldId id="272" r:id="rId8"/>
    <p:sldId id="278" r:id="rId9"/>
    <p:sldId id="277" r:id="rId10"/>
    <p:sldId id="276" r:id="rId11"/>
    <p:sldId id="273" r:id="rId12"/>
    <p:sldId id="280" r:id="rId13"/>
    <p:sldId id="281" r:id="rId14"/>
    <p:sldId id="28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8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53" y="1059160"/>
            <a:ext cx="5688295" cy="2567548"/>
          </a:xfrm>
          <a:solidFill>
            <a:srgbClr val="2DB2BB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Analyzing the economic footprint of e-commerce on real GDP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54" y="4628220"/>
            <a:ext cx="5446426" cy="62957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lv-LV" dirty="0">
                <a:solidFill>
                  <a:schemeClr val="bg1"/>
                </a:solidFill>
              </a:rPr>
              <a:t>Radomir Sylvester Robert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lv-LV" dirty="0">
                <a:solidFill>
                  <a:schemeClr val="bg1"/>
                </a:solidFill>
              </a:rPr>
              <a:t> Șerbu Răzvan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lv-LV" dirty="0">
                <a:solidFill>
                  <a:schemeClr val="bg1"/>
                </a:solidFill>
              </a:rPr>
              <a:t>Lucian Blaga University of Sibiu, Sibiu, Romania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8E106-9F4E-C501-712C-1E889DB4C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386B13A6-CF05-6DC5-4E9B-259E3847BD4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96D225FD-7C0A-B533-8418-1624D1C9A6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FD1419-85F6-57E7-A749-F147E7E152B2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D8C7EFC-1423-B645-7352-E1A8ABC24DFF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271C0F-1686-D3F7-5C45-04C465ED2C4B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1301-F244-2FF6-82D0-7B97FBC8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4E08-A06C-91EB-0269-E13A3106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8546"/>
          </a:xfrm>
        </p:spPr>
        <p:txBody>
          <a:bodyPr/>
          <a:lstStyle/>
          <a:p>
            <a:pPr algn="just"/>
            <a:r>
              <a:rPr lang="en-US" dirty="0"/>
              <a:t>E-commerce has emerged as a significant driver of economic growth, influencing GDP positively across various global contexts. The studies by </a:t>
            </a:r>
            <a:r>
              <a:rPr lang="en-US" dirty="0" err="1"/>
              <a:t>Parishev</a:t>
            </a:r>
            <a:r>
              <a:rPr lang="en-US" dirty="0"/>
              <a:t> et al. (2020) and Hossain (2022) underline e-commerce's contribution to economic prosperity in Europe and Bangladesh, respectively. </a:t>
            </a:r>
            <a:r>
              <a:rPr lang="en-US" dirty="0" err="1"/>
              <a:t>Parishev</a:t>
            </a:r>
            <a:r>
              <a:rPr lang="en-US" dirty="0"/>
              <a:t> et al. (2020) found that e-commerce, while having a weaker development-enhancing effect than gross capital formation, still significantly affects GDP per capital in European countries. </a:t>
            </a:r>
          </a:p>
        </p:txBody>
      </p:sp>
    </p:spTree>
    <p:extLst>
      <p:ext uri="{BB962C8B-B14F-4D97-AF65-F5344CB8AC3E}">
        <p14:creationId xmlns:p14="http://schemas.microsoft.com/office/powerpoint/2010/main" val="191038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995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The research on the economic contributions of e-commerce in the European Union by </a:t>
            </a:r>
            <a:r>
              <a:rPr lang="en-US" dirty="0" err="1"/>
              <a:t>Soava</a:t>
            </a:r>
            <a:r>
              <a:rPr lang="en-US" dirty="0"/>
              <a:t>, </a:t>
            </a:r>
            <a:r>
              <a:rPr lang="en-US" dirty="0" err="1"/>
              <a:t>Mehedintu</a:t>
            </a:r>
            <a:r>
              <a:rPr lang="en-US" dirty="0"/>
              <a:t>, and </a:t>
            </a:r>
            <a:r>
              <a:rPr lang="en-US" dirty="0" err="1"/>
              <a:t>Sterpu</a:t>
            </a:r>
            <a:r>
              <a:rPr lang="en-US" dirty="0"/>
              <a:t> (2022), forecasts significant growth in e-commerce adoption by 2025 and a positive correlation with GDP growth. This variability in e-commerce's impact, as seen across different studies, reflects the nuanced nature of its relationship with economic growth, suggesting that while e-commerce is an important driver, its effectiveness is influenced by factors such as digital infrastructure, government policies, and digital skills among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64994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903D-9768-7A31-FDFA-D20B531A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06809714-BDF6-BE82-34D8-1D2C6A00A8A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547A134B-E32E-CE37-F414-9A236EC811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8D8572-A851-05CD-848B-79CF11FCE1EC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C729F9B-2166-6ABE-1E61-3BAC7324D4E1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E1062A-532F-FC59-DB34-535BFADB697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C837-9620-4254-0F6D-1E769F9B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939"/>
            <a:ext cx="10515600" cy="271016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comparative analysis by </a:t>
            </a:r>
            <a:r>
              <a:rPr lang="en-US" dirty="0" err="1"/>
              <a:t>Parishev</a:t>
            </a:r>
            <a:r>
              <a:rPr lang="en-US" dirty="0"/>
              <a:t> et al. (2020) further suggests that while e-commerce offers numerous benefits, its impact on GDP growth may not be as significant as traditional economic activities in certain contexts, highlighting the need for a balanced approach in evaluating e-commerce's economic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324532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3ACFE-7555-C5ED-2580-8D1C863A8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647B8146-2124-76CB-DF73-5A241149561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C5B46DAD-F8A0-F130-BC11-D4CD0BB0E6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1190AA-2D70-4853-DBBD-0D048BF5743E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6015245-DB1D-02F5-1C19-D963115A7BF7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ABA7C5-7D77-B87B-E129-AE7BD157EFC9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3E15-3FB7-D845-B20C-6A6CE361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705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Our findings, while revealing a positive correlation between the intensity of e-commerce activity and real GDP growth rates, underscored a nuanced relationship. The analysis showed that countries with significant e-commerce sales demonstrated a favorable correlation with GDP growth. This relationship, however, was found to be less pronounced than initially anticipated, indicating a weak positive linear relationship between e-commerce intensity and real GDP growth rates. This outcome aligns with broader research in the field, which has similarly identified both the potential and limitations of e-commerce as a lever for economic development.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233A0-13F4-B7DE-66D0-5ACAB70D9633}"/>
              </a:ext>
            </a:extLst>
          </p:cNvPr>
          <p:cNvSpPr txBox="1"/>
          <p:nvPr/>
        </p:nvSpPr>
        <p:spPr>
          <a:xfrm>
            <a:off x="838200" y="508791"/>
            <a:ext cx="695234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6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C345-EBC6-B3B1-49CD-1CB433DD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5A3189D1-BE95-AB3E-B917-B74FC7CE555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5C956F8E-5FB5-AA53-ED65-467FBEC54D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08FE76-9D8A-4E74-F289-A74ADF041DD7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0C7A4AF-789C-3615-888C-6CBBC5370A12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E10319-CB21-2E7F-A5BD-ABE0F5A5FAF7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64E45-3E12-11B5-6FFD-C4F189D5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705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As the digital economy continues to evolve, further research will be essential to unpack the nuanced dynamics between e-commerce and macroeconomic indicators. The advent of new technologies, such as artificial intelligence in the e-commerce space, presents additional layers of complexity and opportunity, promising to further reshape the economic landscape. </a:t>
            </a:r>
          </a:p>
        </p:txBody>
      </p:sp>
    </p:spTree>
    <p:extLst>
      <p:ext uri="{BB962C8B-B14F-4D97-AF65-F5344CB8AC3E}">
        <p14:creationId xmlns:p14="http://schemas.microsoft.com/office/powerpoint/2010/main" val="109971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577337" y="1311639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0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5" y="1690688"/>
            <a:ext cx="5787827" cy="437287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I’m Robert, a Ph.D. student specializing in economics, at Lucian Blaga University of Sibiu.</a:t>
            </a:r>
          </a:p>
          <a:p>
            <a:pPr algn="just"/>
            <a:r>
              <a:rPr lang="en-US" dirty="0"/>
              <a:t>I work in the food sector  and I’m passionate about finding new ways to improve it.</a:t>
            </a:r>
          </a:p>
          <a:p>
            <a:pPr algn="just"/>
            <a:r>
              <a:rPr lang="en-US" dirty="0"/>
              <a:t>I believe thriving businesses in this sector drive broader economic growth.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AE712C2-D57A-D1C3-B37A-058997DC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25" y="1027906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0149-1A22-B737-749A-B6C713997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20089A57-C33F-CFA5-6D48-07240330245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EB23B91-4B81-4EF3-35B8-62EB301D30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91699A-BABC-49E5-F8C7-65316C3DEDD4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BE206B8-BA51-C6D0-C88A-B7B769DC9FA0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FBC681-E982-181C-E177-947316A7A92D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6FB2E-E043-3063-21BF-18B15826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D5D4B-1AFC-1B4A-EB42-468A7705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7287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article presents a study examining how e-commerce sales influenced Real Gross Domestic Product (GDP) growth from 2020 to 2022. </a:t>
            </a:r>
          </a:p>
          <a:p>
            <a:pPr algn="just"/>
            <a:r>
              <a:rPr lang="en-US" dirty="0"/>
              <a:t>Using Eurostat data on e-commerce sales and Real GDP growth rate, the study focuses on businesses with 10 or more employees. </a:t>
            </a:r>
          </a:p>
          <a:p>
            <a:pPr algn="just"/>
            <a:r>
              <a:rPr lang="en-US" dirty="0"/>
              <a:t>Results are expected to show a positive correlation between e-commerce activity and GDP growth, highlighting e-commerce's importance for economic development. The findings could inform business decisions and policymaking for sustainable growth. </a:t>
            </a:r>
          </a:p>
        </p:txBody>
      </p:sp>
    </p:spTree>
    <p:extLst>
      <p:ext uri="{BB962C8B-B14F-4D97-AF65-F5344CB8AC3E}">
        <p14:creationId xmlns:p14="http://schemas.microsoft.com/office/powerpoint/2010/main" val="371303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and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542"/>
            <a:ext cx="10214919" cy="2826694"/>
          </a:xfrm>
        </p:spPr>
        <p:txBody>
          <a:bodyPr/>
          <a:lstStyle/>
          <a:p>
            <a:pPr algn="just"/>
            <a:r>
              <a:rPr lang="en-US" dirty="0"/>
              <a:t>In Liu's (2012) study, an econometric model is utilized to investigate the connection between e-commerce advancement and economic growth, with a specific emphasis on the landscape of Chinese e-commerce. The findings of the study suggest that e-commerce not only fosters economic growth but also assumes a strategic position in driving overall economic expansion.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0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to Interpret Your Child's Growth Chart - Blueberry Pediatrics">
            <a:extLst>
              <a:ext uri="{FF2B5EF4-FFF2-40B4-BE49-F238E27FC236}">
                <a16:creationId xmlns:a16="http://schemas.microsoft.com/office/drawing/2014/main" id="{4FFE03D8-21E1-B547-812E-71E503AC8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r="25869" b="28077"/>
          <a:stretch/>
        </p:blipFill>
        <p:spPr bwMode="auto">
          <a:xfrm>
            <a:off x="6770251" y="884190"/>
            <a:ext cx="4908352" cy="38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73" y="-2250329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70" y="1253331"/>
            <a:ext cx="5590522" cy="4351338"/>
          </a:xfrm>
        </p:spPr>
        <p:txBody>
          <a:bodyPr/>
          <a:lstStyle/>
          <a:p>
            <a:pPr algn="just"/>
            <a:r>
              <a:rPr lang="en-US" dirty="0"/>
              <a:t>In their 2015 study, Falk and </a:t>
            </a:r>
            <a:r>
              <a:rPr lang="en-US" dirty="0" err="1"/>
              <a:t>Hagsten</a:t>
            </a:r>
            <a:r>
              <a:rPr lang="en-US" dirty="0"/>
              <a:t> explored the link between e-commerce activities and labor productivity growth in 14 European countries spanning from 2002 to 2010. Their findings revealed a notable positive correlation between e-sales and labor productivity growth. </a:t>
            </a:r>
          </a:p>
        </p:txBody>
      </p: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E-commerce on Real GDP and 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4598"/>
            <a:ext cx="10515600" cy="2862489"/>
          </a:xfrm>
        </p:spPr>
        <p:txBody>
          <a:bodyPr/>
          <a:lstStyle/>
          <a:p>
            <a:pPr algn="just"/>
            <a:r>
              <a:rPr lang="en-US" dirty="0" err="1"/>
              <a:t>Smyrnova</a:t>
            </a:r>
            <a:r>
              <a:rPr lang="en-US" dirty="0"/>
              <a:t> (2021) discussed current trends in digital communications by enterprises, noting the positive impact of e-business development on the world economy. The study pointed out that e-commerce accelerates economic growth, reduces inflation, increases productivity, and enhances employment, underscoring the growing influence of e-commerce on national economic development.</a:t>
            </a:r>
          </a:p>
        </p:txBody>
      </p:sp>
    </p:spTree>
    <p:extLst>
      <p:ext uri="{BB962C8B-B14F-4D97-AF65-F5344CB8AC3E}">
        <p14:creationId xmlns:p14="http://schemas.microsoft.com/office/powerpoint/2010/main" val="226896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12" y="-2439015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79"/>
            <a:ext cx="10515600" cy="1325563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2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empirical analysis is grounded on data extracted from two principal sources: the "E-commerce sales of enterprises by size class of enterprise" (</a:t>
            </a:r>
            <a:r>
              <a:rPr lang="en-US" dirty="0" err="1"/>
              <a:t>isoc_ec_esels</a:t>
            </a:r>
            <a:r>
              <a:rPr lang="en-US" dirty="0"/>
              <a:t>) and the "Real GDP growth rate - volume" (tec00115), both of which are publicly available datasets provided by Eurostat. </a:t>
            </a:r>
          </a:p>
          <a:p>
            <a:pPr algn="just"/>
            <a:endParaRPr lang="en-US" dirty="0"/>
          </a:p>
          <a:p>
            <a:pPr algn="just"/>
            <a:r>
              <a:rPr lang="en-US" sz="2400" b="1" dirty="0"/>
              <a:t>H0 (Null Hypothesis): There is no statistically significant correlation between the intensity of e-commerce activity and the real GDP growth rates.</a:t>
            </a:r>
          </a:p>
          <a:p>
            <a:pPr algn="just"/>
            <a:r>
              <a:rPr lang="en-US" sz="2400" b="1" dirty="0"/>
              <a:t>H1 (Alternative Hypothesis): There is a statistically significant correlation between the intensity of e-commerce activity and the real GDP growth 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8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0974B-C4F4-D12A-2666-35C455FB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DA62BB72-89CE-59D0-CECF-0C300FE8C8A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C64C12FE-AFB4-ADF3-4ADE-13068F7593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B97A3C-0CCF-CF58-92B3-E8E60E59009E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174DB76-B4BB-807B-DD9D-523345B8C783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036838-C4B3-3F46-23B4-B8D1CE9B3805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ED62A-321B-4AE9-7D7D-B6F1CC09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1AEE12-900D-0998-C229-F673EFE397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236" b="19140"/>
          <a:stretch/>
        </p:blipFill>
        <p:spPr>
          <a:xfrm>
            <a:off x="310276" y="2097936"/>
            <a:ext cx="11571448" cy="2416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C39420-6433-BBEE-916E-C67CB830488D}"/>
              </a:ext>
            </a:extLst>
          </p:cNvPr>
          <p:cNvSpPr txBox="1"/>
          <p:nvPr/>
        </p:nvSpPr>
        <p:spPr>
          <a:xfrm>
            <a:off x="310276" y="4572778"/>
            <a:ext cx="69523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Aggregated means</a:t>
            </a:r>
          </a:p>
        </p:txBody>
      </p:sp>
    </p:spTree>
    <p:extLst>
      <p:ext uri="{BB962C8B-B14F-4D97-AF65-F5344CB8AC3E}">
        <p14:creationId xmlns:p14="http://schemas.microsoft.com/office/powerpoint/2010/main" val="37064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7A088-B36A-3168-E2F1-02C88ABD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E7F5A68E-3EBF-ED4F-7E7C-B4843576286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C45C30E-D929-1678-2A38-64F96D0856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FD684A-E240-C171-614D-7BA98671A08D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7AC2428-EAEB-5AB1-6C85-DB5BE256675F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5091DB-37A5-D5DF-1FCA-9AA16907E3DD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618281-C6A5-D85D-91FB-BA05000BC6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943"/>
          <a:stretch/>
        </p:blipFill>
        <p:spPr>
          <a:xfrm>
            <a:off x="1103086" y="427951"/>
            <a:ext cx="9985828" cy="53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1014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Noto Sans</vt:lpstr>
      <vt:lpstr>Office Theme</vt:lpstr>
      <vt:lpstr>Analyzing the economic footprint of e-commerce on real GDP growth</vt:lpstr>
      <vt:lpstr>About myself</vt:lpstr>
      <vt:lpstr>About the article</vt:lpstr>
      <vt:lpstr>E-commerce and Economic Growth</vt:lpstr>
      <vt:lpstr>PowerPoint Presentation</vt:lpstr>
      <vt:lpstr>Impact of E-commerce on Real GDP and Economic Development</vt:lpstr>
      <vt:lpstr>Methodology</vt:lpstr>
      <vt:lpstr>Results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Lia</cp:lastModifiedBy>
  <cp:revision>14</cp:revision>
  <dcterms:created xsi:type="dcterms:W3CDTF">2023-10-05T05:13:23Z</dcterms:created>
  <dcterms:modified xsi:type="dcterms:W3CDTF">2024-03-04T07:55:10Z</dcterms:modified>
</cp:coreProperties>
</file>