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1" r:id="rId5"/>
    <p:sldId id="272" r:id="rId6"/>
    <p:sldId id="270" r:id="rId7"/>
    <p:sldId id="273" r:id="rId8"/>
    <p:sldId id="276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54" y="4064599"/>
            <a:ext cx="5446426" cy="1009640"/>
          </a:xfrm>
        </p:spPr>
        <p:txBody>
          <a:bodyPr>
            <a:normAutofit/>
          </a:bodyPr>
          <a:lstStyle/>
          <a:p>
            <a:pPr algn="l"/>
            <a:r>
              <a:rPr lang="ro-RO" dirty="0">
                <a:solidFill>
                  <a:schemeClr val="bg1"/>
                </a:solidFill>
              </a:rPr>
              <a:t>Nurciu Elena-Teodora</a:t>
            </a:r>
          </a:p>
          <a:p>
            <a:pPr algn="l"/>
            <a:r>
              <a:rPr lang="ro-RO" dirty="0">
                <a:solidFill>
                  <a:schemeClr val="bg1"/>
                </a:solidFill>
              </a:rPr>
              <a:t>Universitatea Ovidius din Constanța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837020E-10DC-4601-8E5F-8BA596BC6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Comportamentul antisocial la adolescenți. Studiu comparativ în funcție de gen și vârstă.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METODOLOGIA CERCETĂRII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/>
          </a:bodyPr>
          <a:lstStyle/>
          <a:p>
            <a:pPr marL="0" lvl="0" indent="180000" algn="just"/>
            <a:r>
              <a:rPr lang="ro-RO" u="sng" dirty="0"/>
              <a:t>OBIECTIVE: 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ro-RO" dirty="0"/>
              <a:t>1. Observarea nivelului comportamentului antisocial la adolescenți în funcție de gen și vârstă.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o-RO" dirty="0"/>
              <a:t>2. Identificarea unor diferențe semnificative în ceea ce privește comportamentul antisocial între băieți și fete.</a:t>
            </a:r>
          </a:p>
          <a:p>
            <a:pPr algn="just"/>
            <a:r>
              <a:rPr lang="ro-RO" u="sng" dirty="0"/>
              <a:t>IPOTEZE: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o-RO" dirty="0"/>
              <a:t>1. Se prezumă că băieții adolescenți au un comportament antisocial mai accentuat decât cel al fetelor.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o-RO" dirty="0"/>
              <a:t>2. Se prezumă că există o diferență de vârstă care poate influența comportamentul antisocial la adolescenți</a:t>
            </a:r>
            <a:r>
              <a:rPr lang="ro-RO" b="1" dirty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0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626"/>
            <a:ext cx="10515600" cy="5408337"/>
          </a:xfrm>
        </p:spPr>
        <p:txBody>
          <a:bodyPr/>
          <a:lstStyle/>
          <a:p>
            <a:pPr marL="685800" indent="-457200" algn="just"/>
            <a:r>
              <a:rPr lang="ro-RO" u="sng" dirty="0"/>
              <a:t>PARTICIPANȚI</a:t>
            </a:r>
            <a:r>
              <a:rPr lang="ro-RO" dirty="0"/>
              <a:t>: </a:t>
            </a:r>
            <a:r>
              <a:rPr lang="ro-RO" dirty="0">
                <a:ea typeface="Noto Sans Medium" panose="020B0604020202020204" charset="0"/>
                <a:cs typeface="Noto Sans Medium" panose="020B0604020202020204" charset="0"/>
              </a:rPr>
              <a:t>75 de elevi (34 fete și 41 băieți)- 14 și 18 de ani, elevi în clasele IX-XII în diferite licee din mediul urban și rural din România</a:t>
            </a:r>
          </a:p>
          <a:p>
            <a:pPr marL="685800" indent="-457200" algn="just"/>
            <a:r>
              <a:rPr lang="ro-RO" u="sng" dirty="0">
                <a:ea typeface="Noto Sans Medium" panose="020B0604020202020204" charset="0"/>
                <a:cs typeface="Noto Sans Medium" panose="020B0604020202020204" charset="0"/>
              </a:rPr>
              <a:t>INSTRUMENTE: </a:t>
            </a:r>
            <a:r>
              <a:rPr lang="ro-RO" dirty="0">
                <a:ea typeface="Noto Sans Medium" panose="020B0604020202020204" charset="0"/>
                <a:cs typeface="Noto Sans Medium" panose="020B0604020202020204" charset="0"/>
              </a:rPr>
              <a:t>administrarea propiului chestionar care cuprinde </a:t>
            </a:r>
            <a:r>
              <a:rPr lang="ro-RO" dirty="0">
                <a:ea typeface="Noto Sans Medium" panose="020B0604020202020204" charset="0"/>
                <a:cs typeface="Noto Sans Medium" panose="020B0604020202020204" charset="0"/>
                <a:sym typeface="Roboto"/>
              </a:rPr>
              <a:t>32 întrebări închise pe o scala Likert</a:t>
            </a:r>
          </a:p>
          <a:p>
            <a:pPr marL="685800" indent="-457200" algn="just"/>
            <a:r>
              <a:rPr lang="ro-RO" u="sng" dirty="0">
                <a:ea typeface="Noto Sans Medium" panose="020B0604020202020204" charset="0"/>
                <a:cs typeface="Noto Sans Medium" panose="020B0604020202020204" charset="0"/>
                <a:sym typeface="Roboto"/>
              </a:rPr>
              <a:t>DESIGN-UL CERCETĂRII: </a:t>
            </a:r>
            <a:r>
              <a:rPr lang="ro-RO" dirty="0">
                <a:ea typeface="Noto Sans Medium" panose="020B0604020202020204" charset="0"/>
                <a:cs typeface="Noto Sans Medium" panose="020B0604020202020204" charset="0"/>
                <a:sym typeface="Roboto"/>
              </a:rPr>
              <a:t>aplicat pe data de 6 noimebrie 2023, interpretarea rezultatelor în perioada 9 noiembrie-21 noiembrie 2023</a:t>
            </a:r>
          </a:p>
          <a:p>
            <a:pPr marL="685800" indent="-457200" algn="just"/>
            <a:r>
              <a:rPr lang="ro-RO" u="sng" dirty="0">
                <a:ea typeface="Noto Sans Medium" panose="020B0604020202020204" charset="0"/>
                <a:cs typeface="Noto Sans Medium" panose="020B0604020202020204" charset="0"/>
                <a:sym typeface="Roboto"/>
              </a:rPr>
              <a:t>EXIGENȚE ETICE: </a:t>
            </a:r>
            <a:r>
              <a:rPr lang="ro-RO" dirty="0">
                <a:ea typeface="Noto Sans Medium" panose="020B0604020202020204" charset="0"/>
                <a:cs typeface="Noto Sans Medium" panose="020B0604020202020204" charset="0"/>
                <a:sym typeface="Roboto"/>
              </a:rPr>
              <a:t>confidențialitatea datelor a fost respectată prin anonimizarea răspunsurilor, iar subiecții au fost informați cu privire la scopul cercetării și și-au oferit consimtământul pentru participarea la acest studiu</a:t>
            </a:r>
          </a:p>
          <a:p>
            <a:pPr marL="685800" indent="-457200" algn="just"/>
            <a:endParaRPr lang="ro-RO" dirty="0">
              <a:ea typeface="Noto Sans Medium" panose="020B0604020202020204" charset="0"/>
              <a:cs typeface="Noto Sans Medium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REZULTATELE OBȚINUTE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r>
              <a:rPr lang="ro-RO" dirty="0"/>
              <a:t>Ipoteza </a:t>
            </a:r>
            <a:r>
              <a:rPr lang="it-IT" dirty="0"/>
              <a:t>1. Se prezumă că băieții adolescenți au un comportament antisocial mai accentuat decât cel al fetelor.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85392-0C64-4DAD-808E-4A03DD701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722" y="2431500"/>
            <a:ext cx="10151165" cy="31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522"/>
            <a:ext cx="10515600" cy="4520441"/>
          </a:xfrm>
        </p:spPr>
        <p:txBody>
          <a:bodyPr/>
          <a:lstStyle/>
          <a:p>
            <a:pPr marL="0" indent="0">
              <a:buNone/>
            </a:pPr>
            <a:r>
              <a:rPr lang="ro-RO" u="sng" dirty="0"/>
              <a:t>1. </a:t>
            </a:r>
            <a:r>
              <a:rPr lang="en-US" u="sng" dirty="0"/>
              <a:t>Familia</a:t>
            </a:r>
            <a:r>
              <a:rPr lang="en-US" dirty="0"/>
              <a:t>- un </a:t>
            </a:r>
            <a:r>
              <a:rPr lang="en-US" dirty="0" err="1"/>
              <a:t>copil</a:t>
            </a:r>
            <a:r>
              <a:rPr lang="en-US" dirty="0"/>
              <a:t>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crescut</a:t>
            </a:r>
            <a:r>
              <a:rPr lang="en-US" dirty="0"/>
              <a:t> de 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părinte</a:t>
            </a:r>
            <a:r>
              <a:rPr lang="en-US" dirty="0"/>
              <a:t> (Cho, et al, 2010),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bătut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asistat</a:t>
            </a:r>
            <a:r>
              <a:rPr lang="en-US" dirty="0"/>
              <a:t>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violență</a:t>
            </a:r>
            <a:r>
              <a:rPr lang="en-US" dirty="0"/>
              <a:t> (Wherry, Medford) </a:t>
            </a:r>
            <a:r>
              <a:rPr lang="en-US" dirty="0" err="1"/>
              <a:t>și</a:t>
            </a:r>
            <a:r>
              <a:rPr lang="en-US" dirty="0"/>
              <a:t> care a </a:t>
            </a:r>
            <a:r>
              <a:rPr lang="en-US" dirty="0" err="1"/>
              <a:t>avut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un model antisocial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părinților</a:t>
            </a:r>
            <a:r>
              <a:rPr lang="en-US" dirty="0"/>
              <a:t> (</a:t>
            </a:r>
            <a:r>
              <a:rPr lang="en-US" dirty="0" err="1"/>
              <a:t>Ručević</a:t>
            </a:r>
            <a:r>
              <a:rPr lang="en-US" dirty="0"/>
              <a:t> et al 2023) </a:t>
            </a:r>
            <a:r>
              <a:rPr lang="en-US" dirty="0" err="1"/>
              <a:t>sau</a:t>
            </a:r>
            <a:r>
              <a:rPr lang="en-US" dirty="0"/>
              <a:t> un model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protectiv</a:t>
            </a:r>
            <a:r>
              <a:rPr lang="en-US" dirty="0"/>
              <a:t> (Vera, et al, 2012), are </a:t>
            </a:r>
            <a:r>
              <a:rPr lang="en-US" dirty="0" err="1"/>
              <a:t>șanse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el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dezvolte</a:t>
            </a:r>
            <a:r>
              <a:rPr lang="en-US" dirty="0"/>
              <a:t> un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comportament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băieții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ro-RO" u="sng" dirty="0"/>
              <a:t>2. </a:t>
            </a:r>
            <a:r>
              <a:rPr lang="en-US" u="sng" dirty="0" err="1"/>
              <a:t>Grupul</a:t>
            </a:r>
            <a:r>
              <a:rPr lang="en-US" u="sng" dirty="0"/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396048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304"/>
            <a:ext cx="10515600" cy="5845659"/>
          </a:xfrm>
        </p:spPr>
        <p:txBody>
          <a:bodyPr/>
          <a:lstStyle/>
          <a:p>
            <a:r>
              <a:rPr lang="ro-RO" dirty="0"/>
              <a:t>Ipoteza 2: Se prezumă că există o diferență de vârstă care poate influența comportamentul antisocial la adolescenți</a:t>
            </a:r>
            <a:r>
              <a:rPr lang="ro-RO" b="1" dirty="0"/>
              <a:t>.</a:t>
            </a:r>
          </a:p>
          <a:p>
            <a:pPr marL="0" indent="0">
              <a:buNone/>
            </a:pPr>
            <a:r>
              <a:rPr lang="ro-RO" dirty="0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DA9CA-EDBC-48A1-AE70-BC8FE9C53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D46360-E043-4B73-A456-203470971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44" y="2919926"/>
            <a:ext cx="10516511" cy="1322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8C5EA-4B88-4932-A0A6-A3537BBEB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61" y="1184355"/>
            <a:ext cx="4572396" cy="2706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F56A5F-8E96-4E4F-8B19-78E195DC3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579" y="1431235"/>
            <a:ext cx="5144277" cy="3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5"/>
            <a:ext cx="10515600" cy="4798737"/>
          </a:xfrm>
        </p:spPr>
        <p:txBody>
          <a:bodyPr/>
          <a:lstStyle/>
          <a:p>
            <a:pPr marL="0" indent="0">
              <a:buNone/>
            </a:pPr>
            <a:r>
              <a:rPr lang="ro-RO" u="sng" dirty="0"/>
              <a:t>1. </a:t>
            </a:r>
            <a:r>
              <a:rPr lang="en-US" u="sng" dirty="0" err="1"/>
              <a:t>Descernământul</a:t>
            </a:r>
            <a:r>
              <a:rPr lang="en-US" u="sng" dirty="0"/>
              <a:t>- </a:t>
            </a:r>
            <a:r>
              <a:rPr lang="en-US" dirty="0" err="1"/>
              <a:t>Acțiunile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sunt </a:t>
            </a:r>
            <a:r>
              <a:rPr lang="en-US" dirty="0" err="1"/>
              <a:t>justificate</a:t>
            </a:r>
            <a:r>
              <a:rPr lang="en-US" dirty="0"/>
              <a:t> ca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judecate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gândite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se 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la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vârstă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vorba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prezența</a:t>
            </a:r>
            <a:r>
              <a:rPr lang="en-US" dirty="0"/>
              <a:t> </a:t>
            </a:r>
            <a:r>
              <a:rPr lang="en-US" dirty="0" err="1"/>
              <a:t>discernământului</a:t>
            </a:r>
            <a:r>
              <a:rPr lang="en-US" dirty="0"/>
              <a:t> (</a:t>
            </a:r>
            <a:r>
              <a:rPr lang="en-US" dirty="0" err="1"/>
              <a:t>Lupu</a:t>
            </a:r>
            <a:r>
              <a:rPr lang="en-US" dirty="0"/>
              <a:t>, 2012). </a:t>
            </a:r>
          </a:p>
          <a:p>
            <a:pPr marL="0" indent="0">
              <a:buNone/>
            </a:pPr>
            <a:r>
              <a:rPr lang="ro-RO" u="sng" dirty="0"/>
              <a:t>2. </a:t>
            </a:r>
            <a:r>
              <a:rPr lang="en-US" u="sng" dirty="0" err="1"/>
              <a:t>Criza</a:t>
            </a:r>
            <a:r>
              <a:rPr lang="en-US" u="sng" dirty="0"/>
              <a:t> de </a:t>
            </a:r>
            <a:r>
              <a:rPr lang="en-US" u="sng" dirty="0" err="1"/>
              <a:t>identitate</a:t>
            </a:r>
            <a:r>
              <a:rPr lang="en-US" u="sng" dirty="0"/>
              <a:t>- </a:t>
            </a:r>
            <a:r>
              <a:rPr lang="en-US" dirty="0" err="1"/>
              <a:t>Unii</a:t>
            </a:r>
            <a:r>
              <a:rPr lang="en-US" dirty="0"/>
              <a:t> </a:t>
            </a:r>
            <a:r>
              <a:rPr lang="en-US" dirty="0" err="1"/>
              <a:t>copii</a:t>
            </a:r>
            <a:r>
              <a:rPr lang="en-US" dirty="0"/>
              <a:t> </a:t>
            </a:r>
            <a:r>
              <a:rPr lang="en-US" dirty="0" err="1"/>
              <a:t>consideră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practicarea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comportamente</a:t>
            </a:r>
            <a:r>
              <a:rPr lang="en-US" dirty="0"/>
              <a:t>,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reuși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remarcați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/>
              <a:t>atenția</a:t>
            </a:r>
            <a:r>
              <a:rPr lang="en-US" dirty="0"/>
              <a:t> de care au </a:t>
            </a:r>
            <a:r>
              <a:rPr lang="en-US" dirty="0" err="1"/>
              <a:t>nevoie</a:t>
            </a:r>
            <a:r>
              <a:rPr lang="en-US" dirty="0"/>
              <a:t>.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4994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8CF57-074F-4B0C-8552-AD000646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E0282-6F55-4761-99B7-5556FB25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familial, care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s-au </a:t>
            </a:r>
            <a:r>
              <a:rPr lang="en-US" dirty="0" err="1"/>
              <a:t>obervat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relațiile</a:t>
            </a:r>
            <a:r>
              <a:rPr lang="en-US" dirty="0"/>
              <a:t> </a:t>
            </a:r>
            <a:r>
              <a:rPr lang="en-US" dirty="0" err="1"/>
              <a:t>interpersonale</a:t>
            </a:r>
            <a:r>
              <a:rPr lang="en-US" dirty="0"/>
              <a:t> ale </a:t>
            </a:r>
            <a:r>
              <a:rPr lang="en-US" dirty="0" err="1"/>
              <a:t>individului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de </a:t>
            </a:r>
            <a:r>
              <a:rPr lang="en-US" dirty="0" err="1"/>
              <a:t>manifestare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mediul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înțelegerea</a:t>
            </a:r>
            <a:r>
              <a:rPr lang="en-US" dirty="0"/>
              <a:t>, </a:t>
            </a:r>
            <a:r>
              <a:rPr lang="en-US" dirty="0" err="1"/>
              <a:t>suportul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afectivă</a:t>
            </a:r>
            <a:r>
              <a:rPr lang="en-US" dirty="0"/>
              <a:t> </a:t>
            </a:r>
            <a:r>
              <a:rPr lang="en-US" dirty="0" err="1"/>
              <a:t>oferite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familial, </a:t>
            </a:r>
            <a:r>
              <a:rPr lang="en-US" dirty="0" err="1"/>
              <a:t>cel</a:t>
            </a:r>
            <a:r>
              <a:rPr lang="en-US" dirty="0"/>
              <a:t> social, </a:t>
            </a:r>
            <a:r>
              <a:rPr lang="en-US" dirty="0" err="1"/>
              <a:t>școlar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eficiența</a:t>
            </a:r>
            <a:r>
              <a:rPr lang="en-US" dirty="0"/>
              <a:t> </a:t>
            </a:r>
            <a:r>
              <a:rPr lang="en-US" dirty="0" err="1"/>
              <a:t>metodelor</a:t>
            </a:r>
            <a:r>
              <a:rPr lang="en-US" dirty="0"/>
              <a:t> </a:t>
            </a:r>
            <a:r>
              <a:rPr lang="en-US" dirty="0" err="1"/>
              <a:t>terapeutice</a:t>
            </a:r>
            <a:r>
              <a:rPr lang="en-US" dirty="0"/>
              <a:t> pot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diminuarea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comportamentantisocial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03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577337" y="1311639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sz="6000" b="1">
                <a:solidFill>
                  <a:schemeClr val="bg1"/>
                </a:solidFill>
              </a:rPr>
              <a:t>Vă mulțumesc!</a:t>
            </a:r>
            <a:endParaRPr lang="lv-LV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559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Noto Sans</vt:lpstr>
      <vt:lpstr>Office Theme</vt:lpstr>
      <vt:lpstr>Comportamentul antisocial la adolescenți. Studiu comparativ în funcție de gen și vârstă.</vt:lpstr>
      <vt:lpstr>METODOLOGIA CERCETĂRII</vt:lpstr>
      <vt:lpstr>PowerPoint Presentation</vt:lpstr>
      <vt:lpstr>REZULTATELE OBȚINUTE</vt:lpstr>
      <vt:lpstr>PowerPoint Presentation</vt:lpstr>
      <vt:lpstr>PowerPoint Presentation</vt:lpstr>
      <vt:lpstr>PowerPoint Presentation</vt:lpstr>
      <vt:lpstr>CONCLUZII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Elena Nurciu</cp:lastModifiedBy>
  <cp:revision>8</cp:revision>
  <dcterms:created xsi:type="dcterms:W3CDTF">2023-10-05T05:13:23Z</dcterms:created>
  <dcterms:modified xsi:type="dcterms:W3CDTF">2024-02-23T14:59:30Z</dcterms:modified>
</cp:coreProperties>
</file>