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9"/>
  </p:notesMasterIdLst>
  <p:sldIdLst>
    <p:sldId id="256" r:id="rId2"/>
    <p:sldId id="258" r:id="rId3"/>
    <p:sldId id="260" r:id="rId4"/>
    <p:sldId id="311" r:id="rId5"/>
    <p:sldId id="312" r:id="rId6"/>
    <p:sldId id="313" r:id="rId7"/>
    <p:sldId id="314" r:id="rId8"/>
    <p:sldId id="315" r:id="rId9"/>
    <p:sldId id="316" r:id="rId10"/>
    <p:sldId id="317" r:id="rId11"/>
    <p:sldId id="318" r:id="rId12"/>
    <p:sldId id="319" r:id="rId13"/>
    <p:sldId id="259" r:id="rId14"/>
    <p:sldId id="320" r:id="rId15"/>
    <p:sldId id="327" r:id="rId16"/>
    <p:sldId id="328" r:id="rId17"/>
    <p:sldId id="329" r:id="rId18"/>
    <p:sldId id="330" r:id="rId19"/>
    <p:sldId id="332" r:id="rId20"/>
    <p:sldId id="331" r:id="rId21"/>
    <p:sldId id="338" r:id="rId22"/>
    <p:sldId id="321" r:id="rId23"/>
    <p:sldId id="333" r:id="rId24"/>
    <p:sldId id="335" r:id="rId25"/>
    <p:sldId id="336" r:id="rId26"/>
    <p:sldId id="322" r:id="rId27"/>
    <p:sldId id="340" r:id="rId28"/>
    <p:sldId id="341" r:id="rId29"/>
    <p:sldId id="334" r:id="rId30"/>
    <p:sldId id="323" r:id="rId31"/>
    <p:sldId id="342" r:id="rId32"/>
    <p:sldId id="343" r:id="rId33"/>
    <p:sldId id="339" r:id="rId34"/>
    <p:sldId id="344" r:id="rId35"/>
    <p:sldId id="324" r:id="rId36"/>
    <p:sldId id="325" r:id="rId37"/>
    <p:sldId id="326" r:id="rId38"/>
  </p:sldIdLst>
  <p:sldSz cx="9144000" cy="5143500" type="screen16x9"/>
  <p:notesSz cx="6858000" cy="9144000"/>
  <p:embeddedFontLst>
    <p:embeddedFont>
      <p:font typeface="Anaheim" panose="020B0604020202020204" charset="0"/>
      <p:regular r:id="rId40"/>
    </p:embeddedFont>
    <p:embeddedFont>
      <p:font typeface="Bebas Neue" panose="020B0604020202020204" charset="0"/>
      <p:regular r:id="rId41"/>
    </p:embeddedFont>
    <p:embeddedFont>
      <p:font typeface="Encode Sans" panose="020B0604020202020204" charset="0"/>
      <p:regular r:id="rId42"/>
      <p:bold r:id="rId43"/>
    </p:embeddedFont>
    <p:embeddedFont>
      <p:font typeface="Nunito Light" pitchFamily="2" charset="0"/>
      <p:regular r:id="rId44"/>
      <p:italic r:id="rId45"/>
    </p:embeddedFont>
    <p:embeddedFont>
      <p:font typeface="Open Sans" panose="020B0606030504020204" pitchFamily="34" charset="0"/>
      <p:regular r:id="rId46"/>
      <p:bold r:id="rId47"/>
      <p:italic r:id="rId48"/>
      <p:boldItalic r:id="rId49"/>
    </p:embeddedFont>
    <p:embeddedFont>
      <p:font typeface="Open Sans" panose="020B0606030504020204" pitchFamily="34" charset="0"/>
      <p:regular r:id="rId46"/>
      <p:bold r:id="rId47"/>
      <p:italic r:id="rId48"/>
      <p:boldItalic r:id="rId49"/>
    </p:embeddedFont>
    <p:embeddedFont>
      <p:font typeface="Open Sans Light" panose="020B0306030504020204" pitchFamily="34" charset="0"/>
      <p:regular r:id="rId50"/>
      <p:italic r:id="rId51"/>
    </p:embeddedFont>
    <p:embeddedFont>
      <p:font typeface="Poppins" panose="020B0604020202020204" charset="0"/>
      <p:regular r:id="rId52"/>
      <p:bold r:id="rId53"/>
      <p:italic r:id="rId54"/>
      <p:boldItalic r:id="rId55"/>
    </p:embeddedFont>
    <p:embeddedFont>
      <p:font typeface="Sora"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2BBA4C-0FC2-4253-BF74-CB3FFE2D98B6}">
  <a:tblStyle styleId="{C52BBA4C-0FC2-4253-BF74-CB3FFE2D98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478BD64-9F24-4884-AA48-66B4AE205EA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50" d="100"/>
          <a:sy n="150" d="100"/>
        </p:scale>
        <p:origin x="845"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623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ac8e037e8a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2ac8e037e8a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55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ac8e037e8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2ac8e037e8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34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ac8e037e8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ac8e037e8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32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169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83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693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034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4800" y="1143102"/>
            <a:ext cx="5474400" cy="2409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834800" y="3552988"/>
            <a:ext cx="5474400" cy="40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5400000">
            <a:off x="-757039" y="-326177"/>
            <a:ext cx="1232785" cy="2460042"/>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96975" y="4321650"/>
            <a:ext cx="8813973" cy="821858"/>
            <a:chOff x="96975" y="4321650"/>
            <a:chExt cx="8813973" cy="821858"/>
          </a:xfrm>
        </p:grpSpPr>
        <p:sp>
          <p:nvSpPr>
            <p:cNvPr id="13" name="Google Shape;13;p2"/>
            <p:cNvSpPr/>
            <p:nvPr/>
          </p:nvSpPr>
          <p:spPr>
            <a:xfrm flipH="1">
              <a:off x="6995925" y="4321650"/>
              <a:ext cx="1643733" cy="821858"/>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8109486" y="4742692"/>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8265" y="4321650"/>
              <a:ext cx="1643733" cy="821858"/>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975" y="4742692"/>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863100" y="-48350"/>
            <a:ext cx="2613125" cy="831550"/>
            <a:chOff x="6863100" y="-48350"/>
            <a:chExt cx="2613125" cy="831550"/>
          </a:xfrm>
        </p:grpSpPr>
        <p:sp>
          <p:nvSpPr>
            <p:cNvPr id="18" name="Google Shape;18;p2"/>
            <p:cNvSpPr/>
            <p:nvPr/>
          </p:nvSpPr>
          <p:spPr>
            <a:xfrm>
              <a:off x="6863100" y="-48350"/>
              <a:ext cx="2358000" cy="639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 name="Google Shape;19;p2"/>
            <p:cNvSpPr/>
            <p:nvPr/>
          </p:nvSpPr>
          <p:spPr>
            <a:xfrm>
              <a:off x="7118225" y="109400"/>
              <a:ext cx="2358000" cy="6738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0" name="Google Shape;230;p23"/>
          <p:cNvGrpSpPr/>
          <p:nvPr/>
        </p:nvGrpSpPr>
        <p:grpSpPr>
          <a:xfrm>
            <a:off x="-13816" y="2038511"/>
            <a:ext cx="9197128" cy="1503998"/>
            <a:chOff x="-4" y="2038511"/>
            <a:chExt cx="9197128" cy="1503998"/>
          </a:xfrm>
        </p:grpSpPr>
        <p:grpSp>
          <p:nvGrpSpPr>
            <p:cNvPr id="231" name="Google Shape;231;p23"/>
            <p:cNvGrpSpPr/>
            <p:nvPr/>
          </p:nvGrpSpPr>
          <p:grpSpPr>
            <a:xfrm>
              <a:off x="-4" y="2038511"/>
              <a:ext cx="645578" cy="1503998"/>
              <a:chOff x="-4" y="2038511"/>
              <a:chExt cx="645578" cy="1503998"/>
            </a:xfrm>
          </p:grpSpPr>
          <p:sp>
            <p:nvSpPr>
              <p:cNvPr id="232" name="Google Shape;232;p23"/>
              <p:cNvSpPr/>
              <p:nvPr/>
            </p:nvSpPr>
            <p:spPr>
              <a:xfrm rot="5400000">
                <a:off x="-322675" y="2574259"/>
                <a:ext cx="1290921" cy="645578"/>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rot="5400000">
                <a:off x="-157253" y="2195871"/>
                <a:ext cx="629485" cy="314765"/>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23"/>
            <p:cNvGrpSpPr/>
            <p:nvPr/>
          </p:nvGrpSpPr>
          <p:grpSpPr>
            <a:xfrm>
              <a:off x="8551546" y="2038511"/>
              <a:ext cx="645578" cy="1503998"/>
              <a:chOff x="8551546" y="2038511"/>
              <a:chExt cx="645578" cy="1503998"/>
            </a:xfrm>
          </p:grpSpPr>
          <p:sp>
            <p:nvSpPr>
              <p:cNvPr id="235" name="Google Shape;235;p23"/>
              <p:cNvSpPr/>
              <p:nvPr/>
            </p:nvSpPr>
            <p:spPr>
              <a:xfrm rot="-5400000" flipH="1">
                <a:off x="8228875" y="2574259"/>
                <a:ext cx="1290921" cy="645578"/>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rot="-5400000" flipH="1">
                <a:off x="8724888" y="2195871"/>
                <a:ext cx="629485" cy="314765"/>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7" name="Google Shape;237;p23"/>
          <p:cNvSpPr/>
          <p:nvPr/>
        </p:nvSpPr>
        <p:spPr>
          <a:xfrm rot="5400000">
            <a:off x="-221961" y="-900948"/>
            <a:ext cx="898615" cy="1793311"/>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5400000">
            <a:off x="8425026" y="4224502"/>
            <a:ext cx="898615" cy="1793311"/>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41" name="Google Shape;241;p24"/>
          <p:cNvGrpSpPr/>
          <p:nvPr/>
        </p:nvGrpSpPr>
        <p:grpSpPr>
          <a:xfrm>
            <a:off x="120713" y="-15392"/>
            <a:ext cx="8842837" cy="5199336"/>
            <a:chOff x="120713" y="-15392"/>
            <a:chExt cx="8842837" cy="5199336"/>
          </a:xfrm>
        </p:grpSpPr>
        <p:sp>
          <p:nvSpPr>
            <p:cNvPr id="242" name="Google Shape;242;p24"/>
            <p:cNvSpPr/>
            <p:nvPr/>
          </p:nvSpPr>
          <p:spPr>
            <a:xfrm>
              <a:off x="120713" y="4783184"/>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rot="10800000">
              <a:off x="8162088" y="-15392"/>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24"/>
          <p:cNvGrpSpPr/>
          <p:nvPr/>
        </p:nvGrpSpPr>
        <p:grpSpPr>
          <a:xfrm>
            <a:off x="-484300" y="-20719"/>
            <a:ext cx="9868347" cy="5196170"/>
            <a:chOff x="-484300" y="-20719"/>
            <a:chExt cx="9868347" cy="5196170"/>
          </a:xfrm>
        </p:grpSpPr>
        <p:grpSp>
          <p:nvGrpSpPr>
            <p:cNvPr id="245" name="Google Shape;245;p24"/>
            <p:cNvGrpSpPr/>
            <p:nvPr/>
          </p:nvGrpSpPr>
          <p:grpSpPr>
            <a:xfrm>
              <a:off x="-484300" y="-20719"/>
              <a:ext cx="3558172" cy="444976"/>
              <a:chOff x="-484300" y="-20719"/>
              <a:chExt cx="3558172" cy="444976"/>
            </a:xfrm>
          </p:grpSpPr>
          <p:sp>
            <p:nvSpPr>
              <p:cNvPr id="246" name="Google Shape;246;p24"/>
              <p:cNvSpPr/>
              <p:nvPr/>
            </p:nvSpPr>
            <p:spPr>
              <a:xfrm>
                <a:off x="-484300" y="-20719"/>
                <a:ext cx="3402000" cy="265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7" name="Google Shape;247;p24"/>
              <p:cNvSpPr/>
              <p:nvPr/>
            </p:nvSpPr>
            <p:spPr>
              <a:xfrm>
                <a:off x="-328128" y="158457"/>
                <a:ext cx="3402000" cy="265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48" name="Google Shape;248;p24"/>
            <p:cNvGrpSpPr/>
            <p:nvPr/>
          </p:nvGrpSpPr>
          <p:grpSpPr>
            <a:xfrm>
              <a:off x="5825875" y="4730475"/>
              <a:ext cx="3558172" cy="444976"/>
              <a:chOff x="5825875" y="4730475"/>
              <a:chExt cx="3558172" cy="444976"/>
            </a:xfrm>
          </p:grpSpPr>
          <p:sp>
            <p:nvSpPr>
              <p:cNvPr id="249" name="Google Shape;249;p24"/>
              <p:cNvSpPr/>
              <p:nvPr/>
            </p:nvSpPr>
            <p:spPr>
              <a:xfrm>
                <a:off x="5825875" y="4730475"/>
                <a:ext cx="3402000" cy="265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0" name="Google Shape;250;p24"/>
              <p:cNvSpPr/>
              <p:nvPr/>
            </p:nvSpPr>
            <p:spPr>
              <a:xfrm>
                <a:off x="5982047" y="4909651"/>
                <a:ext cx="3402000" cy="265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87"/>
        <p:cNvGrpSpPr/>
        <p:nvPr/>
      </p:nvGrpSpPr>
      <p:grpSpPr>
        <a:xfrm>
          <a:off x="0" y="0"/>
          <a:ext cx="0" cy="0"/>
          <a:chOff x="0" y="0"/>
          <a:chExt cx="0" cy="0"/>
        </a:xfrm>
      </p:grpSpPr>
      <p:sp>
        <p:nvSpPr>
          <p:cNvPr id="388" name="Google Shape;388;p33"/>
          <p:cNvSpPr txBox="1">
            <a:spLocks noGrp="1"/>
          </p:cNvSpPr>
          <p:nvPr>
            <p:ph type="title"/>
          </p:nvPr>
        </p:nvSpPr>
        <p:spPr>
          <a:xfrm>
            <a:off x="2347938" y="838575"/>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9" name="Google Shape;389;p33"/>
          <p:cNvSpPr txBox="1">
            <a:spLocks noGrp="1"/>
          </p:cNvSpPr>
          <p:nvPr>
            <p:ph type="subTitle" idx="1"/>
          </p:nvPr>
        </p:nvSpPr>
        <p:spPr>
          <a:xfrm>
            <a:off x="2347900" y="1841450"/>
            <a:ext cx="44481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391" name="Google Shape;391;p33"/>
          <p:cNvGrpSpPr/>
          <p:nvPr/>
        </p:nvGrpSpPr>
        <p:grpSpPr>
          <a:xfrm>
            <a:off x="-679373" y="1226347"/>
            <a:ext cx="10502756" cy="2779528"/>
            <a:chOff x="-679373" y="1226347"/>
            <a:chExt cx="10502756" cy="2779528"/>
          </a:xfrm>
        </p:grpSpPr>
        <p:sp>
          <p:nvSpPr>
            <p:cNvPr id="392" name="Google Shape;392;p33"/>
            <p:cNvSpPr/>
            <p:nvPr/>
          </p:nvSpPr>
          <p:spPr>
            <a:xfrm>
              <a:off x="-679373" y="1226347"/>
              <a:ext cx="1392606" cy="277952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8430777" y="1226347"/>
              <a:ext cx="1392606" cy="277952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33"/>
          <p:cNvGrpSpPr/>
          <p:nvPr/>
        </p:nvGrpSpPr>
        <p:grpSpPr>
          <a:xfrm>
            <a:off x="1" y="-19233"/>
            <a:ext cx="8950587" cy="5191598"/>
            <a:chOff x="1" y="-19233"/>
            <a:chExt cx="8950587" cy="5191598"/>
          </a:xfrm>
        </p:grpSpPr>
        <p:sp>
          <p:nvSpPr>
            <p:cNvPr id="395" name="Google Shape;395;p33"/>
            <p:cNvSpPr/>
            <p:nvPr/>
          </p:nvSpPr>
          <p:spPr>
            <a:xfrm rot="10800000">
              <a:off x="1" y="-19233"/>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8149126" y="4771605"/>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rot="10800000">
              <a:off x="8149126" y="-19233"/>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28851" y="4771604"/>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99"/>
        <p:cNvGrpSpPr/>
        <p:nvPr/>
      </p:nvGrpSpPr>
      <p:grpSpPr>
        <a:xfrm>
          <a:off x="0" y="0"/>
          <a:ext cx="0" cy="0"/>
          <a:chOff x="0" y="0"/>
          <a:chExt cx="0" cy="0"/>
        </a:xfrm>
      </p:grpSpPr>
      <p:grpSp>
        <p:nvGrpSpPr>
          <p:cNvPr id="400" name="Google Shape;400;p34"/>
          <p:cNvGrpSpPr/>
          <p:nvPr/>
        </p:nvGrpSpPr>
        <p:grpSpPr>
          <a:xfrm>
            <a:off x="-82737" y="-405422"/>
            <a:ext cx="9908912" cy="5615097"/>
            <a:chOff x="-82737" y="-405422"/>
            <a:chExt cx="9908912" cy="5615097"/>
          </a:xfrm>
        </p:grpSpPr>
        <p:grpSp>
          <p:nvGrpSpPr>
            <p:cNvPr id="401" name="Google Shape;401;p34"/>
            <p:cNvGrpSpPr/>
            <p:nvPr/>
          </p:nvGrpSpPr>
          <p:grpSpPr>
            <a:xfrm>
              <a:off x="5387250" y="4723950"/>
              <a:ext cx="4438925" cy="485725"/>
              <a:chOff x="4834725" y="0"/>
              <a:chExt cx="4438925" cy="485725"/>
            </a:xfrm>
          </p:grpSpPr>
          <p:sp>
            <p:nvSpPr>
              <p:cNvPr id="402" name="Google Shape;402;p34"/>
              <p:cNvSpPr/>
              <p:nvPr/>
            </p:nvSpPr>
            <p:spPr>
              <a:xfrm>
                <a:off x="4834725" y="0"/>
                <a:ext cx="4244100" cy="331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3" name="Google Shape;403;p34"/>
              <p:cNvSpPr/>
              <p:nvPr/>
            </p:nvSpPr>
            <p:spPr>
              <a:xfrm>
                <a:off x="5029550" y="153925"/>
                <a:ext cx="4244100" cy="33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404" name="Google Shape;404;p34"/>
            <p:cNvGrpSpPr/>
            <p:nvPr/>
          </p:nvGrpSpPr>
          <p:grpSpPr>
            <a:xfrm>
              <a:off x="-82737" y="-405422"/>
              <a:ext cx="683088" cy="2146682"/>
              <a:chOff x="-82737" y="-405422"/>
              <a:chExt cx="683088" cy="2146682"/>
            </a:xfrm>
          </p:grpSpPr>
          <p:sp>
            <p:nvSpPr>
              <p:cNvPr id="405" name="Google Shape;405;p34"/>
              <p:cNvSpPr/>
              <p:nvPr/>
            </p:nvSpPr>
            <p:spPr>
              <a:xfrm rot="5400000">
                <a:off x="-630699" y="300628"/>
                <a:ext cx="1937100" cy="525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6" name="Google Shape;406;p34"/>
              <p:cNvSpPr/>
              <p:nvPr/>
            </p:nvSpPr>
            <p:spPr>
              <a:xfrm rot="5400000">
                <a:off x="-774537" y="495960"/>
                <a:ext cx="1937100" cy="5535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grpSp>
        <p:nvGrpSpPr>
          <p:cNvPr id="407" name="Google Shape;407;p34"/>
          <p:cNvGrpSpPr/>
          <p:nvPr/>
        </p:nvGrpSpPr>
        <p:grpSpPr>
          <a:xfrm>
            <a:off x="-28095" y="4469250"/>
            <a:ext cx="1915023" cy="821858"/>
            <a:chOff x="7192305" y="4469250"/>
            <a:chExt cx="1915023" cy="821858"/>
          </a:xfrm>
        </p:grpSpPr>
        <p:sp>
          <p:nvSpPr>
            <p:cNvPr id="408" name="Google Shape;408;p34"/>
            <p:cNvSpPr/>
            <p:nvPr/>
          </p:nvSpPr>
          <p:spPr>
            <a:xfrm>
              <a:off x="7463594" y="4469250"/>
              <a:ext cx="1643733" cy="821858"/>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7192305" y="4890292"/>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10"/>
        <p:cNvGrpSpPr/>
        <p:nvPr/>
      </p:nvGrpSpPr>
      <p:grpSpPr>
        <a:xfrm>
          <a:off x="0" y="0"/>
          <a:ext cx="0" cy="0"/>
          <a:chOff x="0" y="0"/>
          <a:chExt cx="0" cy="0"/>
        </a:xfrm>
      </p:grpSpPr>
      <p:grpSp>
        <p:nvGrpSpPr>
          <p:cNvPr id="411" name="Google Shape;411;p35"/>
          <p:cNvGrpSpPr/>
          <p:nvPr/>
        </p:nvGrpSpPr>
        <p:grpSpPr>
          <a:xfrm>
            <a:off x="-28155" y="100158"/>
            <a:ext cx="400759" cy="2597112"/>
            <a:chOff x="-83405" y="438558"/>
            <a:chExt cx="400759" cy="2597112"/>
          </a:xfrm>
        </p:grpSpPr>
        <p:sp>
          <p:nvSpPr>
            <p:cNvPr id="412" name="Google Shape;412;p35"/>
            <p:cNvSpPr/>
            <p:nvPr/>
          </p:nvSpPr>
          <p:spPr>
            <a:xfrm rot="5400000">
              <a:off x="-283757" y="638909"/>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rot="5400000">
              <a:off x="-283757" y="1536734"/>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rot="5400000">
              <a:off x="-283757" y="2434559"/>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5"/>
          <p:cNvGrpSpPr/>
          <p:nvPr/>
        </p:nvGrpSpPr>
        <p:grpSpPr>
          <a:xfrm>
            <a:off x="6422293" y="4775809"/>
            <a:ext cx="2597112" cy="400759"/>
            <a:chOff x="6422293" y="4775809"/>
            <a:chExt cx="2597112" cy="400759"/>
          </a:xfrm>
        </p:grpSpPr>
        <p:sp>
          <p:nvSpPr>
            <p:cNvPr id="416" name="Google Shape;416;p35"/>
            <p:cNvSpPr/>
            <p:nvPr/>
          </p:nvSpPr>
          <p:spPr>
            <a:xfrm>
              <a:off x="6422293" y="4775809"/>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7320118" y="4775809"/>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8217943" y="4775809"/>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35"/>
          <p:cNvGrpSpPr/>
          <p:nvPr/>
        </p:nvGrpSpPr>
        <p:grpSpPr>
          <a:xfrm>
            <a:off x="-787225" y="-48350"/>
            <a:ext cx="10191049" cy="5224925"/>
            <a:chOff x="-787225" y="-48350"/>
            <a:chExt cx="10191049" cy="5224925"/>
          </a:xfrm>
        </p:grpSpPr>
        <p:sp>
          <p:nvSpPr>
            <p:cNvPr id="420" name="Google Shape;420;p35"/>
            <p:cNvSpPr/>
            <p:nvPr/>
          </p:nvSpPr>
          <p:spPr>
            <a:xfrm>
              <a:off x="-787225" y="4644500"/>
              <a:ext cx="3244500" cy="33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1" name="Google Shape;421;p35"/>
            <p:cNvSpPr/>
            <p:nvPr/>
          </p:nvSpPr>
          <p:spPr>
            <a:xfrm>
              <a:off x="-665789" y="4844775"/>
              <a:ext cx="3244500" cy="331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2" name="Google Shape;422;p35"/>
            <p:cNvSpPr/>
            <p:nvPr/>
          </p:nvSpPr>
          <p:spPr>
            <a:xfrm>
              <a:off x="6037888" y="-48350"/>
              <a:ext cx="3244500" cy="33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3" name="Google Shape;423;p35"/>
            <p:cNvSpPr/>
            <p:nvPr/>
          </p:nvSpPr>
          <p:spPr>
            <a:xfrm>
              <a:off x="6159324" y="151925"/>
              <a:ext cx="3244500" cy="331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9" name="Google Shape;29;p4"/>
          <p:cNvSpPr/>
          <p:nvPr/>
        </p:nvSpPr>
        <p:spPr>
          <a:xfrm>
            <a:off x="0" y="4818900"/>
            <a:ext cx="324600" cy="32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 name="Google Shape;30;p4"/>
          <p:cNvCxnSpPr/>
          <p:nvPr/>
        </p:nvCxnSpPr>
        <p:spPr>
          <a:xfrm>
            <a:off x="8432700" y="-77275"/>
            <a:ext cx="0" cy="5276100"/>
          </a:xfrm>
          <a:prstGeom prst="straightConnector1">
            <a:avLst/>
          </a:prstGeom>
          <a:noFill/>
          <a:ln w="9525" cap="flat" cmpd="sng">
            <a:solidFill>
              <a:schemeClr val="dk1"/>
            </a:solidFill>
            <a:prstDash val="solid"/>
            <a:round/>
            <a:headEnd type="none" w="med" len="med"/>
            <a:tailEnd type="none" w="med" len="med"/>
          </a:ln>
        </p:spPr>
      </p:cxnSp>
      <p:sp>
        <p:nvSpPr>
          <p:cNvPr id="31" name="Google Shape;31;p4"/>
          <p:cNvSpPr/>
          <p:nvPr/>
        </p:nvSpPr>
        <p:spPr>
          <a:xfrm>
            <a:off x="8430775" y="360575"/>
            <a:ext cx="763500" cy="48381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23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2038200" y="2270850"/>
            <a:ext cx="5067600" cy="1511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3956400" y="1155150"/>
            <a:ext cx="1231200" cy="1067400"/>
          </a:xfrm>
          <a:prstGeom prst="rect">
            <a:avLst/>
          </a:prstGeom>
          <a:solidFill>
            <a:schemeClr val="dk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23" name="Google Shape;23;p3"/>
          <p:cNvGrpSpPr/>
          <p:nvPr/>
        </p:nvGrpSpPr>
        <p:grpSpPr>
          <a:xfrm>
            <a:off x="3182236" y="-906525"/>
            <a:ext cx="2779528" cy="6974081"/>
            <a:chOff x="3182236" y="-906525"/>
            <a:chExt cx="2779528" cy="6974081"/>
          </a:xfrm>
        </p:grpSpPr>
        <p:sp>
          <p:nvSpPr>
            <p:cNvPr id="24" name="Google Shape;24;p3"/>
            <p:cNvSpPr/>
            <p:nvPr/>
          </p:nvSpPr>
          <p:spPr>
            <a:xfrm rot="5400000">
              <a:off x="3875697" y="-1599986"/>
              <a:ext cx="1392606" cy="277952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3875697" y="3981489"/>
              <a:ext cx="1392606" cy="277952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3"/>
          <p:cNvGrpSpPr/>
          <p:nvPr/>
        </p:nvGrpSpPr>
        <p:grpSpPr>
          <a:xfrm>
            <a:off x="75454" y="4428212"/>
            <a:ext cx="8951841" cy="802133"/>
            <a:chOff x="75454" y="4428212"/>
            <a:chExt cx="8951841" cy="802133"/>
          </a:xfrm>
        </p:grpSpPr>
        <p:sp>
          <p:nvSpPr>
            <p:cNvPr id="27" name="Google Shape;27;p3"/>
            <p:cNvSpPr/>
            <p:nvPr/>
          </p:nvSpPr>
          <p:spPr>
            <a:xfrm>
              <a:off x="7454124" y="4428212"/>
              <a:ext cx="1573171" cy="786454"/>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75454" y="4428212"/>
              <a:ext cx="1573171" cy="786454"/>
            </a:xfrm>
            <a:custGeom>
              <a:avLst/>
              <a:gdLst/>
              <a:ahLst/>
              <a:cxnLst/>
              <a:rect l="l" t="t" r="r" b="b"/>
              <a:pathLst>
                <a:path w="99035" h="49517" extrusionOk="0">
                  <a:moveTo>
                    <a:pt x="49517" y="0"/>
                  </a:moveTo>
                  <a:cubicBezTo>
                    <a:pt x="22169" y="0"/>
                    <a:pt x="1" y="22170"/>
                    <a:pt x="1" y="49516"/>
                  </a:cubicBezTo>
                  <a:lnTo>
                    <a:pt x="99035" y="49516"/>
                  </a:lnTo>
                  <a:cubicBezTo>
                    <a:pt x="99035" y="22170"/>
                    <a:pt x="76865" y="0"/>
                    <a:pt x="49517"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6816347" y="4699057"/>
              <a:ext cx="1062502" cy="531288"/>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1077247" y="4699057"/>
              <a:ext cx="1062502" cy="531288"/>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7"/>
          <p:cNvSpPr txBox="1">
            <a:spLocks noGrp="1"/>
          </p:cNvSpPr>
          <p:nvPr>
            <p:ph type="subTitle" idx="1"/>
          </p:nvPr>
        </p:nvSpPr>
        <p:spPr>
          <a:xfrm>
            <a:off x="1072900" y="1762625"/>
            <a:ext cx="4593900" cy="1908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Open Sans Light"/>
              <a:buChar char="●"/>
              <a:defRPr sz="13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68" name="Google Shape;68;p7"/>
          <p:cNvSpPr/>
          <p:nvPr/>
        </p:nvSpPr>
        <p:spPr>
          <a:xfrm rot="10800000">
            <a:off x="8458822" y="1214706"/>
            <a:ext cx="1392606" cy="277952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7"/>
          <p:cNvGrpSpPr/>
          <p:nvPr/>
        </p:nvGrpSpPr>
        <p:grpSpPr>
          <a:xfrm>
            <a:off x="23471" y="4500268"/>
            <a:ext cx="2093084" cy="653189"/>
            <a:chOff x="23471" y="4500268"/>
            <a:chExt cx="2093084" cy="653189"/>
          </a:xfrm>
        </p:grpSpPr>
        <p:sp>
          <p:nvSpPr>
            <p:cNvPr id="70" name="Google Shape;70;p7"/>
            <p:cNvSpPr/>
            <p:nvPr/>
          </p:nvSpPr>
          <p:spPr>
            <a:xfrm>
              <a:off x="23471" y="4752686"/>
              <a:ext cx="801462" cy="40075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flipH="1">
              <a:off x="430432" y="4663576"/>
              <a:ext cx="979694" cy="489882"/>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rgbClr val="BD4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flipH="1">
              <a:off x="810296" y="4500268"/>
              <a:ext cx="1306259" cy="653176"/>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7"/>
          <p:cNvGrpSpPr/>
          <p:nvPr/>
        </p:nvGrpSpPr>
        <p:grpSpPr>
          <a:xfrm>
            <a:off x="-1285100" y="-13813"/>
            <a:ext cx="2613125" cy="831550"/>
            <a:chOff x="-1285100" y="0"/>
            <a:chExt cx="2613125" cy="831550"/>
          </a:xfrm>
        </p:grpSpPr>
        <p:sp>
          <p:nvSpPr>
            <p:cNvPr id="74" name="Google Shape;74;p7"/>
            <p:cNvSpPr/>
            <p:nvPr/>
          </p:nvSpPr>
          <p:spPr>
            <a:xfrm>
              <a:off x="-1285100" y="0"/>
              <a:ext cx="2358000" cy="639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5" name="Google Shape;75;p7"/>
            <p:cNvSpPr/>
            <p:nvPr/>
          </p:nvSpPr>
          <p:spPr>
            <a:xfrm>
              <a:off x="-1029975" y="157750"/>
              <a:ext cx="2358000" cy="6738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9"/>
          <p:cNvSpPr txBox="1">
            <a:spLocks noGrp="1"/>
          </p:cNvSpPr>
          <p:nvPr>
            <p:ph type="title"/>
          </p:nvPr>
        </p:nvSpPr>
        <p:spPr>
          <a:xfrm>
            <a:off x="2135550" y="1594075"/>
            <a:ext cx="4872900" cy="118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7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8" name="Google Shape;88;p9"/>
          <p:cNvSpPr txBox="1">
            <a:spLocks noGrp="1"/>
          </p:cNvSpPr>
          <p:nvPr>
            <p:ph type="subTitle" idx="1"/>
          </p:nvPr>
        </p:nvSpPr>
        <p:spPr>
          <a:xfrm>
            <a:off x="2135550" y="2784625"/>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89" name="Google Shape;89;p9"/>
          <p:cNvGrpSpPr/>
          <p:nvPr/>
        </p:nvGrpSpPr>
        <p:grpSpPr>
          <a:xfrm>
            <a:off x="556276" y="-8903"/>
            <a:ext cx="8501581" cy="5152393"/>
            <a:chOff x="556276" y="-8903"/>
            <a:chExt cx="8501581" cy="5152393"/>
          </a:xfrm>
        </p:grpSpPr>
        <p:sp>
          <p:nvSpPr>
            <p:cNvPr id="90" name="Google Shape;90;p9"/>
            <p:cNvSpPr/>
            <p:nvPr/>
          </p:nvSpPr>
          <p:spPr>
            <a:xfrm rot="10800000" flipH="1">
              <a:off x="8065122" y="-8903"/>
              <a:ext cx="992735" cy="496403"/>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flipH="1">
              <a:off x="556276" y="4551974"/>
              <a:ext cx="1182949" cy="591516"/>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9"/>
          <p:cNvGrpSpPr/>
          <p:nvPr/>
        </p:nvGrpSpPr>
        <p:grpSpPr>
          <a:xfrm>
            <a:off x="-120975" y="-67825"/>
            <a:ext cx="9348625" cy="5227150"/>
            <a:chOff x="-120975" y="-67825"/>
            <a:chExt cx="9348625" cy="5227150"/>
          </a:xfrm>
        </p:grpSpPr>
        <p:sp>
          <p:nvSpPr>
            <p:cNvPr id="93" name="Google Shape;93;p9"/>
            <p:cNvSpPr/>
            <p:nvPr/>
          </p:nvSpPr>
          <p:spPr>
            <a:xfrm>
              <a:off x="-120975" y="-67825"/>
              <a:ext cx="4244100" cy="331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4" name="Google Shape;94;p9"/>
            <p:cNvSpPr/>
            <p:nvPr/>
          </p:nvSpPr>
          <p:spPr>
            <a:xfrm>
              <a:off x="73850" y="155700"/>
              <a:ext cx="4244100" cy="33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5" name="Google Shape;95;p9"/>
            <p:cNvSpPr/>
            <p:nvPr/>
          </p:nvSpPr>
          <p:spPr>
            <a:xfrm>
              <a:off x="4788725" y="4604000"/>
              <a:ext cx="4244100" cy="3318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6" name="Google Shape;96;p9"/>
            <p:cNvSpPr/>
            <p:nvPr/>
          </p:nvSpPr>
          <p:spPr>
            <a:xfrm>
              <a:off x="4983550" y="4827525"/>
              <a:ext cx="4244100" cy="33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97" name="Google Shape;97;p9"/>
          <p:cNvGrpSpPr/>
          <p:nvPr/>
        </p:nvGrpSpPr>
        <p:grpSpPr>
          <a:xfrm>
            <a:off x="-572964" y="1032448"/>
            <a:ext cx="10307735" cy="2460042"/>
            <a:chOff x="-572964" y="1032448"/>
            <a:chExt cx="10307735" cy="2460042"/>
          </a:xfrm>
        </p:grpSpPr>
        <p:sp>
          <p:nvSpPr>
            <p:cNvPr id="98" name="Google Shape;98;p9"/>
            <p:cNvSpPr/>
            <p:nvPr/>
          </p:nvSpPr>
          <p:spPr>
            <a:xfrm>
              <a:off x="-572964" y="1032448"/>
              <a:ext cx="1232785" cy="2460042"/>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8501986" y="1032448"/>
              <a:ext cx="1232785" cy="2460042"/>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sp>
        <p:nvSpPr>
          <p:cNvPr id="101" name="Google Shape;101;p10"/>
          <p:cNvSpPr>
            <a:spLocks noGrp="1"/>
          </p:cNvSpPr>
          <p:nvPr>
            <p:ph type="pic" idx="2"/>
          </p:nvPr>
        </p:nvSpPr>
        <p:spPr>
          <a:xfrm>
            <a:off x="0" y="0"/>
            <a:ext cx="9144000" cy="5143500"/>
          </a:xfrm>
          <a:prstGeom prst="rect">
            <a:avLst/>
          </a:prstGeom>
          <a:noFill/>
          <a:ln>
            <a:noFill/>
          </a:ln>
        </p:spPr>
      </p:sp>
      <p:sp>
        <p:nvSpPr>
          <p:cNvPr id="102" name="Google Shape;102;p10"/>
          <p:cNvSpPr txBox="1">
            <a:spLocks noGrp="1"/>
          </p:cNvSpPr>
          <p:nvPr>
            <p:ph type="title"/>
          </p:nvPr>
        </p:nvSpPr>
        <p:spPr>
          <a:xfrm>
            <a:off x="720000" y="4014450"/>
            <a:ext cx="7704000" cy="5727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30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7"/>
        <p:cNvGrpSpPr/>
        <p:nvPr/>
      </p:nvGrpSpPr>
      <p:grpSpPr>
        <a:xfrm>
          <a:off x="0" y="0"/>
          <a:ext cx="0" cy="0"/>
          <a:chOff x="0" y="0"/>
          <a:chExt cx="0" cy="0"/>
        </a:xfrm>
      </p:grpSpPr>
      <p:sp>
        <p:nvSpPr>
          <p:cNvPr id="118" name="Google Shape;11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title" idx="2" hasCustomPrompt="1"/>
          </p:nvPr>
        </p:nvSpPr>
        <p:spPr>
          <a:xfrm>
            <a:off x="944603" y="1379475"/>
            <a:ext cx="745800" cy="5727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3"/>
          <p:cNvSpPr txBox="1">
            <a:spLocks noGrp="1"/>
          </p:cNvSpPr>
          <p:nvPr>
            <p:ph type="title" idx="3" hasCustomPrompt="1"/>
          </p:nvPr>
        </p:nvSpPr>
        <p:spPr>
          <a:xfrm>
            <a:off x="944603" y="3052352"/>
            <a:ext cx="745800" cy="5727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title" idx="4" hasCustomPrompt="1"/>
          </p:nvPr>
        </p:nvSpPr>
        <p:spPr>
          <a:xfrm>
            <a:off x="3684741" y="1379475"/>
            <a:ext cx="745800" cy="5727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3"/>
          <p:cNvSpPr txBox="1">
            <a:spLocks noGrp="1"/>
          </p:cNvSpPr>
          <p:nvPr>
            <p:ph type="title" idx="5" hasCustomPrompt="1"/>
          </p:nvPr>
        </p:nvSpPr>
        <p:spPr>
          <a:xfrm>
            <a:off x="3684741" y="3052352"/>
            <a:ext cx="745800" cy="5727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13"/>
          <p:cNvSpPr txBox="1">
            <a:spLocks noGrp="1"/>
          </p:cNvSpPr>
          <p:nvPr>
            <p:ph type="title" idx="6" hasCustomPrompt="1"/>
          </p:nvPr>
        </p:nvSpPr>
        <p:spPr>
          <a:xfrm>
            <a:off x="6424886" y="1379475"/>
            <a:ext cx="745800" cy="5727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 name="Google Shape;124;p13"/>
          <p:cNvSpPr txBox="1">
            <a:spLocks noGrp="1"/>
          </p:cNvSpPr>
          <p:nvPr>
            <p:ph type="title" idx="7" hasCustomPrompt="1"/>
          </p:nvPr>
        </p:nvSpPr>
        <p:spPr>
          <a:xfrm>
            <a:off x="6424886" y="3052352"/>
            <a:ext cx="745800" cy="5727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13"/>
          <p:cNvSpPr txBox="1">
            <a:spLocks noGrp="1"/>
          </p:cNvSpPr>
          <p:nvPr>
            <p:ph type="subTitle" idx="1"/>
          </p:nvPr>
        </p:nvSpPr>
        <p:spPr>
          <a:xfrm>
            <a:off x="858213" y="1973649"/>
            <a:ext cx="194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 name="Google Shape;126;p13"/>
          <p:cNvSpPr txBox="1">
            <a:spLocks noGrp="1"/>
          </p:cNvSpPr>
          <p:nvPr>
            <p:ph type="subTitle" idx="8"/>
          </p:nvPr>
        </p:nvSpPr>
        <p:spPr>
          <a:xfrm>
            <a:off x="3598354" y="1973649"/>
            <a:ext cx="194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7" name="Google Shape;127;p13"/>
          <p:cNvSpPr txBox="1">
            <a:spLocks noGrp="1"/>
          </p:cNvSpPr>
          <p:nvPr>
            <p:ph type="subTitle" idx="9"/>
          </p:nvPr>
        </p:nvSpPr>
        <p:spPr>
          <a:xfrm>
            <a:off x="6338496" y="1973649"/>
            <a:ext cx="194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 name="Google Shape;128;p13"/>
          <p:cNvSpPr txBox="1">
            <a:spLocks noGrp="1"/>
          </p:cNvSpPr>
          <p:nvPr>
            <p:ph type="subTitle" idx="13"/>
          </p:nvPr>
        </p:nvSpPr>
        <p:spPr>
          <a:xfrm>
            <a:off x="858213" y="3646598"/>
            <a:ext cx="194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9" name="Google Shape;129;p13"/>
          <p:cNvSpPr txBox="1">
            <a:spLocks noGrp="1"/>
          </p:cNvSpPr>
          <p:nvPr>
            <p:ph type="subTitle" idx="14"/>
          </p:nvPr>
        </p:nvSpPr>
        <p:spPr>
          <a:xfrm>
            <a:off x="3598354" y="3646600"/>
            <a:ext cx="194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0" name="Google Shape;130;p13"/>
          <p:cNvSpPr txBox="1">
            <a:spLocks noGrp="1"/>
          </p:cNvSpPr>
          <p:nvPr>
            <p:ph type="subTitle" idx="15"/>
          </p:nvPr>
        </p:nvSpPr>
        <p:spPr>
          <a:xfrm>
            <a:off x="6338496" y="3646598"/>
            <a:ext cx="194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1" name="Google Shape;131;p13"/>
          <p:cNvGrpSpPr/>
          <p:nvPr/>
        </p:nvGrpSpPr>
        <p:grpSpPr>
          <a:xfrm>
            <a:off x="-299350" y="-48350"/>
            <a:ext cx="9489410" cy="5589860"/>
            <a:chOff x="-299350" y="-48350"/>
            <a:chExt cx="9489410" cy="5589860"/>
          </a:xfrm>
        </p:grpSpPr>
        <p:grpSp>
          <p:nvGrpSpPr>
            <p:cNvPr id="132" name="Google Shape;132;p13"/>
            <p:cNvGrpSpPr/>
            <p:nvPr/>
          </p:nvGrpSpPr>
          <p:grpSpPr>
            <a:xfrm>
              <a:off x="8506972" y="3394828"/>
              <a:ext cx="683088" cy="2146682"/>
              <a:chOff x="8506972" y="3394828"/>
              <a:chExt cx="683088" cy="2146682"/>
            </a:xfrm>
          </p:grpSpPr>
          <p:sp>
            <p:nvSpPr>
              <p:cNvPr id="133" name="Google Shape;133;p13"/>
              <p:cNvSpPr/>
              <p:nvPr/>
            </p:nvSpPr>
            <p:spPr>
              <a:xfrm rot="5400000">
                <a:off x="7959010" y="4100878"/>
                <a:ext cx="1937100" cy="525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4" name="Google Shape;134;p13"/>
              <p:cNvSpPr/>
              <p:nvPr/>
            </p:nvSpPr>
            <p:spPr>
              <a:xfrm rot="5400000">
                <a:off x="7815172" y="4296210"/>
                <a:ext cx="1937100" cy="5535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135" name="Google Shape;135;p13"/>
            <p:cNvGrpSpPr/>
            <p:nvPr/>
          </p:nvGrpSpPr>
          <p:grpSpPr>
            <a:xfrm>
              <a:off x="-299350" y="-48350"/>
              <a:ext cx="2146682" cy="683088"/>
              <a:chOff x="-299350" y="-48350"/>
              <a:chExt cx="2146682" cy="683088"/>
            </a:xfrm>
          </p:grpSpPr>
          <p:sp>
            <p:nvSpPr>
              <p:cNvPr id="136" name="Google Shape;136;p13"/>
              <p:cNvSpPr/>
              <p:nvPr/>
            </p:nvSpPr>
            <p:spPr>
              <a:xfrm>
                <a:off x="-299350" y="-48350"/>
                <a:ext cx="1937100" cy="525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7" name="Google Shape;137;p13"/>
              <p:cNvSpPr/>
              <p:nvPr/>
            </p:nvSpPr>
            <p:spPr>
              <a:xfrm>
                <a:off x="-89768" y="81238"/>
                <a:ext cx="1937100" cy="5535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grpSp>
        <p:nvGrpSpPr>
          <p:cNvPr id="138" name="Google Shape;138;p13"/>
          <p:cNvGrpSpPr/>
          <p:nvPr/>
        </p:nvGrpSpPr>
        <p:grpSpPr>
          <a:xfrm>
            <a:off x="34" y="-8903"/>
            <a:ext cx="9184616" cy="5152394"/>
            <a:chOff x="34" y="-8903"/>
            <a:chExt cx="9184616" cy="5152394"/>
          </a:xfrm>
        </p:grpSpPr>
        <p:sp>
          <p:nvSpPr>
            <p:cNvPr id="139" name="Google Shape;139;p13"/>
            <p:cNvSpPr/>
            <p:nvPr/>
          </p:nvSpPr>
          <p:spPr>
            <a:xfrm flipH="1">
              <a:off x="34" y="4478599"/>
              <a:ext cx="1329691" cy="664892"/>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rot="10800000" flipH="1">
              <a:off x="7854959" y="-8903"/>
              <a:ext cx="1329691" cy="664892"/>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1896000" y="2397238"/>
            <a:ext cx="5067600" cy="1511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6" name="Google Shape;176;p18"/>
          <p:cNvSpPr txBox="1">
            <a:spLocks noGrp="1"/>
          </p:cNvSpPr>
          <p:nvPr>
            <p:ph type="title" idx="2" hasCustomPrompt="1"/>
          </p:nvPr>
        </p:nvSpPr>
        <p:spPr>
          <a:xfrm>
            <a:off x="1896000" y="1234863"/>
            <a:ext cx="1425900" cy="1063500"/>
          </a:xfrm>
          <a:prstGeom prst="rect">
            <a:avLst/>
          </a:prstGeom>
          <a:solidFill>
            <a:schemeClr val="dk2"/>
          </a:solid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177" name="Google Shape;177;p18"/>
          <p:cNvGrpSpPr/>
          <p:nvPr/>
        </p:nvGrpSpPr>
        <p:grpSpPr>
          <a:xfrm>
            <a:off x="-969830" y="-699974"/>
            <a:ext cx="11058074" cy="6735553"/>
            <a:chOff x="-969830" y="-699974"/>
            <a:chExt cx="11058074" cy="6735553"/>
          </a:xfrm>
        </p:grpSpPr>
        <p:sp>
          <p:nvSpPr>
            <p:cNvPr id="178" name="Google Shape;178;p18"/>
            <p:cNvSpPr/>
            <p:nvPr/>
          </p:nvSpPr>
          <p:spPr>
            <a:xfrm>
              <a:off x="-969830" y="2398676"/>
              <a:ext cx="1822449" cy="3636903"/>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8265795" y="-699974"/>
              <a:ext cx="1822449" cy="3636903"/>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8"/>
          <p:cNvGrpSpPr/>
          <p:nvPr/>
        </p:nvGrpSpPr>
        <p:grpSpPr>
          <a:xfrm>
            <a:off x="-52271" y="139924"/>
            <a:ext cx="9208328" cy="4831751"/>
            <a:chOff x="-52271" y="139924"/>
            <a:chExt cx="9208328" cy="4831751"/>
          </a:xfrm>
        </p:grpSpPr>
        <p:sp>
          <p:nvSpPr>
            <p:cNvPr id="181" name="Google Shape;181;p18"/>
            <p:cNvSpPr/>
            <p:nvPr/>
          </p:nvSpPr>
          <p:spPr>
            <a:xfrm rot="5400000" flipH="1">
              <a:off x="-375260" y="462914"/>
              <a:ext cx="1292051" cy="646071"/>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rot="-5400000" flipH="1">
              <a:off x="8186996" y="4002614"/>
              <a:ext cx="1292051" cy="646071"/>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16"/>
        <p:cNvGrpSpPr/>
        <p:nvPr/>
      </p:nvGrpSpPr>
      <p:grpSpPr>
        <a:xfrm>
          <a:off x="0" y="0"/>
          <a:ext cx="0" cy="0"/>
          <a:chOff x="0" y="0"/>
          <a:chExt cx="0" cy="0"/>
        </a:xfrm>
      </p:grpSpPr>
      <p:sp>
        <p:nvSpPr>
          <p:cNvPr id="217" name="Google Shape;21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8" name="Google Shape;218;p22"/>
          <p:cNvGrpSpPr/>
          <p:nvPr/>
        </p:nvGrpSpPr>
        <p:grpSpPr>
          <a:xfrm>
            <a:off x="-962075" y="4604000"/>
            <a:ext cx="11037425" cy="683088"/>
            <a:chOff x="-962075" y="4604000"/>
            <a:chExt cx="11037425" cy="683088"/>
          </a:xfrm>
        </p:grpSpPr>
        <p:grpSp>
          <p:nvGrpSpPr>
            <p:cNvPr id="219" name="Google Shape;219;p22"/>
            <p:cNvGrpSpPr/>
            <p:nvPr/>
          </p:nvGrpSpPr>
          <p:grpSpPr>
            <a:xfrm>
              <a:off x="-962075" y="4604000"/>
              <a:ext cx="2146682" cy="683088"/>
              <a:chOff x="-962075" y="4604000"/>
              <a:chExt cx="2146682" cy="683088"/>
            </a:xfrm>
          </p:grpSpPr>
          <p:sp>
            <p:nvSpPr>
              <p:cNvPr id="220" name="Google Shape;220;p22"/>
              <p:cNvSpPr/>
              <p:nvPr/>
            </p:nvSpPr>
            <p:spPr>
              <a:xfrm rot="10800000">
                <a:off x="-752493" y="4762088"/>
                <a:ext cx="1937100" cy="525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1" name="Google Shape;221;p22"/>
              <p:cNvSpPr/>
              <p:nvPr/>
            </p:nvSpPr>
            <p:spPr>
              <a:xfrm rot="10800000">
                <a:off x="-962075" y="4604000"/>
                <a:ext cx="1937100" cy="5535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22" name="Google Shape;222;p22"/>
            <p:cNvGrpSpPr/>
            <p:nvPr/>
          </p:nvGrpSpPr>
          <p:grpSpPr>
            <a:xfrm>
              <a:off x="7864582" y="4604000"/>
              <a:ext cx="2210768" cy="683088"/>
              <a:chOff x="7864582" y="4604000"/>
              <a:chExt cx="2210768" cy="683088"/>
            </a:xfrm>
          </p:grpSpPr>
          <p:sp>
            <p:nvSpPr>
              <p:cNvPr id="223" name="Google Shape;223;p22"/>
              <p:cNvSpPr/>
              <p:nvPr/>
            </p:nvSpPr>
            <p:spPr>
              <a:xfrm rot="10800000">
                <a:off x="7864582" y="4762088"/>
                <a:ext cx="1937100" cy="525000"/>
              </a:xfrm>
              <a:prstGeom prst="rect">
                <a:avLst/>
              </a:prstGeom>
              <a:solidFill>
                <a:srgbClr val="BD4A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4" name="Google Shape;224;p22"/>
              <p:cNvSpPr/>
              <p:nvPr/>
            </p:nvSpPr>
            <p:spPr>
              <a:xfrm rot="10800000">
                <a:off x="8138250" y="4604000"/>
                <a:ext cx="1937100" cy="553500"/>
              </a:xfrm>
              <a:prstGeom prst="rect">
                <a:avLst/>
              </a:prstGeom>
              <a:solidFill>
                <a:srgbClr val="2424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grpSp>
        <p:nvGrpSpPr>
          <p:cNvPr id="225" name="Google Shape;225;p22"/>
          <p:cNvGrpSpPr/>
          <p:nvPr/>
        </p:nvGrpSpPr>
        <p:grpSpPr>
          <a:xfrm>
            <a:off x="-544125" y="-559585"/>
            <a:ext cx="10213600" cy="2198168"/>
            <a:chOff x="-544124" y="-559585"/>
            <a:chExt cx="10213600" cy="2198168"/>
          </a:xfrm>
        </p:grpSpPr>
        <p:sp>
          <p:nvSpPr>
            <p:cNvPr id="226" name="Google Shape;226;p22"/>
            <p:cNvSpPr/>
            <p:nvPr/>
          </p:nvSpPr>
          <p:spPr>
            <a:xfrm>
              <a:off x="8568276" y="-559585"/>
              <a:ext cx="1101200" cy="219816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27" name="Google Shape;227;p22"/>
            <p:cNvSpPr/>
            <p:nvPr/>
          </p:nvSpPr>
          <p:spPr>
            <a:xfrm>
              <a:off x="-544124" y="-559585"/>
              <a:ext cx="1101200" cy="2198168"/>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1pPr>
            <a:lvl2pPr lvl="1"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2pPr>
            <a:lvl3pPr lvl="2"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3pPr>
            <a:lvl4pPr lvl="3"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4pPr>
            <a:lvl5pPr lvl="4"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5pPr>
            <a:lvl6pPr lvl="5"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6pPr>
            <a:lvl7pPr lvl="6"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7pPr>
            <a:lvl8pPr lvl="7"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8pPr>
            <a:lvl9pPr lvl="8"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1pPr>
            <a:lvl2pPr marL="914400" lvl="1"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2pPr>
            <a:lvl3pPr marL="1371600" lvl="2"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3pPr>
            <a:lvl4pPr marL="1828800" lvl="3"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4pPr>
            <a:lvl5pPr marL="2286000" lvl="4"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5pPr>
            <a:lvl6pPr marL="2743200" lvl="5"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6pPr>
            <a:lvl7pPr marL="3200400" lvl="6"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7pPr>
            <a:lvl8pPr marL="3657600" lvl="7"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8pPr>
            <a:lvl9pPr marL="4114800" lvl="8" indent="-304800">
              <a:lnSpc>
                <a:spcPct val="100000"/>
              </a:lnSpc>
              <a:spcBef>
                <a:spcPts val="0"/>
              </a:spcBef>
              <a:spcAft>
                <a:spcPts val="0"/>
              </a:spcAft>
              <a:buClr>
                <a:schemeClr val="dk1"/>
              </a:buClr>
              <a:buSzPts val="1200"/>
              <a:buFont typeface="Encode Sans"/>
              <a:buChar char="■"/>
              <a:defRPr sz="12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8" r:id="rId6"/>
    <p:sldLayoutId id="2147483659" r:id="rId7"/>
    <p:sldLayoutId id="2147483664" r:id="rId8"/>
    <p:sldLayoutId id="2147483668" r:id="rId9"/>
    <p:sldLayoutId id="2147483669" r:id="rId10"/>
    <p:sldLayoutId id="2147483670" r:id="rId11"/>
    <p:sldLayoutId id="2147483679" r:id="rId12"/>
    <p:sldLayoutId id="2147483680" r:id="rId13"/>
    <p:sldLayoutId id="2147483681" r:id="rId14"/>
    <p:sldLayoutId id="214748368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2006.11239" TargetMode="External"/><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arxiv.org/abs/2102.0967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hyperlink" Target="https://www.blueshadow.art/midjourney-prompt-commands/" TargetMode="External"/><Relationship Id="rId3" Type="http://schemas.openxmlformats.org/officeDocument/2006/relationships/hyperlink" Target="https://anjanasamindraperera.medium.com/dall-e-2-vs-midjourney-vs-stable-diffusion-8eb9eb7d20be" TargetMode="External"/><Relationship Id="rId7" Type="http://schemas.openxmlformats.org/officeDocument/2006/relationships/hyperlink" Target="https://www.marktechpost.com/2022/11/14/how-do-dall%C2%B7e-2-stable-diffusion-and-midjourney-work/" TargetMode="External"/><Relationship Id="rId12" Type="http://schemas.openxmlformats.org/officeDocument/2006/relationships/hyperlink" Target="https://openai.com/dall-e-2"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hyperlink" Target="https://theaisummer.com/diffusion-models/" TargetMode="External"/><Relationship Id="rId11" Type="http://schemas.openxmlformats.org/officeDocument/2006/relationships/hyperlink" Target="https://stablediffusionweb.com/" TargetMode="External"/><Relationship Id="rId5" Type="http://schemas.openxmlformats.org/officeDocument/2006/relationships/hyperlink" Target="https://www.androidauthority.com/what-is-midjourney-3324590/" TargetMode="External"/><Relationship Id="rId10" Type="http://schemas.openxmlformats.org/officeDocument/2006/relationships/hyperlink" Target="https://www.anthropic.com/news/claude-3-family" TargetMode="External"/><Relationship Id="rId4" Type="http://schemas.openxmlformats.org/officeDocument/2006/relationships/hyperlink" Target="https://www.assemblyai.com/blog/how-dall-e-2-actually-works/" TargetMode="External"/><Relationship Id="rId9" Type="http://schemas.openxmlformats.org/officeDocument/2006/relationships/hyperlink" Target="https://buildspace.so/notes/stable-diffusion-vs-midjourney-vs-dalle-2"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9"/>
        </a:solidFill>
        <a:effectLst/>
      </p:bgPr>
    </p:bg>
    <p:spTree>
      <p:nvGrpSpPr>
        <p:cNvPr id="1" name="Shape 433"/>
        <p:cNvGrpSpPr/>
        <p:nvPr/>
      </p:nvGrpSpPr>
      <p:grpSpPr>
        <a:xfrm>
          <a:off x="0" y="0"/>
          <a:ext cx="0" cy="0"/>
          <a:chOff x="0" y="0"/>
          <a:chExt cx="0" cy="0"/>
        </a:xfrm>
      </p:grpSpPr>
      <p:sp>
        <p:nvSpPr>
          <p:cNvPr id="434" name="Google Shape;434;p39"/>
          <p:cNvSpPr txBox="1">
            <a:spLocks noGrp="1"/>
          </p:cNvSpPr>
          <p:nvPr>
            <p:ph type="ctrTitle"/>
          </p:nvPr>
        </p:nvSpPr>
        <p:spPr>
          <a:xfrm>
            <a:off x="1483109" y="1065126"/>
            <a:ext cx="7204668" cy="254954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dirty="0">
                <a:solidFill>
                  <a:schemeClr val="bg2"/>
                </a:solidFill>
              </a:rPr>
              <a:t>G</a:t>
            </a:r>
            <a:r>
              <a:rPr lang="en-US" sz="4000" dirty="0"/>
              <a:t>enerative Image</a:t>
            </a:r>
            <a:br>
              <a:rPr lang="en-US" sz="4000" dirty="0"/>
            </a:br>
            <a:r>
              <a:rPr lang="en-US" sz="4000" dirty="0"/>
              <a:t> </a:t>
            </a:r>
            <a:r>
              <a:rPr lang="en-US" sz="4000" dirty="0">
                <a:solidFill>
                  <a:schemeClr val="bg2"/>
                </a:solidFill>
              </a:rPr>
              <a:t>Algorithms </a:t>
            </a:r>
            <a:r>
              <a:rPr lang="en-US" sz="4000" dirty="0"/>
              <a:t>based on </a:t>
            </a:r>
            <a:br>
              <a:rPr lang="en-US" sz="4000" dirty="0"/>
            </a:br>
            <a:r>
              <a:rPr lang="en-US" sz="4000" dirty="0"/>
              <a:t>AI approach </a:t>
            </a:r>
            <a:r>
              <a:rPr lang="en-US" sz="4000" dirty="0">
                <a:solidFill>
                  <a:schemeClr val="bg2"/>
                </a:solidFill>
              </a:rPr>
              <a:t>with</a:t>
            </a:r>
            <a:r>
              <a:rPr lang="en-US" sz="4000" dirty="0"/>
              <a:t> comparative results </a:t>
            </a:r>
          </a:p>
        </p:txBody>
      </p:sp>
      <p:sp>
        <p:nvSpPr>
          <p:cNvPr id="435" name="Google Shape;435;p39"/>
          <p:cNvSpPr txBox="1">
            <a:spLocks noGrp="1"/>
          </p:cNvSpPr>
          <p:nvPr>
            <p:ph type="subTitle" idx="1"/>
          </p:nvPr>
        </p:nvSpPr>
        <p:spPr>
          <a:xfrm>
            <a:off x="1483109" y="3552702"/>
            <a:ext cx="5474400" cy="400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err="1"/>
              <a:t>Chivu</a:t>
            </a:r>
            <a:r>
              <a:rPr lang="en-US" dirty="0"/>
              <a:t> Georgian-Cristian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5A0-6BB8-4F9D-8361-F9C450FDC5E4}"/>
              </a:ext>
            </a:extLst>
          </p:cNvPr>
          <p:cNvSpPr>
            <a:spLocks noGrp="1"/>
          </p:cNvSpPr>
          <p:nvPr>
            <p:ph type="title"/>
          </p:nvPr>
        </p:nvSpPr>
        <p:spPr/>
        <p:txBody>
          <a:bodyPr/>
          <a:lstStyle/>
          <a:p>
            <a:r>
              <a:rPr lang="en-US" dirty="0"/>
              <a:t>The field of Image Generation Models</a:t>
            </a:r>
          </a:p>
        </p:txBody>
      </p:sp>
      <p:sp>
        <p:nvSpPr>
          <p:cNvPr id="3" name="Text Placeholder 21">
            <a:extLst>
              <a:ext uri="{FF2B5EF4-FFF2-40B4-BE49-F238E27FC236}">
                <a16:creationId xmlns:a16="http://schemas.microsoft.com/office/drawing/2014/main" id="{09C8B0BD-4C2E-4556-9C36-0B2227B74897}"/>
              </a:ext>
            </a:extLst>
          </p:cNvPr>
          <p:cNvSpPr txBox="1">
            <a:spLocks/>
          </p:cNvSpPr>
          <p:nvPr/>
        </p:nvSpPr>
        <p:spPr>
          <a:xfrm>
            <a:off x="602172" y="1108182"/>
            <a:ext cx="7699254" cy="392680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68300" indent="-228600">
              <a:buFont typeface="+mj-lt"/>
              <a:buAutoNum type="arabicPeriod"/>
            </a:pPr>
            <a:r>
              <a:rPr lang="en-US" sz="1200" b="1" dirty="0">
                <a:latin typeface="Encode Sans" panose="020B0604020202020204" charset="0"/>
              </a:rPr>
              <a:t>Generative Adversarial Networks (GANs):</a:t>
            </a:r>
          </a:p>
          <a:p>
            <a:pPr marL="368300" indent="-228600">
              <a:buFont typeface="+mj-lt"/>
              <a:buAutoNum type="arabicPeriod"/>
            </a:pPr>
            <a:endParaRPr lang="en-US" sz="1200" b="1" dirty="0">
              <a:latin typeface="Encode Sans" panose="020B0604020202020204" charset="0"/>
            </a:endParaRPr>
          </a:p>
          <a:p>
            <a:pPr marL="139700"/>
            <a:r>
              <a:rPr lang="en-US" sz="1200" dirty="0">
                <a:latin typeface="Encode Sans" panose="020B0604020202020204" charset="0"/>
              </a:rPr>
              <a:t>GANs consist of two neural networks, the generator and the discriminator, that compete against each other in a game-like setup. The generator generates synthetic data (e.g., images, text, sound) from random noise, while the discriminator’s task is to distinguish between real and fake data. </a:t>
            </a:r>
          </a:p>
          <a:p>
            <a:pPr marL="368300" indent="-228600">
              <a:buFont typeface="+mj-lt"/>
              <a:buAutoNum type="arabicPeriod"/>
            </a:pPr>
            <a:endParaRPr lang="en-US" sz="1200" dirty="0">
              <a:latin typeface="Encode Sans" panose="020B0604020202020204" charset="0"/>
            </a:endParaRPr>
          </a:p>
          <a:p>
            <a:pPr marL="368300" indent="-228600">
              <a:buFont typeface="+mj-lt"/>
              <a:buAutoNum type="arabicPeriod" startAt="2"/>
            </a:pPr>
            <a:r>
              <a:rPr lang="en-US" sz="1200" b="1" dirty="0">
                <a:latin typeface="Encode Sans" panose="020B0604020202020204" charset="0"/>
              </a:rPr>
              <a:t>Variational Autoencoders (VAEs):</a:t>
            </a:r>
          </a:p>
          <a:p>
            <a:pPr marL="368300" indent="-228600">
              <a:buFont typeface="+mj-lt"/>
              <a:buAutoNum type="arabicPeriod" startAt="2"/>
            </a:pPr>
            <a:endParaRPr lang="en-US" sz="1200" b="1" dirty="0">
              <a:latin typeface="Encode Sans" panose="020B0604020202020204" charset="0"/>
            </a:endParaRPr>
          </a:p>
          <a:p>
            <a:pPr marL="139700"/>
            <a:r>
              <a:rPr lang="en-US" sz="1200" dirty="0">
                <a:latin typeface="Encode Sans" panose="020B0604020202020204" charset="0"/>
              </a:rPr>
              <a:t>VAEs are generative models that learn to encode data into a latent space and then decode it back to reconstruct the original data. They learn probabilistic representations of the input data, allowing them to generate new samples from the learned distribution. VAEs are commonly used in image generation tasks and have also been applied to text and audio generation.</a:t>
            </a:r>
          </a:p>
          <a:p>
            <a:pPr marL="368300" indent="-228600">
              <a:buFont typeface="+mj-lt"/>
              <a:buAutoNum type="arabicPeriod"/>
            </a:pPr>
            <a:endParaRPr lang="en-US" sz="1200" dirty="0">
              <a:latin typeface="Encode Sans" panose="020B0604020202020204" charset="0"/>
            </a:endParaRPr>
          </a:p>
          <a:p>
            <a:pPr marL="368300" indent="-228600">
              <a:buFont typeface="+mj-lt"/>
              <a:buAutoNum type="arabicPeriod" startAt="3"/>
            </a:pPr>
            <a:r>
              <a:rPr lang="en-US" sz="1200" b="1" dirty="0">
                <a:latin typeface="Encode Sans" panose="020B0604020202020204" charset="0"/>
              </a:rPr>
              <a:t>Autoregressive Models:</a:t>
            </a:r>
          </a:p>
          <a:p>
            <a:pPr marL="368300" indent="-228600">
              <a:buFont typeface="+mj-lt"/>
              <a:buAutoNum type="arabicPeriod" startAt="3"/>
            </a:pPr>
            <a:endParaRPr lang="en-US" sz="1200" b="1" dirty="0">
              <a:latin typeface="Encode Sans" panose="020B0604020202020204" charset="0"/>
            </a:endParaRPr>
          </a:p>
          <a:p>
            <a:pPr marL="139700"/>
            <a:r>
              <a:rPr lang="en-US" sz="1200" dirty="0">
                <a:latin typeface="Encode Sans" panose="020B0604020202020204" charset="0"/>
              </a:rPr>
              <a:t>Autoregressive models generate data one element at a time, conditioning the generation of each element on previously generated elements. Popular examples of autoregressive models include language models like GPT (Generative Pre-trained Transformer), which can generate coherent and contextually appropriate text.</a:t>
            </a:r>
          </a:p>
        </p:txBody>
      </p:sp>
    </p:spTree>
    <p:extLst>
      <p:ext uri="{BB962C8B-B14F-4D97-AF65-F5344CB8AC3E}">
        <p14:creationId xmlns:p14="http://schemas.microsoft.com/office/powerpoint/2010/main" val="261653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0271AF-0814-4DCF-BDAA-284FEBCF3B5E}"/>
              </a:ext>
            </a:extLst>
          </p:cNvPr>
          <p:cNvSpPr txBox="1">
            <a:spLocks/>
          </p:cNvSpPr>
          <p:nvPr/>
        </p:nvSpPr>
        <p:spPr>
          <a:xfrm>
            <a:off x="320374" y="500709"/>
            <a:ext cx="8103626" cy="400304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82600" indent="-342900">
              <a:buFont typeface="+mj-lt"/>
              <a:buAutoNum type="arabicPeriod"/>
            </a:pPr>
            <a:endParaRPr lang="en-US" dirty="0">
              <a:latin typeface="Encode Sans" panose="020B0604020202020204" charset="0"/>
            </a:endParaRPr>
          </a:p>
          <a:p>
            <a:pPr marL="482600" indent="-342900">
              <a:buFont typeface="+mj-lt"/>
              <a:buAutoNum type="arabicPeriod" startAt="4"/>
            </a:pPr>
            <a:r>
              <a:rPr lang="en-US" b="1" dirty="0">
                <a:latin typeface="Encode Sans" panose="020B0604020202020204" charset="0"/>
              </a:rPr>
              <a:t>Recurrent Neural Networks (RNNs):</a:t>
            </a:r>
          </a:p>
          <a:p>
            <a:pPr marL="482600" indent="-342900">
              <a:buFont typeface="+mj-lt"/>
              <a:buAutoNum type="arabicPeriod" startAt="4"/>
            </a:pPr>
            <a:endParaRPr lang="en-US" sz="1000" b="1" dirty="0">
              <a:latin typeface="Encode Sans" panose="020B0604020202020204" charset="0"/>
            </a:endParaRPr>
          </a:p>
          <a:p>
            <a:pPr marL="139700"/>
            <a:r>
              <a:rPr lang="en-US" dirty="0">
                <a:latin typeface="Encode Sans" panose="020B0604020202020204" charset="0"/>
              </a:rPr>
              <a:t>RNNs are a type of neural network that processes sequential data, such as natural language sentences or time-series data. However, RNNs are limited in generating long sequences due to the vanishing gradient problem. More advanced variants of RNNs, such as Long Short-Term Memory (LSTM) and Gated Recurrent Unit (GRU), have been developed to address this limitation.</a:t>
            </a:r>
          </a:p>
          <a:p>
            <a:pPr marL="139700"/>
            <a:endParaRPr lang="en-US" dirty="0">
              <a:latin typeface="Encode Sans" panose="020B0604020202020204" charset="0"/>
            </a:endParaRPr>
          </a:p>
          <a:p>
            <a:pPr marL="482600" indent="-342900">
              <a:buFont typeface="+mj-lt"/>
              <a:buAutoNum type="arabicPeriod" startAt="5"/>
            </a:pPr>
            <a:r>
              <a:rPr lang="en-US" b="1" dirty="0">
                <a:latin typeface="Encode Sans" panose="020B0604020202020204" charset="0"/>
              </a:rPr>
              <a:t>Transformer-based Models:</a:t>
            </a:r>
          </a:p>
          <a:p>
            <a:pPr marL="482600" indent="-342900">
              <a:buFont typeface="+mj-lt"/>
              <a:buAutoNum type="arabicPeriod" startAt="5"/>
            </a:pPr>
            <a:endParaRPr lang="en-US" sz="1000" dirty="0">
              <a:latin typeface="Encode Sans" panose="020B0604020202020204" charset="0"/>
            </a:endParaRPr>
          </a:p>
          <a:p>
            <a:pPr marL="139700"/>
            <a:r>
              <a:rPr lang="en-US" dirty="0">
                <a:latin typeface="Encode Sans" panose="020B0604020202020204" charset="0"/>
              </a:rPr>
              <a:t>Transformers, like the </a:t>
            </a:r>
            <a:r>
              <a:rPr lang="en-US" b="1" dirty="0">
                <a:latin typeface="Encode Sans" panose="020B0604020202020204" charset="0"/>
              </a:rPr>
              <a:t>GPT series</a:t>
            </a:r>
            <a:r>
              <a:rPr lang="en-US" dirty="0">
                <a:latin typeface="Encode Sans" panose="020B0604020202020204" charset="0"/>
              </a:rPr>
              <a:t>, have gained significant popularity in natural language processing and generative tasks. They use attention mechanisms to model the relationships between different elements in a sequence effectively. </a:t>
            </a:r>
          </a:p>
          <a:p>
            <a:pPr marL="482600" indent="-342900">
              <a:buFont typeface="+mj-lt"/>
              <a:buAutoNum type="arabicPeriod"/>
            </a:pPr>
            <a:endParaRPr lang="en-US" dirty="0">
              <a:latin typeface="Encode Sans" panose="020B0604020202020204" charset="0"/>
            </a:endParaRPr>
          </a:p>
          <a:p>
            <a:pPr marL="482600" indent="-342900">
              <a:buFont typeface="+mj-lt"/>
              <a:buAutoNum type="arabicPeriod" startAt="6"/>
            </a:pPr>
            <a:r>
              <a:rPr lang="en-US" b="1" dirty="0">
                <a:latin typeface="Encode Sans" panose="020B0604020202020204" charset="0"/>
              </a:rPr>
              <a:t>Reinforcement Learning for Generative Tasks:</a:t>
            </a:r>
          </a:p>
          <a:p>
            <a:pPr marL="482600" indent="-342900">
              <a:buFont typeface="+mj-lt"/>
              <a:buAutoNum type="arabicPeriod" startAt="6"/>
            </a:pPr>
            <a:endParaRPr lang="en-US" sz="1000" dirty="0">
              <a:latin typeface="Encode Sans" panose="020B0604020202020204" charset="0"/>
            </a:endParaRPr>
          </a:p>
          <a:p>
            <a:pPr marL="139700"/>
            <a:r>
              <a:rPr lang="en-US" dirty="0">
                <a:latin typeface="Encode Sans" panose="020B0604020202020204" charset="0"/>
              </a:rPr>
              <a:t>Reinforcement learning can also be applied to generative tasks. In this setup, an agent learns to generate data by interacting with an environment and receiving rewards or feedback based on the quality of the generated samples. </a:t>
            </a:r>
          </a:p>
        </p:txBody>
      </p:sp>
    </p:spTree>
    <p:extLst>
      <p:ext uri="{BB962C8B-B14F-4D97-AF65-F5344CB8AC3E}">
        <p14:creationId xmlns:p14="http://schemas.microsoft.com/office/powerpoint/2010/main" val="2385916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53"/>
          <p:cNvPicPr preferRelativeResize="0">
            <a:picLocks noGrp="1"/>
          </p:cNvPicPr>
          <p:nvPr>
            <p:ph type="pic" idx="2"/>
          </p:nvPr>
        </p:nvPicPr>
        <p:blipFill rotWithShape="1">
          <a:blip r:embed="rId3"/>
          <a:srcRect l="4381" r="4381"/>
          <a:stretch/>
        </p:blipFill>
        <p:spPr>
          <a:xfrm>
            <a:off x="0" y="0"/>
            <a:ext cx="9144000" cy="5143500"/>
          </a:xfrm>
          <a:prstGeom prst="rect">
            <a:avLst/>
          </a:prstGeom>
        </p:spPr>
      </p:pic>
      <p:grpSp>
        <p:nvGrpSpPr>
          <p:cNvPr id="601" name="Google Shape;601;p53"/>
          <p:cNvGrpSpPr/>
          <p:nvPr/>
        </p:nvGrpSpPr>
        <p:grpSpPr>
          <a:xfrm>
            <a:off x="-759589" y="2562398"/>
            <a:ext cx="10663185" cy="2460042"/>
            <a:chOff x="-759589" y="2562398"/>
            <a:chExt cx="10663185" cy="2460042"/>
          </a:xfrm>
        </p:grpSpPr>
        <p:sp>
          <p:nvSpPr>
            <p:cNvPr id="602" name="Google Shape;602;p53"/>
            <p:cNvSpPr/>
            <p:nvPr/>
          </p:nvSpPr>
          <p:spPr>
            <a:xfrm>
              <a:off x="-759589" y="2562398"/>
              <a:ext cx="1232785" cy="2460042"/>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3"/>
            <p:cNvSpPr/>
            <p:nvPr/>
          </p:nvSpPr>
          <p:spPr>
            <a:xfrm>
              <a:off x="8670811" y="2562398"/>
              <a:ext cx="1232785" cy="2460042"/>
            </a:xfrm>
            <a:custGeom>
              <a:avLst/>
              <a:gdLst/>
              <a:ahLst/>
              <a:cxnLst/>
              <a:rect l="l" t="t" r="r" b="b"/>
              <a:pathLst>
                <a:path w="109654" h="209499" extrusionOk="0">
                  <a:moveTo>
                    <a:pt x="54698" y="46004"/>
                  </a:moveTo>
                  <a:cubicBezTo>
                    <a:pt x="59458" y="46004"/>
                    <a:pt x="63336" y="49871"/>
                    <a:pt x="63347" y="54635"/>
                  </a:cubicBezTo>
                  <a:lnTo>
                    <a:pt x="63601" y="154818"/>
                  </a:lnTo>
                  <a:cubicBezTo>
                    <a:pt x="63614" y="159590"/>
                    <a:pt x="59744" y="163482"/>
                    <a:pt x="54977" y="163495"/>
                  </a:cubicBezTo>
                  <a:cubicBezTo>
                    <a:pt x="54970" y="163495"/>
                    <a:pt x="54963" y="163495"/>
                    <a:pt x="54956" y="163495"/>
                  </a:cubicBezTo>
                  <a:cubicBezTo>
                    <a:pt x="50197" y="163495"/>
                    <a:pt x="46319" y="159627"/>
                    <a:pt x="46307" y="154863"/>
                  </a:cubicBezTo>
                  <a:lnTo>
                    <a:pt x="46053" y="54678"/>
                  </a:lnTo>
                  <a:cubicBezTo>
                    <a:pt x="46042" y="49907"/>
                    <a:pt x="49910" y="46018"/>
                    <a:pt x="54677" y="46005"/>
                  </a:cubicBezTo>
                  <a:cubicBezTo>
                    <a:pt x="54684" y="46004"/>
                    <a:pt x="54691" y="46004"/>
                    <a:pt x="54698" y="46004"/>
                  </a:cubicBezTo>
                  <a:close/>
                  <a:moveTo>
                    <a:pt x="54700" y="45221"/>
                  </a:moveTo>
                  <a:cubicBezTo>
                    <a:pt x="54692" y="45221"/>
                    <a:pt x="54684" y="45221"/>
                    <a:pt x="54675" y="45221"/>
                  </a:cubicBezTo>
                  <a:lnTo>
                    <a:pt x="54677" y="45221"/>
                  </a:lnTo>
                  <a:cubicBezTo>
                    <a:pt x="49477" y="45234"/>
                    <a:pt x="45258" y="49478"/>
                    <a:pt x="45271" y="54680"/>
                  </a:cubicBezTo>
                  <a:lnTo>
                    <a:pt x="45526" y="154865"/>
                  </a:lnTo>
                  <a:cubicBezTo>
                    <a:pt x="45539" y="160059"/>
                    <a:pt x="49765" y="164276"/>
                    <a:pt x="54954" y="164276"/>
                  </a:cubicBezTo>
                  <a:cubicBezTo>
                    <a:pt x="54962" y="164276"/>
                    <a:pt x="54971" y="164276"/>
                    <a:pt x="54979" y="164276"/>
                  </a:cubicBezTo>
                  <a:cubicBezTo>
                    <a:pt x="60177" y="164263"/>
                    <a:pt x="64398" y="160020"/>
                    <a:pt x="64385" y="154816"/>
                  </a:cubicBezTo>
                  <a:lnTo>
                    <a:pt x="64130" y="54633"/>
                  </a:lnTo>
                  <a:cubicBezTo>
                    <a:pt x="64117" y="49439"/>
                    <a:pt x="59889" y="45221"/>
                    <a:pt x="54700" y="45221"/>
                  </a:cubicBezTo>
                  <a:close/>
                  <a:moveTo>
                    <a:pt x="54702" y="30931"/>
                  </a:moveTo>
                  <a:cubicBezTo>
                    <a:pt x="67749" y="30931"/>
                    <a:pt x="78379" y="41535"/>
                    <a:pt x="78413" y="54597"/>
                  </a:cubicBezTo>
                  <a:lnTo>
                    <a:pt x="78665" y="154780"/>
                  </a:lnTo>
                  <a:cubicBezTo>
                    <a:pt x="78699" y="167863"/>
                    <a:pt x="68089" y="178532"/>
                    <a:pt x="55014" y="178566"/>
                  </a:cubicBezTo>
                  <a:cubicBezTo>
                    <a:pt x="54995" y="178566"/>
                    <a:pt x="54975" y="178566"/>
                    <a:pt x="54955" y="178566"/>
                  </a:cubicBezTo>
                  <a:cubicBezTo>
                    <a:pt x="41907" y="178566"/>
                    <a:pt x="31275" y="167961"/>
                    <a:pt x="31243" y="154901"/>
                  </a:cubicBezTo>
                  <a:lnTo>
                    <a:pt x="30989" y="54717"/>
                  </a:lnTo>
                  <a:cubicBezTo>
                    <a:pt x="30955" y="41635"/>
                    <a:pt x="41565" y="30965"/>
                    <a:pt x="54640" y="30931"/>
                  </a:cubicBezTo>
                  <a:cubicBezTo>
                    <a:pt x="54660" y="30931"/>
                    <a:pt x="54681" y="30931"/>
                    <a:pt x="54702" y="30931"/>
                  </a:cubicBezTo>
                  <a:close/>
                  <a:moveTo>
                    <a:pt x="54700" y="30148"/>
                  </a:moveTo>
                  <a:cubicBezTo>
                    <a:pt x="54679" y="30148"/>
                    <a:pt x="54659" y="30148"/>
                    <a:pt x="54638" y="30148"/>
                  </a:cubicBezTo>
                  <a:cubicBezTo>
                    <a:pt x="41132" y="30182"/>
                    <a:pt x="30172" y="41204"/>
                    <a:pt x="30206" y="54719"/>
                  </a:cubicBezTo>
                  <a:lnTo>
                    <a:pt x="30460" y="154902"/>
                  </a:lnTo>
                  <a:cubicBezTo>
                    <a:pt x="30494" y="168395"/>
                    <a:pt x="41476" y="179350"/>
                    <a:pt x="54952" y="179350"/>
                  </a:cubicBezTo>
                  <a:cubicBezTo>
                    <a:pt x="54973" y="179350"/>
                    <a:pt x="54994" y="179350"/>
                    <a:pt x="55014" y="179350"/>
                  </a:cubicBezTo>
                  <a:cubicBezTo>
                    <a:pt x="68521" y="179316"/>
                    <a:pt x="79482" y="168292"/>
                    <a:pt x="79449" y="154778"/>
                  </a:cubicBezTo>
                  <a:lnTo>
                    <a:pt x="79194" y="54595"/>
                  </a:lnTo>
                  <a:cubicBezTo>
                    <a:pt x="79160" y="41100"/>
                    <a:pt x="68178" y="30148"/>
                    <a:pt x="54700" y="30148"/>
                  </a:cubicBezTo>
                  <a:close/>
                  <a:moveTo>
                    <a:pt x="54699" y="15856"/>
                  </a:moveTo>
                  <a:cubicBezTo>
                    <a:pt x="76036" y="15856"/>
                    <a:pt x="93422" y="33197"/>
                    <a:pt x="93476" y="54559"/>
                  </a:cubicBezTo>
                  <a:lnTo>
                    <a:pt x="93731" y="154742"/>
                  </a:lnTo>
                  <a:cubicBezTo>
                    <a:pt x="93785" y="176137"/>
                    <a:pt x="76433" y="193587"/>
                    <a:pt x="55052" y="193640"/>
                  </a:cubicBezTo>
                  <a:cubicBezTo>
                    <a:pt x="55019" y="193640"/>
                    <a:pt x="54985" y="193640"/>
                    <a:pt x="54952" y="193640"/>
                  </a:cubicBezTo>
                  <a:cubicBezTo>
                    <a:pt x="33616" y="193640"/>
                    <a:pt x="16232" y="176299"/>
                    <a:pt x="16178" y="154938"/>
                  </a:cubicBezTo>
                  <a:lnTo>
                    <a:pt x="15923" y="54755"/>
                  </a:lnTo>
                  <a:cubicBezTo>
                    <a:pt x="15869" y="33361"/>
                    <a:pt x="33221" y="15911"/>
                    <a:pt x="54602" y="15856"/>
                  </a:cubicBezTo>
                  <a:cubicBezTo>
                    <a:pt x="54634" y="15856"/>
                    <a:pt x="54667" y="15856"/>
                    <a:pt x="54699" y="15856"/>
                  </a:cubicBezTo>
                  <a:close/>
                  <a:moveTo>
                    <a:pt x="54704" y="15074"/>
                  </a:moveTo>
                  <a:cubicBezTo>
                    <a:pt x="54670" y="15074"/>
                    <a:pt x="54635" y="15074"/>
                    <a:pt x="54600" y="15074"/>
                  </a:cubicBezTo>
                  <a:cubicBezTo>
                    <a:pt x="32786" y="15129"/>
                    <a:pt x="15085" y="32930"/>
                    <a:pt x="15142" y="54757"/>
                  </a:cubicBezTo>
                  <a:lnTo>
                    <a:pt x="15394" y="154940"/>
                  </a:lnTo>
                  <a:cubicBezTo>
                    <a:pt x="15451" y="176733"/>
                    <a:pt x="33185" y="194423"/>
                    <a:pt x="54950" y="194423"/>
                  </a:cubicBezTo>
                  <a:cubicBezTo>
                    <a:pt x="54985" y="194423"/>
                    <a:pt x="55019" y="194423"/>
                    <a:pt x="55054" y="194423"/>
                  </a:cubicBezTo>
                  <a:cubicBezTo>
                    <a:pt x="76866" y="194367"/>
                    <a:pt x="94569" y="176566"/>
                    <a:pt x="94514" y="154739"/>
                  </a:cubicBezTo>
                  <a:lnTo>
                    <a:pt x="94260" y="54555"/>
                  </a:lnTo>
                  <a:cubicBezTo>
                    <a:pt x="94205" y="32765"/>
                    <a:pt x="76469" y="15074"/>
                    <a:pt x="54704" y="15074"/>
                  </a:cubicBezTo>
                  <a:close/>
                  <a:moveTo>
                    <a:pt x="54703" y="784"/>
                  </a:moveTo>
                  <a:cubicBezTo>
                    <a:pt x="84327" y="784"/>
                    <a:pt x="108467" y="24862"/>
                    <a:pt x="108542" y="54522"/>
                  </a:cubicBezTo>
                  <a:lnTo>
                    <a:pt x="108796" y="154703"/>
                  </a:lnTo>
                  <a:cubicBezTo>
                    <a:pt x="108872" y="184409"/>
                    <a:pt x="84779" y="208639"/>
                    <a:pt x="55090" y="208715"/>
                  </a:cubicBezTo>
                  <a:cubicBezTo>
                    <a:pt x="55044" y="208715"/>
                    <a:pt x="54997" y="208715"/>
                    <a:pt x="54951" y="208715"/>
                  </a:cubicBezTo>
                  <a:cubicBezTo>
                    <a:pt x="25327" y="208715"/>
                    <a:pt x="1189" y="184636"/>
                    <a:pt x="1114" y="154978"/>
                  </a:cubicBezTo>
                  <a:lnTo>
                    <a:pt x="860" y="54795"/>
                  </a:lnTo>
                  <a:cubicBezTo>
                    <a:pt x="784" y="25089"/>
                    <a:pt x="24875" y="860"/>
                    <a:pt x="54564" y="785"/>
                  </a:cubicBezTo>
                  <a:cubicBezTo>
                    <a:pt x="54611" y="784"/>
                    <a:pt x="54657" y="784"/>
                    <a:pt x="54703" y="784"/>
                  </a:cubicBezTo>
                  <a:close/>
                  <a:moveTo>
                    <a:pt x="54705" y="1"/>
                  </a:moveTo>
                  <a:cubicBezTo>
                    <a:pt x="54657" y="1"/>
                    <a:pt x="54610" y="1"/>
                    <a:pt x="54562" y="1"/>
                  </a:cubicBezTo>
                  <a:cubicBezTo>
                    <a:pt x="24440" y="76"/>
                    <a:pt x="1" y="24657"/>
                    <a:pt x="76" y="54797"/>
                  </a:cubicBezTo>
                  <a:lnTo>
                    <a:pt x="330" y="154978"/>
                  </a:lnTo>
                  <a:cubicBezTo>
                    <a:pt x="405" y="185071"/>
                    <a:pt x="24898" y="209498"/>
                    <a:pt x="54953" y="209498"/>
                  </a:cubicBezTo>
                  <a:cubicBezTo>
                    <a:pt x="54999" y="209498"/>
                    <a:pt x="55045" y="209498"/>
                    <a:pt x="55092" y="209498"/>
                  </a:cubicBezTo>
                  <a:cubicBezTo>
                    <a:pt x="85210" y="209421"/>
                    <a:pt x="109653" y="184840"/>
                    <a:pt x="109578" y="154703"/>
                  </a:cubicBezTo>
                  <a:lnTo>
                    <a:pt x="109324" y="54520"/>
                  </a:lnTo>
                  <a:cubicBezTo>
                    <a:pt x="109249" y="24428"/>
                    <a:pt x="84760" y="1"/>
                    <a:pt x="54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53"/>
          <p:cNvGrpSpPr/>
          <p:nvPr/>
        </p:nvGrpSpPr>
        <p:grpSpPr>
          <a:xfrm>
            <a:off x="-20311" y="-26"/>
            <a:ext cx="1151777" cy="575929"/>
            <a:chOff x="-20311" y="-26"/>
            <a:chExt cx="1151777" cy="575929"/>
          </a:xfrm>
        </p:grpSpPr>
        <p:sp>
          <p:nvSpPr>
            <p:cNvPr id="605" name="Google Shape;605;p53"/>
            <p:cNvSpPr/>
            <p:nvPr/>
          </p:nvSpPr>
          <p:spPr>
            <a:xfrm rot="10800000">
              <a:off x="-20311" y="-26"/>
              <a:ext cx="1151777" cy="57592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3"/>
            <p:cNvSpPr/>
            <p:nvPr/>
          </p:nvSpPr>
          <p:spPr>
            <a:xfrm rot="10800000">
              <a:off x="190317" y="-16"/>
              <a:ext cx="730529" cy="365291"/>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53"/>
          <p:cNvGrpSpPr/>
          <p:nvPr/>
        </p:nvGrpSpPr>
        <p:grpSpPr>
          <a:xfrm>
            <a:off x="7931664" y="-16"/>
            <a:ext cx="1151777" cy="575944"/>
            <a:chOff x="7931664" y="-16"/>
            <a:chExt cx="1151777" cy="575944"/>
          </a:xfrm>
        </p:grpSpPr>
        <p:sp>
          <p:nvSpPr>
            <p:cNvPr id="608" name="Google Shape;608;p53"/>
            <p:cNvSpPr/>
            <p:nvPr/>
          </p:nvSpPr>
          <p:spPr>
            <a:xfrm rot="10800000">
              <a:off x="7931664" y="-1"/>
              <a:ext cx="1151777" cy="575929"/>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3"/>
            <p:cNvSpPr/>
            <p:nvPr/>
          </p:nvSpPr>
          <p:spPr>
            <a:xfrm rot="10800000">
              <a:off x="8142292" y="-16"/>
              <a:ext cx="730529" cy="365291"/>
            </a:xfrm>
            <a:custGeom>
              <a:avLst/>
              <a:gdLst/>
              <a:ahLst/>
              <a:cxnLst/>
              <a:rect l="l" t="t" r="r" b="b"/>
              <a:pathLst>
                <a:path w="42411" h="21207" extrusionOk="0">
                  <a:moveTo>
                    <a:pt x="21205" y="1"/>
                  </a:moveTo>
                  <a:cubicBezTo>
                    <a:pt x="9493" y="1"/>
                    <a:pt x="1" y="9495"/>
                    <a:pt x="1" y="21207"/>
                  </a:cubicBezTo>
                  <a:lnTo>
                    <a:pt x="42411" y="21207"/>
                  </a:lnTo>
                  <a:cubicBezTo>
                    <a:pt x="42411" y="9495"/>
                    <a:pt x="32916" y="1"/>
                    <a:pt x="2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583;p50">
            <a:extLst>
              <a:ext uri="{FF2B5EF4-FFF2-40B4-BE49-F238E27FC236}">
                <a16:creationId xmlns:a16="http://schemas.microsoft.com/office/drawing/2014/main" id="{15743093-7882-48AF-92B5-D0706BD04194}"/>
              </a:ext>
            </a:extLst>
          </p:cNvPr>
          <p:cNvSpPr txBox="1">
            <a:spLocks/>
          </p:cNvSpPr>
          <p:nvPr/>
        </p:nvSpPr>
        <p:spPr>
          <a:xfrm>
            <a:off x="7433606" y="153404"/>
            <a:ext cx="1425900" cy="1063500"/>
          </a:xfrm>
          <a:prstGeom prst="rect">
            <a:avLst/>
          </a:prstGeom>
          <a:solidFill>
            <a:schemeClr val="bg2"/>
          </a:solidFill>
          <a:ln>
            <a:noFill/>
          </a:ln>
        </p:spPr>
        <p:txBody>
          <a:bodyPr spcFirstLastPara="1" wrap="square" lIns="91425" tIns="91425" rIns="91425" bIns="91425" anchor="ctr" anchorCtr="0">
            <a:noAutofit/>
          </a:bodyPr>
          <a:lstStyle/>
          <a:p>
            <a:pPr algn="l" rtl="0">
              <a:buClrTx/>
              <a:buFontTx/>
            </a:pPr>
            <a:r>
              <a:rPr lang="en" sz="6600" b="1" dirty="0">
                <a:solidFill>
                  <a:schemeClr val="bg1"/>
                </a:solidFill>
                <a:latin typeface="Sora" panose="020B0604020202020204" charset="0"/>
                <a:cs typeface="Sora" panose="020B0604020202020204" charset="0"/>
              </a:rPr>
              <a:t>03</a:t>
            </a:r>
            <a:endParaRPr lang="en" sz="1800" b="1" dirty="0">
              <a:solidFill>
                <a:schemeClr val="bg1"/>
              </a:solidFill>
              <a:latin typeface="Sora" panose="020B0604020202020204" charset="0"/>
              <a:cs typeface="Sora" panose="020B0604020202020204" charset="0"/>
            </a:endParaRPr>
          </a:p>
        </p:txBody>
      </p:sp>
      <p:sp>
        <p:nvSpPr>
          <p:cNvPr id="16" name="Google Shape;582;p50">
            <a:extLst>
              <a:ext uri="{FF2B5EF4-FFF2-40B4-BE49-F238E27FC236}">
                <a16:creationId xmlns:a16="http://schemas.microsoft.com/office/drawing/2014/main" id="{1DD7E19F-2B1D-43FF-8849-C8A0AAA3D09C}"/>
              </a:ext>
            </a:extLst>
          </p:cNvPr>
          <p:cNvSpPr txBox="1">
            <a:spLocks/>
          </p:cNvSpPr>
          <p:nvPr/>
        </p:nvSpPr>
        <p:spPr>
          <a:xfrm>
            <a:off x="100194" y="307304"/>
            <a:ext cx="7333412" cy="755699"/>
          </a:xfrm>
          <a:prstGeom prst="rect">
            <a:avLst/>
          </a:prstGeom>
          <a:solidFill>
            <a:schemeClr val="tx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ora"/>
              <a:buNone/>
              <a:defRPr sz="25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9pPr>
          </a:lstStyle>
          <a:p>
            <a:pPr algn="l"/>
            <a:r>
              <a:rPr lang="en-US" sz="3600" dirty="0">
                <a:solidFill>
                  <a:schemeClr val="accent6"/>
                </a:solidFill>
              </a:rPr>
              <a:t>Use Cases Of GEN AI</a:t>
            </a:r>
          </a:p>
        </p:txBody>
      </p:sp>
      <p:pic>
        <p:nvPicPr>
          <p:cNvPr id="19" name="Picture Placeholder 8">
            <a:extLst>
              <a:ext uri="{FF2B5EF4-FFF2-40B4-BE49-F238E27FC236}">
                <a16:creationId xmlns:a16="http://schemas.microsoft.com/office/drawing/2014/main" id="{2C89AA10-9D1D-4B01-9CE1-6CEF6E06200E}"/>
              </a:ext>
            </a:extLst>
          </p:cNvPr>
          <p:cNvPicPr>
            <a:picLocks noChangeAspect="1"/>
          </p:cNvPicPr>
          <p:nvPr/>
        </p:nvPicPr>
        <p:blipFill rotWithShape="1">
          <a:blip r:embed="rId4"/>
          <a:srcRect l="513" r="-1385"/>
          <a:stretch/>
        </p:blipFill>
        <p:spPr>
          <a:xfrm>
            <a:off x="7433606" y="3859341"/>
            <a:ext cx="1140487" cy="1130755"/>
          </a:xfrm>
          <a:prstGeom prst="rect">
            <a:avLst/>
          </a:prstGeom>
          <a:ln>
            <a:noFill/>
          </a:ln>
          <a:effectLst>
            <a:outerShdw blurRad="190500" algn="tl" rotWithShape="0">
              <a:srgbClr val="000000">
                <a:alpha val="70000"/>
              </a:srgbClr>
            </a:outerShdw>
          </a:effectLst>
        </p:spPr>
      </p:pic>
      <p:pic>
        <p:nvPicPr>
          <p:cNvPr id="21" name="Picture Placeholder 9">
            <a:extLst>
              <a:ext uri="{FF2B5EF4-FFF2-40B4-BE49-F238E27FC236}">
                <a16:creationId xmlns:a16="http://schemas.microsoft.com/office/drawing/2014/main" id="{75C942AE-0651-4391-8BB0-A3D9748353AB}"/>
              </a:ext>
            </a:extLst>
          </p:cNvPr>
          <p:cNvPicPr>
            <a:picLocks noChangeAspect="1"/>
          </p:cNvPicPr>
          <p:nvPr/>
        </p:nvPicPr>
        <p:blipFill rotWithShape="1">
          <a:blip r:embed="rId5"/>
          <a:srcRect l="-581" r="2067"/>
          <a:stretch/>
        </p:blipFill>
        <p:spPr>
          <a:xfrm>
            <a:off x="1414055" y="3670095"/>
            <a:ext cx="2155498" cy="1253914"/>
          </a:xfrm>
          <a:prstGeom prst="rect">
            <a:avLst/>
          </a:prstGeom>
        </p:spPr>
      </p:pic>
    </p:spTree>
    <p:extLst>
      <p:ext uri="{BB962C8B-B14F-4D97-AF65-F5344CB8AC3E}">
        <p14:creationId xmlns:p14="http://schemas.microsoft.com/office/powerpoint/2010/main" val="235401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
        <p:nvSpPr>
          <p:cNvPr id="8" name="Title 6">
            <a:extLst>
              <a:ext uri="{FF2B5EF4-FFF2-40B4-BE49-F238E27FC236}">
                <a16:creationId xmlns:a16="http://schemas.microsoft.com/office/drawing/2014/main" id="{B9257E59-A123-4180-9EFB-7C635B4D4DC1}"/>
              </a:ext>
            </a:extLst>
          </p:cNvPr>
          <p:cNvSpPr>
            <a:spLocks noGrp="1"/>
          </p:cNvSpPr>
          <p:nvPr>
            <p:ph type="title"/>
          </p:nvPr>
        </p:nvSpPr>
        <p:spPr>
          <a:xfrm>
            <a:off x="720000" y="459056"/>
            <a:ext cx="7704000" cy="572700"/>
          </a:xfrm>
        </p:spPr>
        <p:txBody>
          <a:bodyPr anchor="ctr"/>
          <a:lstStyle/>
          <a:p>
            <a:pPr algn="ctr"/>
            <a:r>
              <a:rPr lang="en-US" sz="4000" u="sng" dirty="0">
                <a:latin typeface="Sora" panose="020B0604020202020204" charset="0"/>
                <a:cs typeface="Sora" panose="020B0604020202020204" charset="0"/>
              </a:rPr>
              <a:t>Current Uses Cases</a:t>
            </a:r>
          </a:p>
        </p:txBody>
      </p:sp>
      <p:sp>
        <p:nvSpPr>
          <p:cNvPr id="9" name="Subtitle 10">
            <a:extLst>
              <a:ext uri="{FF2B5EF4-FFF2-40B4-BE49-F238E27FC236}">
                <a16:creationId xmlns:a16="http://schemas.microsoft.com/office/drawing/2014/main" id="{2256C19A-ED9D-409C-8E5C-BF16726A865D}"/>
              </a:ext>
            </a:extLst>
          </p:cNvPr>
          <p:cNvSpPr txBox="1">
            <a:spLocks/>
          </p:cNvSpPr>
          <p:nvPr/>
        </p:nvSpPr>
        <p:spPr>
          <a:xfrm>
            <a:off x="707748" y="1128206"/>
            <a:ext cx="2946520" cy="5277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Encode Sans" panose="020B0604020202020204" charset="0"/>
              </a:rPr>
              <a:t>Text Generation</a:t>
            </a:r>
          </a:p>
        </p:txBody>
      </p:sp>
      <p:sp>
        <p:nvSpPr>
          <p:cNvPr id="10" name="Subtitle 11">
            <a:extLst>
              <a:ext uri="{FF2B5EF4-FFF2-40B4-BE49-F238E27FC236}">
                <a16:creationId xmlns:a16="http://schemas.microsoft.com/office/drawing/2014/main" id="{AD8698B4-B0E0-4CA3-ABE0-9F679502E4FF}"/>
              </a:ext>
            </a:extLst>
          </p:cNvPr>
          <p:cNvSpPr txBox="1">
            <a:spLocks/>
          </p:cNvSpPr>
          <p:nvPr/>
        </p:nvSpPr>
        <p:spPr>
          <a:xfrm>
            <a:off x="0" y="1790660"/>
            <a:ext cx="4722258" cy="5277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latin typeface="Encode Sans" panose="020B0604020202020204" charset="0"/>
              </a:rPr>
              <a:t>Code Generation</a:t>
            </a:r>
          </a:p>
        </p:txBody>
      </p:sp>
      <p:sp>
        <p:nvSpPr>
          <p:cNvPr id="11" name="Subtitle 12">
            <a:extLst>
              <a:ext uri="{FF2B5EF4-FFF2-40B4-BE49-F238E27FC236}">
                <a16:creationId xmlns:a16="http://schemas.microsoft.com/office/drawing/2014/main" id="{8ACCF33D-906C-44F1-ABF5-D0E48C9E68E6}"/>
              </a:ext>
            </a:extLst>
          </p:cNvPr>
          <p:cNvSpPr txBox="1">
            <a:spLocks/>
          </p:cNvSpPr>
          <p:nvPr/>
        </p:nvSpPr>
        <p:spPr>
          <a:xfrm>
            <a:off x="3021712" y="1248528"/>
            <a:ext cx="5767311" cy="5277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latin typeface="Encode Sans" panose="020B0604020202020204" charset="0"/>
              </a:rPr>
              <a:t>Image/Video Generation</a:t>
            </a:r>
          </a:p>
        </p:txBody>
      </p:sp>
      <p:sp>
        <p:nvSpPr>
          <p:cNvPr id="12" name="Subtitle 11">
            <a:extLst>
              <a:ext uri="{FF2B5EF4-FFF2-40B4-BE49-F238E27FC236}">
                <a16:creationId xmlns:a16="http://schemas.microsoft.com/office/drawing/2014/main" id="{A60C411C-1FE9-446A-ABD3-BE0F078DCFCC}"/>
              </a:ext>
            </a:extLst>
          </p:cNvPr>
          <p:cNvSpPr txBox="1">
            <a:spLocks/>
          </p:cNvSpPr>
          <p:nvPr/>
        </p:nvSpPr>
        <p:spPr>
          <a:xfrm>
            <a:off x="34703" y="3030109"/>
            <a:ext cx="4507434"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algn="ctr"/>
            <a:r>
              <a:rPr lang="en-US" dirty="0">
                <a:latin typeface="Encode Sans" panose="020B0604020202020204" charset="0"/>
              </a:rPr>
              <a:t>Audio </a:t>
            </a:r>
            <a:r>
              <a:rPr lang="en-US" sz="3200" dirty="0">
                <a:latin typeface="Encode Sans" panose="020B0604020202020204" charset="0"/>
              </a:rPr>
              <a:t>Generation</a:t>
            </a:r>
            <a:endParaRPr lang="en-US" dirty="0">
              <a:latin typeface="Encode Sans" panose="020B0604020202020204" charset="0"/>
            </a:endParaRPr>
          </a:p>
        </p:txBody>
      </p:sp>
      <p:sp>
        <p:nvSpPr>
          <p:cNvPr id="13" name="Subtitle 11">
            <a:extLst>
              <a:ext uri="{FF2B5EF4-FFF2-40B4-BE49-F238E27FC236}">
                <a16:creationId xmlns:a16="http://schemas.microsoft.com/office/drawing/2014/main" id="{97B9361D-97B3-489E-B274-34DA650EEBDB}"/>
              </a:ext>
            </a:extLst>
          </p:cNvPr>
          <p:cNvSpPr txBox="1">
            <a:spLocks/>
          </p:cNvSpPr>
          <p:nvPr/>
        </p:nvSpPr>
        <p:spPr>
          <a:xfrm>
            <a:off x="4394036" y="1896546"/>
            <a:ext cx="38520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algn="ctr"/>
            <a:r>
              <a:rPr lang="en-US" sz="3200" dirty="0">
                <a:latin typeface="Encode Sans" panose="020B0604020202020204" charset="0"/>
              </a:rPr>
              <a:t>Virtual</a:t>
            </a:r>
            <a:r>
              <a:rPr lang="en-US" dirty="0">
                <a:latin typeface="Encode Sans" panose="020B0604020202020204" charset="0"/>
              </a:rPr>
              <a:t> </a:t>
            </a:r>
            <a:r>
              <a:rPr lang="en-US" sz="3200" dirty="0">
                <a:latin typeface="Encode Sans" panose="020B0604020202020204" charset="0"/>
              </a:rPr>
              <a:t>Assistant</a:t>
            </a:r>
            <a:endParaRPr lang="en-US" dirty="0">
              <a:latin typeface="Encode Sans" panose="020B0604020202020204" charset="0"/>
            </a:endParaRPr>
          </a:p>
        </p:txBody>
      </p:sp>
      <p:sp>
        <p:nvSpPr>
          <p:cNvPr id="14" name="Subtitle 11">
            <a:extLst>
              <a:ext uri="{FF2B5EF4-FFF2-40B4-BE49-F238E27FC236}">
                <a16:creationId xmlns:a16="http://schemas.microsoft.com/office/drawing/2014/main" id="{3A3E8475-B5E3-45F5-AE63-7A6B962DC523}"/>
              </a:ext>
            </a:extLst>
          </p:cNvPr>
          <p:cNvSpPr txBox="1">
            <a:spLocks/>
          </p:cNvSpPr>
          <p:nvPr/>
        </p:nvSpPr>
        <p:spPr>
          <a:xfrm>
            <a:off x="5240296" y="2477986"/>
            <a:ext cx="3183704"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algn="ctr"/>
            <a:r>
              <a:rPr lang="en-US" sz="2000" dirty="0">
                <a:latin typeface="Encode Sans" panose="020B0604020202020204" charset="0"/>
              </a:rPr>
              <a:t>Speech Synthesis</a:t>
            </a:r>
          </a:p>
        </p:txBody>
      </p:sp>
      <p:sp>
        <p:nvSpPr>
          <p:cNvPr id="15" name="Subtitle 11">
            <a:extLst>
              <a:ext uri="{FF2B5EF4-FFF2-40B4-BE49-F238E27FC236}">
                <a16:creationId xmlns:a16="http://schemas.microsoft.com/office/drawing/2014/main" id="{BDBDE67D-23D5-4C5D-AE35-D9E6942CF7F0}"/>
              </a:ext>
            </a:extLst>
          </p:cNvPr>
          <p:cNvSpPr txBox="1">
            <a:spLocks/>
          </p:cNvSpPr>
          <p:nvPr/>
        </p:nvSpPr>
        <p:spPr>
          <a:xfrm>
            <a:off x="1621355" y="3554691"/>
            <a:ext cx="572357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algn="ctr"/>
            <a:r>
              <a:rPr lang="en-US" sz="2000" b="0" dirty="0">
                <a:latin typeface="Encode Sans" panose="020B0604020202020204" charset="0"/>
              </a:rPr>
              <a:t>Video Game Content Generation</a:t>
            </a:r>
          </a:p>
        </p:txBody>
      </p:sp>
      <p:sp>
        <p:nvSpPr>
          <p:cNvPr id="16" name="Subtitle 11">
            <a:extLst>
              <a:ext uri="{FF2B5EF4-FFF2-40B4-BE49-F238E27FC236}">
                <a16:creationId xmlns:a16="http://schemas.microsoft.com/office/drawing/2014/main" id="{64CDF9A5-24B7-4E6F-AF2B-5EAFCC494845}"/>
              </a:ext>
            </a:extLst>
          </p:cNvPr>
          <p:cNvSpPr txBox="1">
            <a:spLocks/>
          </p:cNvSpPr>
          <p:nvPr/>
        </p:nvSpPr>
        <p:spPr>
          <a:xfrm>
            <a:off x="82636" y="2453114"/>
            <a:ext cx="4746304"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algn="ctr"/>
            <a:r>
              <a:rPr lang="en-US" sz="2000" dirty="0">
                <a:latin typeface="Encode Sans" panose="020B0604020202020204" charset="0"/>
              </a:rPr>
              <a:t>Anomaly Detection in Data</a:t>
            </a:r>
          </a:p>
        </p:txBody>
      </p:sp>
      <p:sp>
        <p:nvSpPr>
          <p:cNvPr id="17" name="Subtitle 11">
            <a:extLst>
              <a:ext uri="{FF2B5EF4-FFF2-40B4-BE49-F238E27FC236}">
                <a16:creationId xmlns:a16="http://schemas.microsoft.com/office/drawing/2014/main" id="{D2D304D3-AC16-49FB-8726-0CDAA407557B}"/>
              </a:ext>
            </a:extLst>
          </p:cNvPr>
          <p:cNvSpPr txBox="1">
            <a:spLocks/>
          </p:cNvSpPr>
          <p:nvPr/>
        </p:nvSpPr>
        <p:spPr>
          <a:xfrm>
            <a:off x="4089947" y="2938632"/>
            <a:ext cx="363084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9pPr>
          </a:lstStyle>
          <a:p>
            <a:pPr algn="ctr"/>
            <a:r>
              <a:rPr lang="en-US" sz="2000" dirty="0">
                <a:latin typeface="Encode Sans" panose="020B0604020202020204" charset="0"/>
              </a:rPr>
              <a:t>Language Translation</a:t>
            </a:r>
          </a:p>
        </p:txBody>
      </p:sp>
      <p:sp>
        <p:nvSpPr>
          <p:cNvPr id="18" name="Title 6">
            <a:extLst>
              <a:ext uri="{FF2B5EF4-FFF2-40B4-BE49-F238E27FC236}">
                <a16:creationId xmlns:a16="http://schemas.microsoft.com/office/drawing/2014/main" id="{49FC6417-05F9-49EE-8CDA-DD47A28A7B7A}"/>
              </a:ext>
            </a:extLst>
          </p:cNvPr>
          <p:cNvSpPr txBox="1">
            <a:spLocks/>
          </p:cNvSpPr>
          <p:nvPr/>
        </p:nvSpPr>
        <p:spPr>
          <a:xfrm>
            <a:off x="720000" y="4047401"/>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500"/>
              <a:buFont typeface="Poppins"/>
              <a:buNone/>
              <a:defRPr sz="3500" b="1" i="0" u="none" strike="noStrike" cap="none">
                <a:solidFill>
                  <a:schemeClr val="dk1"/>
                </a:solidFill>
                <a:latin typeface="Poppins"/>
                <a:ea typeface="Poppins"/>
                <a:cs typeface="Poppins"/>
                <a:sym typeface="Poppins"/>
              </a:defRPr>
            </a:lvl9pPr>
          </a:lstStyle>
          <a:p>
            <a:pPr algn="ctr"/>
            <a:r>
              <a:rPr lang="en-US" sz="1400" dirty="0">
                <a:solidFill>
                  <a:srgbClr val="0070C0"/>
                </a:solidFill>
                <a:latin typeface="Encode Sans" panose="020B0604020202020204" charset="0"/>
              </a:rPr>
              <a:t>* Considering Current Technological &amp; Hardware Limitations these use cases may not be </a:t>
            </a:r>
            <a:r>
              <a:rPr lang="en-US" sz="1400" b="0" dirty="0">
                <a:solidFill>
                  <a:srgbClr val="0070C0"/>
                </a:solidFill>
                <a:latin typeface="Encode Sans" panose="020B0604020202020204" charset="0"/>
              </a:rPr>
              <a:t>ideal</a:t>
            </a:r>
            <a:r>
              <a:rPr lang="en-US" sz="1400" dirty="0">
                <a:solidFill>
                  <a:srgbClr val="0070C0"/>
                </a:solidFill>
                <a:latin typeface="Encode Sans" panose="020B0604020202020204" charset="0"/>
              </a:rPr>
              <a:t> and may not offer optimal </a:t>
            </a:r>
            <a:r>
              <a:rPr lang="en-US" sz="1400" b="0" u="sng" dirty="0">
                <a:solidFill>
                  <a:srgbClr val="0070C0"/>
                </a:solidFill>
                <a:latin typeface="Encode Sans" panose="020B0604020202020204" charset="0"/>
              </a:rPr>
              <a:t>solutions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244B-9E0A-49B6-85AD-FB063DF57A04}"/>
              </a:ext>
            </a:extLst>
          </p:cNvPr>
          <p:cNvSpPr>
            <a:spLocks noGrp="1"/>
          </p:cNvSpPr>
          <p:nvPr>
            <p:ph type="title"/>
          </p:nvPr>
        </p:nvSpPr>
        <p:spPr>
          <a:xfrm>
            <a:off x="594852" y="1490373"/>
            <a:ext cx="7954296" cy="1187400"/>
          </a:xfrm>
        </p:spPr>
        <p:txBody>
          <a:bodyPr/>
          <a:lstStyle/>
          <a:p>
            <a:r>
              <a:rPr lang="en-US" dirty="0"/>
              <a:t>Stable Diffusion</a:t>
            </a:r>
          </a:p>
        </p:txBody>
      </p:sp>
      <p:pic>
        <p:nvPicPr>
          <p:cNvPr id="2060" name="Picture 12" descr="The Maker of Stable Diffusion Shifts Toward Language Models">
            <a:extLst>
              <a:ext uri="{FF2B5EF4-FFF2-40B4-BE49-F238E27FC236}">
                <a16:creationId xmlns:a16="http://schemas.microsoft.com/office/drawing/2014/main" id="{97445B6C-FC89-4E45-9024-4E2B77ACA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80" t="9171" r="26804" b="6931"/>
          <a:stretch/>
        </p:blipFill>
        <p:spPr bwMode="auto">
          <a:xfrm>
            <a:off x="3891116" y="2793956"/>
            <a:ext cx="1361768" cy="1424083"/>
          </a:xfrm>
          <a:prstGeom prst="round2DiagRect">
            <a:avLst>
              <a:gd name="adj1" fmla="val 16667"/>
              <a:gd name="adj2" fmla="val 0"/>
            </a:avLst>
          </a:prstGeom>
          <a:ln w="88900" cap="sq">
            <a:solidFill>
              <a:srgbClr val="7030A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232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73F0D-16EC-4C0B-8C76-61E6412FBA6D}"/>
              </a:ext>
            </a:extLst>
          </p:cNvPr>
          <p:cNvSpPr>
            <a:spLocks noGrp="1"/>
          </p:cNvSpPr>
          <p:nvPr>
            <p:ph type="title"/>
          </p:nvPr>
        </p:nvSpPr>
        <p:spPr>
          <a:xfrm>
            <a:off x="895846" y="108405"/>
            <a:ext cx="7710900" cy="572700"/>
          </a:xfrm>
        </p:spPr>
        <p:txBody>
          <a:bodyPr/>
          <a:lstStyle/>
          <a:p>
            <a:r>
              <a:rPr lang="en-US" dirty="0"/>
              <a:t>Main use of Stable Diffusion</a:t>
            </a:r>
          </a:p>
        </p:txBody>
      </p:sp>
      <p:sp>
        <p:nvSpPr>
          <p:cNvPr id="7" name="Text Placeholder 6">
            <a:extLst>
              <a:ext uri="{FF2B5EF4-FFF2-40B4-BE49-F238E27FC236}">
                <a16:creationId xmlns:a16="http://schemas.microsoft.com/office/drawing/2014/main" id="{E787948B-8623-4A84-A29C-6AB8FDF242CF}"/>
              </a:ext>
            </a:extLst>
          </p:cNvPr>
          <p:cNvSpPr txBox="1">
            <a:spLocks/>
          </p:cNvSpPr>
          <p:nvPr/>
        </p:nvSpPr>
        <p:spPr>
          <a:xfrm>
            <a:off x="90435" y="630074"/>
            <a:ext cx="4198620" cy="40684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600"/>
              <a:buFont typeface="Open Sans Light"/>
              <a:buChar char="●"/>
              <a:defRPr sz="1300" b="0" i="0" u="none" strike="noStrike" cap="none">
                <a:solidFill>
                  <a:schemeClr val="dk1"/>
                </a:solidFill>
                <a:latin typeface="Encode Sans"/>
                <a:ea typeface="Encode Sans"/>
                <a:cs typeface="Encode Sans"/>
                <a:sym typeface="Encode Sans"/>
              </a:defRPr>
            </a:lvl1pPr>
            <a:lvl2pPr marL="914400" marR="0" lvl="1" indent="-304800" algn="ctr" rtl="0">
              <a:lnSpc>
                <a:spcPct val="100000"/>
              </a:lnSpc>
              <a:spcBef>
                <a:spcPts val="0"/>
              </a:spcBef>
              <a:spcAft>
                <a:spcPts val="0"/>
              </a:spcAft>
              <a:buClr>
                <a:srgbClr val="E76A28"/>
              </a:buClr>
              <a:buSzPts val="1600"/>
              <a:buFont typeface="Nunito Light"/>
              <a:buChar char="○"/>
              <a:defRPr sz="1200" b="0" i="0" u="none" strike="noStrike" cap="none">
                <a:solidFill>
                  <a:schemeClr val="dk1"/>
                </a:solidFill>
                <a:latin typeface="Encode Sans"/>
                <a:ea typeface="Encode Sans"/>
                <a:cs typeface="Encode Sans"/>
                <a:sym typeface="Encode Sans"/>
              </a:defRPr>
            </a:lvl2pPr>
            <a:lvl3pPr marL="1371600" marR="0" lvl="2" indent="-304800" algn="ctr" rtl="0">
              <a:lnSpc>
                <a:spcPct val="100000"/>
              </a:lnSpc>
              <a:spcBef>
                <a:spcPts val="0"/>
              </a:spcBef>
              <a:spcAft>
                <a:spcPts val="0"/>
              </a:spcAft>
              <a:buClr>
                <a:srgbClr val="E76A28"/>
              </a:buClr>
              <a:buSzPts val="1500"/>
              <a:buFont typeface="Nunito Light"/>
              <a:buChar char="■"/>
              <a:defRPr sz="1200" b="0" i="0" u="none" strike="noStrike" cap="none">
                <a:solidFill>
                  <a:schemeClr val="dk1"/>
                </a:solidFill>
                <a:latin typeface="Encode Sans"/>
                <a:ea typeface="Encode Sans"/>
                <a:cs typeface="Encode Sans"/>
                <a:sym typeface="Encode Sans"/>
              </a:defRPr>
            </a:lvl3pPr>
            <a:lvl4pPr marL="1828800" marR="0" lvl="3" indent="-304800" algn="ctr" rtl="0">
              <a:lnSpc>
                <a:spcPct val="100000"/>
              </a:lnSpc>
              <a:spcBef>
                <a:spcPts val="0"/>
              </a:spcBef>
              <a:spcAft>
                <a:spcPts val="0"/>
              </a:spcAft>
              <a:buClr>
                <a:srgbClr val="E76A28"/>
              </a:buClr>
              <a:buSzPts val="1500"/>
              <a:buFont typeface="Nunito Light"/>
              <a:buChar char="●"/>
              <a:defRPr sz="1200" b="0" i="0" u="none" strike="noStrike" cap="none">
                <a:solidFill>
                  <a:schemeClr val="dk1"/>
                </a:solidFill>
                <a:latin typeface="Encode Sans"/>
                <a:ea typeface="Encode Sans"/>
                <a:cs typeface="Encode Sans"/>
                <a:sym typeface="Encode Sans"/>
              </a:defRPr>
            </a:lvl4pPr>
            <a:lvl5pPr marL="2286000" marR="0" lvl="4"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Encode Sans"/>
                <a:ea typeface="Encode Sans"/>
                <a:cs typeface="Encode Sans"/>
                <a:sym typeface="Encode Sans"/>
              </a:defRPr>
            </a:lvl5pPr>
            <a:lvl6pPr marL="2743200" marR="0" lvl="5" indent="-304800" algn="ctr" rtl="0">
              <a:lnSpc>
                <a:spcPct val="100000"/>
              </a:lnSpc>
              <a:spcBef>
                <a:spcPts val="0"/>
              </a:spcBef>
              <a:spcAft>
                <a:spcPts val="0"/>
              </a:spcAft>
              <a:buClr>
                <a:srgbClr val="999999"/>
              </a:buClr>
              <a:buSzPts val="1200"/>
              <a:buFont typeface="Nunito Light"/>
              <a:buChar char="■"/>
              <a:defRPr sz="1200" b="0" i="0" u="none" strike="noStrike" cap="none">
                <a:solidFill>
                  <a:schemeClr val="dk1"/>
                </a:solidFill>
                <a:latin typeface="Encode Sans"/>
                <a:ea typeface="Encode Sans"/>
                <a:cs typeface="Encode Sans"/>
                <a:sym typeface="Encode Sans"/>
              </a:defRPr>
            </a:lvl6pPr>
            <a:lvl7pPr marL="3200400" marR="0" lvl="6" indent="-304800" algn="ctr" rtl="0">
              <a:lnSpc>
                <a:spcPct val="100000"/>
              </a:lnSpc>
              <a:spcBef>
                <a:spcPts val="0"/>
              </a:spcBef>
              <a:spcAft>
                <a:spcPts val="0"/>
              </a:spcAft>
              <a:buClr>
                <a:srgbClr val="999999"/>
              </a:buClr>
              <a:buSzPts val="1300"/>
              <a:buFont typeface="Nunito Light"/>
              <a:buChar char="●"/>
              <a:defRPr sz="1200" b="0" i="0" u="none" strike="noStrike" cap="none">
                <a:solidFill>
                  <a:schemeClr val="dk1"/>
                </a:solidFill>
                <a:latin typeface="Encode Sans"/>
                <a:ea typeface="Encode Sans"/>
                <a:cs typeface="Encode Sans"/>
                <a:sym typeface="Encode Sans"/>
              </a:defRPr>
            </a:lvl7pPr>
            <a:lvl8pPr marL="3657600" marR="0" lvl="7" indent="-304800" algn="ctr" rtl="0">
              <a:lnSpc>
                <a:spcPct val="100000"/>
              </a:lnSpc>
              <a:spcBef>
                <a:spcPts val="0"/>
              </a:spcBef>
              <a:spcAft>
                <a:spcPts val="0"/>
              </a:spcAft>
              <a:buClr>
                <a:srgbClr val="999999"/>
              </a:buClr>
              <a:buSzPts val="1300"/>
              <a:buFont typeface="Nunito Light"/>
              <a:buChar char="○"/>
              <a:defRPr sz="1200" b="0" i="0" u="none" strike="noStrike" cap="none">
                <a:solidFill>
                  <a:schemeClr val="dk1"/>
                </a:solidFill>
                <a:latin typeface="Encode Sans"/>
                <a:ea typeface="Encode Sans"/>
                <a:cs typeface="Encode Sans"/>
                <a:sym typeface="Encode Sans"/>
              </a:defRPr>
            </a:lvl8pPr>
            <a:lvl9pPr marL="4114800" marR="0" lvl="8" indent="-304800" algn="ctr" rtl="0">
              <a:lnSpc>
                <a:spcPct val="100000"/>
              </a:lnSpc>
              <a:spcBef>
                <a:spcPts val="0"/>
              </a:spcBef>
              <a:spcAft>
                <a:spcPts val="0"/>
              </a:spcAft>
              <a:buClr>
                <a:srgbClr val="999999"/>
              </a:buClr>
              <a:buSzPts val="1200"/>
              <a:buFont typeface="Nunito Light"/>
              <a:buChar char="■"/>
              <a:defRPr sz="1200" b="0" i="0" u="none" strike="noStrike" cap="none">
                <a:solidFill>
                  <a:schemeClr val="dk1"/>
                </a:solidFill>
                <a:latin typeface="Encode Sans"/>
                <a:ea typeface="Encode Sans"/>
                <a:cs typeface="Encode Sans"/>
                <a:sym typeface="Encode Sans"/>
              </a:defRPr>
            </a:lvl9pPr>
          </a:lstStyle>
          <a:p>
            <a:pPr marL="139700" indent="0">
              <a:buFont typeface="Open Sans Light"/>
              <a:buNone/>
            </a:pPr>
            <a:endParaRPr lang="en-US" dirty="0"/>
          </a:p>
          <a:p>
            <a:pPr marL="139700" indent="0">
              <a:buFont typeface="Open Sans Light"/>
              <a:buNone/>
            </a:pPr>
            <a:r>
              <a:rPr lang="en-US" b="1" dirty="0"/>
              <a:t>Text-to-Image: </a:t>
            </a:r>
            <a:r>
              <a:rPr lang="en-US" dirty="0"/>
              <a:t>Generate images by entering a text prompt; SD produces a corresponding image.</a:t>
            </a:r>
          </a:p>
          <a:p>
            <a:pPr marL="139700" indent="0">
              <a:buFont typeface="Open Sans Light"/>
              <a:buNone/>
            </a:pPr>
            <a:endParaRPr lang="en-US" dirty="0"/>
          </a:p>
          <a:p>
            <a:pPr marL="139700" indent="0">
              <a:buFont typeface="Open Sans Light"/>
              <a:buNone/>
            </a:pPr>
            <a:r>
              <a:rPr lang="en-US" b="1" dirty="0"/>
              <a:t>Image-to-Image Modification: </a:t>
            </a:r>
            <a:r>
              <a:rPr lang="en-US" dirty="0"/>
              <a:t>Refine images by providing an image and a prompt; SD adjusts the image accordingly.</a:t>
            </a:r>
          </a:p>
          <a:p>
            <a:pPr marL="139700" indent="0">
              <a:buFont typeface="Open Sans Light"/>
              <a:buNone/>
            </a:pPr>
            <a:endParaRPr lang="en-US" dirty="0"/>
          </a:p>
          <a:p>
            <a:pPr marL="139700" indent="0">
              <a:buFont typeface="Open Sans Light"/>
              <a:buNone/>
            </a:pPr>
            <a:r>
              <a:rPr lang="en-US" b="1" dirty="0"/>
              <a:t>Inpainting: </a:t>
            </a:r>
            <a:r>
              <a:rPr lang="en-US" dirty="0"/>
              <a:t>Modify specific parts of an image using a binary mask; provide the image, mask, and prompt for targeted changes.</a:t>
            </a:r>
          </a:p>
          <a:p>
            <a:pPr marL="139700" indent="0">
              <a:buFont typeface="Open Sans Light"/>
              <a:buNone/>
            </a:pPr>
            <a:endParaRPr lang="en-US" dirty="0"/>
          </a:p>
          <a:p>
            <a:pPr marL="139700" indent="0">
              <a:buFont typeface="Open Sans Light"/>
              <a:buNone/>
            </a:pPr>
            <a:r>
              <a:rPr lang="en-US" b="1" dirty="0" err="1"/>
              <a:t>Outpainting</a:t>
            </a:r>
            <a:r>
              <a:rPr lang="en-US" b="1" dirty="0"/>
              <a:t>: </a:t>
            </a:r>
            <a:r>
              <a:rPr lang="en-US" dirty="0"/>
              <a:t>Expand images at the border; provide the image, direction of extension, and a prompt. Ideal after generating an image with stable diffusion for best results in repairing cut-off elements.</a:t>
            </a:r>
          </a:p>
        </p:txBody>
      </p:sp>
      <p:pic>
        <p:nvPicPr>
          <p:cNvPr id="8" name="Picture 7">
            <a:extLst>
              <a:ext uri="{FF2B5EF4-FFF2-40B4-BE49-F238E27FC236}">
                <a16:creationId xmlns:a16="http://schemas.microsoft.com/office/drawing/2014/main" id="{288B67A1-F16C-4CBD-8221-476B02D51152}"/>
              </a:ext>
            </a:extLst>
          </p:cNvPr>
          <p:cNvPicPr>
            <a:picLocks noChangeAspect="1"/>
          </p:cNvPicPr>
          <p:nvPr/>
        </p:nvPicPr>
        <p:blipFill rotWithShape="1">
          <a:blip r:embed="rId2"/>
          <a:srcRect l="2021" r="2210"/>
          <a:stretch/>
        </p:blipFill>
        <p:spPr>
          <a:xfrm>
            <a:off x="4289055" y="815205"/>
            <a:ext cx="4693920" cy="3749169"/>
          </a:xfrm>
          <a:prstGeom prst="rect">
            <a:avLst/>
          </a:prstGeom>
        </p:spPr>
      </p:pic>
    </p:spTree>
    <p:extLst>
      <p:ext uri="{BB962C8B-B14F-4D97-AF65-F5344CB8AC3E}">
        <p14:creationId xmlns:p14="http://schemas.microsoft.com/office/powerpoint/2010/main" val="144900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735D-D350-4250-B8EA-872335A37559}"/>
              </a:ext>
            </a:extLst>
          </p:cNvPr>
          <p:cNvSpPr>
            <a:spLocks noGrp="1"/>
          </p:cNvSpPr>
          <p:nvPr>
            <p:ph type="title"/>
          </p:nvPr>
        </p:nvSpPr>
        <p:spPr>
          <a:xfrm>
            <a:off x="507921" y="-1174"/>
            <a:ext cx="7710900" cy="514555"/>
          </a:xfrm>
        </p:spPr>
        <p:txBody>
          <a:bodyPr anchor="ctr"/>
          <a:lstStyle/>
          <a:p>
            <a:r>
              <a:rPr lang="en-US" dirty="0"/>
              <a:t>The way it works</a:t>
            </a:r>
          </a:p>
        </p:txBody>
      </p:sp>
      <p:pic>
        <p:nvPicPr>
          <p:cNvPr id="4" name="Picture 3">
            <a:extLst>
              <a:ext uri="{FF2B5EF4-FFF2-40B4-BE49-F238E27FC236}">
                <a16:creationId xmlns:a16="http://schemas.microsoft.com/office/drawing/2014/main" id="{44C45436-3EC1-461C-A176-5FF04064FAED}"/>
              </a:ext>
            </a:extLst>
          </p:cNvPr>
          <p:cNvPicPr>
            <a:picLocks noChangeAspect="1"/>
          </p:cNvPicPr>
          <p:nvPr/>
        </p:nvPicPr>
        <p:blipFill>
          <a:blip r:embed="rId2"/>
          <a:stretch>
            <a:fillRect/>
          </a:stretch>
        </p:blipFill>
        <p:spPr>
          <a:xfrm>
            <a:off x="3400887" y="553231"/>
            <a:ext cx="4757895" cy="2431813"/>
          </a:xfrm>
          <a:prstGeom prst="rect">
            <a:avLst/>
          </a:prstGeom>
          <a:ln w="127000" cap="sq">
            <a:noFill/>
            <a:miter lim="800000"/>
          </a:ln>
          <a:effectLst/>
        </p:spPr>
      </p:pic>
      <p:sp>
        <p:nvSpPr>
          <p:cNvPr id="6" name="Text Placeholder 6">
            <a:extLst>
              <a:ext uri="{FF2B5EF4-FFF2-40B4-BE49-F238E27FC236}">
                <a16:creationId xmlns:a16="http://schemas.microsoft.com/office/drawing/2014/main" id="{896EBBEE-F431-42E3-99C1-B0C14D4C255D}"/>
              </a:ext>
            </a:extLst>
          </p:cNvPr>
          <p:cNvSpPr txBox="1">
            <a:spLocks/>
          </p:cNvSpPr>
          <p:nvPr/>
        </p:nvSpPr>
        <p:spPr>
          <a:xfrm>
            <a:off x="70087" y="571526"/>
            <a:ext cx="3436308" cy="2548104"/>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endParaRPr lang="en-US" dirty="0">
              <a:latin typeface="Poppins" panose="020B0604020202020204" charset="0"/>
              <a:cs typeface="Poppins" panose="020B0604020202020204" charset="0"/>
            </a:endParaRPr>
          </a:p>
          <a:p>
            <a:pPr marL="139700"/>
            <a:r>
              <a:rPr lang="en-US" b="1" dirty="0">
                <a:latin typeface="Poppins" panose="020B0604020202020204" charset="0"/>
                <a:cs typeface="Poppins" panose="020B0604020202020204" charset="0"/>
              </a:rPr>
              <a:t>Text Embedding Model: </a:t>
            </a:r>
            <a:r>
              <a:rPr lang="en-US" dirty="0">
                <a:latin typeface="Poppins" panose="020B0604020202020204" charset="0"/>
                <a:cs typeface="Poppins" panose="020B0604020202020204" charset="0"/>
              </a:rPr>
              <a:t>Generates embeddings for text inputs.</a:t>
            </a:r>
          </a:p>
          <a:p>
            <a:pPr marL="139700"/>
            <a:endParaRPr lang="en-US" dirty="0">
              <a:latin typeface="Poppins" panose="020B0604020202020204" charset="0"/>
              <a:cs typeface="Poppins" panose="020B0604020202020204" charset="0"/>
            </a:endParaRPr>
          </a:p>
          <a:p>
            <a:pPr marL="139700"/>
            <a:r>
              <a:rPr lang="en-US" b="1" dirty="0">
                <a:latin typeface="Poppins" panose="020B0604020202020204" charset="0"/>
                <a:cs typeface="Poppins" panose="020B0604020202020204" charset="0"/>
              </a:rPr>
              <a:t>Denoising Model: </a:t>
            </a:r>
            <a:r>
              <a:rPr lang="en-US" dirty="0">
                <a:latin typeface="Poppins" panose="020B0604020202020204" charset="0"/>
                <a:cs typeface="Poppins" panose="020B0604020202020204" charset="0"/>
              </a:rPr>
              <a:t>Predicts image noise, enhancing image quality.</a:t>
            </a:r>
          </a:p>
          <a:p>
            <a:pPr marL="139700"/>
            <a:endParaRPr lang="en-US" dirty="0">
              <a:latin typeface="Poppins" panose="020B0604020202020204" charset="0"/>
              <a:cs typeface="Poppins" panose="020B0604020202020204" charset="0"/>
            </a:endParaRPr>
          </a:p>
          <a:p>
            <a:pPr marL="139700"/>
            <a:r>
              <a:rPr lang="en-US" b="1" dirty="0">
                <a:latin typeface="Poppins" panose="020B0604020202020204" charset="0"/>
                <a:cs typeface="Poppins" panose="020B0604020202020204" charset="0"/>
              </a:rPr>
              <a:t>Variational Autoencoder (VAE): </a:t>
            </a:r>
            <a:r>
              <a:rPr lang="en-US" dirty="0">
                <a:latin typeface="Poppins" panose="020B0604020202020204" charset="0"/>
                <a:cs typeface="Poppins" panose="020B0604020202020204" charset="0"/>
              </a:rPr>
              <a:t>Accelerates processes for efficient performance.</a:t>
            </a:r>
          </a:p>
        </p:txBody>
      </p:sp>
      <p:sp>
        <p:nvSpPr>
          <p:cNvPr id="7" name="Text Placeholder 6">
            <a:extLst>
              <a:ext uri="{FF2B5EF4-FFF2-40B4-BE49-F238E27FC236}">
                <a16:creationId xmlns:a16="http://schemas.microsoft.com/office/drawing/2014/main" id="{AAE1233F-EEF4-4126-ACF1-4C22619319F8}"/>
              </a:ext>
            </a:extLst>
          </p:cNvPr>
          <p:cNvSpPr txBox="1">
            <a:spLocks/>
          </p:cNvSpPr>
          <p:nvPr/>
        </p:nvSpPr>
        <p:spPr>
          <a:xfrm>
            <a:off x="19845" y="2954049"/>
            <a:ext cx="8460964" cy="1958340"/>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r>
              <a:rPr lang="en-US" sz="1100" dirty="0">
                <a:latin typeface="Poppins" panose="020B0604020202020204" charset="0"/>
                <a:cs typeface="Poppins" panose="020B0604020202020204" charset="0"/>
              </a:rPr>
              <a:t>The </a:t>
            </a:r>
            <a:r>
              <a:rPr lang="en-US" sz="1100" b="1" dirty="0">
                <a:latin typeface="Poppins" panose="020B0604020202020204" charset="0"/>
                <a:cs typeface="Poppins" panose="020B0604020202020204" charset="0"/>
              </a:rPr>
              <a:t>text embedding model </a:t>
            </a:r>
            <a:r>
              <a:rPr lang="en-US" sz="1100" dirty="0">
                <a:latin typeface="Poppins" panose="020B0604020202020204" charset="0"/>
                <a:cs typeface="Poppins" panose="020B0604020202020204" charset="0"/>
              </a:rPr>
              <a:t>transforms a given text prompt into a machine digestible representation, a so-called embedding.</a:t>
            </a:r>
          </a:p>
          <a:p>
            <a:pPr marL="139700"/>
            <a:endParaRPr lang="en-US" sz="1100" dirty="0">
              <a:latin typeface="Poppins" panose="020B0604020202020204" charset="0"/>
              <a:cs typeface="Poppins" panose="020B0604020202020204" charset="0"/>
            </a:endParaRPr>
          </a:p>
          <a:p>
            <a:pPr marL="139700"/>
            <a:r>
              <a:rPr lang="en-US" sz="1100" dirty="0">
                <a:latin typeface="Poppins" panose="020B0604020202020204" charset="0"/>
                <a:cs typeface="Poppins" panose="020B0604020202020204" charset="0"/>
              </a:rPr>
              <a:t>The </a:t>
            </a:r>
            <a:r>
              <a:rPr lang="en-US" sz="1100" b="1" dirty="0">
                <a:latin typeface="Poppins" panose="020B0604020202020204" charset="0"/>
                <a:cs typeface="Poppins" panose="020B0604020202020204" charset="0"/>
              </a:rPr>
              <a:t>denoising model </a:t>
            </a:r>
            <a:r>
              <a:rPr lang="en-US" sz="1100" dirty="0">
                <a:latin typeface="Poppins" panose="020B0604020202020204" charset="0"/>
                <a:cs typeface="Poppins" panose="020B0604020202020204" charset="0"/>
              </a:rPr>
              <a:t>is at the core of the diffusion process. So you ask what is a diffusion process? During training we take an image and add noise to it in many steps.</a:t>
            </a:r>
          </a:p>
          <a:p>
            <a:pPr marL="139700"/>
            <a:endParaRPr lang="en-US" sz="1100" dirty="0">
              <a:latin typeface="Poppins" panose="020B0604020202020204" charset="0"/>
              <a:cs typeface="Poppins" panose="020B0604020202020204" charset="0"/>
            </a:endParaRPr>
          </a:p>
          <a:p>
            <a:pPr marL="139700"/>
            <a:r>
              <a:rPr lang="en-US" sz="1100" b="1" dirty="0">
                <a:latin typeface="Poppins" panose="020B0604020202020204" charset="0"/>
                <a:cs typeface="Poppins" panose="020B0604020202020204" charset="0"/>
              </a:rPr>
              <a:t>VAE</a:t>
            </a:r>
            <a:r>
              <a:rPr lang="en-US" sz="1100" dirty="0">
                <a:latin typeface="Poppins" panose="020B0604020202020204" charset="0"/>
                <a:cs typeface="Poppins" panose="020B0604020202020204" charset="0"/>
              </a:rPr>
              <a:t> is likely seen a compression and decompression algorithm which can encode images very efficiently in much less information to speed up the process massively so you can have a faster generation.</a:t>
            </a:r>
          </a:p>
          <a:p>
            <a:pPr marL="139700"/>
            <a:r>
              <a:rPr lang="en-US" sz="1100" u="sng" dirty="0">
                <a:latin typeface="Poppins" panose="020B0604020202020204" charset="0"/>
                <a:cs typeface="Poppins" panose="020B0604020202020204" charset="0"/>
              </a:rPr>
              <a:t>All it does is to move </a:t>
            </a:r>
            <a:r>
              <a:rPr lang="en-US" sz="1100" dirty="0">
                <a:latin typeface="Poppins" panose="020B0604020202020204" charset="0"/>
                <a:cs typeface="Poppins" panose="020B0604020202020204" charset="0"/>
              </a:rPr>
              <a:t>the whole image representation to a so-called latent space. The latent space is simply much smaller, so the whole denoising process becomes much faster.</a:t>
            </a:r>
          </a:p>
          <a:p>
            <a:pPr marL="139700"/>
            <a:endParaRPr lang="en-US" sz="1100" dirty="0">
              <a:latin typeface="Poppins" panose="020B0604020202020204" charset="0"/>
              <a:cs typeface="Poppins" panose="020B0604020202020204" charset="0"/>
            </a:endParaRPr>
          </a:p>
          <a:p>
            <a:pPr marL="139700"/>
            <a:endParaRPr lang="en-US" sz="1100" dirty="0">
              <a:latin typeface="Poppins" panose="020B0604020202020204" charset="0"/>
              <a:cs typeface="Poppins" panose="020B0604020202020204" charset="0"/>
            </a:endParaRPr>
          </a:p>
        </p:txBody>
      </p:sp>
    </p:spTree>
    <p:extLst>
      <p:ext uri="{BB962C8B-B14F-4D97-AF65-F5344CB8AC3E}">
        <p14:creationId xmlns:p14="http://schemas.microsoft.com/office/powerpoint/2010/main" val="2496943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E3C1-9477-4A58-B7FD-A71FF279609B}"/>
              </a:ext>
            </a:extLst>
          </p:cNvPr>
          <p:cNvSpPr>
            <a:spLocks noGrp="1"/>
          </p:cNvSpPr>
          <p:nvPr>
            <p:ph type="title"/>
          </p:nvPr>
        </p:nvSpPr>
        <p:spPr>
          <a:xfrm>
            <a:off x="795362" y="450049"/>
            <a:ext cx="7710900" cy="572700"/>
          </a:xfrm>
        </p:spPr>
        <p:txBody>
          <a:bodyPr anchor="ctr"/>
          <a:lstStyle/>
          <a:p>
            <a:r>
              <a:rPr lang="en-US" dirty="0"/>
              <a:t>Diffusion Process</a:t>
            </a:r>
          </a:p>
        </p:txBody>
      </p:sp>
      <p:sp>
        <p:nvSpPr>
          <p:cNvPr id="3" name="Subtitle 2">
            <a:extLst>
              <a:ext uri="{FF2B5EF4-FFF2-40B4-BE49-F238E27FC236}">
                <a16:creationId xmlns:a16="http://schemas.microsoft.com/office/drawing/2014/main" id="{5491C611-1891-4565-B242-D188AF64EFA8}"/>
              </a:ext>
            </a:extLst>
          </p:cNvPr>
          <p:cNvSpPr>
            <a:spLocks noGrp="1"/>
          </p:cNvSpPr>
          <p:nvPr>
            <p:ph type="subTitle" idx="1"/>
          </p:nvPr>
        </p:nvSpPr>
        <p:spPr>
          <a:xfrm>
            <a:off x="160776" y="1301263"/>
            <a:ext cx="8270124" cy="2994410"/>
          </a:xfrm>
        </p:spPr>
        <p:txBody>
          <a:bodyPr anchor="ctr"/>
          <a:lstStyle/>
          <a:p>
            <a:pPr marL="152400" indent="0">
              <a:buNone/>
            </a:pPr>
            <a:r>
              <a:rPr lang="en-US" sz="1600" dirty="0"/>
              <a:t>	Diffusion models operate by </a:t>
            </a:r>
            <a:r>
              <a:rPr lang="en-US" sz="1600" b="1" dirty="0"/>
              <a:t>gradually</a:t>
            </a:r>
            <a:r>
              <a:rPr lang="en-US" sz="1600" dirty="0"/>
              <a:t> introducing </a:t>
            </a:r>
            <a:r>
              <a:rPr lang="en-US" sz="1600" b="1" dirty="0"/>
              <a:t>Gaussian</a:t>
            </a:r>
            <a:r>
              <a:rPr lang="en-US" sz="1600" dirty="0"/>
              <a:t> noise to an initial image </a:t>
            </a:r>
            <a:r>
              <a:rPr lang="en-US" sz="1600" b="1" dirty="0"/>
              <a:t>x</a:t>
            </a:r>
            <a:r>
              <a:rPr lang="en-US" sz="1600" b="1" baseline="-25000" dirty="0"/>
              <a:t>0</a:t>
            </a:r>
            <a:r>
              <a:rPr lang="en-US" sz="1600" dirty="0"/>
              <a:t> over a series of </a:t>
            </a:r>
            <a:r>
              <a:rPr lang="en-US" sz="1600" b="1" i="1" dirty="0">
                <a:latin typeface="Times New Roman" panose="02020603050405020304" pitchFamily="18" charset="0"/>
                <a:cs typeface="Times New Roman" panose="02020603050405020304" pitchFamily="18" charset="0"/>
              </a:rPr>
              <a:t>T</a:t>
            </a:r>
            <a:r>
              <a:rPr lang="en-US" sz="1600" dirty="0"/>
              <a:t> steps, a process referred to as the </a:t>
            </a:r>
            <a:r>
              <a:rPr lang="en-US" sz="1600" u="sng" dirty="0"/>
              <a:t>forward process</a:t>
            </a:r>
            <a:r>
              <a:rPr lang="en-US" sz="1600" dirty="0"/>
              <a:t>. It's important to note that this differs from the forward pass of a neural network and is essential for generating target images used in training.</a:t>
            </a:r>
          </a:p>
          <a:p>
            <a:pPr marL="152400" indent="0">
              <a:buNone/>
            </a:pPr>
            <a:endParaRPr lang="en-US" sz="1600" dirty="0"/>
          </a:p>
          <a:p>
            <a:pPr marL="152400" indent="0">
              <a:buNone/>
            </a:pPr>
            <a:r>
              <a:rPr lang="en-US" sz="1600" dirty="0"/>
              <a:t>Subsequently, a neural network is trained to </a:t>
            </a:r>
            <a:r>
              <a:rPr lang="en-US" sz="1600" b="1" dirty="0"/>
              <a:t>reverse</a:t>
            </a:r>
            <a:r>
              <a:rPr lang="en-US" sz="1600" dirty="0"/>
              <a:t> this noise addition </a:t>
            </a:r>
            <a:r>
              <a:rPr lang="en-US" sz="1600" b="1" dirty="0"/>
              <a:t>process</a:t>
            </a:r>
            <a:r>
              <a:rPr lang="en-US" sz="1600" dirty="0"/>
              <a:t>, aiming to </a:t>
            </a:r>
            <a:r>
              <a:rPr lang="en-US" sz="1600" b="1" dirty="0"/>
              <a:t>reconstruct</a:t>
            </a:r>
            <a:r>
              <a:rPr lang="en-US" sz="1600" dirty="0"/>
              <a:t> the original data. This capability to model the reverse diffusion process enables the generation of new data, known as the reverse diffusion process or the </a:t>
            </a:r>
            <a:r>
              <a:rPr lang="en-US" sz="1600" b="1" dirty="0"/>
              <a:t>sampling</a:t>
            </a:r>
            <a:r>
              <a:rPr lang="en-US" sz="1600" dirty="0"/>
              <a:t> </a:t>
            </a:r>
            <a:r>
              <a:rPr lang="en-US" sz="1600" b="1" dirty="0"/>
              <a:t>process</a:t>
            </a:r>
            <a:r>
              <a:rPr lang="en-US" sz="1600" dirty="0"/>
              <a:t> of a generative model.</a:t>
            </a:r>
          </a:p>
        </p:txBody>
      </p:sp>
    </p:spTree>
    <p:extLst>
      <p:ext uri="{BB962C8B-B14F-4D97-AF65-F5344CB8AC3E}">
        <p14:creationId xmlns:p14="http://schemas.microsoft.com/office/powerpoint/2010/main" val="4081567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13EDDD-D488-43DC-BA9D-27BABACDC92D}"/>
              </a:ext>
            </a:extLst>
          </p:cNvPr>
          <p:cNvSpPr>
            <a:spLocks noGrp="1"/>
          </p:cNvSpPr>
          <p:nvPr>
            <p:ph type="title"/>
          </p:nvPr>
        </p:nvSpPr>
        <p:spPr>
          <a:xfrm>
            <a:off x="2807110" y="-4916"/>
            <a:ext cx="5528400" cy="530942"/>
          </a:xfrm>
        </p:spPr>
        <p:txBody>
          <a:bodyPr anchor="ctr"/>
          <a:lstStyle/>
          <a:p>
            <a:pPr algn="ctr"/>
            <a:r>
              <a:rPr lang="en-US" dirty="0"/>
              <a:t>Forward Diffusion</a:t>
            </a:r>
          </a:p>
        </p:txBody>
      </p:sp>
      <p:sp>
        <p:nvSpPr>
          <p:cNvPr id="5" name="Subtitle 2">
            <a:extLst>
              <a:ext uri="{FF2B5EF4-FFF2-40B4-BE49-F238E27FC236}">
                <a16:creationId xmlns:a16="http://schemas.microsoft.com/office/drawing/2014/main" id="{0ED6FFE3-AFF4-45CC-B1A3-008A455A75E6}"/>
              </a:ext>
            </a:extLst>
          </p:cNvPr>
          <p:cNvSpPr txBox="1">
            <a:spLocks/>
          </p:cNvSpPr>
          <p:nvPr/>
        </p:nvSpPr>
        <p:spPr>
          <a:xfrm>
            <a:off x="160776" y="423880"/>
            <a:ext cx="8270124" cy="224065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endParaRPr lang="en-US" dirty="0">
              <a:latin typeface="Encode Sans" panose="020B0604020202020204" charset="0"/>
            </a:endParaRPr>
          </a:p>
          <a:p>
            <a:pPr marL="152400"/>
            <a:r>
              <a:rPr lang="en-US" dirty="0">
                <a:latin typeface="Encode Sans" panose="020B0604020202020204" charset="0"/>
              </a:rPr>
              <a:t>Diffusion models, resembling variational </a:t>
            </a:r>
            <a:r>
              <a:rPr lang="en-US" b="1" dirty="0">
                <a:latin typeface="Encode Sans" panose="020B0604020202020204" charset="0"/>
              </a:rPr>
              <a:t>autoencoders</a:t>
            </a:r>
            <a:r>
              <a:rPr lang="en-US" dirty="0">
                <a:latin typeface="Encode Sans" panose="020B0604020202020204" charset="0"/>
              </a:rPr>
              <a:t> (</a:t>
            </a:r>
            <a:r>
              <a:rPr lang="en-US" b="1" dirty="0">
                <a:latin typeface="Encode Sans" panose="020B0604020202020204" charset="0"/>
              </a:rPr>
              <a:t>VAE</a:t>
            </a:r>
            <a:r>
              <a:rPr lang="en-US" dirty="0">
                <a:latin typeface="Encode Sans" panose="020B0604020202020204" charset="0"/>
              </a:rPr>
              <a:t>s), operate within a hidden continuous feature space, termed latent variables. These models are structured as a </a:t>
            </a:r>
            <a:r>
              <a:rPr lang="en-US" b="1" dirty="0">
                <a:latin typeface="Encode Sans" panose="020B0604020202020204" charset="0"/>
              </a:rPr>
              <a:t>Markov</a:t>
            </a:r>
            <a:r>
              <a:rPr lang="en-US" dirty="0">
                <a:latin typeface="Encode Sans" panose="020B0604020202020204" charset="0"/>
              </a:rPr>
              <a:t> </a:t>
            </a:r>
            <a:r>
              <a:rPr lang="en-US" b="1" dirty="0">
                <a:latin typeface="Encode Sans" panose="020B0604020202020204" charset="0"/>
              </a:rPr>
              <a:t>chain</a:t>
            </a:r>
            <a:r>
              <a:rPr lang="en-US" dirty="0">
                <a:latin typeface="Encode Sans" panose="020B0604020202020204" charset="0"/>
              </a:rPr>
              <a:t> of </a:t>
            </a:r>
            <a:r>
              <a:rPr lang="en-US" i="1" dirty="0">
                <a:latin typeface="Times New Roman" panose="02020603050405020304" pitchFamily="18" charset="0"/>
                <a:cs typeface="Times New Roman" panose="02020603050405020304" pitchFamily="18" charset="0"/>
              </a:rPr>
              <a:t>T</a:t>
            </a:r>
            <a:r>
              <a:rPr lang="en-US" dirty="0">
                <a:latin typeface="Encode Sans" panose="020B0604020202020204" charset="0"/>
              </a:rPr>
              <a:t> steps, where each step is influenced solely by the previous one—a basic assumption. Unlike flow-based models, there's no restriction on the type of neural network employed.</a:t>
            </a:r>
          </a:p>
          <a:p>
            <a:pPr marL="152400"/>
            <a:endParaRPr lang="en-US" sz="900" dirty="0">
              <a:latin typeface="Encode Sans" panose="020B0604020202020204" charset="0"/>
            </a:endParaRPr>
          </a:p>
          <a:p>
            <a:pPr marL="152400"/>
            <a:r>
              <a:rPr lang="en-US" dirty="0">
                <a:latin typeface="Encode Sans" panose="020B0604020202020204" charset="0"/>
              </a:rPr>
              <a:t>Starting with a data-point </a:t>
            </a:r>
            <a:r>
              <a:rPr lang="en-US" b="1" dirty="0">
                <a:latin typeface="Encode Sans" panose="020B0604020202020204" charset="0"/>
              </a:rPr>
              <a:t>x</a:t>
            </a:r>
            <a:r>
              <a:rPr lang="en-US" b="1" baseline="-25000" dirty="0">
                <a:latin typeface="Encode Sans" panose="020B0604020202020204" charset="0"/>
              </a:rPr>
              <a:t>0</a:t>
            </a:r>
            <a:r>
              <a:rPr lang="en-US" dirty="0">
                <a:latin typeface="Encode Sans" panose="020B0604020202020204" charset="0"/>
              </a:rPr>
              <a:t> drawn from the real data </a:t>
            </a:r>
            <a:r>
              <a:rPr lang="en-US" u="sng" dirty="0">
                <a:latin typeface="Encode Sans" panose="020B0604020202020204" charset="0"/>
              </a:rPr>
              <a:t>distribution</a:t>
            </a:r>
            <a:r>
              <a:rPr lang="en-US" dirty="0">
                <a:latin typeface="Encode Sans" panose="020B0604020202020204" charset="0"/>
              </a:rPr>
              <a:t> </a:t>
            </a:r>
            <a:r>
              <a:rPr lang="en-US" b="1" dirty="0">
                <a:latin typeface="Encode Sans" panose="020B0604020202020204" charset="0"/>
              </a:rPr>
              <a:t>q(x) </a:t>
            </a:r>
            <a:r>
              <a:rPr lang="en-US" dirty="0">
                <a:latin typeface="Encode Sans" panose="020B0604020202020204" charset="0"/>
              </a:rPr>
              <a:t>( </a:t>
            </a:r>
            <a:r>
              <a:rPr lang="en-US" b="1" dirty="0">
                <a:latin typeface="Encode Sans" panose="020B0604020202020204" charset="0"/>
              </a:rPr>
              <a:t>x</a:t>
            </a:r>
            <a:r>
              <a:rPr lang="en-US" b="1" baseline="-25000" dirty="0">
                <a:latin typeface="Encode Sans" panose="020B0604020202020204" charset="0"/>
              </a:rPr>
              <a:t>0</a:t>
            </a:r>
            <a:r>
              <a:rPr lang="en-US" dirty="0">
                <a:latin typeface="Encode Sans" panose="020B0604020202020204" charset="0"/>
              </a:rPr>
              <a:t> ~ </a:t>
            </a:r>
            <a:r>
              <a:rPr lang="en-US" b="1" dirty="0">
                <a:latin typeface="Encode Sans" panose="020B0604020202020204" charset="0"/>
              </a:rPr>
              <a:t>q(x)</a:t>
            </a:r>
            <a:r>
              <a:rPr lang="en-US" dirty="0">
                <a:latin typeface="Encode Sans" panose="020B0604020202020204" charset="0"/>
              </a:rPr>
              <a:t>), a </a:t>
            </a:r>
            <a:r>
              <a:rPr lang="en-US" b="1" dirty="0">
                <a:latin typeface="Encode Sans" panose="020B0604020202020204" charset="0"/>
              </a:rPr>
              <a:t>forward diffusion </a:t>
            </a:r>
            <a:r>
              <a:rPr lang="en-US" dirty="0">
                <a:latin typeface="Encode Sans" panose="020B0604020202020204" charset="0"/>
              </a:rPr>
              <a:t>process is defined by iteratively adding Gaussian noise. At each step, Gaussian noise with variance </a:t>
            </a:r>
            <a:r>
              <a:rPr lang="el-GR" sz="1800" b="1" i="1" dirty="0">
                <a:solidFill>
                  <a:srgbClr val="000000"/>
                </a:solidFill>
                <a:effectLst/>
                <a:latin typeface="Times New Roman" panose="02020603050405020304" pitchFamily="18" charset="0"/>
                <a:cs typeface="Times New Roman" panose="02020603050405020304" pitchFamily="18" charset="0"/>
              </a:rPr>
              <a:t>β</a:t>
            </a:r>
            <a:r>
              <a:rPr lang="en-US" sz="1800" b="1" i="1" baseline="-25000" dirty="0">
                <a:solidFill>
                  <a:srgbClr val="000000"/>
                </a:solidFill>
                <a:effectLst/>
                <a:latin typeface="Times New Roman" panose="02020603050405020304" pitchFamily="18" charset="0"/>
                <a:cs typeface="Times New Roman" panose="02020603050405020304" pitchFamily="18" charset="0"/>
              </a:rPr>
              <a:t>t</a:t>
            </a:r>
            <a:r>
              <a:rPr lang="en-US" dirty="0">
                <a:latin typeface="Encode Sans" panose="020B0604020202020204" charset="0"/>
              </a:rPr>
              <a:t> is added to the previous latent variable </a:t>
            </a:r>
            <a:r>
              <a:rPr lang="en-US" b="1" dirty="0">
                <a:latin typeface="Encode Sans" panose="020B0604020202020204" charset="0"/>
              </a:rPr>
              <a:t>x</a:t>
            </a:r>
            <a:r>
              <a:rPr lang="en-US" b="1" baseline="-25000" dirty="0">
                <a:latin typeface="Encode Sans" panose="020B0604020202020204" charset="0"/>
              </a:rPr>
              <a:t>t-1</a:t>
            </a:r>
            <a:r>
              <a:rPr lang="en-US" dirty="0">
                <a:latin typeface="Encode Sans" panose="020B0604020202020204" charset="0"/>
              </a:rPr>
              <a:t>, yielding a new latent variable </a:t>
            </a:r>
            <a:r>
              <a:rPr lang="en-US" dirty="0" err="1">
                <a:latin typeface="Encode Sans" panose="020B0604020202020204" charset="0"/>
              </a:rPr>
              <a:t>x</a:t>
            </a:r>
            <a:r>
              <a:rPr lang="en-US" baseline="-25000" dirty="0" err="1">
                <a:latin typeface="Encode Sans" panose="020B0604020202020204" charset="0"/>
              </a:rPr>
              <a:t>t</a:t>
            </a:r>
            <a:r>
              <a:rPr lang="en-US" dirty="0">
                <a:latin typeface="Encode Sans" panose="020B0604020202020204" charset="0"/>
              </a:rPr>
              <a:t> with distribution </a:t>
            </a:r>
            <a:r>
              <a:rPr lang="en-US" b="1" dirty="0">
                <a:latin typeface="Encode Sans" panose="020B0604020202020204" charset="0"/>
              </a:rPr>
              <a:t>q(</a:t>
            </a:r>
            <a:r>
              <a:rPr lang="en-US" b="1" dirty="0" err="1">
                <a:latin typeface="Encode Sans" panose="020B0604020202020204" charset="0"/>
              </a:rPr>
              <a:t>x</a:t>
            </a:r>
            <a:r>
              <a:rPr lang="en-US" b="1" baseline="-25000" dirty="0" err="1">
                <a:latin typeface="Encode Sans" panose="020B0604020202020204" charset="0"/>
              </a:rPr>
              <a:t>t</a:t>
            </a:r>
            <a:r>
              <a:rPr lang="en-US" b="1" dirty="0">
                <a:latin typeface="Encode Sans" panose="020B0604020202020204" charset="0"/>
              </a:rPr>
              <a:t> | x</a:t>
            </a:r>
            <a:r>
              <a:rPr lang="en-US" b="1" baseline="-25000" dirty="0">
                <a:latin typeface="Encode Sans" panose="020B0604020202020204" charset="0"/>
              </a:rPr>
              <a:t>t-1</a:t>
            </a:r>
            <a:r>
              <a:rPr lang="en-US" b="1" dirty="0">
                <a:latin typeface="Encode Sans" panose="020B0604020202020204" charset="0"/>
              </a:rPr>
              <a:t>)</a:t>
            </a:r>
            <a:r>
              <a:rPr lang="en-US" dirty="0">
                <a:latin typeface="Encode Sans" panose="020B0604020202020204" charset="0"/>
              </a:rPr>
              <a:t>.</a:t>
            </a:r>
            <a:r>
              <a:rPr lang="en-US" b="1" dirty="0">
                <a:latin typeface="Encode Sans" panose="020B0604020202020204" charset="0"/>
              </a:rPr>
              <a:t> </a:t>
            </a:r>
            <a:r>
              <a:rPr lang="en-US" dirty="0">
                <a:latin typeface="Encode Sans" panose="020B0604020202020204" charset="0"/>
              </a:rPr>
              <a:t>This process can be expressed succinctly as follows:</a:t>
            </a:r>
          </a:p>
        </p:txBody>
      </p:sp>
      <p:sp>
        <p:nvSpPr>
          <p:cNvPr id="7" name="TextBox 6">
            <a:extLst>
              <a:ext uri="{FF2B5EF4-FFF2-40B4-BE49-F238E27FC236}">
                <a16:creationId xmlns:a16="http://schemas.microsoft.com/office/drawing/2014/main" id="{9B8E173F-6A4A-4761-8C3C-32D5AEF0AEFB}"/>
              </a:ext>
            </a:extLst>
          </p:cNvPr>
          <p:cNvSpPr txBox="1"/>
          <p:nvPr/>
        </p:nvSpPr>
        <p:spPr>
          <a:xfrm>
            <a:off x="1995949" y="2716209"/>
            <a:ext cx="4935792" cy="400110"/>
          </a:xfrm>
          <a:prstGeom prst="rect">
            <a:avLst/>
          </a:prstGeom>
          <a:noFill/>
        </p:spPr>
        <p:txBody>
          <a:bodyPr wrap="square">
            <a:spAutoFit/>
          </a:bodyPr>
          <a:lstStyle/>
          <a:p>
            <a:pPr algn="ctr"/>
            <a:r>
              <a:rPr lang="en-US" sz="2000" i="1" dirty="0">
                <a:solidFill>
                  <a:schemeClr val="tx1"/>
                </a:solidFill>
                <a:effectLst/>
                <a:latin typeface="Times New Roman" panose="02020603050405020304" pitchFamily="18" charset="0"/>
                <a:cs typeface="Times New Roman" panose="02020603050405020304" pitchFamily="18" charset="0"/>
              </a:rPr>
              <a:t>q</a:t>
            </a:r>
            <a:r>
              <a:rPr lang="en-US" sz="2000" i="0" dirty="0">
                <a:solidFill>
                  <a:schemeClr val="tx1"/>
                </a:solidFill>
                <a:effectLst/>
                <a:latin typeface="Times New Roman" panose="02020603050405020304" pitchFamily="18" charset="0"/>
                <a:cs typeface="Times New Roman" panose="02020603050405020304" pitchFamily="18" charset="0"/>
              </a:rPr>
              <a:t>(</a:t>
            </a:r>
            <a:r>
              <a:rPr lang="en-US" sz="2000" i="0" dirty="0" err="1">
                <a:solidFill>
                  <a:schemeClr val="tx1"/>
                </a:solidFill>
                <a:effectLst/>
                <a:latin typeface="Times New Roman" panose="02020603050405020304" pitchFamily="18" charset="0"/>
                <a:cs typeface="Times New Roman" panose="02020603050405020304" pitchFamily="18" charset="0"/>
              </a:rPr>
              <a:t>x</a:t>
            </a:r>
            <a:r>
              <a:rPr lang="en-US" sz="2000" i="1" dirty="0" err="1">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​∣x</a:t>
            </a:r>
            <a:r>
              <a:rPr lang="en-US" sz="2000" i="1" dirty="0">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−1​)=</a:t>
            </a:r>
            <a:r>
              <a:rPr lang="en-US" sz="2000" i="1" dirty="0">
                <a:solidFill>
                  <a:schemeClr val="tx1"/>
                </a:solidFill>
                <a:effectLst/>
                <a:latin typeface="Times New Roman" panose="02020603050405020304" pitchFamily="18" charset="0"/>
                <a:cs typeface="Times New Roman" panose="02020603050405020304" pitchFamily="18" charset="0"/>
              </a:rPr>
              <a:t>N </a:t>
            </a:r>
            <a:r>
              <a:rPr lang="en-US" sz="2000" i="0" dirty="0">
                <a:solidFill>
                  <a:schemeClr val="tx1"/>
                </a:solidFill>
                <a:effectLst/>
                <a:latin typeface="Times New Roman" panose="02020603050405020304" pitchFamily="18" charset="0"/>
                <a:cs typeface="Times New Roman" panose="02020603050405020304" pitchFamily="18" charset="0"/>
              </a:rPr>
              <a:t>(</a:t>
            </a:r>
            <a:r>
              <a:rPr lang="en-US" sz="2000" i="0" dirty="0" err="1">
                <a:solidFill>
                  <a:schemeClr val="tx1"/>
                </a:solidFill>
                <a:effectLst/>
                <a:latin typeface="Times New Roman" panose="02020603050405020304" pitchFamily="18" charset="0"/>
                <a:cs typeface="Times New Roman" panose="02020603050405020304" pitchFamily="18" charset="0"/>
              </a:rPr>
              <a:t>x</a:t>
            </a:r>
            <a:r>
              <a:rPr lang="en-US" sz="2000" i="1" dirty="0" err="1">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 </a:t>
            </a:r>
            <a:r>
              <a:rPr lang="el-GR" sz="2000" i="1" dirty="0">
                <a:solidFill>
                  <a:schemeClr val="tx1"/>
                </a:solidFill>
                <a:effectLst/>
                <a:latin typeface="Times New Roman" panose="02020603050405020304" pitchFamily="18" charset="0"/>
                <a:cs typeface="Times New Roman" panose="02020603050405020304" pitchFamily="18" charset="0"/>
              </a:rPr>
              <a:t>μ</a:t>
            </a:r>
            <a:r>
              <a:rPr lang="en-US" sz="2000" i="1" dirty="0">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​=1−</a:t>
            </a:r>
            <a:r>
              <a:rPr lang="el-GR" sz="2000" i="1" dirty="0">
                <a:solidFill>
                  <a:schemeClr val="tx1"/>
                </a:solidFill>
                <a:effectLst/>
                <a:latin typeface="Times New Roman" panose="02020603050405020304" pitchFamily="18" charset="0"/>
                <a:cs typeface="Times New Roman" panose="02020603050405020304" pitchFamily="18" charset="0"/>
              </a:rPr>
              <a:t>β</a:t>
            </a:r>
            <a:r>
              <a:rPr lang="en-US" sz="2000" i="1" dirty="0">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​​x</a:t>
            </a:r>
            <a:r>
              <a:rPr lang="en-US" sz="2000" i="1" dirty="0">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−1​,</a:t>
            </a:r>
            <a:r>
              <a:rPr lang="el-GR" sz="2000" i="0" dirty="0">
                <a:solidFill>
                  <a:schemeClr val="tx1"/>
                </a:solidFill>
                <a:effectLst/>
                <a:latin typeface="Times New Roman" panose="02020603050405020304" pitchFamily="18" charset="0"/>
                <a:cs typeface="Times New Roman" panose="02020603050405020304" pitchFamily="18" charset="0"/>
              </a:rPr>
              <a:t>Σ</a:t>
            </a:r>
            <a:r>
              <a:rPr lang="en-US" sz="2000" i="1" dirty="0">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a:t>
            </a:r>
            <a:r>
              <a:rPr lang="el-GR" sz="2000" i="1" dirty="0">
                <a:solidFill>
                  <a:schemeClr val="tx1"/>
                </a:solidFill>
                <a:effectLst/>
                <a:latin typeface="Times New Roman" panose="02020603050405020304" pitchFamily="18" charset="0"/>
                <a:cs typeface="Times New Roman" panose="02020603050405020304" pitchFamily="18" charset="0"/>
              </a:rPr>
              <a:t>β</a:t>
            </a:r>
            <a:r>
              <a:rPr lang="en-US" sz="2000" i="1" dirty="0">
                <a:solidFill>
                  <a:schemeClr val="tx1"/>
                </a:solidFill>
                <a:effectLst/>
                <a:latin typeface="Times New Roman" panose="02020603050405020304" pitchFamily="18" charset="0"/>
                <a:cs typeface="Times New Roman" panose="02020603050405020304" pitchFamily="18" charset="0"/>
              </a:rPr>
              <a:t>t</a:t>
            </a:r>
            <a:r>
              <a:rPr lang="en-US" sz="2000" i="0" dirty="0">
                <a:solidFill>
                  <a:schemeClr val="tx1"/>
                </a:solidFill>
                <a:effectLst/>
                <a:latin typeface="Times New Roman" panose="02020603050405020304" pitchFamily="18" charset="0"/>
                <a:cs typeface="Times New Roman" panose="02020603050405020304" pitchFamily="18" charset="0"/>
              </a:rPr>
              <a:t>​I)</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030203C5-CD4F-42D2-97E2-EEB07F65B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62" y="3248204"/>
            <a:ext cx="4073166" cy="10650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187577-F950-40FA-BC56-DDFE341D2434}"/>
              </a:ext>
            </a:extLst>
          </p:cNvPr>
          <p:cNvSpPr txBox="1"/>
          <p:nvPr/>
        </p:nvSpPr>
        <p:spPr>
          <a:xfrm>
            <a:off x="1892709" y="4446214"/>
            <a:ext cx="5594554" cy="307777"/>
          </a:xfrm>
          <a:prstGeom prst="rect">
            <a:avLst/>
          </a:prstGeom>
          <a:noFill/>
        </p:spPr>
        <p:txBody>
          <a:bodyPr wrap="square">
            <a:spAutoFit/>
          </a:bodyPr>
          <a:lstStyle/>
          <a:p>
            <a:pPr algn="just"/>
            <a:r>
              <a:rPr lang="en-US" b="1" i="1" dirty="0">
                <a:solidFill>
                  <a:schemeClr val="tx1"/>
                </a:solidFill>
                <a:effectLst/>
                <a:latin typeface="Encode Sans" panose="020B0604020202020204" charset="0"/>
                <a:cs typeface="Times New Roman" panose="02020603050405020304" pitchFamily="18" charset="0"/>
              </a:rPr>
              <a:t>Forward diffusion process. Image modified by </a:t>
            </a:r>
            <a:r>
              <a:rPr lang="en-US" b="1" i="1" u="none" strike="noStrike" dirty="0">
                <a:solidFill>
                  <a:schemeClr val="tx1"/>
                </a:solidFill>
                <a:effectLst/>
                <a:latin typeface="Encode Sans" panose="020B0604020202020204" charset="0"/>
                <a:cs typeface="Times New Roman" panose="02020603050405020304" pitchFamily="18" charset="0"/>
                <a:hlinkClick r:id="rId3">
                  <a:extLst>
                    <a:ext uri="{A12FA001-AC4F-418D-AE19-62706E023703}">
                      <ahyp:hlinkClr xmlns:ahyp="http://schemas.microsoft.com/office/drawing/2018/hyperlinkcolor" val="tx"/>
                    </a:ext>
                  </a:extLst>
                </a:hlinkClick>
              </a:rPr>
              <a:t>Ho et al. 2020</a:t>
            </a:r>
            <a:endParaRPr lang="en-US" dirty="0">
              <a:latin typeface="Encode Sans" panose="020B0604020202020204" charset="0"/>
              <a:cs typeface="Times New Roman" panose="02020603050405020304" pitchFamily="18" charset="0"/>
            </a:endParaRPr>
          </a:p>
        </p:txBody>
      </p:sp>
    </p:spTree>
    <p:extLst>
      <p:ext uri="{BB962C8B-B14F-4D97-AF65-F5344CB8AC3E}">
        <p14:creationId xmlns:p14="http://schemas.microsoft.com/office/powerpoint/2010/main" val="101421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CDBA9E-71FD-4DEB-97F4-DD62A6375395}"/>
              </a:ext>
            </a:extLst>
          </p:cNvPr>
          <p:cNvSpPr txBox="1"/>
          <p:nvPr/>
        </p:nvSpPr>
        <p:spPr>
          <a:xfrm>
            <a:off x="83574" y="635066"/>
            <a:ext cx="8976848" cy="954107"/>
          </a:xfrm>
          <a:prstGeom prst="rect">
            <a:avLst/>
          </a:prstGeom>
          <a:noFill/>
        </p:spPr>
        <p:txBody>
          <a:bodyPr wrap="square">
            <a:spAutoFit/>
          </a:bodyPr>
          <a:lstStyle/>
          <a:p>
            <a:pPr algn="ctr"/>
            <a:r>
              <a:rPr lang="en-US" b="0" i="0" dirty="0">
                <a:solidFill>
                  <a:schemeClr val="tx1"/>
                </a:solidFill>
                <a:effectLst/>
                <a:latin typeface="Encode Sans" panose="020B0604020202020204" charset="0"/>
              </a:rPr>
              <a:t>In the multidimensional scenario, </a:t>
            </a:r>
            <a:r>
              <a:rPr lang="en-US" b="1" i="0" dirty="0">
                <a:solidFill>
                  <a:schemeClr val="tx1"/>
                </a:solidFill>
                <a:effectLst/>
                <a:latin typeface="Encode Sans" panose="020B0604020202020204" charset="0"/>
              </a:rPr>
              <a:t>I</a:t>
            </a:r>
            <a:r>
              <a:rPr lang="en-US" b="0" i="0" dirty="0">
                <a:solidFill>
                  <a:schemeClr val="tx1"/>
                </a:solidFill>
                <a:effectLst/>
                <a:latin typeface="Encode Sans" panose="020B0604020202020204" charset="0"/>
              </a:rPr>
              <a:t> denotes the identity matrix, indicating that each dimension shares the same standard deviation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t </a:t>
            </a:r>
            <a:r>
              <a:rPr lang="en-US" b="0" i="0" dirty="0">
                <a:solidFill>
                  <a:schemeClr val="tx1"/>
                </a:solidFill>
                <a:effectLst/>
                <a:latin typeface="Encode Sans" panose="020B0604020202020204" charset="0"/>
              </a:rPr>
              <a:t>. Note that </a:t>
            </a:r>
            <a:r>
              <a:rPr lang="en-US" b="1" dirty="0">
                <a:latin typeface="Encode Sans" panose="020B0604020202020204" charset="0"/>
              </a:rPr>
              <a:t>q(</a:t>
            </a:r>
            <a:r>
              <a:rPr lang="en-US" b="1" dirty="0" err="1">
                <a:latin typeface="Encode Sans" panose="020B0604020202020204" charset="0"/>
              </a:rPr>
              <a:t>x</a:t>
            </a:r>
            <a:r>
              <a:rPr lang="en-US" b="1" baseline="-25000" dirty="0" err="1">
                <a:latin typeface="Encode Sans" panose="020B0604020202020204" charset="0"/>
              </a:rPr>
              <a:t>t</a:t>
            </a:r>
            <a:r>
              <a:rPr lang="en-US" b="1" dirty="0">
                <a:latin typeface="Encode Sans" panose="020B0604020202020204" charset="0"/>
              </a:rPr>
              <a:t> | x</a:t>
            </a:r>
            <a:r>
              <a:rPr lang="en-US" b="1" baseline="-25000" dirty="0">
                <a:latin typeface="Encode Sans" panose="020B0604020202020204" charset="0"/>
              </a:rPr>
              <a:t>t-1</a:t>
            </a:r>
            <a:r>
              <a:rPr lang="en-US" b="1" dirty="0">
                <a:latin typeface="Encode Sans" panose="020B0604020202020204" charset="0"/>
              </a:rPr>
              <a:t>)</a:t>
            </a:r>
            <a:r>
              <a:rPr lang="en-US" dirty="0">
                <a:latin typeface="Encode Sans" panose="020B0604020202020204" charset="0"/>
              </a:rPr>
              <a:t>.</a:t>
            </a:r>
            <a:r>
              <a:rPr lang="en-US" b="1" dirty="0">
                <a:latin typeface="Encode Sans" panose="020B0604020202020204" charset="0"/>
              </a:rPr>
              <a:t> </a:t>
            </a:r>
            <a:r>
              <a:rPr lang="en-US" b="0" i="0" dirty="0">
                <a:solidFill>
                  <a:schemeClr val="tx1"/>
                </a:solidFill>
                <a:effectLst/>
                <a:latin typeface="Encode Sans" panose="020B0604020202020204" charset="0"/>
              </a:rPr>
              <a:t>remains a normal distribution, defined by the mean </a:t>
            </a:r>
            <a:r>
              <a:rPr lang="el-GR" b="1" i="1" dirty="0">
                <a:solidFill>
                  <a:srgbClr val="000000"/>
                </a:solidFill>
                <a:effectLst/>
                <a:latin typeface="Encode Sans" panose="020B0604020202020204" charset="0"/>
              </a:rPr>
              <a:t>μ</a:t>
            </a:r>
            <a:r>
              <a:rPr lang="en-US" b="0" i="0" dirty="0">
                <a:solidFill>
                  <a:schemeClr val="tx1"/>
                </a:solidFill>
                <a:effectLst/>
                <a:latin typeface="Encode Sans" panose="020B0604020202020204" charset="0"/>
              </a:rPr>
              <a:t> and the variance </a:t>
            </a:r>
            <a:r>
              <a:rPr lang="el-GR" b="1" i="0" dirty="0">
                <a:solidFill>
                  <a:schemeClr val="tx1"/>
                </a:solidFill>
                <a:effectLst/>
                <a:latin typeface="Encode Sans" panose="020B0604020202020204" charset="0"/>
                <a:cs typeface="Times New Roman" panose="02020603050405020304" pitchFamily="18" charset="0"/>
              </a:rPr>
              <a:t>Σ</a:t>
            </a:r>
            <a:r>
              <a:rPr lang="en-US" b="0" i="0" dirty="0">
                <a:solidFill>
                  <a:schemeClr val="tx1"/>
                </a:solidFill>
                <a:effectLst/>
                <a:latin typeface="Encode Sans" panose="020B0604020202020204" charset="0"/>
              </a:rPr>
              <a:t>, where </a:t>
            </a:r>
            <a:r>
              <a:rPr lang="el-GR" b="1" i="1" dirty="0">
                <a:solidFill>
                  <a:srgbClr val="000000"/>
                </a:solidFill>
                <a:effectLst/>
                <a:latin typeface="Encode Sans" panose="020B0604020202020204" charset="0"/>
              </a:rPr>
              <a:t>μ </a:t>
            </a:r>
            <a:r>
              <a:rPr lang="en-US" b="1" i="0" baseline="-25000" dirty="0">
                <a:solidFill>
                  <a:schemeClr val="tx1"/>
                </a:solidFill>
                <a:effectLst/>
                <a:latin typeface="Encode Sans" panose="020B0604020202020204" charset="0"/>
              </a:rPr>
              <a:t>t</a:t>
            </a:r>
            <a:r>
              <a:rPr lang="en-US" b="0" i="0" dirty="0">
                <a:solidFill>
                  <a:schemeClr val="tx1"/>
                </a:solidFill>
                <a:effectLst/>
                <a:latin typeface="Encode Sans" panose="020B0604020202020204" charset="0"/>
              </a:rPr>
              <a:t> </a:t>
            </a:r>
            <a:r>
              <a:rPr lang="en-US" b="1" i="0" dirty="0">
                <a:solidFill>
                  <a:schemeClr val="tx1"/>
                </a:solidFill>
                <a:effectLst/>
                <a:latin typeface="Encode Sans" panose="020B0604020202020204" charset="0"/>
              </a:rPr>
              <a:t>= (1 -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t</a:t>
            </a:r>
            <a:r>
              <a:rPr lang="en-US" b="1" i="0" dirty="0">
                <a:solidFill>
                  <a:schemeClr val="tx1"/>
                </a:solidFill>
                <a:effectLst/>
                <a:latin typeface="Encode Sans" panose="020B0604020202020204" charset="0"/>
              </a:rPr>
              <a:t>)x</a:t>
            </a:r>
            <a:r>
              <a:rPr lang="en-US" b="1" i="0" baseline="-25000" dirty="0">
                <a:solidFill>
                  <a:schemeClr val="tx1"/>
                </a:solidFill>
                <a:effectLst/>
                <a:latin typeface="Encode Sans" panose="020B0604020202020204" charset="0"/>
              </a:rPr>
              <a:t>t-1</a:t>
            </a:r>
            <a:r>
              <a:rPr lang="en-US" b="1" i="0" dirty="0">
                <a:solidFill>
                  <a:schemeClr val="tx1"/>
                </a:solidFill>
                <a:effectLst/>
                <a:latin typeface="Encode Sans" panose="020B0604020202020204" charset="0"/>
              </a:rPr>
              <a:t> </a:t>
            </a:r>
            <a:r>
              <a:rPr lang="en-US" b="0" i="0" dirty="0">
                <a:solidFill>
                  <a:schemeClr val="tx1"/>
                </a:solidFill>
                <a:effectLst/>
                <a:latin typeface="Encode Sans" panose="020B0604020202020204" charset="0"/>
              </a:rPr>
              <a:t>and </a:t>
            </a:r>
            <a:r>
              <a:rPr lang="el-GR" b="1" i="0" dirty="0">
                <a:solidFill>
                  <a:schemeClr val="tx1"/>
                </a:solidFill>
                <a:effectLst/>
                <a:latin typeface="Encode Sans" panose="020B0604020202020204" charset="0"/>
                <a:cs typeface="Times New Roman" panose="02020603050405020304" pitchFamily="18" charset="0"/>
              </a:rPr>
              <a:t>Σ</a:t>
            </a:r>
            <a:r>
              <a:rPr lang="en-US" b="0" i="0" baseline="-25000" dirty="0">
                <a:solidFill>
                  <a:schemeClr val="tx1"/>
                </a:solidFill>
                <a:effectLst/>
                <a:latin typeface="Encode Sans" panose="020B0604020202020204" charset="0"/>
              </a:rPr>
              <a:t>t</a:t>
            </a:r>
            <a:r>
              <a:rPr lang="en-US" b="0" i="0" dirty="0">
                <a:solidFill>
                  <a:schemeClr val="tx1"/>
                </a:solidFill>
                <a:effectLst/>
                <a:latin typeface="Encode Sans" panose="020B0604020202020204" charset="0"/>
              </a:rPr>
              <a:t> =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err="1">
                <a:solidFill>
                  <a:srgbClr val="000000"/>
                </a:solidFill>
                <a:effectLst/>
                <a:latin typeface="Encode Sans" panose="020B0604020202020204" charset="0"/>
                <a:cs typeface="Times New Roman" panose="02020603050405020304" pitchFamily="18" charset="0"/>
              </a:rPr>
              <a:t>t</a:t>
            </a:r>
            <a:r>
              <a:rPr lang="en-US" b="1" i="0" dirty="0" err="1">
                <a:solidFill>
                  <a:schemeClr val="tx1"/>
                </a:solidFill>
                <a:effectLst/>
                <a:latin typeface="Encode Sans" panose="020B0604020202020204" charset="0"/>
              </a:rPr>
              <a:t>I</a:t>
            </a:r>
            <a:r>
              <a:rPr lang="en-US" b="0" i="0" dirty="0">
                <a:solidFill>
                  <a:schemeClr val="tx1"/>
                </a:solidFill>
                <a:effectLst/>
                <a:latin typeface="Encode Sans" panose="020B0604020202020204" charset="0"/>
              </a:rPr>
              <a:t>. The covariance matrix </a:t>
            </a:r>
            <a:r>
              <a:rPr lang="el-GR" i="0" dirty="0">
                <a:solidFill>
                  <a:schemeClr val="tx1"/>
                </a:solidFill>
                <a:effectLst/>
                <a:latin typeface="Encode Sans" panose="020B0604020202020204" charset="0"/>
                <a:cs typeface="Times New Roman" panose="02020603050405020304" pitchFamily="18" charset="0"/>
              </a:rPr>
              <a:t>Σ </a:t>
            </a:r>
            <a:r>
              <a:rPr lang="en-US" b="0" i="0" dirty="0">
                <a:solidFill>
                  <a:schemeClr val="tx1"/>
                </a:solidFill>
                <a:effectLst/>
                <a:latin typeface="Encode Sans" panose="020B0604020202020204" charset="0"/>
              </a:rPr>
              <a:t>is always a diagonal matrix of variances (here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t</a:t>
            </a:r>
            <a:r>
              <a:rPr lang="en-US" b="1" baseline="-25000" dirty="0">
                <a:solidFill>
                  <a:srgbClr val="000000"/>
                </a:solidFill>
                <a:effectLst/>
                <a:latin typeface="Encode Sans" panose="020B0604020202020204" charset="0"/>
                <a:cs typeface="Times New Roman" panose="02020603050405020304" pitchFamily="18" charset="0"/>
              </a:rPr>
              <a:t> </a:t>
            </a:r>
            <a:r>
              <a:rPr lang="en-US" dirty="0">
                <a:solidFill>
                  <a:srgbClr val="000000"/>
                </a:solidFill>
                <a:effectLst/>
                <a:latin typeface="Encode Sans" panose="020B0604020202020204" charset="0"/>
                <a:cs typeface="Times New Roman" panose="02020603050405020304" pitchFamily="18" charset="0"/>
              </a:rPr>
              <a:t>)</a:t>
            </a:r>
          </a:p>
        </p:txBody>
      </p:sp>
      <p:sp>
        <p:nvSpPr>
          <p:cNvPr id="6" name="TextBox 5">
            <a:extLst>
              <a:ext uri="{FF2B5EF4-FFF2-40B4-BE49-F238E27FC236}">
                <a16:creationId xmlns:a16="http://schemas.microsoft.com/office/drawing/2014/main" id="{888246EF-DD3A-463B-A92B-AB4D99CDF001}"/>
              </a:ext>
            </a:extLst>
          </p:cNvPr>
          <p:cNvSpPr txBox="1"/>
          <p:nvPr/>
        </p:nvSpPr>
        <p:spPr>
          <a:xfrm>
            <a:off x="83574" y="1729191"/>
            <a:ext cx="8976848" cy="954107"/>
          </a:xfrm>
          <a:prstGeom prst="rect">
            <a:avLst/>
          </a:prstGeom>
          <a:noFill/>
        </p:spPr>
        <p:txBody>
          <a:bodyPr wrap="square">
            <a:spAutoFit/>
          </a:bodyPr>
          <a:lstStyle/>
          <a:p>
            <a:pPr algn="ctr"/>
            <a:r>
              <a:rPr lang="en-US" b="0" i="0" dirty="0">
                <a:solidFill>
                  <a:schemeClr val="tx1"/>
                </a:solidFill>
                <a:effectLst/>
                <a:latin typeface="Encode Sans" panose="020B0604020202020204" charset="0"/>
              </a:rPr>
              <a:t>The variance parameter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t</a:t>
            </a:r>
            <a:r>
              <a:rPr lang="en-US" b="0" i="0" dirty="0">
                <a:solidFill>
                  <a:schemeClr val="tx1"/>
                </a:solidFill>
                <a:effectLst/>
                <a:latin typeface="Encode Sans" panose="020B0604020202020204" charset="0"/>
              </a:rPr>
              <a:t> can be set to a constant value or chosen according to a predefined schedule over the T timesteps. This schedule can take various forms such as linear, quadratic, cosine, etc.</a:t>
            </a:r>
          </a:p>
          <a:p>
            <a:pPr algn="ctr"/>
            <a:r>
              <a:rPr lang="en-US" b="0" i="0" dirty="0">
                <a:solidFill>
                  <a:schemeClr val="tx1"/>
                </a:solidFill>
                <a:effectLst/>
                <a:latin typeface="Encode Sans" panose="020B0604020202020204" charset="0"/>
              </a:rPr>
              <a:t>For example, the original authors of DDPM utilized a linear schedule that increases from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1</a:t>
            </a:r>
            <a:r>
              <a:rPr lang="en-US" b="1" i="0" dirty="0">
                <a:solidFill>
                  <a:schemeClr val="tx1"/>
                </a:solidFill>
                <a:effectLst/>
                <a:latin typeface="Encode Sans" panose="020B0604020202020204" charset="0"/>
              </a:rPr>
              <a:t> = 10</a:t>
            </a:r>
            <a:r>
              <a:rPr lang="en-US" b="1" i="0" baseline="30000" dirty="0">
                <a:solidFill>
                  <a:schemeClr val="tx1"/>
                </a:solidFill>
                <a:effectLst/>
                <a:latin typeface="Encode Sans" panose="020B0604020202020204" charset="0"/>
              </a:rPr>
              <a:t>-4</a:t>
            </a:r>
            <a:r>
              <a:rPr lang="en-US" b="1" i="0" dirty="0">
                <a:solidFill>
                  <a:schemeClr val="tx1"/>
                </a:solidFill>
                <a:effectLst/>
                <a:latin typeface="Encode Sans" panose="020B0604020202020204" charset="0"/>
              </a:rPr>
              <a:t> </a:t>
            </a:r>
            <a:r>
              <a:rPr lang="en-US" b="0" i="0" dirty="0">
                <a:solidFill>
                  <a:schemeClr val="tx1"/>
                </a:solidFill>
                <a:effectLst/>
                <a:latin typeface="Encode Sans" panose="020B0604020202020204" charset="0"/>
              </a:rPr>
              <a:t>to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t </a:t>
            </a:r>
            <a:r>
              <a:rPr lang="en-US" b="1" i="0" dirty="0">
                <a:solidFill>
                  <a:schemeClr val="tx1"/>
                </a:solidFill>
                <a:effectLst/>
                <a:latin typeface="Encode Sans" panose="020B0604020202020204" charset="0"/>
              </a:rPr>
              <a:t>= 0.02</a:t>
            </a:r>
            <a:r>
              <a:rPr lang="en-US" b="0" i="0" dirty="0">
                <a:solidFill>
                  <a:schemeClr val="tx1"/>
                </a:solidFill>
                <a:effectLst/>
                <a:latin typeface="Encode Sans" panose="020B0604020202020204" charset="0"/>
              </a:rPr>
              <a:t>. </a:t>
            </a:r>
          </a:p>
          <a:p>
            <a:pPr algn="ctr"/>
            <a:r>
              <a:rPr lang="en-US" b="0" i="0" dirty="0">
                <a:solidFill>
                  <a:schemeClr val="tx1"/>
                </a:solidFill>
                <a:effectLst/>
                <a:latin typeface="Encode Sans" panose="020B0604020202020204" charset="0"/>
              </a:rPr>
              <a:t>However, Nichol et al. (2021) demonstrated that employing a cosine schedule yields even better results.</a:t>
            </a:r>
          </a:p>
        </p:txBody>
      </p:sp>
      <p:pic>
        <p:nvPicPr>
          <p:cNvPr id="4098" name="Picture 2" descr="variance-schedule">
            <a:extLst>
              <a:ext uri="{FF2B5EF4-FFF2-40B4-BE49-F238E27FC236}">
                <a16:creationId xmlns:a16="http://schemas.microsoft.com/office/drawing/2014/main" id="{F4D5418C-18AD-441C-AF26-8C29C2E5E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3" y="2823316"/>
            <a:ext cx="7448550" cy="1485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504DD3-E2DE-4761-BA5A-186DD571EFA7}"/>
              </a:ext>
            </a:extLst>
          </p:cNvPr>
          <p:cNvSpPr txBox="1"/>
          <p:nvPr/>
        </p:nvSpPr>
        <p:spPr>
          <a:xfrm>
            <a:off x="275300" y="4345114"/>
            <a:ext cx="8593396" cy="276999"/>
          </a:xfrm>
          <a:prstGeom prst="rect">
            <a:avLst/>
          </a:prstGeom>
          <a:noFill/>
        </p:spPr>
        <p:txBody>
          <a:bodyPr wrap="square">
            <a:spAutoFit/>
          </a:bodyPr>
          <a:lstStyle/>
          <a:p>
            <a:pPr algn="ctr"/>
            <a:r>
              <a:rPr lang="en-US" sz="1200" b="1" i="1" dirty="0">
                <a:solidFill>
                  <a:srgbClr val="000000"/>
                </a:solidFill>
                <a:effectLst/>
                <a:latin typeface="Encode Sans" panose="020B0604020202020204" charset="0"/>
              </a:rPr>
              <a:t>Latent samples from linear (top) and cosine (bottom) schedules respectively. Source: </a:t>
            </a:r>
            <a:r>
              <a:rPr lang="en-US" sz="1200" b="1" i="1" u="none" strike="noStrike" dirty="0">
                <a:solidFill>
                  <a:srgbClr val="2F4858"/>
                </a:solidFill>
                <a:effectLst/>
                <a:latin typeface="Encode Sans" panose="020B0604020202020204" charset="0"/>
                <a:hlinkClick r:id="rId4"/>
              </a:rPr>
              <a:t>Nichol &amp; </a:t>
            </a:r>
            <a:r>
              <a:rPr lang="en-US" sz="1200" b="1" i="1" u="none" strike="noStrike" dirty="0" err="1">
                <a:solidFill>
                  <a:srgbClr val="2F4858"/>
                </a:solidFill>
                <a:effectLst/>
                <a:latin typeface="Encode Sans" panose="020B0604020202020204" charset="0"/>
                <a:hlinkClick r:id="rId4"/>
              </a:rPr>
              <a:t>Dhariwal</a:t>
            </a:r>
            <a:r>
              <a:rPr lang="en-US" sz="1200" b="1" i="1" u="none" strike="noStrike" dirty="0">
                <a:solidFill>
                  <a:srgbClr val="2F4858"/>
                </a:solidFill>
                <a:effectLst/>
                <a:latin typeface="Encode Sans" panose="020B0604020202020204" charset="0"/>
                <a:hlinkClick r:id="rId4"/>
              </a:rPr>
              <a:t> 2021</a:t>
            </a:r>
            <a:endParaRPr lang="en-US" sz="1200" b="1" i="1" dirty="0">
              <a:solidFill>
                <a:srgbClr val="000000"/>
              </a:solidFill>
              <a:effectLst/>
              <a:latin typeface="Encode Sans" panose="020B0604020202020204" charset="0"/>
            </a:endParaRPr>
          </a:p>
        </p:txBody>
      </p:sp>
    </p:spTree>
    <p:extLst>
      <p:ext uri="{BB962C8B-B14F-4D97-AF65-F5344CB8AC3E}">
        <p14:creationId xmlns:p14="http://schemas.microsoft.com/office/powerpoint/2010/main" val="349598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contents</a:t>
            </a:r>
            <a:endParaRPr dirty="0"/>
          </a:p>
        </p:txBody>
      </p:sp>
      <p:sp>
        <p:nvSpPr>
          <p:cNvPr id="450" name="Google Shape;450;p41"/>
          <p:cNvSpPr txBox="1">
            <a:spLocks noGrp="1"/>
          </p:cNvSpPr>
          <p:nvPr>
            <p:ph type="title" idx="2"/>
          </p:nvPr>
        </p:nvSpPr>
        <p:spPr>
          <a:xfrm>
            <a:off x="944603" y="1379475"/>
            <a:ext cx="745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sp>
        <p:nvSpPr>
          <p:cNvPr id="451" name="Google Shape;451;p41"/>
          <p:cNvSpPr txBox="1">
            <a:spLocks noGrp="1"/>
          </p:cNvSpPr>
          <p:nvPr>
            <p:ph type="title" idx="3"/>
          </p:nvPr>
        </p:nvSpPr>
        <p:spPr>
          <a:xfrm>
            <a:off x="944603" y="3052352"/>
            <a:ext cx="745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04</a:t>
            </a:r>
            <a:endParaRPr/>
          </a:p>
        </p:txBody>
      </p:sp>
      <p:sp>
        <p:nvSpPr>
          <p:cNvPr id="452" name="Google Shape;452;p41"/>
          <p:cNvSpPr txBox="1">
            <a:spLocks noGrp="1"/>
          </p:cNvSpPr>
          <p:nvPr>
            <p:ph type="title" idx="4"/>
          </p:nvPr>
        </p:nvSpPr>
        <p:spPr>
          <a:xfrm>
            <a:off x="3684741" y="1379475"/>
            <a:ext cx="745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453" name="Google Shape;453;p41"/>
          <p:cNvSpPr txBox="1">
            <a:spLocks noGrp="1"/>
          </p:cNvSpPr>
          <p:nvPr>
            <p:ph type="title" idx="5"/>
          </p:nvPr>
        </p:nvSpPr>
        <p:spPr>
          <a:xfrm>
            <a:off x="3684741" y="3052352"/>
            <a:ext cx="745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05</a:t>
            </a:r>
            <a:endParaRPr/>
          </a:p>
        </p:txBody>
      </p:sp>
      <p:sp>
        <p:nvSpPr>
          <p:cNvPr id="454" name="Google Shape;454;p41"/>
          <p:cNvSpPr txBox="1">
            <a:spLocks noGrp="1"/>
          </p:cNvSpPr>
          <p:nvPr>
            <p:ph type="title" idx="6"/>
          </p:nvPr>
        </p:nvSpPr>
        <p:spPr>
          <a:xfrm>
            <a:off x="6424886" y="1379475"/>
            <a:ext cx="745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03</a:t>
            </a:r>
            <a:endParaRPr/>
          </a:p>
        </p:txBody>
      </p:sp>
      <p:sp>
        <p:nvSpPr>
          <p:cNvPr id="455" name="Google Shape;455;p41"/>
          <p:cNvSpPr txBox="1">
            <a:spLocks noGrp="1"/>
          </p:cNvSpPr>
          <p:nvPr>
            <p:ph type="title" idx="7"/>
          </p:nvPr>
        </p:nvSpPr>
        <p:spPr>
          <a:xfrm>
            <a:off x="6424886" y="3052352"/>
            <a:ext cx="745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06</a:t>
            </a:r>
            <a:endParaRPr/>
          </a:p>
        </p:txBody>
      </p:sp>
      <p:sp>
        <p:nvSpPr>
          <p:cNvPr id="456" name="Google Shape;456;p41"/>
          <p:cNvSpPr txBox="1">
            <a:spLocks noGrp="1"/>
          </p:cNvSpPr>
          <p:nvPr>
            <p:ph type="subTitle" idx="1"/>
          </p:nvPr>
        </p:nvSpPr>
        <p:spPr>
          <a:xfrm>
            <a:off x="858213" y="1973648"/>
            <a:ext cx="1947300" cy="6814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Introduction</a:t>
            </a:r>
          </a:p>
          <a:p>
            <a:pPr marL="0" lvl="0" indent="0" algn="l" rtl="0">
              <a:spcBef>
                <a:spcPts val="0"/>
              </a:spcBef>
              <a:spcAft>
                <a:spcPts val="0"/>
              </a:spcAft>
              <a:buNone/>
            </a:pPr>
            <a:r>
              <a:rPr lang="en-US" dirty="0"/>
              <a:t>T</a:t>
            </a:r>
            <a:r>
              <a:rPr lang="en" dirty="0"/>
              <a:t>o GEN </a:t>
            </a:r>
            <a:r>
              <a:rPr lang="en" dirty="0">
                <a:solidFill>
                  <a:schemeClr val="bg2"/>
                </a:solidFill>
              </a:rPr>
              <a:t>AI</a:t>
            </a:r>
            <a:endParaRPr dirty="0">
              <a:solidFill>
                <a:schemeClr val="bg2"/>
              </a:solidFill>
            </a:endParaRPr>
          </a:p>
        </p:txBody>
      </p:sp>
      <p:sp>
        <p:nvSpPr>
          <p:cNvPr id="457" name="Google Shape;457;p41"/>
          <p:cNvSpPr txBox="1">
            <a:spLocks noGrp="1"/>
          </p:cNvSpPr>
          <p:nvPr>
            <p:ph type="subTitle" idx="8"/>
          </p:nvPr>
        </p:nvSpPr>
        <p:spPr>
          <a:xfrm>
            <a:off x="3598354" y="1973650"/>
            <a:ext cx="2409156" cy="68149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Types of Generative </a:t>
            </a:r>
            <a:r>
              <a:rPr lang="en-US" dirty="0">
                <a:solidFill>
                  <a:schemeClr val="bg2"/>
                </a:solidFill>
              </a:rPr>
              <a:t>AI</a:t>
            </a:r>
            <a:endParaRPr lang="en-US" dirty="0"/>
          </a:p>
        </p:txBody>
      </p:sp>
      <p:sp>
        <p:nvSpPr>
          <p:cNvPr id="458" name="Google Shape;458;p41"/>
          <p:cNvSpPr txBox="1">
            <a:spLocks noGrp="1"/>
          </p:cNvSpPr>
          <p:nvPr>
            <p:ph type="subTitle" idx="9"/>
          </p:nvPr>
        </p:nvSpPr>
        <p:spPr>
          <a:xfrm>
            <a:off x="6338496" y="1973648"/>
            <a:ext cx="1947300" cy="681498"/>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Use Cases </a:t>
            </a:r>
          </a:p>
        </p:txBody>
      </p:sp>
      <p:sp>
        <p:nvSpPr>
          <p:cNvPr id="459" name="Google Shape;459;p41"/>
          <p:cNvSpPr txBox="1">
            <a:spLocks noGrp="1"/>
          </p:cNvSpPr>
          <p:nvPr>
            <p:ph type="subTitle" idx="13"/>
          </p:nvPr>
        </p:nvSpPr>
        <p:spPr>
          <a:xfrm>
            <a:off x="858213" y="3646598"/>
            <a:ext cx="1947300" cy="72384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Stable Diffusion</a:t>
            </a:r>
          </a:p>
        </p:txBody>
      </p:sp>
      <p:sp>
        <p:nvSpPr>
          <p:cNvPr id="460" name="Google Shape;460;p41"/>
          <p:cNvSpPr txBox="1">
            <a:spLocks noGrp="1"/>
          </p:cNvSpPr>
          <p:nvPr>
            <p:ph type="subTitle" idx="14"/>
          </p:nvPr>
        </p:nvSpPr>
        <p:spPr>
          <a:xfrm>
            <a:off x="3598354" y="3646600"/>
            <a:ext cx="2359994"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solidFill>
              </a:rPr>
              <a:t>Mid</a:t>
            </a:r>
            <a:r>
              <a:rPr lang="en" dirty="0"/>
              <a:t>jounery</a:t>
            </a:r>
            <a:endParaRPr dirty="0"/>
          </a:p>
        </p:txBody>
      </p:sp>
      <p:sp>
        <p:nvSpPr>
          <p:cNvPr id="461" name="Google Shape;461;p41"/>
          <p:cNvSpPr txBox="1">
            <a:spLocks noGrp="1"/>
          </p:cNvSpPr>
          <p:nvPr>
            <p:ph type="subTitle" idx="15"/>
          </p:nvPr>
        </p:nvSpPr>
        <p:spPr>
          <a:xfrm>
            <a:off x="6338496" y="3646598"/>
            <a:ext cx="1947300" cy="72384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Comparative Results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13EDDD-D488-43DC-BA9D-27BABACDC92D}"/>
              </a:ext>
            </a:extLst>
          </p:cNvPr>
          <p:cNvSpPr>
            <a:spLocks noGrp="1"/>
          </p:cNvSpPr>
          <p:nvPr>
            <p:ph type="title"/>
          </p:nvPr>
        </p:nvSpPr>
        <p:spPr>
          <a:xfrm>
            <a:off x="2807110" y="-4916"/>
            <a:ext cx="5528400" cy="530942"/>
          </a:xfrm>
        </p:spPr>
        <p:txBody>
          <a:bodyPr anchor="ctr"/>
          <a:lstStyle/>
          <a:p>
            <a:pPr algn="ctr"/>
            <a:r>
              <a:rPr lang="en-US" dirty="0"/>
              <a:t>Reversed Diffusion</a:t>
            </a:r>
          </a:p>
        </p:txBody>
      </p:sp>
      <p:sp>
        <p:nvSpPr>
          <p:cNvPr id="5" name="Subtitle 2">
            <a:extLst>
              <a:ext uri="{FF2B5EF4-FFF2-40B4-BE49-F238E27FC236}">
                <a16:creationId xmlns:a16="http://schemas.microsoft.com/office/drawing/2014/main" id="{0ED6FFE3-AFF4-45CC-B1A3-008A455A75E6}"/>
              </a:ext>
            </a:extLst>
          </p:cNvPr>
          <p:cNvSpPr txBox="1">
            <a:spLocks/>
          </p:cNvSpPr>
          <p:nvPr/>
        </p:nvSpPr>
        <p:spPr>
          <a:xfrm>
            <a:off x="240292" y="398210"/>
            <a:ext cx="8270124" cy="2916102"/>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r>
              <a:rPr lang="en-US" dirty="0">
                <a:latin typeface="Encode Sans" panose="020B0604020202020204" charset="0"/>
              </a:rPr>
              <a:t>As </a:t>
            </a:r>
            <a:r>
              <a:rPr lang="en-US" i="1" dirty="0">
                <a:latin typeface="Encode Sans" panose="020B0604020202020204" charset="0"/>
                <a:cs typeface="Times New Roman" panose="02020603050405020304" pitchFamily="18" charset="0"/>
              </a:rPr>
              <a:t>T </a:t>
            </a:r>
            <a:r>
              <a:rPr lang="en-US" b="0" i="1" dirty="0">
                <a:solidFill>
                  <a:srgbClr val="000000"/>
                </a:solidFill>
                <a:effectLst/>
                <a:latin typeface="Encode Sans" panose="020B0604020202020204" charset="0"/>
                <a:cs typeface="Times New Roman" panose="02020603050405020304" pitchFamily="18" charset="0"/>
              </a:rPr>
              <a:t>→ ∞</a:t>
            </a:r>
            <a:r>
              <a:rPr lang="en-US" b="0" i="0" dirty="0">
                <a:solidFill>
                  <a:srgbClr val="000000"/>
                </a:solidFill>
                <a:effectLst/>
                <a:latin typeface="Encode Sans" panose="020B0604020202020204" charset="0"/>
              </a:rPr>
              <a:t> </a:t>
            </a:r>
            <a:r>
              <a:rPr lang="en-US" dirty="0">
                <a:latin typeface="Encode Sans" panose="020B0604020202020204" charset="0"/>
              </a:rPr>
              <a:t>, the latent variable </a:t>
            </a:r>
            <a:r>
              <a:rPr lang="en-US" b="1" i="1" dirty="0" err="1">
                <a:latin typeface="Encode Sans" panose="020B0604020202020204" charset="0"/>
              </a:rPr>
              <a:t>x</a:t>
            </a:r>
            <a:r>
              <a:rPr lang="en-US" b="1" i="1" baseline="-25000" dirty="0" err="1">
                <a:latin typeface="Encode Sans" panose="020B0604020202020204" charset="0"/>
              </a:rPr>
              <a:t>T</a:t>
            </a:r>
            <a:r>
              <a:rPr lang="en-US" dirty="0">
                <a:latin typeface="Encode Sans" panose="020B0604020202020204" charset="0"/>
              </a:rPr>
              <a:t>  approaches a nearly isotropic Gaussian distribution. Consequently, if we successfully learn the reverse distribution </a:t>
            </a:r>
            <a:r>
              <a:rPr lang="en-US" b="1" dirty="0">
                <a:latin typeface="Encode Sans" panose="020B0604020202020204" charset="0"/>
              </a:rPr>
              <a:t>q(</a:t>
            </a:r>
            <a:r>
              <a:rPr lang="en-US" b="1" dirty="0" err="1">
                <a:latin typeface="Encode Sans" panose="020B0604020202020204" charset="0"/>
              </a:rPr>
              <a:t>x</a:t>
            </a:r>
            <a:r>
              <a:rPr lang="en-US" b="1" baseline="-25000" dirty="0" err="1">
                <a:latin typeface="Encode Sans" panose="020B0604020202020204" charset="0"/>
              </a:rPr>
              <a:t>t</a:t>
            </a:r>
            <a:r>
              <a:rPr lang="en-US" b="1" dirty="0">
                <a:latin typeface="Encode Sans" panose="020B0604020202020204" charset="0"/>
              </a:rPr>
              <a:t> | x</a:t>
            </a:r>
            <a:r>
              <a:rPr lang="en-US" b="1" baseline="-25000" dirty="0">
                <a:latin typeface="Encode Sans" panose="020B0604020202020204" charset="0"/>
              </a:rPr>
              <a:t>t-1</a:t>
            </a:r>
            <a:r>
              <a:rPr lang="en-US" b="1" dirty="0">
                <a:latin typeface="Encode Sans" panose="020B0604020202020204" charset="0"/>
              </a:rPr>
              <a:t>)</a:t>
            </a:r>
            <a:r>
              <a:rPr lang="en-US" dirty="0">
                <a:latin typeface="Encode Sans" panose="020B0604020202020204" charset="0"/>
              </a:rPr>
              <a:t>, we can sample </a:t>
            </a:r>
            <a:r>
              <a:rPr lang="en-US" i="1" dirty="0" err="1">
                <a:latin typeface="Encode Sans" panose="020B0604020202020204" charset="0"/>
              </a:rPr>
              <a:t>x</a:t>
            </a:r>
            <a:r>
              <a:rPr lang="en-US" i="1" baseline="-25000" dirty="0" err="1">
                <a:latin typeface="Encode Sans" panose="020B0604020202020204" charset="0"/>
              </a:rPr>
              <a:t>T</a:t>
            </a:r>
            <a:r>
              <a:rPr lang="en-US" i="1" baseline="-25000" dirty="0">
                <a:latin typeface="Encode Sans" panose="020B0604020202020204" charset="0"/>
              </a:rPr>
              <a:t>  </a:t>
            </a:r>
            <a:r>
              <a:rPr lang="en-US" dirty="0">
                <a:latin typeface="Encode Sans" panose="020B0604020202020204" charset="0"/>
              </a:rPr>
              <a:t>from </a:t>
            </a:r>
            <a:r>
              <a:rPr lang="en-US" b="1" i="1" dirty="0">
                <a:latin typeface="Encode Sans" panose="020B0604020202020204" charset="0"/>
              </a:rPr>
              <a:t>N(0, I)</a:t>
            </a:r>
            <a:r>
              <a:rPr lang="en-US" i="1" dirty="0">
                <a:latin typeface="Encode Sans" panose="020B0604020202020204" charset="0"/>
              </a:rPr>
              <a:t>,</a:t>
            </a:r>
            <a:r>
              <a:rPr lang="en-US" b="1" i="1" dirty="0">
                <a:latin typeface="Encode Sans" panose="020B0604020202020204" charset="0"/>
              </a:rPr>
              <a:t> </a:t>
            </a:r>
            <a:r>
              <a:rPr lang="en-US" dirty="0">
                <a:latin typeface="Encode Sans" panose="020B0604020202020204" charset="0"/>
              </a:rPr>
              <a:t>run the reverse process, and obtain a sample from the initial data distribution </a:t>
            </a:r>
            <a:r>
              <a:rPr lang="en-US" b="1" dirty="0">
                <a:latin typeface="Encode Sans" panose="020B0604020202020204" charset="0"/>
              </a:rPr>
              <a:t>q(x</a:t>
            </a:r>
            <a:r>
              <a:rPr lang="en-US" b="1" baseline="-25000" dirty="0">
                <a:latin typeface="Encode Sans" panose="020B0604020202020204" charset="0"/>
              </a:rPr>
              <a:t>0</a:t>
            </a:r>
            <a:r>
              <a:rPr lang="en-US" b="1" dirty="0">
                <a:latin typeface="Encode Sans" panose="020B0604020202020204" charset="0"/>
              </a:rPr>
              <a:t>)</a:t>
            </a:r>
            <a:r>
              <a:rPr lang="en-US" dirty="0">
                <a:latin typeface="Encode Sans" panose="020B0604020202020204" charset="0"/>
              </a:rPr>
              <a:t>, thereby generating a novel data point from the original data distribution.</a:t>
            </a:r>
          </a:p>
          <a:p>
            <a:pPr marL="152400"/>
            <a:endParaRPr lang="en-US" dirty="0">
              <a:latin typeface="Encode Sans" panose="020B0604020202020204" charset="0"/>
            </a:endParaRPr>
          </a:p>
          <a:p>
            <a:pPr marL="152400"/>
            <a:r>
              <a:rPr lang="en-US" dirty="0">
                <a:latin typeface="Encode Sans" panose="020B0604020202020204" charset="0"/>
              </a:rPr>
              <a:t>The challenge lies in how we can effectively model the reverse diffusion process.</a:t>
            </a:r>
          </a:p>
          <a:p>
            <a:pPr marL="152400"/>
            <a:endParaRPr lang="en-US" dirty="0">
              <a:latin typeface="Encode Sans" panose="020B0604020202020204" charset="0"/>
            </a:endParaRPr>
          </a:p>
          <a:p>
            <a:pPr marL="152400"/>
            <a:r>
              <a:rPr lang="en-US" dirty="0">
                <a:latin typeface="Encode Sans" panose="020B0604020202020204" charset="0"/>
              </a:rPr>
              <a:t>In practical terms, obtaining the exact form of </a:t>
            </a:r>
            <a:r>
              <a:rPr lang="en-US" b="1" dirty="0">
                <a:latin typeface="Encode Sans" panose="020B0604020202020204" charset="0"/>
              </a:rPr>
              <a:t>q(</a:t>
            </a:r>
            <a:r>
              <a:rPr lang="en-US" b="1" dirty="0" err="1">
                <a:latin typeface="Encode Sans" panose="020B0604020202020204" charset="0"/>
              </a:rPr>
              <a:t>x</a:t>
            </a:r>
            <a:r>
              <a:rPr lang="en-US" b="1" baseline="-25000" dirty="0" err="1">
                <a:latin typeface="Encode Sans" panose="020B0604020202020204" charset="0"/>
              </a:rPr>
              <a:t>t</a:t>
            </a:r>
            <a:r>
              <a:rPr lang="en-US" b="1" dirty="0">
                <a:latin typeface="Encode Sans" panose="020B0604020202020204" charset="0"/>
              </a:rPr>
              <a:t> | x</a:t>
            </a:r>
            <a:r>
              <a:rPr lang="en-US" b="1" baseline="-25000" dirty="0">
                <a:latin typeface="Encode Sans" panose="020B0604020202020204" charset="0"/>
              </a:rPr>
              <a:t>t-1</a:t>
            </a:r>
            <a:r>
              <a:rPr lang="en-US" b="1" dirty="0">
                <a:latin typeface="Encode Sans" panose="020B0604020202020204" charset="0"/>
              </a:rPr>
              <a:t>) </a:t>
            </a:r>
            <a:r>
              <a:rPr lang="en-US" dirty="0">
                <a:latin typeface="Encode Sans" panose="020B0604020202020204" charset="0"/>
              </a:rPr>
              <a:t>is intractable because it involves computations with the data distribution, which are often not feasible.</a:t>
            </a:r>
          </a:p>
          <a:p>
            <a:pPr marL="152400"/>
            <a:endParaRPr lang="en-US" dirty="0">
              <a:latin typeface="Encode Sans" panose="020B0604020202020204" charset="0"/>
            </a:endParaRPr>
          </a:p>
          <a:p>
            <a:pPr marL="152400"/>
            <a:r>
              <a:rPr lang="en-US" dirty="0">
                <a:latin typeface="Encode Sans" panose="020B0604020202020204" charset="0"/>
              </a:rPr>
              <a:t>To address this, we approximate </a:t>
            </a:r>
            <a:r>
              <a:rPr lang="en-US" b="1" dirty="0">
                <a:latin typeface="Encode Sans" panose="020B0604020202020204" charset="0"/>
              </a:rPr>
              <a:t>q(</a:t>
            </a:r>
            <a:r>
              <a:rPr lang="en-US" b="1" dirty="0" err="1">
                <a:latin typeface="Encode Sans" panose="020B0604020202020204" charset="0"/>
              </a:rPr>
              <a:t>x</a:t>
            </a:r>
            <a:r>
              <a:rPr lang="en-US" b="1" baseline="-25000" dirty="0" err="1">
                <a:latin typeface="Encode Sans" panose="020B0604020202020204" charset="0"/>
              </a:rPr>
              <a:t>t</a:t>
            </a:r>
            <a:r>
              <a:rPr lang="en-US" b="1" dirty="0">
                <a:latin typeface="Encode Sans" panose="020B0604020202020204" charset="0"/>
              </a:rPr>
              <a:t> | x</a:t>
            </a:r>
            <a:r>
              <a:rPr lang="en-US" b="1" baseline="-25000" dirty="0">
                <a:latin typeface="Encode Sans" panose="020B0604020202020204" charset="0"/>
              </a:rPr>
              <a:t>t-1</a:t>
            </a:r>
            <a:r>
              <a:rPr lang="en-US" b="1" dirty="0">
                <a:latin typeface="Encode Sans" panose="020B0604020202020204" charset="0"/>
              </a:rPr>
              <a:t>) </a:t>
            </a:r>
            <a:r>
              <a:rPr lang="en-US" dirty="0">
                <a:latin typeface="Encode Sans" panose="020B0604020202020204" charset="0"/>
              </a:rPr>
              <a:t>with a parameterized model </a:t>
            </a:r>
            <a:r>
              <a:rPr lang="en-US" sz="1400" b="1" i="1" dirty="0">
                <a:solidFill>
                  <a:schemeClr val="tx1"/>
                </a:solidFill>
                <a:effectLst/>
                <a:latin typeface="Encode Sans" panose="020B0604020202020204" charset="0"/>
                <a:cs typeface="Times New Roman" panose="02020603050405020304" pitchFamily="18" charset="0"/>
              </a:rPr>
              <a:t>p</a:t>
            </a:r>
            <a:r>
              <a:rPr lang="el-GR" sz="1400" b="1" i="1" baseline="-25000" dirty="0">
                <a:solidFill>
                  <a:schemeClr val="tx1"/>
                </a:solidFill>
                <a:effectLst/>
                <a:latin typeface="Encode Sans" panose="020B0604020202020204" charset="0"/>
                <a:cs typeface="Times New Roman" panose="02020603050405020304" pitchFamily="18" charset="0"/>
              </a:rPr>
              <a:t>θ</a:t>
            </a:r>
            <a:r>
              <a:rPr lang="el-GR" sz="1400" i="1" dirty="0">
                <a:solidFill>
                  <a:schemeClr val="tx1"/>
                </a:solidFill>
                <a:effectLst/>
                <a:latin typeface="Encode Sans" panose="020B0604020202020204" charset="0"/>
                <a:cs typeface="Times New Roman" panose="02020603050405020304" pitchFamily="18" charset="0"/>
              </a:rPr>
              <a:t> </a:t>
            </a:r>
            <a:r>
              <a:rPr lang="en-US" dirty="0">
                <a:latin typeface="Encode Sans" panose="020B0604020202020204" charset="0"/>
              </a:rPr>
              <a:t>, such as a neural network. Since </a:t>
            </a:r>
            <a:r>
              <a:rPr lang="en-US" b="1" dirty="0">
                <a:latin typeface="Encode Sans" panose="020B0604020202020204" charset="0"/>
              </a:rPr>
              <a:t>q(</a:t>
            </a:r>
            <a:r>
              <a:rPr lang="en-US" b="1" dirty="0" err="1">
                <a:latin typeface="Encode Sans" panose="020B0604020202020204" charset="0"/>
              </a:rPr>
              <a:t>x</a:t>
            </a:r>
            <a:r>
              <a:rPr lang="en-US" b="1" baseline="-25000" dirty="0" err="1">
                <a:latin typeface="Encode Sans" panose="020B0604020202020204" charset="0"/>
              </a:rPr>
              <a:t>t</a:t>
            </a:r>
            <a:r>
              <a:rPr lang="en-US" b="1" dirty="0">
                <a:latin typeface="Encode Sans" panose="020B0604020202020204" charset="0"/>
              </a:rPr>
              <a:t> | x</a:t>
            </a:r>
            <a:r>
              <a:rPr lang="en-US" b="1" baseline="-25000" dirty="0">
                <a:latin typeface="Encode Sans" panose="020B0604020202020204" charset="0"/>
              </a:rPr>
              <a:t>t-1</a:t>
            </a:r>
            <a:r>
              <a:rPr lang="en-US" b="1" dirty="0">
                <a:latin typeface="Encode Sans" panose="020B0604020202020204" charset="0"/>
              </a:rPr>
              <a:t>) </a:t>
            </a:r>
            <a:r>
              <a:rPr lang="en-US" dirty="0">
                <a:latin typeface="Encode Sans" panose="020B0604020202020204" charset="0"/>
              </a:rPr>
              <a:t>$ is also Gaussian, especially for small enough </a:t>
            </a:r>
            <a:r>
              <a:rPr lang="el-GR" b="1" i="1" dirty="0">
                <a:solidFill>
                  <a:srgbClr val="000000"/>
                </a:solidFill>
                <a:effectLst/>
                <a:latin typeface="Encode Sans" panose="020B0604020202020204" charset="0"/>
                <a:cs typeface="Times New Roman" panose="02020603050405020304" pitchFamily="18" charset="0"/>
              </a:rPr>
              <a:t>β</a:t>
            </a:r>
            <a:r>
              <a:rPr lang="en-US" b="1" i="1" baseline="-25000" dirty="0">
                <a:solidFill>
                  <a:srgbClr val="000000"/>
                </a:solidFill>
                <a:effectLst/>
                <a:latin typeface="Encode Sans" panose="020B0604020202020204" charset="0"/>
                <a:cs typeface="Times New Roman" panose="02020603050405020304" pitchFamily="18" charset="0"/>
              </a:rPr>
              <a:t>t </a:t>
            </a:r>
            <a:r>
              <a:rPr lang="en-US" dirty="0">
                <a:latin typeface="Encode Sans" panose="020B0604020202020204" charset="0"/>
              </a:rPr>
              <a:t>we can choose </a:t>
            </a:r>
            <a:r>
              <a:rPr lang="en-US" sz="1400" b="1" i="1" dirty="0">
                <a:solidFill>
                  <a:schemeClr val="tx1"/>
                </a:solidFill>
                <a:effectLst/>
                <a:latin typeface="Encode Sans" panose="020B0604020202020204" charset="0"/>
                <a:cs typeface="Times New Roman" panose="02020603050405020304" pitchFamily="18" charset="0"/>
              </a:rPr>
              <a:t>p</a:t>
            </a:r>
            <a:r>
              <a:rPr lang="el-GR" sz="1400" b="1" i="1" baseline="-25000" dirty="0">
                <a:solidFill>
                  <a:schemeClr val="tx1"/>
                </a:solidFill>
                <a:effectLst/>
                <a:latin typeface="Encode Sans" panose="020B0604020202020204" charset="0"/>
                <a:cs typeface="Times New Roman" panose="02020603050405020304" pitchFamily="18" charset="0"/>
              </a:rPr>
              <a:t>θ </a:t>
            </a:r>
            <a:r>
              <a:rPr lang="en-US" dirty="0">
                <a:latin typeface="Encode Sans" panose="020B0604020202020204" charset="0"/>
              </a:rPr>
              <a:t>to be Gaussian and parameterize its mean and variance:</a:t>
            </a:r>
          </a:p>
        </p:txBody>
      </p:sp>
      <p:sp>
        <p:nvSpPr>
          <p:cNvPr id="7" name="TextBox 6">
            <a:extLst>
              <a:ext uri="{FF2B5EF4-FFF2-40B4-BE49-F238E27FC236}">
                <a16:creationId xmlns:a16="http://schemas.microsoft.com/office/drawing/2014/main" id="{9B8E173F-6A4A-4761-8C3C-32D5AEF0AEFB}"/>
              </a:ext>
            </a:extLst>
          </p:cNvPr>
          <p:cNvSpPr txBox="1"/>
          <p:nvPr/>
        </p:nvSpPr>
        <p:spPr>
          <a:xfrm>
            <a:off x="1006201" y="3186495"/>
            <a:ext cx="6738305" cy="400110"/>
          </a:xfrm>
          <a:prstGeom prst="rect">
            <a:avLst/>
          </a:prstGeom>
          <a:noFill/>
        </p:spPr>
        <p:txBody>
          <a:bodyPr wrap="square">
            <a:spAutoFit/>
          </a:bodyPr>
          <a:lstStyle/>
          <a:p>
            <a:pPr algn="ctr"/>
            <a:r>
              <a:rPr lang="en-US" sz="2000" i="1" dirty="0">
                <a:solidFill>
                  <a:schemeClr val="tx1"/>
                </a:solidFill>
                <a:effectLst/>
                <a:latin typeface="Times New Roman" panose="02020603050405020304" pitchFamily="18" charset="0"/>
                <a:cs typeface="Times New Roman" panose="02020603050405020304" pitchFamily="18" charset="0"/>
              </a:rPr>
              <a:t>p</a:t>
            </a:r>
            <a:r>
              <a:rPr lang="el-GR" sz="2000" i="1" baseline="-25000" dirty="0">
                <a:solidFill>
                  <a:schemeClr val="tx1"/>
                </a:solidFill>
                <a:effectLst/>
                <a:latin typeface="Times New Roman" panose="02020603050405020304" pitchFamily="18" charset="0"/>
                <a:cs typeface="Times New Roman" panose="02020603050405020304" pitchFamily="18" charset="0"/>
              </a:rPr>
              <a:t>θ</a:t>
            </a:r>
            <a:r>
              <a:rPr lang="el-GR" sz="2000" i="1" dirty="0">
                <a:solidFill>
                  <a:schemeClr val="tx1"/>
                </a:solidFill>
                <a:effectLst/>
                <a:latin typeface="Times New Roman" panose="02020603050405020304" pitchFamily="18" charset="0"/>
                <a:cs typeface="Times New Roman" panose="02020603050405020304" pitchFamily="18" charset="0"/>
              </a:rPr>
              <a:t> (</a:t>
            </a:r>
            <a:r>
              <a:rPr lang="en-US" sz="2000" i="1" dirty="0">
                <a:solidFill>
                  <a:schemeClr val="tx1"/>
                </a:solidFill>
                <a:effectLst/>
                <a:latin typeface="Times New Roman" panose="02020603050405020304" pitchFamily="18" charset="0"/>
                <a:cs typeface="Times New Roman" panose="02020603050405020304" pitchFamily="18" charset="0"/>
              </a:rPr>
              <a:t>x</a:t>
            </a:r>
            <a:r>
              <a:rPr lang="en-US" sz="2000" i="1" baseline="-25000" dirty="0">
                <a:solidFill>
                  <a:schemeClr val="tx1"/>
                </a:solidFill>
                <a:effectLst/>
                <a:latin typeface="Times New Roman" panose="02020603050405020304" pitchFamily="18" charset="0"/>
                <a:cs typeface="Times New Roman" panose="02020603050405020304" pitchFamily="18" charset="0"/>
              </a:rPr>
              <a:t>t−1</a:t>
            </a:r>
            <a:r>
              <a:rPr lang="en-US" sz="2000" i="1" dirty="0">
                <a:solidFill>
                  <a:schemeClr val="tx1"/>
                </a:solidFill>
                <a:effectLst/>
                <a:latin typeface="Times New Roman" panose="02020603050405020304" pitchFamily="18" charset="0"/>
                <a:cs typeface="Times New Roman" panose="02020603050405020304" pitchFamily="18" charset="0"/>
              </a:rPr>
              <a:t>​ ∣ </a:t>
            </a:r>
            <a:r>
              <a:rPr lang="en-US" sz="2000" i="1" dirty="0" err="1">
                <a:solidFill>
                  <a:schemeClr val="tx1"/>
                </a:solidFill>
                <a:effectLst/>
                <a:latin typeface="Times New Roman" panose="02020603050405020304" pitchFamily="18" charset="0"/>
                <a:cs typeface="Times New Roman" panose="02020603050405020304" pitchFamily="18" charset="0"/>
              </a:rPr>
              <a:t>x</a:t>
            </a:r>
            <a:r>
              <a:rPr lang="en-US" sz="2000" i="1" baseline="-25000" dirty="0" err="1">
                <a:solidFill>
                  <a:schemeClr val="tx1"/>
                </a:solidFill>
                <a:effectLst/>
                <a:latin typeface="Times New Roman" panose="02020603050405020304" pitchFamily="18" charset="0"/>
                <a:cs typeface="Times New Roman" panose="02020603050405020304" pitchFamily="18" charset="0"/>
              </a:rPr>
              <a:t>t</a:t>
            </a:r>
            <a:r>
              <a:rPr lang="en-US" sz="2000" i="1" dirty="0">
                <a:solidFill>
                  <a:schemeClr val="tx1"/>
                </a:solidFill>
                <a:effectLst/>
                <a:latin typeface="Times New Roman" panose="02020603050405020304" pitchFamily="18" charset="0"/>
                <a:cs typeface="Times New Roman" panose="02020603050405020304" pitchFamily="18" charset="0"/>
              </a:rPr>
              <a:t> )=N(x</a:t>
            </a:r>
            <a:r>
              <a:rPr lang="en-US" sz="2000" i="1" baseline="-25000" dirty="0">
                <a:solidFill>
                  <a:schemeClr val="tx1"/>
                </a:solidFill>
                <a:effectLst/>
                <a:latin typeface="Times New Roman" panose="02020603050405020304" pitchFamily="18" charset="0"/>
                <a:cs typeface="Times New Roman" panose="02020603050405020304" pitchFamily="18" charset="0"/>
              </a:rPr>
              <a:t>t−1</a:t>
            </a:r>
            <a:r>
              <a:rPr lang="en-US" sz="2000" i="1" dirty="0">
                <a:solidFill>
                  <a:schemeClr val="tx1"/>
                </a:solidFill>
                <a:effectLst/>
                <a:latin typeface="Times New Roman" panose="02020603050405020304" pitchFamily="18" charset="0"/>
                <a:cs typeface="Times New Roman" panose="02020603050405020304" pitchFamily="18" charset="0"/>
              </a:rPr>
              <a:t> ;</a:t>
            </a:r>
            <a:r>
              <a:rPr lang="el-GR" sz="2000" i="1" dirty="0">
                <a:solidFill>
                  <a:schemeClr val="tx1"/>
                </a:solidFill>
                <a:effectLst/>
                <a:latin typeface="Times New Roman" panose="02020603050405020304" pitchFamily="18" charset="0"/>
                <a:cs typeface="Times New Roman" panose="02020603050405020304" pitchFamily="18" charset="0"/>
              </a:rPr>
              <a:t>μ</a:t>
            </a:r>
            <a:r>
              <a:rPr lang="el-GR" sz="2000" i="1" baseline="-25000" dirty="0">
                <a:solidFill>
                  <a:schemeClr val="tx1"/>
                </a:solidFill>
                <a:effectLst/>
                <a:latin typeface="Times New Roman" panose="02020603050405020304" pitchFamily="18" charset="0"/>
                <a:cs typeface="Times New Roman" panose="02020603050405020304" pitchFamily="18" charset="0"/>
              </a:rPr>
              <a:t>θ</a:t>
            </a:r>
            <a:r>
              <a:rPr lang="el-GR" sz="2000" i="1" dirty="0">
                <a:solidFill>
                  <a:schemeClr val="tx1"/>
                </a:solidFill>
                <a:effectLst/>
                <a:latin typeface="Times New Roman" panose="02020603050405020304" pitchFamily="18" charset="0"/>
                <a:cs typeface="Times New Roman" panose="02020603050405020304" pitchFamily="18" charset="0"/>
              </a:rPr>
              <a:t> (</a:t>
            </a:r>
            <a:r>
              <a:rPr lang="en-US" sz="2000" i="1" dirty="0" err="1">
                <a:solidFill>
                  <a:schemeClr val="tx1"/>
                </a:solidFill>
                <a:effectLst/>
                <a:latin typeface="Times New Roman" panose="02020603050405020304" pitchFamily="18" charset="0"/>
                <a:cs typeface="Times New Roman" panose="02020603050405020304" pitchFamily="18" charset="0"/>
              </a:rPr>
              <a:t>x</a:t>
            </a:r>
            <a:r>
              <a:rPr lang="en-US" sz="2000" i="1" baseline="-25000" dirty="0" err="1">
                <a:solidFill>
                  <a:schemeClr val="tx1"/>
                </a:solidFill>
                <a:effectLst/>
                <a:latin typeface="Times New Roman" panose="02020603050405020304" pitchFamily="18" charset="0"/>
                <a:cs typeface="Times New Roman" panose="02020603050405020304" pitchFamily="18" charset="0"/>
              </a:rPr>
              <a:t>t</a:t>
            </a:r>
            <a:r>
              <a:rPr lang="en-US" sz="2000" i="1" dirty="0">
                <a:solidFill>
                  <a:schemeClr val="tx1"/>
                </a:solidFill>
                <a:effectLst/>
                <a:latin typeface="Times New Roman" panose="02020603050405020304" pitchFamily="18" charset="0"/>
                <a:cs typeface="Times New Roman" panose="02020603050405020304" pitchFamily="18" charset="0"/>
              </a:rPr>
              <a:t>​, t),</a:t>
            </a:r>
            <a:r>
              <a:rPr lang="el-GR" sz="2000" i="1" dirty="0">
                <a:solidFill>
                  <a:schemeClr val="tx1"/>
                </a:solidFill>
                <a:effectLst/>
                <a:latin typeface="Times New Roman" panose="02020603050405020304" pitchFamily="18" charset="0"/>
                <a:cs typeface="Times New Roman" panose="02020603050405020304" pitchFamily="18" charset="0"/>
              </a:rPr>
              <a:t>Σ</a:t>
            </a:r>
            <a:r>
              <a:rPr lang="el-GR" sz="2000" i="1" baseline="-25000" dirty="0">
                <a:solidFill>
                  <a:schemeClr val="tx1"/>
                </a:solidFill>
                <a:effectLst/>
                <a:latin typeface="Times New Roman" panose="02020603050405020304" pitchFamily="18" charset="0"/>
                <a:cs typeface="Times New Roman" panose="02020603050405020304" pitchFamily="18" charset="0"/>
              </a:rPr>
              <a:t>θ</a:t>
            </a:r>
            <a:r>
              <a:rPr lang="el-GR" sz="2000" i="1" dirty="0">
                <a:solidFill>
                  <a:schemeClr val="tx1"/>
                </a:solidFill>
                <a:effectLst/>
                <a:latin typeface="Times New Roman" panose="02020603050405020304" pitchFamily="18" charset="0"/>
                <a:cs typeface="Times New Roman" panose="02020603050405020304" pitchFamily="18" charset="0"/>
              </a:rPr>
              <a:t>(</a:t>
            </a:r>
            <a:r>
              <a:rPr lang="en-US" sz="2000" i="1" dirty="0" err="1">
                <a:solidFill>
                  <a:schemeClr val="tx1"/>
                </a:solidFill>
                <a:effectLst/>
                <a:latin typeface="Times New Roman" panose="02020603050405020304" pitchFamily="18" charset="0"/>
                <a:cs typeface="Times New Roman" panose="02020603050405020304" pitchFamily="18" charset="0"/>
              </a:rPr>
              <a:t>x</a:t>
            </a:r>
            <a:r>
              <a:rPr lang="en-US" sz="2000" i="1" baseline="-25000" dirty="0" err="1">
                <a:solidFill>
                  <a:schemeClr val="tx1"/>
                </a:solidFill>
                <a:effectLst/>
                <a:latin typeface="Times New Roman" panose="02020603050405020304" pitchFamily="18" charset="0"/>
                <a:cs typeface="Times New Roman" panose="02020603050405020304" pitchFamily="18" charset="0"/>
              </a:rPr>
              <a:t>t</a:t>
            </a:r>
            <a:r>
              <a:rPr lang="en-US" sz="2000" i="1" dirty="0">
                <a:solidFill>
                  <a:schemeClr val="tx1"/>
                </a:solidFill>
                <a:effectLst/>
                <a:latin typeface="Times New Roman" panose="02020603050405020304" pitchFamily="18" charset="0"/>
                <a:cs typeface="Times New Roman" panose="02020603050405020304" pitchFamily="18" charset="0"/>
              </a:rPr>
              <a:t>, t))</a:t>
            </a:r>
          </a:p>
        </p:txBody>
      </p:sp>
      <p:pic>
        <p:nvPicPr>
          <p:cNvPr id="1026" name="Picture 2">
            <a:extLst>
              <a:ext uri="{FF2B5EF4-FFF2-40B4-BE49-F238E27FC236}">
                <a16:creationId xmlns:a16="http://schemas.microsoft.com/office/drawing/2014/main" id="{030203C5-CD4F-42D2-97E2-EEB07F65BEB7}"/>
              </a:ext>
            </a:extLst>
          </p:cNvPr>
          <p:cNvPicPr>
            <a:picLocks noChangeAspect="1" noChangeArrowheads="1"/>
          </p:cNvPicPr>
          <p:nvPr/>
        </p:nvPicPr>
        <p:blipFill>
          <a:blip r:embed="rId2"/>
          <a:srcRect/>
          <a:stretch/>
        </p:blipFill>
        <p:spPr bwMode="auto">
          <a:xfrm>
            <a:off x="2338771" y="3702576"/>
            <a:ext cx="4073166" cy="92648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187577-F950-40FA-BC56-DDFE341D2434}"/>
              </a:ext>
            </a:extLst>
          </p:cNvPr>
          <p:cNvSpPr txBox="1"/>
          <p:nvPr/>
        </p:nvSpPr>
        <p:spPr>
          <a:xfrm>
            <a:off x="1774723" y="4629065"/>
            <a:ext cx="5594554" cy="307777"/>
          </a:xfrm>
          <a:prstGeom prst="rect">
            <a:avLst/>
          </a:prstGeom>
          <a:noFill/>
        </p:spPr>
        <p:txBody>
          <a:bodyPr wrap="square">
            <a:spAutoFit/>
          </a:bodyPr>
          <a:lstStyle/>
          <a:p>
            <a:pPr algn="just"/>
            <a:r>
              <a:rPr lang="en-US" b="1" i="1" dirty="0">
                <a:solidFill>
                  <a:schemeClr val="tx1"/>
                </a:solidFill>
                <a:effectLst/>
                <a:latin typeface="Encode Sans" panose="020B0604020202020204" charset="0"/>
                <a:cs typeface="Times New Roman" panose="02020603050405020304" pitchFamily="18" charset="0"/>
              </a:rPr>
              <a:t>Reverse diffusion process. Image modified by Ho et al. 2020</a:t>
            </a:r>
          </a:p>
        </p:txBody>
      </p:sp>
    </p:spTree>
    <p:extLst>
      <p:ext uri="{BB962C8B-B14F-4D97-AF65-F5344CB8AC3E}">
        <p14:creationId xmlns:p14="http://schemas.microsoft.com/office/powerpoint/2010/main" val="8398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6AC15C-5045-4741-9C95-F660AD349120}"/>
              </a:ext>
            </a:extLst>
          </p:cNvPr>
          <p:cNvPicPr>
            <a:picLocks noChangeAspect="1"/>
          </p:cNvPicPr>
          <p:nvPr/>
        </p:nvPicPr>
        <p:blipFill>
          <a:blip r:embed="rId2"/>
          <a:stretch>
            <a:fillRect/>
          </a:stretch>
        </p:blipFill>
        <p:spPr>
          <a:xfrm>
            <a:off x="2194560" y="194310"/>
            <a:ext cx="4754880" cy="4754880"/>
          </a:xfrm>
          <a:prstGeom prst="rect">
            <a:avLst/>
          </a:prstGeom>
        </p:spPr>
      </p:pic>
    </p:spTree>
    <p:extLst>
      <p:ext uri="{BB962C8B-B14F-4D97-AF65-F5344CB8AC3E}">
        <p14:creationId xmlns:p14="http://schemas.microsoft.com/office/powerpoint/2010/main" val="1393255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244B-9E0A-49B6-85AD-FB063DF57A04}"/>
              </a:ext>
            </a:extLst>
          </p:cNvPr>
          <p:cNvSpPr>
            <a:spLocks noGrp="1"/>
          </p:cNvSpPr>
          <p:nvPr>
            <p:ph type="title"/>
          </p:nvPr>
        </p:nvSpPr>
        <p:spPr>
          <a:xfrm>
            <a:off x="1479755" y="1978050"/>
            <a:ext cx="6184490" cy="1187400"/>
          </a:xfrm>
        </p:spPr>
        <p:txBody>
          <a:bodyPr/>
          <a:lstStyle/>
          <a:p>
            <a:r>
              <a:rPr lang="en-US" dirty="0" err="1"/>
              <a:t>Midjourney</a:t>
            </a:r>
            <a:endParaRPr lang="en-US" dirty="0"/>
          </a:p>
        </p:txBody>
      </p:sp>
      <p:pic>
        <p:nvPicPr>
          <p:cNvPr id="7170" name="Picture 2">
            <a:extLst>
              <a:ext uri="{FF2B5EF4-FFF2-40B4-BE49-F238E27FC236}">
                <a16:creationId xmlns:a16="http://schemas.microsoft.com/office/drawing/2014/main" id="{31D6135D-AE81-413F-97E7-C69CAB231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552" y="2525047"/>
            <a:ext cx="2848896" cy="213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683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2DFCE-1614-4AF3-8748-E3FACD880841}"/>
              </a:ext>
            </a:extLst>
          </p:cNvPr>
          <p:cNvSpPr>
            <a:spLocks noGrp="1"/>
          </p:cNvSpPr>
          <p:nvPr>
            <p:ph type="title"/>
          </p:nvPr>
        </p:nvSpPr>
        <p:spPr>
          <a:xfrm>
            <a:off x="716550" y="606669"/>
            <a:ext cx="7710900" cy="572700"/>
          </a:xfrm>
        </p:spPr>
        <p:txBody>
          <a:bodyPr/>
          <a:lstStyle/>
          <a:p>
            <a:r>
              <a:rPr lang="en-US" dirty="0"/>
              <a:t>More about </a:t>
            </a:r>
            <a:r>
              <a:rPr lang="en-US" dirty="0" err="1"/>
              <a:t>Midjounery</a:t>
            </a:r>
            <a:endParaRPr lang="en-US" dirty="0"/>
          </a:p>
        </p:txBody>
      </p:sp>
      <p:sp>
        <p:nvSpPr>
          <p:cNvPr id="5" name="Subtitle 4">
            <a:extLst>
              <a:ext uri="{FF2B5EF4-FFF2-40B4-BE49-F238E27FC236}">
                <a16:creationId xmlns:a16="http://schemas.microsoft.com/office/drawing/2014/main" id="{8F701F3F-565F-4E28-9923-44FB28DA395B}"/>
              </a:ext>
            </a:extLst>
          </p:cNvPr>
          <p:cNvSpPr>
            <a:spLocks noGrp="1"/>
          </p:cNvSpPr>
          <p:nvPr>
            <p:ph type="subTitle" idx="1"/>
          </p:nvPr>
        </p:nvSpPr>
        <p:spPr>
          <a:xfrm>
            <a:off x="231111" y="1310448"/>
            <a:ext cx="8139165" cy="2859618"/>
          </a:xfrm>
        </p:spPr>
        <p:txBody>
          <a:bodyPr/>
          <a:lstStyle/>
          <a:p>
            <a:pPr marL="152400" indent="0">
              <a:buNone/>
            </a:pPr>
            <a:r>
              <a:rPr lang="en-US" sz="1400" dirty="0" err="1"/>
              <a:t>Midjourney</a:t>
            </a:r>
            <a:r>
              <a:rPr lang="en-US" sz="1400" dirty="0"/>
              <a:t> is a leading example of </a:t>
            </a:r>
            <a:r>
              <a:rPr lang="en-US" sz="1400" b="1" dirty="0"/>
              <a:t>generative AI </a:t>
            </a:r>
            <a:r>
              <a:rPr lang="en-US" sz="1400" dirty="0"/>
              <a:t>capable of transforming natural language prompts into high-quality images. Alongside prominent </a:t>
            </a:r>
            <a:r>
              <a:rPr lang="en-US" sz="1400" b="1" dirty="0"/>
              <a:t>counterparts</a:t>
            </a:r>
            <a:r>
              <a:rPr lang="en-US" sz="1400" dirty="0"/>
              <a:t> like DALL-E and Stable Diffusion, </a:t>
            </a:r>
            <a:r>
              <a:rPr lang="en-US" sz="1400" dirty="0" err="1"/>
              <a:t>Midjourney</a:t>
            </a:r>
            <a:r>
              <a:rPr lang="en-US" sz="1400" dirty="0"/>
              <a:t> has gained significant recognition in the AI landscape.</a:t>
            </a:r>
          </a:p>
          <a:p>
            <a:pPr marL="152400" indent="0">
              <a:buNone/>
            </a:pPr>
            <a:endParaRPr lang="en-US" sz="1400" dirty="0"/>
          </a:p>
          <a:p>
            <a:pPr marL="152400" indent="0">
              <a:buNone/>
            </a:pPr>
            <a:r>
              <a:rPr lang="en-US" sz="1400" dirty="0"/>
              <a:t>Utilizing </a:t>
            </a:r>
            <a:r>
              <a:rPr lang="en-US" sz="1400" dirty="0" err="1"/>
              <a:t>Midjourney</a:t>
            </a:r>
            <a:r>
              <a:rPr lang="en-US" sz="1400" dirty="0"/>
              <a:t>, users can </a:t>
            </a:r>
            <a:r>
              <a:rPr lang="en-US" sz="1400" b="1" dirty="0"/>
              <a:t>effortlessly</a:t>
            </a:r>
            <a:r>
              <a:rPr lang="en-US" sz="1400" dirty="0"/>
              <a:t> create realistic images from simple text-based prompts directly within the Discord chat app, eliminating the need for specialized hardware or software. While some initial </a:t>
            </a:r>
            <a:r>
              <a:rPr lang="en-US" sz="1400" b="1" dirty="0"/>
              <a:t>payment</a:t>
            </a:r>
            <a:r>
              <a:rPr lang="en-US" sz="1400" dirty="0"/>
              <a:t> is required to access its </a:t>
            </a:r>
            <a:r>
              <a:rPr lang="en-US" sz="1400" u="sng" dirty="0"/>
              <a:t>features</a:t>
            </a:r>
            <a:r>
              <a:rPr lang="en-US" sz="1400" dirty="0"/>
              <a:t>, the platform offers a low barrier to entry, </a:t>
            </a:r>
            <a:r>
              <a:rPr lang="en-US" sz="1400" b="1" dirty="0"/>
              <a:t>enabling</a:t>
            </a:r>
            <a:r>
              <a:rPr lang="en-US" sz="1400" dirty="0"/>
              <a:t> users to generate images </a:t>
            </a:r>
            <a:r>
              <a:rPr lang="en-US" sz="1400" b="1" dirty="0"/>
              <a:t>swiftly</a:t>
            </a:r>
            <a:r>
              <a:rPr lang="en-US" sz="1400" dirty="0"/>
              <a:t> and </a:t>
            </a:r>
            <a:r>
              <a:rPr lang="en-US" sz="1400" b="1" dirty="0"/>
              <a:t>easily</a:t>
            </a:r>
            <a:r>
              <a:rPr lang="en-US" sz="1400" dirty="0"/>
              <a:t>.</a:t>
            </a:r>
          </a:p>
          <a:p>
            <a:pPr marL="152400" indent="0">
              <a:buNone/>
            </a:pPr>
            <a:endParaRPr lang="en-US" sz="1400" dirty="0"/>
          </a:p>
          <a:p>
            <a:pPr marL="152400" indent="0">
              <a:buNone/>
            </a:pPr>
            <a:r>
              <a:rPr lang="en-US" sz="1400" dirty="0"/>
              <a:t>Despite the need for payment, </a:t>
            </a:r>
            <a:r>
              <a:rPr lang="en-US" sz="1400" dirty="0" err="1"/>
              <a:t>Midjourney's</a:t>
            </a:r>
            <a:r>
              <a:rPr lang="en-US" sz="1400" dirty="0"/>
              <a:t> user-friendly interface and </a:t>
            </a:r>
            <a:r>
              <a:rPr lang="en-US" sz="1400" b="1" dirty="0"/>
              <a:t>rapid image </a:t>
            </a:r>
            <a:r>
              <a:rPr lang="en-US" sz="1400" dirty="0"/>
              <a:t>generation </a:t>
            </a:r>
            <a:r>
              <a:rPr lang="en-US" sz="1400" b="1" dirty="0"/>
              <a:t>capabilities</a:t>
            </a:r>
            <a:r>
              <a:rPr lang="en-US" sz="1400" dirty="0"/>
              <a:t> cater to a broad audience, </a:t>
            </a:r>
            <a:r>
              <a:rPr lang="en-US" sz="1400" b="1" dirty="0"/>
              <a:t>delivering</a:t>
            </a:r>
            <a:r>
              <a:rPr lang="en-US" sz="1400" dirty="0"/>
              <a:t> results that range from </a:t>
            </a:r>
            <a:r>
              <a:rPr lang="en-US" sz="1400" b="1" dirty="0"/>
              <a:t>intriguing</a:t>
            </a:r>
            <a:r>
              <a:rPr lang="en-US" sz="1400" dirty="0"/>
              <a:t> to visually striking, </a:t>
            </a:r>
            <a:r>
              <a:rPr lang="en-US" sz="1400" u="sng" dirty="0"/>
              <a:t>depending</a:t>
            </a:r>
            <a:r>
              <a:rPr lang="en-US" sz="1400" dirty="0"/>
              <a:t> on the input prompt.</a:t>
            </a:r>
          </a:p>
        </p:txBody>
      </p:sp>
    </p:spTree>
    <p:extLst>
      <p:ext uri="{BB962C8B-B14F-4D97-AF65-F5344CB8AC3E}">
        <p14:creationId xmlns:p14="http://schemas.microsoft.com/office/powerpoint/2010/main" val="1922579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12B9A-8040-492B-9A2B-95BE9AC1C9EC}"/>
              </a:ext>
            </a:extLst>
          </p:cNvPr>
          <p:cNvSpPr>
            <a:spLocks noGrp="1"/>
          </p:cNvSpPr>
          <p:nvPr>
            <p:ph type="title"/>
          </p:nvPr>
        </p:nvSpPr>
        <p:spPr>
          <a:xfrm>
            <a:off x="716550" y="831886"/>
            <a:ext cx="7710900" cy="572700"/>
          </a:xfrm>
        </p:spPr>
        <p:txBody>
          <a:bodyPr/>
          <a:lstStyle/>
          <a:p>
            <a:r>
              <a:rPr lang="en-US" dirty="0"/>
              <a:t>More Info Regarding Closed Source</a:t>
            </a:r>
          </a:p>
        </p:txBody>
      </p:sp>
      <p:sp>
        <p:nvSpPr>
          <p:cNvPr id="3" name="Subtitle 2">
            <a:extLst>
              <a:ext uri="{FF2B5EF4-FFF2-40B4-BE49-F238E27FC236}">
                <a16:creationId xmlns:a16="http://schemas.microsoft.com/office/drawing/2014/main" id="{22E6156B-768E-4A37-AA18-8F1DDB676A84}"/>
              </a:ext>
            </a:extLst>
          </p:cNvPr>
          <p:cNvSpPr>
            <a:spLocks noGrp="1"/>
          </p:cNvSpPr>
          <p:nvPr>
            <p:ph type="subTitle" idx="1"/>
          </p:nvPr>
        </p:nvSpPr>
        <p:spPr>
          <a:xfrm>
            <a:off x="478507" y="1762625"/>
            <a:ext cx="7710900" cy="2392368"/>
          </a:xfrm>
        </p:spPr>
        <p:txBody>
          <a:bodyPr/>
          <a:lstStyle/>
          <a:p>
            <a:pPr marL="152400" indent="0">
              <a:buNone/>
            </a:pPr>
            <a:r>
              <a:rPr lang="en-US" sz="1400" dirty="0"/>
              <a:t>	</a:t>
            </a:r>
            <a:r>
              <a:rPr lang="en-US" sz="1400" dirty="0" err="1"/>
              <a:t>Midjourney</a:t>
            </a:r>
            <a:r>
              <a:rPr lang="en-US" sz="1400" dirty="0"/>
              <a:t> operates on proprietary and </a:t>
            </a:r>
            <a:r>
              <a:rPr lang="en-US" sz="1400" b="1" dirty="0"/>
              <a:t>closed-source code</a:t>
            </a:r>
            <a:r>
              <a:rPr lang="en-US" sz="1400" dirty="0"/>
              <a:t>, keeping its inner workings undisclosed to external parties. Despite this, we can offer a general explanation based on known technology.</a:t>
            </a:r>
          </a:p>
          <a:p>
            <a:pPr marL="152400" indent="0">
              <a:buNone/>
            </a:pPr>
            <a:endParaRPr lang="en-US" sz="1400" dirty="0"/>
          </a:p>
          <a:p>
            <a:pPr marL="152400" indent="0">
              <a:buNone/>
            </a:pPr>
            <a:r>
              <a:rPr lang="en-US" sz="1400" dirty="0"/>
              <a:t>The system leverages two recent advancements in machine learning: large language models and diffusion models. </a:t>
            </a:r>
            <a:r>
              <a:rPr lang="en-US" sz="1400" b="1" dirty="0"/>
              <a:t>Large language models</a:t>
            </a:r>
            <a:r>
              <a:rPr lang="en-US" sz="1400" dirty="0"/>
              <a:t>, familiar to users of generative AI chatbots like </a:t>
            </a:r>
            <a:r>
              <a:rPr lang="en-US" sz="1400" dirty="0" err="1"/>
              <a:t>ChatGPT</a:t>
            </a:r>
            <a:r>
              <a:rPr lang="en-US" sz="1400" dirty="0"/>
              <a:t>, play a key role in understanding the semantics of user prompts. These prompts are then translated into vectors, numerical </a:t>
            </a:r>
            <a:r>
              <a:rPr lang="en-US" sz="1400" b="1" dirty="0"/>
              <a:t>representations</a:t>
            </a:r>
            <a:r>
              <a:rPr lang="en-US" sz="1400" dirty="0"/>
              <a:t> of the input. These vectors guide the diffusion process, a </a:t>
            </a:r>
            <a:r>
              <a:rPr lang="en-US" sz="1400" b="1" dirty="0"/>
              <a:t>complex</a:t>
            </a:r>
            <a:r>
              <a:rPr lang="en-US" sz="1400" dirty="0"/>
              <a:t> </a:t>
            </a:r>
            <a:r>
              <a:rPr lang="en-US" sz="1400" b="1" dirty="0"/>
              <a:t>mechanism</a:t>
            </a:r>
            <a:r>
              <a:rPr lang="en-US" sz="1400" dirty="0"/>
              <a:t> that transforms the input into </a:t>
            </a:r>
            <a:r>
              <a:rPr lang="en-US" sz="1400" b="1" dirty="0"/>
              <a:t>high-quality</a:t>
            </a:r>
            <a:r>
              <a:rPr lang="en-US" sz="1400" dirty="0"/>
              <a:t> images.</a:t>
            </a:r>
          </a:p>
        </p:txBody>
      </p:sp>
    </p:spTree>
    <p:extLst>
      <p:ext uri="{BB962C8B-B14F-4D97-AF65-F5344CB8AC3E}">
        <p14:creationId xmlns:p14="http://schemas.microsoft.com/office/powerpoint/2010/main" val="2160400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CD973E-F69C-488F-A72E-5158228B1C34}"/>
              </a:ext>
            </a:extLst>
          </p:cNvPr>
          <p:cNvSpPr txBox="1"/>
          <p:nvPr/>
        </p:nvSpPr>
        <p:spPr>
          <a:xfrm>
            <a:off x="180873" y="1967192"/>
            <a:ext cx="1998994" cy="1323439"/>
          </a:xfrm>
          <a:prstGeom prst="rect">
            <a:avLst/>
          </a:prstGeom>
          <a:noFill/>
        </p:spPr>
        <p:txBody>
          <a:bodyPr wrap="square">
            <a:spAutoFit/>
          </a:bodyPr>
          <a:lstStyle/>
          <a:p>
            <a:pPr algn="ctr" fontAlgn="base"/>
            <a:r>
              <a:rPr lang="en-US" sz="800" b="0" i="0" dirty="0" err="1">
                <a:solidFill>
                  <a:schemeClr val="tx1"/>
                </a:solidFill>
                <a:effectLst/>
                <a:latin typeface="Open sans" panose="020B0606030504020204" pitchFamily="34" charset="0"/>
              </a:rPr>
              <a:t>Midjourney</a:t>
            </a:r>
            <a:r>
              <a:rPr lang="en-US" sz="800" b="0" i="0" dirty="0">
                <a:solidFill>
                  <a:schemeClr val="tx1"/>
                </a:solidFill>
                <a:effectLst/>
                <a:latin typeface="Open sans" panose="020B0606030504020204" pitchFamily="34" charset="0"/>
              </a:rPr>
              <a:t> prompts : </a:t>
            </a:r>
            <a:r>
              <a:rPr lang="en-US" sz="800" b="0" i="1" dirty="0">
                <a:solidFill>
                  <a:schemeClr val="tx1"/>
                </a:solidFill>
                <a:effectLst/>
                <a:latin typeface="Open sans" panose="020B0606030504020204" pitchFamily="34" charset="0"/>
              </a:rPr>
              <a:t>double exposure of full portrait of a detailed skull &amp; mushroom hybrid, mossy scales, dark environment, mushroom scales, forest god, bright eyes, sharp fangs and big horns finely detailed, surrounded by forest, cinematic lighting, 4k, 8k, unreal engine 5, octane render</a:t>
            </a:r>
            <a:endParaRPr lang="en-US" sz="800" b="0" i="0" dirty="0">
              <a:solidFill>
                <a:schemeClr val="tx1"/>
              </a:solidFill>
              <a:effectLst/>
              <a:latin typeface="Open sans" panose="020B0606030504020204" pitchFamily="34" charset="0"/>
            </a:endParaRPr>
          </a:p>
          <a:p>
            <a:br>
              <a:rPr lang="en-US" sz="800" b="0" i="0" dirty="0">
                <a:solidFill>
                  <a:schemeClr val="tx1"/>
                </a:solidFill>
                <a:effectLst/>
                <a:latin typeface="Open sans" panose="020B0606030504020204" pitchFamily="34" charset="0"/>
              </a:rPr>
            </a:br>
            <a:endParaRPr lang="en-US" sz="800" dirty="0">
              <a:solidFill>
                <a:schemeClr val="tx1"/>
              </a:solidFill>
            </a:endParaRPr>
          </a:p>
        </p:txBody>
      </p:sp>
      <p:pic>
        <p:nvPicPr>
          <p:cNvPr id="6146" name="Picture 2">
            <a:extLst>
              <a:ext uri="{FF2B5EF4-FFF2-40B4-BE49-F238E27FC236}">
                <a16:creationId xmlns:a16="http://schemas.microsoft.com/office/drawing/2014/main" id="{E5A169F5-D3F7-40CA-AA03-59205B4AC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56" y="68682"/>
            <a:ext cx="1898510" cy="1898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6A42E2-3F0C-4B09-9B39-04AA7ED5BB70}"/>
              </a:ext>
            </a:extLst>
          </p:cNvPr>
          <p:cNvSpPr txBox="1"/>
          <p:nvPr/>
        </p:nvSpPr>
        <p:spPr>
          <a:xfrm>
            <a:off x="3602334" y="1987603"/>
            <a:ext cx="1939332" cy="707886"/>
          </a:xfrm>
          <a:prstGeom prst="rect">
            <a:avLst/>
          </a:prstGeom>
          <a:noFill/>
        </p:spPr>
        <p:txBody>
          <a:bodyPr wrap="square">
            <a:spAutoFit/>
          </a:bodyPr>
          <a:lstStyle/>
          <a:p>
            <a:pPr algn="ctr" fontAlgn="base"/>
            <a:r>
              <a:rPr lang="en-US" sz="800" b="0" i="0" dirty="0" err="1">
                <a:solidFill>
                  <a:schemeClr val="tx1"/>
                </a:solidFill>
                <a:effectLst/>
                <a:latin typeface="Open sans" panose="020B0606030504020204" pitchFamily="34" charset="0"/>
              </a:rPr>
              <a:t>Midjourney</a:t>
            </a:r>
            <a:r>
              <a:rPr lang="en-US" sz="800" b="0" i="0" dirty="0">
                <a:solidFill>
                  <a:schemeClr val="tx1"/>
                </a:solidFill>
                <a:effectLst/>
                <a:latin typeface="Open sans" panose="020B0606030504020204" pitchFamily="34" charset="0"/>
              </a:rPr>
              <a:t> prompts : </a:t>
            </a:r>
            <a:r>
              <a:rPr lang="en-US" sz="800" b="0" i="1" dirty="0">
                <a:solidFill>
                  <a:schemeClr val="tx1"/>
                </a:solidFill>
                <a:effectLst/>
                <a:latin typeface="Open sans" panose="020B0606030504020204" pitchFamily="34" charset="0"/>
              </a:rPr>
              <a:t>an artist desk full of drawings from the hobbit – </a:t>
            </a:r>
            <a:r>
              <a:rPr lang="en-US" sz="800" b="0" i="1" dirty="0" err="1">
                <a:solidFill>
                  <a:schemeClr val="tx1"/>
                </a:solidFill>
                <a:effectLst/>
                <a:latin typeface="Open sans" panose="020B0606030504020204" pitchFamily="34" charset="0"/>
              </a:rPr>
              <a:t>colourful</a:t>
            </a:r>
            <a:r>
              <a:rPr lang="en-US" sz="800" b="0" i="1" dirty="0">
                <a:solidFill>
                  <a:schemeClr val="tx1"/>
                </a:solidFill>
                <a:effectLst/>
                <a:latin typeface="Open sans" panose="020B0606030504020204" pitchFamily="34" charset="0"/>
              </a:rPr>
              <a:t> – paint spilled – brushes, pencils – high quality – 16k resolution</a:t>
            </a:r>
            <a:endParaRPr lang="en-US" sz="800" b="0" i="0" dirty="0">
              <a:solidFill>
                <a:schemeClr val="tx1"/>
              </a:solidFill>
              <a:effectLst/>
              <a:latin typeface="Open sans" panose="020B0606030504020204" pitchFamily="34" charset="0"/>
            </a:endParaRPr>
          </a:p>
          <a:p>
            <a:endParaRPr lang="en-US" sz="800" dirty="0">
              <a:solidFill>
                <a:schemeClr val="tx1"/>
              </a:solidFill>
            </a:endParaRPr>
          </a:p>
        </p:txBody>
      </p:sp>
      <p:pic>
        <p:nvPicPr>
          <p:cNvPr id="6148" name="Picture 4">
            <a:extLst>
              <a:ext uri="{FF2B5EF4-FFF2-40B4-BE49-F238E27FC236}">
                <a16:creationId xmlns:a16="http://schemas.microsoft.com/office/drawing/2014/main" id="{B7601D0F-0B00-4814-99B0-7AD5130A7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334" y="48271"/>
            <a:ext cx="1939332" cy="193933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5870E7E7-2803-4584-A15C-7BC4EA604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796" y="95879"/>
            <a:ext cx="1939331" cy="19393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BA5257-66E9-437B-936F-82250300962B}"/>
              </a:ext>
            </a:extLst>
          </p:cNvPr>
          <p:cNvSpPr txBox="1"/>
          <p:nvPr/>
        </p:nvSpPr>
        <p:spPr>
          <a:xfrm flipH="1">
            <a:off x="6989252" y="2035210"/>
            <a:ext cx="1973874" cy="830997"/>
          </a:xfrm>
          <a:prstGeom prst="rect">
            <a:avLst/>
          </a:prstGeom>
          <a:noFill/>
        </p:spPr>
        <p:txBody>
          <a:bodyPr wrap="square">
            <a:spAutoFit/>
          </a:bodyPr>
          <a:lstStyle/>
          <a:p>
            <a:pPr algn="ctr" fontAlgn="base"/>
            <a:r>
              <a:rPr lang="en-US" sz="800" b="0" i="0" dirty="0" err="1">
                <a:solidFill>
                  <a:schemeClr val="tx1"/>
                </a:solidFill>
                <a:effectLst/>
                <a:latin typeface="Open sans" panose="020B0606030504020204" pitchFamily="34" charset="0"/>
              </a:rPr>
              <a:t>Midjourney</a:t>
            </a:r>
            <a:r>
              <a:rPr lang="en-US" sz="800" b="0" i="0" dirty="0">
                <a:solidFill>
                  <a:schemeClr val="tx1"/>
                </a:solidFill>
                <a:effectLst/>
                <a:latin typeface="Open sans" panose="020B0606030504020204" pitchFamily="34" charset="0"/>
              </a:rPr>
              <a:t> prompts : </a:t>
            </a:r>
            <a:r>
              <a:rPr lang="en-US" sz="800" b="0" i="1" dirty="0">
                <a:solidFill>
                  <a:schemeClr val="tx1"/>
                </a:solidFill>
                <a:effectLst/>
                <a:latin typeface="Open sans" panose="020B0606030504020204" pitchFamily="34" charset="0"/>
              </a:rPr>
              <a:t>giant armored mammoth, full body, two large tusk, four legs, large trunk, realistic, hyper detailed –q 2 –chaos 50</a:t>
            </a:r>
            <a:endParaRPr lang="en-US" sz="800" b="0" i="0" dirty="0">
              <a:solidFill>
                <a:schemeClr val="tx1"/>
              </a:solidFill>
              <a:effectLst/>
              <a:latin typeface="Open sans" panose="020B0606030504020204" pitchFamily="34" charset="0"/>
            </a:endParaRPr>
          </a:p>
          <a:p>
            <a:br>
              <a:rPr lang="en-US" sz="800" b="0" i="0" dirty="0">
                <a:solidFill>
                  <a:schemeClr val="tx1"/>
                </a:solidFill>
                <a:effectLst/>
                <a:latin typeface="Open sans" panose="020B0606030504020204" pitchFamily="34" charset="0"/>
              </a:rPr>
            </a:br>
            <a:endParaRPr lang="en-US" sz="800" dirty="0">
              <a:solidFill>
                <a:schemeClr val="tx1"/>
              </a:solidFill>
            </a:endParaRPr>
          </a:p>
        </p:txBody>
      </p:sp>
      <p:sp>
        <p:nvSpPr>
          <p:cNvPr id="16" name="TextBox 15">
            <a:extLst>
              <a:ext uri="{FF2B5EF4-FFF2-40B4-BE49-F238E27FC236}">
                <a16:creationId xmlns:a16="http://schemas.microsoft.com/office/drawing/2014/main" id="{38B6A053-C9ED-41EC-8CA6-B7FA8960B044}"/>
              </a:ext>
            </a:extLst>
          </p:cNvPr>
          <p:cNvSpPr txBox="1"/>
          <p:nvPr/>
        </p:nvSpPr>
        <p:spPr>
          <a:xfrm>
            <a:off x="1893488" y="3514603"/>
            <a:ext cx="1368251" cy="1323439"/>
          </a:xfrm>
          <a:prstGeom prst="rect">
            <a:avLst/>
          </a:prstGeom>
          <a:noFill/>
        </p:spPr>
        <p:txBody>
          <a:bodyPr wrap="square">
            <a:spAutoFit/>
          </a:bodyPr>
          <a:lstStyle/>
          <a:p>
            <a:pPr algn="ctr" fontAlgn="base"/>
            <a:r>
              <a:rPr lang="en-US" sz="800" b="0" i="0" dirty="0" err="1">
                <a:solidFill>
                  <a:schemeClr val="tx1"/>
                </a:solidFill>
                <a:effectLst/>
                <a:latin typeface="Open sans" panose="020B0606030504020204" pitchFamily="34" charset="0"/>
              </a:rPr>
              <a:t>Midjourney</a:t>
            </a:r>
            <a:r>
              <a:rPr lang="en-US" sz="800" b="0" i="0" dirty="0">
                <a:solidFill>
                  <a:schemeClr val="tx1"/>
                </a:solidFill>
                <a:effectLst/>
                <a:latin typeface="Open sans" panose="020B0606030504020204" pitchFamily="34" charset="0"/>
              </a:rPr>
              <a:t> prompts : </a:t>
            </a:r>
            <a:r>
              <a:rPr lang="en-US" sz="800" b="0" i="1" dirty="0">
                <a:solidFill>
                  <a:schemeClr val="tx1"/>
                </a:solidFill>
                <a:effectLst/>
                <a:latin typeface="Open sans" panose="020B0606030504020204" pitchFamily="34" charset="0"/>
              </a:rPr>
              <a:t>CCCXXVII on 329 on name plate of </a:t>
            </a:r>
            <a:r>
              <a:rPr lang="en-US" sz="800" b="0" i="1" dirty="0" err="1">
                <a:solidFill>
                  <a:schemeClr val="tx1"/>
                </a:solidFill>
                <a:effectLst/>
                <a:latin typeface="Open sans" panose="020B0606030504020204" pitchFamily="34" charset="0"/>
              </a:rPr>
              <a:t>rolleiflex</a:t>
            </a:r>
            <a:r>
              <a:rPr lang="en-US" sz="800" b="0" i="1" dirty="0">
                <a:solidFill>
                  <a:schemeClr val="tx1"/>
                </a:solidFill>
                <a:effectLst/>
                <a:latin typeface="Open sans" panose="020B0606030504020204" pitchFamily="34" charset="0"/>
              </a:rPr>
              <a:t> camera architecture with </a:t>
            </a:r>
            <a:r>
              <a:rPr lang="en-US" sz="800" b="0" i="1" dirty="0" err="1">
                <a:solidFill>
                  <a:schemeClr val="tx1"/>
                </a:solidFill>
                <a:effectLst/>
                <a:latin typeface="Open sans" panose="020B0606030504020204" pitchFamily="34" charset="0"/>
              </a:rPr>
              <a:t>seikosha</a:t>
            </a:r>
            <a:r>
              <a:rPr lang="en-US" sz="800" b="0" i="1" dirty="0">
                <a:solidFill>
                  <a:schemeClr val="tx1"/>
                </a:solidFill>
                <a:effectLst/>
                <a:latin typeface="Open sans" panose="020B0606030504020204" pitchFamily="34" charset="0"/>
              </a:rPr>
              <a:t> shutter style of </a:t>
            </a:r>
            <a:r>
              <a:rPr lang="en-US" sz="800" b="0" i="1" dirty="0" err="1">
                <a:solidFill>
                  <a:schemeClr val="tx1"/>
                </a:solidFill>
                <a:effectLst/>
                <a:latin typeface="Open sans" panose="020B0606030504020204" pitchFamily="34" charset="0"/>
              </a:rPr>
              <a:t>Sandu</a:t>
            </a:r>
            <a:r>
              <a:rPr lang="en-US" sz="800" b="0" i="1" dirty="0">
                <a:solidFill>
                  <a:schemeClr val="tx1"/>
                </a:solidFill>
                <a:effectLst/>
                <a:latin typeface="Open sans" panose="020B0606030504020204" pitchFamily="34" charset="0"/>
              </a:rPr>
              <a:t> </a:t>
            </a:r>
            <a:r>
              <a:rPr lang="en-US" sz="800" b="0" i="1" dirty="0" err="1">
                <a:solidFill>
                  <a:schemeClr val="tx1"/>
                </a:solidFill>
                <a:effectLst/>
                <a:latin typeface="Open sans" panose="020B0606030504020204" pitchFamily="34" charset="0"/>
              </a:rPr>
              <a:t>Baciu</a:t>
            </a:r>
            <a:r>
              <a:rPr lang="en-US" sz="800" b="0" i="1" dirty="0">
                <a:solidFill>
                  <a:schemeClr val="tx1"/>
                </a:solidFill>
                <a:effectLst/>
                <a:latin typeface="Open sans" panose="020B0606030504020204" pitchFamily="34" charset="0"/>
              </a:rPr>
              <a:t>, hyper realistic, film camera, cover magazine, award</a:t>
            </a:r>
            <a:endParaRPr lang="en-US" sz="800" b="0" i="0" dirty="0">
              <a:solidFill>
                <a:schemeClr val="tx1"/>
              </a:solidFill>
              <a:effectLst/>
              <a:latin typeface="Open sans" panose="020B0606030504020204" pitchFamily="34" charset="0"/>
            </a:endParaRPr>
          </a:p>
          <a:p>
            <a:br>
              <a:rPr lang="en-US" sz="800" b="0" i="0" dirty="0">
                <a:solidFill>
                  <a:schemeClr val="tx1"/>
                </a:solidFill>
                <a:effectLst/>
                <a:latin typeface="Open sans" panose="020B0606030504020204" pitchFamily="34" charset="0"/>
              </a:rPr>
            </a:br>
            <a:endParaRPr lang="en-US" sz="800" dirty="0">
              <a:solidFill>
                <a:schemeClr val="tx1"/>
              </a:solidFill>
            </a:endParaRPr>
          </a:p>
        </p:txBody>
      </p:sp>
      <p:pic>
        <p:nvPicPr>
          <p:cNvPr id="6152" name="Picture 8">
            <a:extLst>
              <a:ext uri="{FF2B5EF4-FFF2-40B4-BE49-F238E27FC236}">
                <a16:creationId xmlns:a16="http://schemas.microsoft.com/office/drawing/2014/main" id="{31F52C04-4664-4F8D-BBDE-DFD55E549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79" y="3176308"/>
            <a:ext cx="1898510" cy="18985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1F504E5-8ED9-4A2B-9A15-8E657AB299FE}"/>
              </a:ext>
            </a:extLst>
          </p:cNvPr>
          <p:cNvSpPr txBox="1"/>
          <p:nvPr/>
        </p:nvSpPr>
        <p:spPr>
          <a:xfrm>
            <a:off x="5057148" y="3495538"/>
            <a:ext cx="1175236" cy="1077218"/>
          </a:xfrm>
          <a:prstGeom prst="rect">
            <a:avLst/>
          </a:prstGeom>
          <a:noFill/>
        </p:spPr>
        <p:txBody>
          <a:bodyPr wrap="square">
            <a:spAutoFit/>
          </a:bodyPr>
          <a:lstStyle/>
          <a:p>
            <a:pPr algn="ctr" fontAlgn="base"/>
            <a:r>
              <a:rPr lang="en-US" sz="800" b="0" i="0" dirty="0" err="1">
                <a:solidFill>
                  <a:schemeClr val="tx1"/>
                </a:solidFill>
                <a:effectLst/>
                <a:latin typeface="Open sans" panose="020B0606030504020204" pitchFamily="34" charset="0"/>
              </a:rPr>
              <a:t>Midjourney</a:t>
            </a:r>
            <a:r>
              <a:rPr lang="en-US" sz="800" b="0" i="0" dirty="0">
                <a:solidFill>
                  <a:schemeClr val="tx1"/>
                </a:solidFill>
                <a:effectLst/>
                <a:latin typeface="Open sans" panose="020B0606030504020204" pitchFamily="34" charset="0"/>
              </a:rPr>
              <a:t> prompts (V4) : </a:t>
            </a:r>
            <a:r>
              <a:rPr lang="en-US" sz="800" b="0" i="1" dirty="0">
                <a:solidFill>
                  <a:schemeClr val="tx1"/>
                </a:solidFill>
                <a:effectLst/>
                <a:latin typeface="Open sans" panose="020B0606030504020204" pitchFamily="34" charset="0"/>
              </a:rPr>
              <a:t>Alien planet, white planet, lots of alien skyscrapers, space </a:t>
            </a:r>
            <a:r>
              <a:rPr lang="en-US" sz="800" b="0" i="1" dirty="0" err="1">
                <a:solidFill>
                  <a:schemeClr val="tx1"/>
                </a:solidFill>
                <a:effectLst/>
                <a:latin typeface="Open sans" panose="020B0606030504020204" pitchFamily="34" charset="0"/>
              </a:rPr>
              <a:t>waships</a:t>
            </a:r>
            <a:r>
              <a:rPr lang="en-US" sz="800" b="0" i="1" dirty="0">
                <a:solidFill>
                  <a:schemeClr val="tx1"/>
                </a:solidFill>
                <a:effectLst/>
                <a:latin typeface="Open sans" panose="020B0606030504020204" pitchFamily="34" charset="0"/>
              </a:rPr>
              <a:t> on the sky, bird eye view</a:t>
            </a:r>
            <a:endParaRPr lang="en-US" sz="800" b="0" i="0" dirty="0">
              <a:solidFill>
                <a:schemeClr val="tx1"/>
              </a:solidFill>
              <a:effectLst/>
              <a:latin typeface="Open sans" panose="020B0606030504020204" pitchFamily="34" charset="0"/>
            </a:endParaRPr>
          </a:p>
          <a:p>
            <a:br>
              <a:rPr lang="en-US" sz="800" b="0" i="0" dirty="0">
                <a:solidFill>
                  <a:schemeClr val="tx1"/>
                </a:solidFill>
                <a:effectLst/>
                <a:latin typeface="Open sans" panose="020B0606030504020204" pitchFamily="34" charset="0"/>
              </a:rPr>
            </a:br>
            <a:endParaRPr lang="en-US" sz="800" dirty="0">
              <a:solidFill>
                <a:schemeClr val="tx1"/>
              </a:solidFill>
            </a:endParaRPr>
          </a:p>
        </p:txBody>
      </p:sp>
      <p:pic>
        <p:nvPicPr>
          <p:cNvPr id="6154" name="Picture 10">
            <a:extLst>
              <a:ext uri="{FF2B5EF4-FFF2-40B4-BE49-F238E27FC236}">
                <a16:creationId xmlns:a16="http://schemas.microsoft.com/office/drawing/2014/main" id="{19A5BC9E-F486-4913-8D88-25558CF21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451" y="3084892"/>
            <a:ext cx="1898510" cy="18985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811BD7-4A16-4315-B94D-D86B6C896C28}"/>
              </a:ext>
            </a:extLst>
          </p:cNvPr>
          <p:cNvSpPr txBox="1"/>
          <p:nvPr/>
        </p:nvSpPr>
        <p:spPr>
          <a:xfrm>
            <a:off x="8051081" y="3176308"/>
            <a:ext cx="1114004" cy="1938992"/>
          </a:xfrm>
          <a:prstGeom prst="rect">
            <a:avLst/>
          </a:prstGeom>
          <a:noFill/>
        </p:spPr>
        <p:txBody>
          <a:bodyPr wrap="square">
            <a:spAutoFit/>
          </a:bodyPr>
          <a:lstStyle/>
          <a:p>
            <a:pPr algn="ctr" fontAlgn="base"/>
            <a:r>
              <a:rPr lang="en-US" sz="800" b="0" i="0" dirty="0" err="1">
                <a:solidFill>
                  <a:schemeClr val="tx1"/>
                </a:solidFill>
                <a:effectLst/>
                <a:latin typeface="Open sans" panose="020B0606030504020204" pitchFamily="34" charset="0"/>
              </a:rPr>
              <a:t>Midjourney</a:t>
            </a:r>
            <a:r>
              <a:rPr lang="en-US" sz="800" b="0" i="0" dirty="0">
                <a:solidFill>
                  <a:schemeClr val="tx1"/>
                </a:solidFill>
                <a:effectLst/>
                <a:latin typeface="Open sans" panose="020B0606030504020204" pitchFamily="34" charset="0"/>
              </a:rPr>
              <a:t> prompts (V5) : </a:t>
            </a:r>
            <a:r>
              <a:rPr lang="en-US" sz="800" b="0" i="1" dirty="0">
                <a:solidFill>
                  <a:schemeClr val="tx1"/>
                </a:solidFill>
                <a:effectLst/>
                <a:latin typeface="Open sans" panose="020B0606030504020204" pitchFamily="34" charset="0"/>
              </a:rPr>
              <a:t>Coast, decorative painting, horizon, modern, fashionable, full of abstract feeling, full of imagination, the picture reveals the sense of time passing, there is a feeling of the end of the world</a:t>
            </a:r>
            <a:endParaRPr lang="en-US" sz="800" b="0" i="0" dirty="0">
              <a:solidFill>
                <a:schemeClr val="tx1"/>
              </a:solidFill>
              <a:effectLst/>
              <a:latin typeface="Open sans" panose="020B0606030504020204" pitchFamily="34" charset="0"/>
            </a:endParaRPr>
          </a:p>
          <a:p>
            <a:br>
              <a:rPr lang="en-US" sz="800" b="0" i="0" dirty="0">
                <a:solidFill>
                  <a:schemeClr val="tx1"/>
                </a:solidFill>
                <a:effectLst/>
                <a:latin typeface="Open sans" panose="020B0606030504020204" pitchFamily="34" charset="0"/>
              </a:rPr>
            </a:br>
            <a:endParaRPr lang="en-US" sz="800" dirty="0">
              <a:solidFill>
                <a:schemeClr val="tx1"/>
              </a:solidFill>
            </a:endParaRPr>
          </a:p>
        </p:txBody>
      </p:sp>
      <p:pic>
        <p:nvPicPr>
          <p:cNvPr id="6156" name="Picture 12">
            <a:extLst>
              <a:ext uri="{FF2B5EF4-FFF2-40B4-BE49-F238E27FC236}">
                <a16:creationId xmlns:a16="http://schemas.microsoft.com/office/drawing/2014/main" id="{58292DA2-C29D-474C-9357-824D1D0F03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0054" y="3025286"/>
            <a:ext cx="1898510" cy="189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6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244B-9E0A-49B6-85AD-FB063DF57A04}"/>
              </a:ext>
            </a:extLst>
          </p:cNvPr>
          <p:cNvSpPr>
            <a:spLocks noGrp="1"/>
          </p:cNvSpPr>
          <p:nvPr>
            <p:ph type="title"/>
          </p:nvPr>
        </p:nvSpPr>
        <p:spPr>
          <a:xfrm>
            <a:off x="1479755" y="1978050"/>
            <a:ext cx="6184490" cy="1187400"/>
          </a:xfrm>
        </p:spPr>
        <p:txBody>
          <a:bodyPr/>
          <a:lstStyle/>
          <a:p>
            <a:r>
              <a:rPr lang="en-US" dirty="0"/>
              <a:t>DALLE 2 &amp; 3</a:t>
            </a:r>
          </a:p>
        </p:txBody>
      </p:sp>
      <p:pic>
        <p:nvPicPr>
          <p:cNvPr id="8194" name="Picture 2" descr="How to Use DALL·E 3 in China 2024 - Let's Chinese">
            <a:extLst>
              <a:ext uri="{FF2B5EF4-FFF2-40B4-BE49-F238E27FC236}">
                <a16:creationId xmlns:a16="http://schemas.microsoft.com/office/drawing/2014/main" id="{23B28B15-6E80-444A-B2F9-EB0C3CC8B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987" y="2943610"/>
            <a:ext cx="2812025" cy="158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7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1B3035-DE33-4307-A7FF-AB8EFA06A7E7}"/>
              </a:ext>
            </a:extLst>
          </p:cNvPr>
          <p:cNvSpPr>
            <a:spLocks noGrp="1"/>
          </p:cNvSpPr>
          <p:nvPr>
            <p:ph type="title"/>
          </p:nvPr>
        </p:nvSpPr>
        <p:spPr/>
        <p:txBody>
          <a:bodyPr/>
          <a:lstStyle/>
          <a:p>
            <a:r>
              <a:rPr lang="en-US" dirty="0"/>
              <a:t>What is DALLE Model</a:t>
            </a:r>
          </a:p>
        </p:txBody>
      </p:sp>
      <p:sp>
        <p:nvSpPr>
          <p:cNvPr id="5" name="Subtitle 4">
            <a:extLst>
              <a:ext uri="{FF2B5EF4-FFF2-40B4-BE49-F238E27FC236}">
                <a16:creationId xmlns:a16="http://schemas.microsoft.com/office/drawing/2014/main" id="{41FE3E0B-5526-4A97-8889-CBF8C168909B}"/>
              </a:ext>
            </a:extLst>
          </p:cNvPr>
          <p:cNvSpPr>
            <a:spLocks noGrp="1"/>
          </p:cNvSpPr>
          <p:nvPr>
            <p:ph type="subTitle" idx="1"/>
          </p:nvPr>
        </p:nvSpPr>
        <p:spPr>
          <a:xfrm>
            <a:off x="311499" y="1204942"/>
            <a:ext cx="8146940" cy="3256526"/>
          </a:xfrm>
        </p:spPr>
        <p:txBody>
          <a:bodyPr/>
          <a:lstStyle/>
          <a:p>
            <a:r>
              <a:rPr lang="en-US" sz="1600" dirty="0"/>
              <a:t>DALL-E stands for "A Discriminative Autoencoder for Language Entities".</a:t>
            </a:r>
          </a:p>
          <a:p>
            <a:r>
              <a:rPr lang="en-US" sz="1600" dirty="0"/>
              <a:t>Developed by </a:t>
            </a:r>
            <a:r>
              <a:rPr lang="en-US" sz="1600" dirty="0" err="1"/>
              <a:t>OpenAI</a:t>
            </a:r>
            <a:r>
              <a:rPr lang="en-US" sz="1600" dirty="0"/>
              <a:t> in 2020.</a:t>
            </a:r>
          </a:p>
          <a:p>
            <a:r>
              <a:rPr lang="en-US" sz="1600" b="1" dirty="0"/>
              <a:t>Pioneered</a:t>
            </a:r>
            <a:r>
              <a:rPr lang="en-US" sz="1600" dirty="0"/>
              <a:t> the field of </a:t>
            </a:r>
            <a:r>
              <a:rPr lang="en-US" sz="1600" b="1" dirty="0"/>
              <a:t>text-to-image generation </a:t>
            </a:r>
            <a:r>
              <a:rPr lang="en-US" sz="1600" dirty="0"/>
              <a:t>using a </a:t>
            </a:r>
            <a:r>
              <a:rPr lang="en-US" sz="1600" b="1" dirty="0"/>
              <a:t>vast</a:t>
            </a:r>
            <a:r>
              <a:rPr lang="en-US" sz="1600" dirty="0"/>
              <a:t> dataset of text and image pairs.</a:t>
            </a:r>
          </a:p>
          <a:p>
            <a:r>
              <a:rPr lang="en-US" sz="1600" dirty="0"/>
              <a:t>Capable of </a:t>
            </a:r>
            <a:r>
              <a:rPr lang="en-US" sz="1600" u="sng" dirty="0"/>
              <a:t>generating</a:t>
            </a:r>
            <a:r>
              <a:rPr lang="en-US" sz="1600" dirty="0"/>
              <a:t> </a:t>
            </a:r>
            <a:r>
              <a:rPr lang="en-US" sz="1600" b="1" dirty="0"/>
              <a:t>realistic</a:t>
            </a:r>
            <a:r>
              <a:rPr lang="en-US" sz="1600" dirty="0"/>
              <a:t> and </a:t>
            </a:r>
            <a:r>
              <a:rPr lang="en-US" sz="1600" b="1" dirty="0"/>
              <a:t>creative</a:t>
            </a:r>
            <a:r>
              <a:rPr lang="en-US" sz="1600" dirty="0"/>
              <a:t> </a:t>
            </a:r>
            <a:r>
              <a:rPr lang="en-US" sz="1600" u="sng" dirty="0"/>
              <a:t>images</a:t>
            </a:r>
            <a:r>
              <a:rPr lang="en-US" sz="1600" dirty="0"/>
              <a:t> based on user </a:t>
            </a:r>
            <a:r>
              <a:rPr lang="en-US" sz="1600" b="1" dirty="0"/>
              <a:t>prompts</a:t>
            </a:r>
            <a:r>
              <a:rPr lang="en-US" sz="1600" dirty="0"/>
              <a:t>.</a:t>
            </a:r>
            <a:br>
              <a:rPr lang="en-US" sz="1600" dirty="0"/>
            </a:br>
            <a:br>
              <a:rPr lang="en-US" sz="1600" dirty="0"/>
            </a:br>
            <a:r>
              <a:rPr lang="en-US" sz="1600" dirty="0"/>
              <a:t>DALL-E 2 marked a significant </a:t>
            </a:r>
            <a:r>
              <a:rPr lang="en-US" sz="1600" b="1" dirty="0"/>
              <a:t>breakthrough</a:t>
            </a:r>
            <a:r>
              <a:rPr lang="en-US" sz="1600" dirty="0"/>
              <a:t> in the </a:t>
            </a:r>
            <a:r>
              <a:rPr lang="en-US" sz="1600" b="1" dirty="0"/>
              <a:t>realm</a:t>
            </a:r>
            <a:r>
              <a:rPr lang="en-US" sz="1600" dirty="0"/>
              <a:t> of artificial intelligence. </a:t>
            </a:r>
          </a:p>
          <a:p>
            <a:pPr marL="152400" indent="0">
              <a:buNone/>
            </a:pPr>
            <a:endParaRPr lang="en-US" sz="1600" dirty="0"/>
          </a:p>
          <a:p>
            <a:pPr marL="152400" indent="0">
              <a:buNone/>
            </a:pPr>
            <a:r>
              <a:rPr lang="en-US" sz="1600" dirty="0"/>
              <a:t>This model, introduced in 2020 by </a:t>
            </a:r>
            <a:r>
              <a:rPr lang="en-US" sz="1600" dirty="0" err="1"/>
              <a:t>OpenAI</a:t>
            </a:r>
            <a:r>
              <a:rPr lang="en-US" sz="1600" dirty="0"/>
              <a:t>, employed a technique called a </a:t>
            </a:r>
            <a:r>
              <a:rPr lang="en-US" sz="1600" b="1" dirty="0"/>
              <a:t>"discriminative autoencoder" </a:t>
            </a:r>
            <a:r>
              <a:rPr lang="en-US" sz="1600" dirty="0"/>
              <a:t>to </a:t>
            </a:r>
            <a:r>
              <a:rPr lang="en-US" sz="1600" b="1" dirty="0"/>
              <a:t>analyze</a:t>
            </a:r>
            <a:r>
              <a:rPr lang="en-US" sz="1600" dirty="0"/>
              <a:t> massive </a:t>
            </a:r>
            <a:r>
              <a:rPr lang="en-US" sz="1600" u="sng" dirty="0"/>
              <a:t>amounts</a:t>
            </a:r>
            <a:r>
              <a:rPr lang="en-US" sz="1600" dirty="0"/>
              <a:t> of text and image pairings. This training enabled DALL-E 2 to translate written descriptions into corresponding visual outputs, paving the way for a new era of </a:t>
            </a:r>
            <a:r>
              <a:rPr lang="en-US" sz="1600" b="1" dirty="0"/>
              <a:t>creative</a:t>
            </a:r>
            <a:r>
              <a:rPr lang="en-US" sz="1600" dirty="0"/>
              <a:t> exploration through AI.</a:t>
            </a:r>
          </a:p>
        </p:txBody>
      </p:sp>
    </p:spTree>
    <p:extLst>
      <p:ext uri="{BB962C8B-B14F-4D97-AF65-F5344CB8AC3E}">
        <p14:creationId xmlns:p14="http://schemas.microsoft.com/office/powerpoint/2010/main" val="155967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3925-C14C-4365-A6C4-8A649B02015B}"/>
              </a:ext>
            </a:extLst>
          </p:cNvPr>
          <p:cNvSpPr>
            <a:spLocks noGrp="1"/>
          </p:cNvSpPr>
          <p:nvPr>
            <p:ph type="title"/>
          </p:nvPr>
        </p:nvSpPr>
        <p:spPr>
          <a:xfrm>
            <a:off x="716550" y="0"/>
            <a:ext cx="7710900" cy="572700"/>
          </a:xfrm>
        </p:spPr>
        <p:txBody>
          <a:bodyPr/>
          <a:lstStyle/>
          <a:p>
            <a:r>
              <a:rPr lang="en-US" dirty="0"/>
              <a:t>Limits &amp; Capabilities</a:t>
            </a:r>
          </a:p>
        </p:txBody>
      </p:sp>
      <p:sp>
        <p:nvSpPr>
          <p:cNvPr id="3" name="Subtitle 2">
            <a:extLst>
              <a:ext uri="{FF2B5EF4-FFF2-40B4-BE49-F238E27FC236}">
                <a16:creationId xmlns:a16="http://schemas.microsoft.com/office/drawing/2014/main" id="{8DFD25E2-D357-4189-8F5F-468A89C5BD14}"/>
              </a:ext>
            </a:extLst>
          </p:cNvPr>
          <p:cNvSpPr>
            <a:spLocks noGrp="1"/>
          </p:cNvSpPr>
          <p:nvPr>
            <p:ph type="subTitle" idx="1"/>
          </p:nvPr>
        </p:nvSpPr>
        <p:spPr>
          <a:xfrm>
            <a:off x="-85410" y="677008"/>
            <a:ext cx="4233104" cy="3789484"/>
          </a:xfrm>
        </p:spPr>
        <p:txBody>
          <a:bodyPr/>
          <a:lstStyle/>
          <a:p>
            <a:pPr marL="152400" indent="0" algn="ctr">
              <a:buNone/>
            </a:pPr>
            <a:r>
              <a:rPr lang="en-US" sz="1800" b="1" dirty="0"/>
              <a:t>Capabilities</a:t>
            </a:r>
          </a:p>
          <a:p>
            <a:pPr marL="152400" indent="0" algn="ctr">
              <a:buNone/>
            </a:pPr>
            <a:endParaRPr lang="en-US" sz="1600" b="1" dirty="0"/>
          </a:p>
          <a:p>
            <a:r>
              <a:rPr lang="en-US" dirty="0"/>
              <a:t>Generate </a:t>
            </a:r>
            <a:r>
              <a:rPr lang="en-US" b="1" dirty="0"/>
              <a:t>images</a:t>
            </a:r>
            <a:r>
              <a:rPr lang="en-US" dirty="0"/>
              <a:t> in various artistic styles (painting, sketch, photorealistic, etc.)</a:t>
            </a:r>
          </a:p>
          <a:p>
            <a:r>
              <a:rPr lang="en-US" dirty="0"/>
              <a:t>Create </a:t>
            </a:r>
            <a:r>
              <a:rPr lang="en-US" b="1" dirty="0"/>
              <a:t>images</a:t>
            </a:r>
            <a:r>
              <a:rPr lang="en-US" dirty="0"/>
              <a:t> based on </a:t>
            </a:r>
            <a:r>
              <a:rPr lang="en-US" b="1" dirty="0"/>
              <a:t>complex</a:t>
            </a:r>
            <a:r>
              <a:rPr lang="en-US" dirty="0"/>
              <a:t> concepts and scenarios.</a:t>
            </a:r>
          </a:p>
          <a:p>
            <a:r>
              <a:rPr lang="en-US" dirty="0"/>
              <a:t>Able to </a:t>
            </a:r>
            <a:r>
              <a:rPr lang="en-US" b="1" dirty="0"/>
              <a:t>incorporate</a:t>
            </a:r>
            <a:r>
              <a:rPr lang="en-US" dirty="0"/>
              <a:t> specific details into the generated images.</a:t>
            </a:r>
            <a:br>
              <a:rPr lang="en-US" dirty="0"/>
            </a:br>
            <a:br>
              <a:rPr lang="en-US" dirty="0"/>
            </a:br>
            <a:r>
              <a:rPr lang="en-US" dirty="0"/>
              <a:t>DALL-E 2's prowess lies in its </a:t>
            </a:r>
            <a:r>
              <a:rPr lang="en-US" b="1" dirty="0"/>
              <a:t>versatility</a:t>
            </a:r>
            <a:r>
              <a:rPr lang="en-US" dirty="0"/>
              <a:t>. Users can provide descriptions encompassing diverse artistic styles, from the brushstrokes of Van Gogh to the blocky charm of pixel art. </a:t>
            </a:r>
          </a:p>
          <a:p>
            <a:pPr marL="152400" indent="0">
              <a:buNone/>
            </a:pPr>
            <a:endParaRPr lang="en-US" dirty="0"/>
          </a:p>
          <a:p>
            <a:pPr marL="152400" indent="0">
              <a:buNone/>
            </a:pPr>
            <a:r>
              <a:rPr lang="en-US" dirty="0"/>
              <a:t>The model can also translate intricate concepts and situations into corresponding </a:t>
            </a:r>
            <a:r>
              <a:rPr lang="en-US" b="1" dirty="0"/>
              <a:t>visuals</a:t>
            </a:r>
            <a:r>
              <a:rPr lang="en-US" dirty="0"/>
              <a:t>, making it a </a:t>
            </a:r>
            <a:r>
              <a:rPr lang="en-US" b="1" dirty="0"/>
              <a:t>valuable</a:t>
            </a:r>
            <a:r>
              <a:rPr lang="en-US" dirty="0"/>
              <a:t> tool for designers, writers, and anyone seeking to bring their ideas to life visually.</a:t>
            </a:r>
          </a:p>
        </p:txBody>
      </p:sp>
      <p:sp>
        <p:nvSpPr>
          <p:cNvPr id="6" name="Subtitle 2">
            <a:extLst>
              <a:ext uri="{FF2B5EF4-FFF2-40B4-BE49-F238E27FC236}">
                <a16:creationId xmlns:a16="http://schemas.microsoft.com/office/drawing/2014/main" id="{3FA60DD9-07BC-4AA2-B55B-95F4E3EC317B}"/>
              </a:ext>
            </a:extLst>
          </p:cNvPr>
          <p:cNvSpPr txBox="1">
            <a:spLocks/>
          </p:cNvSpPr>
          <p:nvPr/>
        </p:nvSpPr>
        <p:spPr>
          <a:xfrm>
            <a:off x="4109776" y="572700"/>
            <a:ext cx="4414464" cy="3893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600"/>
              <a:buFont typeface="Open Sans Light"/>
              <a:buChar char="●"/>
              <a:defRPr sz="1300" b="0" i="0" u="none" strike="noStrike" cap="none">
                <a:solidFill>
                  <a:schemeClr val="dk1"/>
                </a:solidFill>
                <a:latin typeface="Encode Sans"/>
                <a:ea typeface="Encode Sans"/>
                <a:cs typeface="Encode Sans"/>
                <a:sym typeface="Encode Sans"/>
              </a:defRPr>
            </a:lvl1pPr>
            <a:lvl2pPr marL="914400" marR="0" lvl="1" indent="-304800" algn="ctr" rtl="0">
              <a:lnSpc>
                <a:spcPct val="100000"/>
              </a:lnSpc>
              <a:spcBef>
                <a:spcPts val="0"/>
              </a:spcBef>
              <a:spcAft>
                <a:spcPts val="0"/>
              </a:spcAft>
              <a:buClr>
                <a:srgbClr val="E76A28"/>
              </a:buClr>
              <a:buSzPts val="1600"/>
              <a:buFont typeface="Nunito Light"/>
              <a:buChar char="○"/>
              <a:defRPr sz="1200" b="0" i="0" u="none" strike="noStrike" cap="none">
                <a:solidFill>
                  <a:schemeClr val="dk1"/>
                </a:solidFill>
                <a:latin typeface="Encode Sans"/>
                <a:ea typeface="Encode Sans"/>
                <a:cs typeface="Encode Sans"/>
                <a:sym typeface="Encode Sans"/>
              </a:defRPr>
            </a:lvl2pPr>
            <a:lvl3pPr marL="1371600" marR="0" lvl="2" indent="-304800" algn="ctr" rtl="0">
              <a:lnSpc>
                <a:spcPct val="100000"/>
              </a:lnSpc>
              <a:spcBef>
                <a:spcPts val="0"/>
              </a:spcBef>
              <a:spcAft>
                <a:spcPts val="0"/>
              </a:spcAft>
              <a:buClr>
                <a:srgbClr val="E76A28"/>
              </a:buClr>
              <a:buSzPts val="1500"/>
              <a:buFont typeface="Nunito Light"/>
              <a:buChar char="■"/>
              <a:defRPr sz="1200" b="0" i="0" u="none" strike="noStrike" cap="none">
                <a:solidFill>
                  <a:schemeClr val="dk1"/>
                </a:solidFill>
                <a:latin typeface="Encode Sans"/>
                <a:ea typeface="Encode Sans"/>
                <a:cs typeface="Encode Sans"/>
                <a:sym typeface="Encode Sans"/>
              </a:defRPr>
            </a:lvl3pPr>
            <a:lvl4pPr marL="1828800" marR="0" lvl="3" indent="-304800" algn="ctr" rtl="0">
              <a:lnSpc>
                <a:spcPct val="100000"/>
              </a:lnSpc>
              <a:spcBef>
                <a:spcPts val="0"/>
              </a:spcBef>
              <a:spcAft>
                <a:spcPts val="0"/>
              </a:spcAft>
              <a:buClr>
                <a:srgbClr val="E76A28"/>
              </a:buClr>
              <a:buSzPts val="1500"/>
              <a:buFont typeface="Nunito Light"/>
              <a:buChar char="●"/>
              <a:defRPr sz="1200" b="0" i="0" u="none" strike="noStrike" cap="none">
                <a:solidFill>
                  <a:schemeClr val="dk1"/>
                </a:solidFill>
                <a:latin typeface="Encode Sans"/>
                <a:ea typeface="Encode Sans"/>
                <a:cs typeface="Encode Sans"/>
                <a:sym typeface="Encode Sans"/>
              </a:defRPr>
            </a:lvl4pPr>
            <a:lvl5pPr marL="2286000" marR="0" lvl="4"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Encode Sans"/>
                <a:ea typeface="Encode Sans"/>
                <a:cs typeface="Encode Sans"/>
                <a:sym typeface="Encode Sans"/>
              </a:defRPr>
            </a:lvl5pPr>
            <a:lvl6pPr marL="2743200" marR="0" lvl="5" indent="-304800" algn="ctr" rtl="0">
              <a:lnSpc>
                <a:spcPct val="100000"/>
              </a:lnSpc>
              <a:spcBef>
                <a:spcPts val="0"/>
              </a:spcBef>
              <a:spcAft>
                <a:spcPts val="0"/>
              </a:spcAft>
              <a:buClr>
                <a:srgbClr val="999999"/>
              </a:buClr>
              <a:buSzPts val="1200"/>
              <a:buFont typeface="Nunito Light"/>
              <a:buChar char="■"/>
              <a:defRPr sz="1200" b="0" i="0" u="none" strike="noStrike" cap="none">
                <a:solidFill>
                  <a:schemeClr val="dk1"/>
                </a:solidFill>
                <a:latin typeface="Encode Sans"/>
                <a:ea typeface="Encode Sans"/>
                <a:cs typeface="Encode Sans"/>
                <a:sym typeface="Encode Sans"/>
              </a:defRPr>
            </a:lvl6pPr>
            <a:lvl7pPr marL="3200400" marR="0" lvl="6" indent="-304800" algn="ctr" rtl="0">
              <a:lnSpc>
                <a:spcPct val="100000"/>
              </a:lnSpc>
              <a:spcBef>
                <a:spcPts val="0"/>
              </a:spcBef>
              <a:spcAft>
                <a:spcPts val="0"/>
              </a:spcAft>
              <a:buClr>
                <a:srgbClr val="999999"/>
              </a:buClr>
              <a:buSzPts val="1300"/>
              <a:buFont typeface="Nunito Light"/>
              <a:buChar char="●"/>
              <a:defRPr sz="1200" b="0" i="0" u="none" strike="noStrike" cap="none">
                <a:solidFill>
                  <a:schemeClr val="dk1"/>
                </a:solidFill>
                <a:latin typeface="Encode Sans"/>
                <a:ea typeface="Encode Sans"/>
                <a:cs typeface="Encode Sans"/>
                <a:sym typeface="Encode Sans"/>
              </a:defRPr>
            </a:lvl7pPr>
            <a:lvl8pPr marL="3657600" marR="0" lvl="7" indent="-304800" algn="ctr" rtl="0">
              <a:lnSpc>
                <a:spcPct val="100000"/>
              </a:lnSpc>
              <a:spcBef>
                <a:spcPts val="0"/>
              </a:spcBef>
              <a:spcAft>
                <a:spcPts val="0"/>
              </a:spcAft>
              <a:buClr>
                <a:srgbClr val="999999"/>
              </a:buClr>
              <a:buSzPts val="1300"/>
              <a:buFont typeface="Nunito Light"/>
              <a:buChar char="○"/>
              <a:defRPr sz="1200" b="0" i="0" u="none" strike="noStrike" cap="none">
                <a:solidFill>
                  <a:schemeClr val="dk1"/>
                </a:solidFill>
                <a:latin typeface="Encode Sans"/>
                <a:ea typeface="Encode Sans"/>
                <a:cs typeface="Encode Sans"/>
                <a:sym typeface="Encode Sans"/>
              </a:defRPr>
            </a:lvl8pPr>
            <a:lvl9pPr marL="4114800" marR="0" lvl="8" indent="-304800" algn="ctr" rtl="0">
              <a:lnSpc>
                <a:spcPct val="100000"/>
              </a:lnSpc>
              <a:spcBef>
                <a:spcPts val="0"/>
              </a:spcBef>
              <a:spcAft>
                <a:spcPts val="0"/>
              </a:spcAft>
              <a:buClr>
                <a:srgbClr val="999999"/>
              </a:buClr>
              <a:buSzPts val="1200"/>
              <a:buFont typeface="Nunito Light"/>
              <a:buChar char="■"/>
              <a:defRPr sz="1200" b="0" i="0" u="none" strike="noStrike" cap="none">
                <a:solidFill>
                  <a:schemeClr val="dk1"/>
                </a:solidFill>
                <a:latin typeface="Encode Sans"/>
                <a:ea typeface="Encode Sans"/>
                <a:cs typeface="Encode Sans"/>
                <a:sym typeface="Encode Sans"/>
              </a:defRPr>
            </a:lvl9pPr>
          </a:lstStyle>
          <a:p>
            <a:pPr marL="152400" indent="0" algn="ctr">
              <a:buNone/>
            </a:pPr>
            <a:r>
              <a:rPr lang="en-US" sz="1800" b="1" dirty="0"/>
              <a:t>Limits</a:t>
            </a:r>
            <a:endParaRPr lang="en-US" b="1" dirty="0"/>
          </a:p>
          <a:p>
            <a:r>
              <a:rPr lang="en-US" dirty="0"/>
              <a:t>Prone to generating repetitive content, especially with simple prompts.</a:t>
            </a:r>
          </a:p>
          <a:p>
            <a:r>
              <a:rPr lang="en-US" dirty="0"/>
              <a:t>Difficulty understanding </a:t>
            </a:r>
            <a:r>
              <a:rPr lang="en-US" b="1" dirty="0"/>
              <a:t>complex</a:t>
            </a:r>
            <a:r>
              <a:rPr lang="en-US" dirty="0"/>
              <a:t> </a:t>
            </a:r>
            <a:r>
              <a:rPr lang="en-US" b="1" dirty="0"/>
              <a:t>relationships</a:t>
            </a:r>
            <a:r>
              <a:rPr lang="en-US" dirty="0"/>
              <a:t> between </a:t>
            </a:r>
            <a:r>
              <a:rPr lang="en-US" u="sng" dirty="0"/>
              <a:t>objects</a:t>
            </a:r>
            <a:r>
              <a:rPr lang="en-US" dirty="0"/>
              <a:t> and </a:t>
            </a:r>
            <a:r>
              <a:rPr lang="en-US" b="1" dirty="0"/>
              <a:t>scenes</a:t>
            </a:r>
            <a:r>
              <a:rPr lang="en-US" dirty="0"/>
              <a:t>.</a:t>
            </a:r>
          </a:p>
          <a:p>
            <a:r>
              <a:rPr lang="en-US" b="1" dirty="0"/>
              <a:t>Biases</a:t>
            </a:r>
            <a:r>
              <a:rPr lang="en-US" dirty="0"/>
              <a:t> present in the training data can be reflected in the generated images.</a:t>
            </a:r>
          </a:p>
          <a:p>
            <a:pPr marL="152400" indent="0">
              <a:buNone/>
            </a:pPr>
            <a:endParaRPr lang="en-US" dirty="0"/>
          </a:p>
          <a:p>
            <a:pPr marL="152400" indent="0">
              <a:buNone/>
            </a:pPr>
            <a:endParaRPr lang="en-US" dirty="0"/>
          </a:p>
          <a:p>
            <a:pPr marL="152400" indent="0">
              <a:buNone/>
            </a:pPr>
            <a:r>
              <a:rPr lang="en-US" dirty="0"/>
              <a:t>While DALL-E 2's </a:t>
            </a:r>
            <a:r>
              <a:rPr lang="en-US" b="1" dirty="0"/>
              <a:t>capabilities</a:t>
            </a:r>
            <a:r>
              <a:rPr lang="en-US" dirty="0"/>
              <a:t> are impressive, it is not without limitations. When presented with basic prompts, the model might generate </a:t>
            </a:r>
            <a:r>
              <a:rPr lang="en-US" b="1" dirty="0"/>
              <a:t>repetitive</a:t>
            </a:r>
            <a:r>
              <a:rPr lang="en-US" dirty="0"/>
              <a:t> outputs. Additionally, DALL-E 2 can struggle to grasp intricate </a:t>
            </a:r>
            <a:r>
              <a:rPr lang="en-US" b="1" dirty="0"/>
              <a:t>relationships</a:t>
            </a:r>
            <a:r>
              <a:rPr lang="en-US" dirty="0"/>
              <a:t> within a </a:t>
            </a:r>
            <a:r>
              <a:rPr lang="en-US" b="1" dirty="0"/>
              <a:t>scene</a:t>
            </a:r>
            <a:r>
              <a:rPr lang="en-US" dirty="0"/>
              <a:t>. </a:t>
            </a:r>
          </a:p>
          <a:p>
            <a:pPr marL="152400" indent="0">
              <a:buNone/>
            </a:pPr>
            <a:endParaRPr lang="en-US" dirty="0"/>
          </a:p>
          <a:p>
            <a:pPr marL="152400" indent="0">
              <a:buNone/>
            </a:pPr>
            <a:r>
              <a:rPr lang="en-US" dirty="0"/>
              <a:t>It's crucial to remember that the model is trained on </a:t>
            </a:r>
            <a:r>
              <a:rPr lang="en-US" b="1" dirty="0"/>
              <a:t>vast</a:t>
            </a:r>
            <a:r>
              <a:rPr lang="en-US" dirty="0"/>
              <a:t> datasets, and any </a:t>
            </a:r>
            <a:r>
              <a:rPr lang="en-US" b="1" dirty="0"/>
              <a:t>biases</a:t>
            </a:r>
            <a:r>
              <a:rPr lang="en-US" dirty="0"/>
              <a:t> inherent in that data can be reflected in the </a:t>
            </a:r>
            <a:r>
              <a:rPr lang="en-US" u="sng" dirty="0"/>
              <a:t>generated</a:t>
            </a:r>
            <a:r>
              <a:rPr lang="en-US" dirty="0"/>
              <a:t> images.</a:t>
            </a:r>
          </a:p>
        </p:txBody>
      </p:sp>
      <p:sp>
        <p:nvSpPr>
          <p:cNvPr id="8" name="TextBox 7">
            <a:extLst>
              <a:ext uri="{FF2B5EF4-FFF2-40B4-BE49-F238E27FC236}">
                <a16:creationId xmlns:a16="http://schemas.microsoft.com/office/drawing/2014/main" id="{55CBF07D-D0A7-4170-A82E-4F9BCBAF29C4}"/>
              </a:ext>
            </a:extLst>
          </p:cNvPr>
          <p:cNvSpPr txBox="1"/>
          <p:nvPr/>
        </p:nvSpPr>
        <p:spPr>
          <a:xfrm>
            <a:off x="2440723" y="4539577"/>
            <a:ext cx="6751117" cy="584775"/>
          </a:xfrm>
          <a:prstGeom prst="rect">
            <a:avLst/>
          </a:prstGeom>
          <a:noFill/>
        </p:spPr>
        <p:txBody>
          <a:bodyPr wrap="square" anchor="t">
            <a:spAutoFit/>
          </a:bodyPr>
          <a:lstStyle/>
          <a:p>
            <a:r>
              <a:rPr lang="en-US" sz="1800" b="1" i="0" dirty="0">
                <a:solidFill>
                  <a:schemeClr val="tx1"/>
                </a:solidFill>
                <a:effectLst/>
                <a:latin typeface="Encode Sans" panose="020B0604020202020204" charset="0"/>
              </a:rPr>
              <a:t>DALL-E 3 </a:t>
            </a:r>
            <a:r>
              <a:rPr lang="en-US" i="0" dirty="0">
                <a:solidFill>
                  <a:schemeClr val="tx1"/>
                </a:solidFill>
                <a:effectLst/>
                <a:latin typeface="Encode Sans" panose="020B0604020202020204" charset="0"/>
              </a:rPr>
              <a:t>p</a:t>
            </a:r>
            <a:r>
              <a:rPr lang="en-US" b="1" i="0" dirty="0">
                <a:solidFill>
                  <a:schemeClr val="tx1"/>
                </a:solidFill>
                <a:effectLst/>
                <a:latin typeface="Encode Sans" panose="020B0604020202020204" charset="0"/>
              </a:rPr>
              <a:t>r</a:t>
            </a:r>
            <a:r>
              <a:rPr lang="en-US" i="0" dirty="0">
                <a:solidFill>
                  <a:schemeClr val="tx1"/>
                </a:solidFill>
                <a:effectLst/>
                <a:latin typeface="Encode Sans" panose="020B0604020202020204" charset="0"/>
              </a:rPr>
              <a:t>ovides </a:t>
            </a:r>
            <a:r>
              <a:rPr lang="en-US" b="1" i="0" dirty="0">
                <a:solidFill>
                  <a:schemeClr val="tx1"/>
                </a:solidFill>
                <a:effectLst/>
                <a:latin typeface="Encode Sans" panose="020B0604020202020204" charset="0"/>
              </a:rPr>
              <a:t>greater</a:t>
            </a:r>
            <a:r>
              <a:rPr lang="en-US" i="0" dirty="0">
                <a:solidFill>
                  <a:schemeClr val="tx1"/>
                </a:solidFill>
                <a:effectLst/>
                <a:latin typeface="Encode Sans" panose="020B0604020202020204" charset="0"/>
              </a:rPr>
              <a:t> </a:t>
            </a:r>
            <a:r>
              <a:rPr lang="en-US" b="1" i="0" dirty="0">
                <a:solidFill>
                  <a:schemeClr val="tx1"/>
                </a:solidFill>
                <a:effectLst/>
                <a:latin typeface="Encode Sans" panose="020B0604020202020204" charset="0"/>
              </a:rPr>
              <a:t>control</a:t>
            </a:r>
            <a:r>
              <a:rPr lang="en-US" i="0" dirty="0">
                <a:solidFill>
                  <a:schemeClr val="tx1"/>
                </a:solidFill>
                <a:effectLst/>
                <a:latin typeface="Encode Sans" panose="020B0604020202020204" charset="0"/>
              </a:rPr>
              <a:t> and </a:t>
            </a:r>
            <a:r>
              <a:rPr lang="en-US" b="1" i="0" dirty="0">
                <a:solidFill>
                  <a:schemeClr val="tx1"/>
                </a:solidFill>
                <a:effectLst/>
                <a:latin typeface="Encode Sans" panose="020B0604020202020204" charset="0"/>
              </a:rPr>
              <a:t>specificity</a:t>
            </a:r>
            <a:r>
              <a:rPr lang="en-US" i="0" dirty="0">
                <a:solidFill>
                  <a:schemeClr val="tx1"/>
                </a:solidFill>
                <a:effectLst/>
                <a:latin typeface="Encode Sans" panose="020B0604020202020204" charset="0"/>
              </a:rPr>
              <a:t> </a:t>
            </a:r>
            <a:r>
              <a:rPr lang="en-US" b="1" i="0" dirty="0">
                <a:solidFill>
                  <a:schemeClr val="tx1"/>
                </a:solidFill>
                <a:effectLst/>
                <a:latin typeface="Encode Sans" panose="020B0604020202020204" charset="0"/>
              </a:rPr>
              <a:t>alongside</a:t>
            </a:r>
            <a:r>
              <a:rPr lang="en-US" i="0" dirty="0">
                <a:solidFill>
                  <a:schemeClr val="tx1"/>
                </a:solidFill>
                <a:effectLst/>
                <a:latin typeface="Encode Sans" panose="020B0604020202020204" charset="0"/>
              </a:rPr>
              <a:t> improved </a:t>
            </a:r>
            <a:r>
              <a:rPr lang="en-US" i="0" u="sng" dirty="0">
                <a:solidFill>
                  <a:schemeClr val="tx1"/>
                </a:solidFill>
                <a:effectLst/>
                <a:latin typeface="Encode Sans" panose="020B0604020202020204" charset="0"/>
              </a:rPr>
              <a:t>understanding</a:t>
            </a:r>
            <a:r>
              <a:rPr lang="en-US" i="0" dirty="0">
                <a:solidFill>
                  <a:schemeClr val="tx1"/>
                </a:solidFill>
                <a:effectLst/>
                <a:latin typeface="Encode Sans" panose="020B0604020202020204" charset="0"/>
              </a:rPr>
              <a:t> of </a:t>
            </a:r>
            <a:r>
              <a:rPr lang="en-US" i="0" u="sng" dirty="0">
                <a:solidFill>
                  <a:schemeClr val="tx1"/>
                </a:solidFill>
                <a:effectLst/>
                <a:latin typeface="Encode Sans" panose="020B0604020202020204" charset="0"/>
              </a:rPr>
              <a:t>concepts</a:t>
            </a:r>
            <a:r>
              <a:rPr lang="en-US" i="0" dirty="0">
                <a:solidFill>
                  <a:schemeClr val="tx1"/>
                </a:solidFill>
                <a:effectLst/>
                <a:latin typeface="Encode Sans" panose="020B0604020202020204" charset="0"/>
              </a:rPr>
              <a:t> by implementing and building an </a:t>
            </a:r>
            <a:r>
              <a:rPr lang="en-US" b="1" i="0" dirty="0">
                <a:solidFill>
                  <a:schemeClr val="tx1"/>
                </a:solidFill>
                <a:effectLst/>
                <a:latin typeface="Encode Sans" panose="020B0604020202020204" charset="0"/>
              </a:rPr>
              <a:t>image captioner</a:t>
            </a:r>
            <a:r>
              <a:rPr lang="en-US" i="0" dirty="0">
                <a:solidFill>
                  <a:schemeClr val="tx1"/>
                </a:solidFill>
                <a:effectLst/>
                <a:latin typeface="Encode Sans" panose="020B0604020202020204" charset="0"/>
              </a:rPr>
              <a:t>.</a:t>
            </a:r>
            <a:endParaRPr lang="en-US" dirty="0">
              <a:solidFill>
                <a:schemeClr val="tx1"/>
              </a:solidFill>
              <a:latin typeface="Encode Sans" panose="020B0604020202020204" charset="0"/>
            </a:endParaRPr>
          </a:p>
        </p:txBody>
      </p:sp>
    </p:spTree>
    <p:extLst>
      <p:ext uri="{BB962C8B-B14F-4D97-AF65-F5344CB8AC3E}">
        <p14:creationId xmlns:p14="http://schemas.microsoft.com/office/powerpoint/2010/main" val="123092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52B21-052F-4F10-9473-7EB445DDC3BA}"/>
              </a:ext>
            </a:extLst>
          </p:cNvPr>
          <p:cNvSpPr>
            <a:spLocks noGrp="1"/>
          </p:cNvSpPr>
          <p:nvPr>
            <p:ph type="title"/>
          </p:nvPr>
        </p:nvSpPr>
        <p:spPr>
          <a:xfrm>
            <a:off x="774700" y="359"/>
            <a:ext cx="7594600" cy="1511400"/>
          </a:xfrm>
        </p:spPr>
        <p:txBody>
          <a:bodyPr/>
          <a:lstStyle/>
          <a:p>
            <a:r>
              <a:rPr lang="en-US" sz="3600" dirty="0"/>
              <a:t>How DALLE works – Short View</a:t>
            </a:r>
          </a:p>
        </p:txBody>
      </p:sp>
      <p:pic>
        <p:nvPicPr>
          <p:cNvPr id="5124" name="Picture 4">
            <a:extLst>
              <a:ext uri="{FF2B5EF4-FFF2-40B4-BE49-F238E27FC236}">
                <a16:creationId xmlns:a16="http://schemas.microsoft.com/office/drawing/2014/main" id="{4D386D2D-A698-480D-82EF-9994C224E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88" y="1844666"/>
            <a:ext cx="4998723" cy="15438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A680C5-C9D6-4A36-9499-16B255E91DDB}"/>
              </a:ext>
            </a:extLst>
          </p:cNvPr>
          <p:cNvSpPr txBox="1"/>
          <p:nvPr/>
        </p:nvSpPr>
        <p:spPr>
          <a:xfrm>
            <a:off x="695680" y="890559"/>
            <a:ext cx="7508519" cy="954107"/>
          </a:xfrm>
          <a:prstGeom prst="rect">
            <a:avLst/>
          </a:prstGeom>
          <a:noFill/>
        </p:spPr>
        <p:txBody>
          <a:bodyPr wrap="square">
            <a:spAutoFit/>
          </a:bodyPr>
          <a:lstStyle/>
          <a:p>
            <a:r>
              <a:rPr lang="en-US" b="0" i="0" dirty="0">
                <a:solidFill>
                  <a:schemeClr val="tx1"/>
                </a:solidFill>
                <a:effectLst/>
                <a:latin typeface="Encode Sans" panose="020B0604020202020204" charset="0"/>
              </a:rPr>
              <a:t>To establish a </a:t>
            </a:r>
            <a:r>
              <a:rPr lang="en-US" b="1" i="0" dirty="0">
                <a:solidFill>
                  <a:schemeClr val="tx1"/>
                </a:solidFill>
                <a:effectLst/>
                <a:latin typeface="Encode Sans" panose="020B0604020202020204" charset="0"/>
              </a:rPr>
              <a:t>foundational</a:t>
            </a:r>
            <a:r>
              <a:rPr lang="en-US" b="0" i="0" dirty="0">
                <a:solidFill>
                  <a:schemeClr val="tx1"/>
                </a:solidFill>
                <a:effectLst/>
                <a:latin typeface="Encode Sans" panose="020B0604020202020204" charset="0"/>
              </a:rPr>
              <a:t> understanding, this paper will provide a high-level overview of DALL-E 2's image generation capabilities. While DALL-E 2 </a:t>
            </a:r>
            <a:r>
              <a:rPr lang="en-US" b="1" i="0" dirty="0">
                <a:solidFill>
                  <a:schemeClr val="tx1"/>
                </a:solidFill>
                <a:effectLst/>
                <a:latin typeface="Encode Sans" panose="020B0604020202020204" charset="0"/>
              </a:rPr>
              <a:t>possesses</a:t>
            </a:r>
            <a:r>
              <a:rPr lang="en-US" b="0" i="0" dirty="0">
                <a:solidFill>
                  <a:schemeClr val="tx1"/>
                </a:solidFill>
                <a:effectLst/>
                <a:latin typeface="Encode Sans" panose="020B0604020202020204" charset="0"/>
              </a:rPr>
              <a:t> a versatile feature set </a:t>
            </a:r>
            <a:r>
              <a:rPr lang="en-US" b="1" i="0" dirty="0">
                <a:solidFill>
                  <a:schemeClr val="tx1"/>
                </a:solidFill>
                <a:effectLst/>
                <a:latin typeface="Encode Sans" panose="020B0604020202020204" charset="0"/>
              </a:rPr>
              <a:t>encompassing</a:t>
            </a:r>
            <a:r>
              <a:rPr lang="en-US" b="0" i="0" dirty="0">
                <a:solidFill>
                  <a:schemeClr val="tx1"/>
                </a:solidFill>
                <a:effectLst/>
                <a:latin typeface="Encode Sans" panose="020B0604020202020204" charset="0"/>
              </a:rPr>
              <a:t> image editing and interpolation, the present discussion will </a:t>
            </a:r>
            <a:r>
              <a:rPr lang="en-US" b="1" i="0" dirty="0">
                <a:solidFill>
                  <a:schemeClr val="tx1"/>
                </a:solidFill>
                <a:effectLst/>
                <a:latin typeface="Encode Sans" panose="020B0604020202020204" charset="0"/>
              </a:rPr>
              <a:t>concentrate</a:t>
            </a:r>
            <a:r>
              <a:rPr lang="en-US" b="0" i="0" dirty="0">
                <a:solidFill>
                  <a:schemeClr val="tx1"/>
                </a:solidFill>
                <a:effectLst/>
                <a:latin typeface="Encode Sans" panose="020B0604020202020204" charset="0"/>
              </a:rPr>
              <a:t> on its core functionality: image creation from </a:t>
            </a:r>
            <a:r>
              <a:rPr lang="en-US" b="1" i="0" dirty="0">
                <a:solidFill>
                  <a:schemeClr val="tx1"/>
                </a:solidFill>
                <a:effectLst/>
                <a:latin typeface="Encode Sans" panose="020B0604020202020204" charset="0"/>
              </a:rPr>
              <a:t>text</a:t>
            </a:r>
            <a:r>
              <a:rPr lang="en-US" b="0" i="0" dirty="0">
                <a:solidFill>
                  <a:schemeClr val="tx1"/>
                </a:solidFill>
                <a:effectLst/>
                <a:latin typeface="Encode Sans" panose="020B0604020202020204" charset="0"/>
              </a:rPr>
              <a:t> </a:t>
            </a:r>
            <a:r>
              <a:rPr lang="en-US" b="1" i="0" dirty="0">
                <a:solidFill>
                  <a:schemeClr val="tx1"/>
                </a:solidFill>
                <a:effectLst/>
                <a:latin typeface="Encode Sans" panose="020B0604020202020204" charset="0"/>
              </a:rPr>
              <a:t>descriptions</a:t>
            </a:r>
            <a:r>
              <a:rPr lang="en-US" b="0" i="0" dirty="0">
                <a:solidFill>
                  <a:schemeClr val="tx1"/>
                </a:solidFill>
                <a:effectLst/>
                <a:latin typeface="Encode Sans" panose="020B0604020202020204" charset="0"/>
              </a:rPr>
              <a:t>.</a:t>
            </a:r>
            <a:endParaRPr lang="en-US" dirty="0">
              <a:solidFill>
                <a:schemeClr val="tx1"/>
              </a:solidFill>
              <a:latin typeface="Encode Sans" panose="020B0604020202020204" charset="0"/>
            </a:endParaRPr>
          </a:p>
        </p:txBody>
      </p:sp>
      <p:sp>
        <p:nvSpPr>
          <p:cNvPr id="11" name="TextBox 10">
            <a:extLst>
              <a:ext uri="{FF2B5EF4-FFF2-40B4-BE49-F238E27FC236}">
                <a16:creationId xmlns:a16="http://schemas.microsoft.com/office/drawing/2014/main" id="{4A74BBA6-ADC4-47CB-B66C-EEFF86B1714A}"/>
              </a:ext>
            </a:extLst>
          </p:cNvPr>
          <p:cNvSpPr txBox="1"/>
          <p:nvPr/>
        </p:nvSpPr>
        <p:spPr>
          <a:xfrm>
            <a:off x="964921" y="3461395"/>
            <a:ext cx="7508519" cy="1477328"/>
          </a:xfrm>
          <a:prstGeom prst="rect">
            <a:avLst/>
          </a:prstGeom>
          <a:noFill/>
        </p:spPr>
        <p:txBody>
          <a:bodyPr wrap="square">
            <a:spAutoFit/>
          </a:bodyPr>
          <a:lstStyle/>
          <a:p>
            <a:pPr algn="l">
              <a:buFont typeface="+mj-lt"/>
              <a:buAutoNum type="arabicPeriod"/>
            </a:pPr>
            <a:r>
              <a:rPr lang="en-US" sz="1000" b="1" i="0" dirty="0">
                <a:solidFill>
                  <a:schemeClr val="tx1"/>
                </a:solidFill>
                <a:effectLst/>
                <a:latin typeface="Encode Sans" panose="020B0604020202020204" charset="0"/>
              </a:rPr>
              <a:t>Text Encoding:</a:t>
            </a:r>
            <a:r>
              <a:rPr lang="en-US" sz="1000" b="0" i="0" dirty="0">
                <a:solidFill>
                  <a:schemeClr val="tx1"/>
                </a:solidFill>
                <a:effectLst/>
                <a:latin typeface="Encode Sans" panose="020B0604020202020204" charset="0"/>
              </a:rPr>
              <a:t> The process </a:t>
            </a:r>
            <a:r>
              <a:rPr lang="en-US" sz="1000" b="1" i="0" dirty="0">
                <a:solidFill>
                  <a:schemeClr val="tx1"/>
                </a:solidFill>
                <a:effectLst/>
                <a:latin typeface="Encode Sans" panose="020B0604020202020204" charset="0"/>
              </a:rPr>
              <a:t>commences</a:t>
            </a:r>
            <a:r>
              <a:rPr lang="en-US" sz="1000" b="0" i="0" dirty="0">
                <a:solidFill>
                  <a:schemeClr val="tx1"/>
                </a:solidFill>
                <a:effectLst/>
                <a:latin typeface="Encode Sans" panose="020B0604020202020204" charset="0"/>
              </a:rPr>
              <a:t> with a textual prompt fed into a pre-trained text encoder. This encoder functions by transforming the prompt into a high-dimensional </a:t>
            </a:r>
            <a:r>
              <a:rPr lang="en-US" sz="1000" b="1" i="0" dirty="0">
                <a:solidFill>
                  <a:schemeClr val="tx1"/>
                </a:solidFill>
                <a:effectLst/>
                <a:latin typeface="Encode Sans" panose="020B0604020202020204" charset="0"/>
              </a:rPr>
              <a:t>vector</a:t>
            </a:r>
            <a:r>
              <a:rPr lang="en-US" sz="1000" b="0" i="0" dirty="0">
                <a:solidFill>
                  <a:schemeClr val="tx1"/>
                </a:solidFill>
                <a:effectLst/>
                <a:latin typeface="Encode Sans" panose="020B0604020202020204" charset="0"/>
              </a:rPr>
              <a:t> </a:t>
            </a:r>
            <a:r>
              <a:rPr lang="en-US" sz="1000" b="1" i="0" dirty="0">
                <a:solidFill>
                  <a:schemeClr val="tx1"/>
                </a:solidFill>
                <a:effectLst/>
                <a:latin typeface="Encode Sans" panose="020B0604020202020204" charset="0"/>
              </a:rPr>
              <a:t>representation</a:t>
            </a:r>
            <a:r>
              <a:rPr lang="en-US" sz="1000" b="0" i="0" dirty="0">
                <a:solidFill>
                  <a:schemeClr val="tx1"/>
                </a:solidFill>
                <a:effectLst/>
                <a:latin typeface="Encode Sans" panose="020B0604020202020204" charset="0"/>
              </a:rPr>
              <a:t> within a designated </a:t>
            </a:r>
            <a:r>
              <a:rPr lang="en-US" sz="1000" b="0" i="0" u="sng" dirty="0">
                <a:solidFill>
                  <a:schemeClr val="tx1"/>
                </a:solidFill>
                <a:effectLst/>
                <a:latin typeface="Encode Sans" panose="020B0604020202020204" charset="0"/>
              </a:rPr>
              <a:t>embedding</a:t>
            </a:r>
            <a:r>
              <a:rPr lang="en-US" sz="1000" b="0" i="0" dirty="0">
                <a:solidFill>
                  <a:schemeClr val="tx1"/>
                </a:solidFill>
                <a:effectLst/>
                <a:latin typeface="Encode Sans" panose="020B0604020202020204" charset="0"/>
              </a:rPr>
              <a:t> </a:t>
            </a:r>
            <a:r>
              <a:rPr lang="en-US" sz="1000" b="0" i="0" u="sng" dirty="0">
                <a:solidFill>
                  <a:schemeClr val="tx1"/>
                </a:solidFill>
                <a:effectLst/>
                <a:latin typeface="Encode Sans" panose="020B0604020202020204" charset="0"/>
              </a:rPr>
              <a:t>space</a:t>
            </a:r>
            <a:r>
              <a:rPr lang="en-US" sz="1000" b="0" i="0" dirty="0">
                <a:solidFill>
                  <a:schemeClr val="tx1"/>
                </a:solidFill>
                <a:effectLst/>
                <a:latin typeface="Encode Sans" panose="020B0604020202020204" charset="0"/>
              </a:rPr>
              <a:t>. </a:t>
            </a:r>
          </a:p>
          <a:p>
            <a:pPr algn="l">
              <a:buFont typeface="+mj-lt"/>
              <a:buAutoNum type="arabicPeriod"/>
            </a:pPr>
            <a:endParaRPr lang="en-US" sz="1000" b="0" i="0" dirty="0">
              <a:solidFill>
                <a:schemeClr val="tx1"/>
              </a:solidFill>
              <a:effectLst/>
              <a:latin typeface="Encode Sans" panose="020B0604020202020204" charset="0"/>
            </a:endParaRPr>
          </a:p>
          <a:p>
            <a:pPr algn="l">
              <a:buFont typeface="+mj-lt"/>
              <a:buAutoNum type="arabicPeriod"/>
            </a:pPr>
            <a:r>
              <a:rPr lang="en-US" sz="1000" b="1" i="0" dirty="0">
                <a:solidFill>
                  <a:schemeClr val="tx1"/>
                </a:solidFill>
                <a:effectLst/>
                <a:latin typeface="Encode Sans" panose="020B0604020202020204" charset="0"/>
              </a:rPr>
              <a:t>Semantic Mapping:</a:t>
            </a:r>
            <a:r>
              <a:rPr lang="en-US" sz="1000" b="0" i="0" dirty="0">
                <a:solidFill>
                  <a:schemeClr val="tx1"/>
                </a:solidFill>
                <a:effectLst/>
                <a:latin typeface="Encode Sans" panose="020B0604020202020204" charset="0"/>
              </a:rPr>
              <a:t> Following the text </a:t>
            </a:r>
            <a:r>
              <a:rPr lang="en-US" sz="1000" b="1" i="0" dirty="0">
                <a:solidFill>
                  <a:schemeClr val="tx1"/>
                </a:solidFill>
                <a:effectLst/>
                <a:latin typeface="Encode Sans" panose="020B0604020202020204" charset="0"/>
              </a:rPr>
              <a:t>encoding</a:t>
            </a:r>
            <a:r>
              <a:rPr lang="en-US" sz="1000" b="0" i="0" dirty="0">
                <a:solidFill>
                  <a:schemeClr val="tx1"/>
                </a:solidFill>
                <a:effectLst/>
                <a:latin typeface="Encode Sans" panose="020B0604020202020204" charset="0"/>
              </a:rPr>
              <a:t> </a:t>
            </a:r>
            <a:r>
              <a:rPr lang="en-US" sz="1000" b="1" i="0" dirty="0">
                <a:solidFill>
                  <a:schemeClr val="tx1"/>
                </a:solidFill>
                <a:effectLst/>
                <a:latin typeface="Encode Sans" panose="020B0604020202020204" charset="0"/>
              </a:rPr>
              <a:t>stage</a:t>
            </a:r>
            <a:r>
              <a:rPr lang="en-US" sz="1000" b="0" i="0" dirty="0">
                <a:solidFill>
                  <a:schemeClr val="tx1"/>
                </a:solidFill>
                <a:effectLst/>
                <a:latin typeface="Encode Sans" panose="020B0604020202020204" charset="0"/>
              </a:rPr>
              <a:t>, a module known as the "prior" </a:t>
            </a:r>
            <a:r>
              <a:rPr lang="en-US" sz="1000" b="0" i="0" u="sng" dirty="0">
                <a:solidFill>
                  <a:schemeClr val="tx1"/>
                </a:solidFill>
                <a:effectLst/>
                <a:latin typeface="Encode Sans" panose="020B0604020202020204" charset="0"/>
              </a:rPr>
              <a:t>intervenes</a:t>
            </a:r>
            <a:r>
              <a:rPr lang="en-US" sz="1000" b="0" i="0" dirty="0">
                <a:solidFill>
                  <a:schemeClr val="tx1"/>
                </a:solidFill>
                <a:effectLst/>
                <a:latin typeface="Encode Sans" panose="020B0604020202020204" charset="0"/>
              </a:rPr>
              <a:t>. This component </a:t>
            </a:r>
            <a:r>
              <a:rPr lang="en-US" sz="1000" b="1" i="0" dirty="0">
                <a:solidFill>
                  <a:schemeClr val="tx1"/>
                </a:solidFill>
                <a:effectLst/>
                <a:latin typeface="Encode Sans" panose="020B0604020202020204" charset="0"/>
              </a:rPr>
              <a:t>bridges</a:t>
            </a:r>
            <a:r>
              <a:rPr lang="en-US" sz="1000" b="0" i="0" dirty="0">
                <a:solidFill>
                  <a:schemeClr val="tx1"/>
                </a:solidFill>
                <a:effectLst/>
                <a:latin typeface="Encode Sans" panose="020B0604020202020204" charset="0"/>
              </a:rPr>
              <a:t> the gap between the </a:t>
            </a:r>
            <a:r>
              <a:rPr lang="en-US" sz="1000" b="1" i="0" dirty="0">
                <a:solidFill>
                  <a:schemeClr val="tx1"/>
                </a:solidFill>
                <a:effectLst/>
                <a:latin typeface="Encode Sans" panose="020B0604020202020204" charset="0"/>
              </a:rPr>
              <a:t>textual</a:t>
            </a:r>
            <a:r>
              <a:rPr lang="en-US" sz="1000" b="0" i="0" dirty="0">
                <a:solidFill>
                  <a:schemeClr val="tx1"/>
                </a:solidFill>
                <a:effectLst/>
                <a:latin typeface="Encode Sans" panose="020B0604020202020204" charset="0"/>
              </a:rPr>
              <a:t> </a:t>
            </a:r>
            <a:r>
              <a:rPr lang="en-US" sz="1000" b="1" i="0" dirty="0">
                <a:solidFill>
                  <a:schemeClr val="tx1"/>
                </a:solidFill>
                <a:effectLst/>
                <a:latin typeface="Encode Sans" panose="020B0604020202020204" charset="0"/>
              </a:rPr>
              <a:t>embedding</a:t>
            </a:r>
            <a:r>
              <a:rPr lang="en-US" sz="1000" b="0" i="0" dirty="0">
                <a:solidFill>
                  <a:schemeClr val="tx1"/>
                </a:solidFill>
                <a:effectLst/>
                <a:latin typeface="Encode Sans" panose="020B0604020202020204" charset="0"/>
              </a:rPr>
              <a:t> and the visual domain. </a:t>
            </a:r>
          </a:p>
          <a:p>
            <a:pPr algn="l">
              <a:buFont typeface="+mj-lt"/>
              <a:buAutoNum type="arabicPeriod"/>
            </a:pPr>
            <a:endParaRPr lang="en-US" sz="1000" b="0" i="0" dirty="0">
              <a:solidFill>
                <a:schemeClr val="tx1"/>
              </a:solidFill>
              <a:effectLst/>
              <a:latin typeface="Encode Sans" panose="020B0604020202020204" charset="0"/>
            </a:endParaRPr>
          </a:p>
          <a:p>
            <a:pPr algn="l">
              <a:buFont typeface="+mj-lt"/>
              <a:buAutoNum type="arabicPeriod"/>
            </a:pPr>
            <a:r>
              <a:rPr lang="en-US" sz="1000" b="1" i="0" dirty="0">
                <a:solidFill>
                  <a:schemeClr val="tx1"/>
                </a:solidFill>
                <a:effectLst/>
                <a:latin typeface="Encode Sans" panose="020B0604020202020204" charset="0"/>
              </a:rPr>
              <a:t>Image Decoding:</a:t>
            </a:r>
            <a:r>
              <a:rPr lang="en-US" sz="1000" b="0" i="0" dirty="0">
                <a:solidFill>
                  <a:schemeClr val="tx1"/>
                </a:solidFill>
                <a:effectLst/>
                <a:latin typeface="Encode Sans" panose="020B0604020202020204" charset="0"/>
              </a:rPr>
              <a:t> Finally, an image </a:t>
            </a:r>
            <a:r>
              <a:rPr lang="en-US" sz="1000" b="1" i="0" dirty="0">
                <a:solidFill>
                  <a:schemeClr val="tx1"/>
                </a:solidFill>
                <a:effectLst/>
                <a:latin typeface="Encode Sans" panose="020B0604020202020204" charset="0"/>
              </a:rPr>
              <a:t>decoder</a:t>
            </a:r>
            <a:r>
              <a:rPr lang="en-US" sz="1000" b="0" i="0" dirty="0">
                <a:solidFill>
                  <a:schemeClr val="tx1"/>
                </a:solidFill>
                <a:effectLst/>
                <a:latin typeface="Encode Sans" panose="020B0604020202020204" charset="0"/>
              </a:rPr>
              <a:t> takes center stage. It leverages the image </a:t>
            </a:r>
            <a:r>
              <a:rPr lang="en-US" sz="1000" b="1" i="0" dirty="0">
                <a:solidFill>
                  <a:schemeClr val="tx1"/>
                </a:solidFill>
                <a:effectLst/>
                <a:latin typeface="Encode Sans" panose="020B0604020202020204" charset="0"/>
              </a:rPr>
              <a:t>embedding</a:t>
            </a:r>
            <a:r>
              <a:rPr lang="en-US" sz="1000" b="0" i="0" dirty="0">
                <a:solidFill>
                  <a:schemeClr val="tx1"/>
                </a:solidFill>
                <a:effectLst/>
                <a:latin typeface="Encode Sans" panose="020B0604020202020204" charset="0"/>
              </a:rPr>
              <a:t> produced by the "prior" module. Employing a </a:t>
            </a:r>
            <a:r>
              <a:rPr lang="en-US" sz="1000" b="1" i="0" dirty="0">
                <a:solidFill>
                  <a:schemeClr val="tx1"/>
                </a:solidFill>
                <a:effectLst/>
                <a:latin typeface="Encode Sans" panose="020B0604020202020204" charset="0"/>
              </a:rPr>
              <a:t>stochastic</a:t>
            </a:r>
            <a:r>
              <a:rPr lang="en-US" sz="1000" b="0" i="0" dirty="0">
                <a:solidFill>
                  <a:schemeClr val="tx1"/>
                </a:solidFill>
                <a:effectLst/>
                <a:latin typeface="Encode Sans" panose="020B0604020202020204" charset="0"/>
              </a:rPr>
              <a:t> (</a:t>
            </a:r>
            <a:r>
              <a:rPr lang="en-US" sz="1000" i="0" u="sng" dirty="0">
                <a:solidFill>
                  <a:schemeClr val="tx1"/>
                </a:solidFill>
                <a:effectLst/>
                <a:latin typeface="Encode Sans" panose="020B0604020202020204" charset="0"/>
              </a:rPr>
              <a:t>randomized</a:t>
            </a:r>
            <a:r>
              <a:rPr lang="en-US" sz="1000" b="0" i="0" dirty="0">
                <a:solidFill>
                  <a:schemeClr val="tx1"/>
                </a:solidFill>
                <a:effectLst/>
                <a:latin typeface="Encode Sans" panose="020B0604020202020204" charset="0"/>
              </a:rPr>
              <a:t>) approach, the decoder </a:t>
            </a:r>
            <a:r>
              <a:rPr lang="en-US" sz="1000" b="1" i="0" dirty="0">
                <a:solidFill>
                  <a:schemeClr val="tx1"/>
                </a:solidFill>
                <a:effectLst/>
                <a:latin typeface="Encode Sans" panose="020B0604020202020204" charset="0"/>
              </a:rPr>
              <a:t>progressively</a:t>
            </a:r>
            <a:r>
              <a:rPr lang="en-US" sz="1000" b="0" i="0" dirty="0">
                <a:solidFill>
                  <a:schemeClr val="tx1"/>
                </a:solidFill>
                <a:effectLst/>
                <a:latin typeface="Encode Sans" panose="020B0604020202020204" charset="0"/>
              </a:rPr>
              <a:t> refines a </a:t>
            </a:r>
            <a:r>
              <a:rPr lang="en-US" sz="1000" b="0" i="0" u="sng" dirty="0">
                <a:solidFill>
                  <a:schemeClr val="tx1"/>
                </a:solidFill>
                <a:effectLst/>
                <a:latin typeface="Encode Sans" panose="020B0604020202020204" charset="0"/>
              </a:rPr>
              <a:t>random</a:t>
            </a:r>
            <a:r>
              <a:rPr lang="en-US" sz="1000" b="0" i="0" dirty="0">
                <a:solidFill>
                  <a:schemeClr val="tx1"/>
                </a:solidFill>
                <a:effectLst/>
                <a:latin typeface="Encode Sans" panose="020B0604020202020204" charset="0"/>
              </a:rPr>
              <a:t> noise </a:t>
            </a:r>
            <a:r>
              <a:rPr lang="en-US" sz="1000" b="1" i="0" dirty="0">
                <a:solidFill>
                  <a:schemeClr val="tx1"/>
                </a:solidFill>
                <a:effectLst/>
                <a:latin typeface="Encode Sans" panose="020B0604020202020204" charset="0"/>
              </a:rPr>
              <a:t>distribution</a:t>
            </a:r>
            <a:r>
              <a:rPr lang="en-US" sz="1000" b="0" i="0" dirty="0">
                <a:solidFill>
                  <a:schemeClr val="tx1"/>
                </a:solidFill>
                <a:effectLst/>
                <a:latin typeface="Encode Sans" panose="020B0604020202020204" charset="0"/>
              </a:rPr>
              <a:t>, </a:t>
            </a:r>
            <a:r>
              <a:rPr lang="en-US" sz="1000" b="1" i="0" dirty="0">
                <a:solidFill>
                  <a:schemeClr val="tx1"/>
                </a:solidFill>
                <a:effectLst/>
                <a:latin typeface="Encode Sans" panose="020B0604020202020204" charset="0"/>
              </a:rPr>
              <a:t>transforming</a:t>
            </a:r>
            <a:r>
              <a:rPr lang="en-US" sz="1000" b="0" i="0" dirty="0">
                <a:solidFill>
                  <a:schemeClr val="tx1"/>
                </a:solidFill>
                <a:effectLst/>
                <a:latin typeface="Encode Sans" panose="020B0604020202020204" charset="0"/>
              </a:rPr>
              <a:t> it into a coherent image that visually embodies the semantic </a:t>
            </a:r>
            <a:r>
              <a:rPr lang="en-US" sz="1000" b="0" i="0" u="sng" dirty="0">
                <a:solidFill>
                  <a:schemeClr val="tx1"/>
                </a:solidFill>
                <a:effectLst/>
                <a:latin typeface="Encode Sans" panose="020B0604020202020204" charset="0"/>
              </a:rPr>
              <a:t>information</a:t>
            </a:r>
            <a:r>
              <a:rPr lang="en-US" sz="1000" b="0" i="0" dirty="0">
                <a:solidFill>
                  <a:schemeClr val="tx1"/>
                </a:solidFill>
                <a:effectLst/>
                <a:latin typeface="Encode Sans" panose="020B0604020202020204" charset="0"/>
              </a:rPr>
              <a:t> gleaned from the original text prompt.</a:t>
            </a:r>
          </a:p>
        </p:txBody>
      </p:sp>
    </p:spTree>
    <p:extLst>
      <p:ext uri="{BB962C8B-B14F-4D97-AF65-F5344CB8AC3E}">
        <p14:creationId xmlns:p14="http://schemas.microsoft.com/office/powerpoint/2010/main" val="153409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3"/>
          <p:cNvSpPr txBox="1">
            <a:spLocks noGrp="1"/>
          </p:cNvSpPr>
          <p:nvPr>
            <p:ph type="title"/>
          </p:nvPr>
        </p:nvSpPr>
        <p:spPr>
          <a:xfrm>
            <a:off x="1522765" y="1691256"/>
            <a:ext cx="4693919" cy="151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Introduction</a:t>
            </a:r>
            <a:br>
              <a:rPr lang="en-US" dirty="0"/>
            </a:br>
            <a:r>
              <a:rPr lang="en-US" dirty="0">
                <a:solidFill>
                  <a:schemeClr val="tx1"/>
                </a:solidFill>
              </a:rPr>
              <a:t>t</a:t>
            </a:r>
            <a:r>
              <a:rPr lang="en-US" dirty="0"/>
              <a:t>o </a:t>
            </a:r>
            <a:r>
              <a:rPr lang="en-US" dirty="0">
                <a:solidFill>
                  <a:schemeClr val="bg2"/>
                </a:solidFill>
              </a:rPr>
              <a:t>GEN</a:t>
            </a:r>
            <a:r>
              <a:rPr lang="en-US" dirty="0"/>
              <a:t> </a:t>
            </a:r>
            <a:r>
              <a:rPr lang="en-US" u="sng" dirty="0"/>
              <a:t>AI</a:t>
            </a:r>
          </a:p>
        </p:txBody>
      </p:sp>
      <p:sp>
        <p:nvSpPr>
          <p:cNvPr id="473" name="Google Shape;473;p43"/>
          <p:cNvSpPr txBox="1">
            <a:spLocks noGrp="1"/>
          </p:cNvSpPr>
          <p:nvPr>
            <p:ph type="title" idx="2"/>
          </p:nvPr>
        </p:nvSpPr>
        <p:spPr>
          <a:xfrm>
            <a:off x="209974" y="1913256"/>
            <a:ext cx="1231200" cy="106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pic>
        <p:nvPicPr>
          <p:cNvPr id="4" name="Google Shape;617;p54">
            <a:extLst>
              <a:ext uri="{FF2B5EF4-FFF2-40B4-BE49-F238E27FC236}">
                <a16:creationId xmlns:a16="http://schemas.microsoft.com/office/drawing/2014/main" id="{A154C074-8893-40B8-B750-D6209179A9D0}"/>
              </a:ext>
            </a:extLst>
          </p:cNvPr>
          <p:cNvPicPr preferRelativeResize="0">
            <a:picLocks/>
          </p:cNvPicPr>
          <p:nvPr/>
        </p:nvPicPr>
        <p:blipFill rotWithShape="1">
          <a:blip r:embed="rId3"/>
          <a:srcRect l="28327" r="28327"/>
          <a:stretch/>
        </p:blipFill>
        <p:spPr>
          <a:xfrm>
            <a:off x="6442212" y="406399"/>
            <a:ext cx="2492587" cy="3854027"/>
          </a:xfrm>
          <a:prstGeom prst="rect">
            <a:avLst/>
          </a:prstGeom>
          <a:ln>
            <a:noFill/>
          </a:ln>
          <a:effectLst>
            <a:glow rad="127000">
              <a:schemeClr val="bg2">
                <a:alpha val="45000"/>
              </a:schemeClr>
            </a:glow>
            <a:outerShdw blurRad="190500" sx="101000" sy="101000" algn="tl" rotWithShape="0">
              <a:schemeClr val="bg2">
                <a:alpha val="70000"/>
              </a:schemeClr>
            </a:outerShdw>
          </a:effectLst>
        </p:spPr>
      </p:pic>
      <p:sp>
        <p:nvSpPr>
          <p:cNvPr id="5" name="Google Shape;472;p43">
            <a:extLst>
              <a:ext uri="{FF2B5EF4-FFF2-40B4-BE49-F238E27FC236}">
                <a16:creationId xmlns:a16="http://schemas.microsoft.com/office/drawing/2014/main" id="{C7120D0C-456E-40E9-B4B0-7DB98B4C7291}"/>
              </a:ext>
            </a:extLst>
          </p:cNvPr>
          <p:cNvSpPr txBox="1">
            <a:spLocks/>
          </p:cNvSpPr>
          <p:nvPr/>
        </p:nvSpPr>
        <p:spPr>
          <a:xfrm>
            <a:off x="1802928" y="3368583"/>
            <a:ext cx="4693919" cy="330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algn="l"/>
            <a:r>
              <a:rPr lang="en-US" sz="1100" b="0" dirty="0"/>
              <a:t>Studying the Image Generation Field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5"/>
          <p:cNvSpPr txBox="1">
            <a:spLocks noGrp="1"/>
          </p:cNvSpPr>
          <p:nvPr>
            <p:ph type="title"/>
          </p:nvPr>
        </p:nvSpPr>
        <p:spPr>
          <a:xfrm>
            <a:off x="756744" y="0"/>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Comparing Results On Prompts</a:t>
            </a:r>
            <a:endParaRPr dirty="0"/>
          </a:p>
        </p:txBody>
      </p:sp>
      <p:pic>
        <p:nvPicPr>
          <p:cNvPr id="9218" name="Picture 2">
            <a:extLst>
              <a:ext uri="{FF2B5EF4-FFF2-40B4-BE49-F238E27FC236}">
                <a16:creationId xmlns:a16="http://schemas.microsoft.com/office/drawing/2014/main" id="{23B3BE90-093B-4291-B2C9-7A3C9C58E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6" y="927490"/>
            <a:ext cx="4666822" cy="19923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37ADD80-8EAF-40C3-82F4-250CFD1BA8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92"/>
          <a:stretch/>
        </p:blipFill>
        <p:spPr bwMode="auto">
          <a:xfrm>
            <a:off x="4686918" y="899559"/>
            <a:ext cx="4457082" cy="199381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E79EDE4-AE8D-4F2C-8330-2AFAFD9E51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18" y="2947734"/>
            <a:ext cx="4572000" cy="203279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11E34296-F273-4EEC-A27C-A8A257228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974165"/>
            <a:ext cx="4572000" cy="194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595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802BC-7A93-43B7-8A3B-C0D5AF8F733E}"/>
              </a:ext>
            </a:extLst>
          </p:cNvPr>
          <p:cNvPicPr>
            <a:picLocks noChangeAspect="1"/>
          </p:cNvPicPr>
          <p:nvPr/>
        </p:nvPicPr>
        <p:blipFill>
          <a:blip r:embed="rId2"/>
          <a:stretch>
            <a:fillRect/>
          </a:stretch>
        </p:blipFill>
        <p:spPr>
          <a:xfrm>
            <a:off x="58249" y="889720"/>
            <a:ext cx="4001442" cy="1720427"/>
          </a:xfrm>
          <a:prstGeom prst="rect">
            <a:avLst/>
          </a:prstGeom>
        </p:spPr>
      </p:pic>
      <p:sp>
        <p:nvSpPr>
          <p:cNvPr id="7" name="TextBox 6">
            <a:extLst>
              <a:ext uri="{FF2B5EF4-FFF2-40B4-BE49-F238E27FC236}">
                <a16:creationId xmlns:a16="http://schemas.microsoft.com/office/drawing/2014/main" id="{FC088B14-9D30-43AD-B8C4-236F7AC10082}"/>
              </a:ext>
            </a:extLst>
          </p:cNvPr>
          <p:cNvSpPr txBox="1"/>
          <p:nvPr/>
        </p:nvSpPr>
        <p:spPr>
          <a:xfrm>
            <a:off x="162972" y="2610147"/>
            <a:ext cx="3791996" cy="769441"/>
          </a:xfrm>
          <a:prstGeom prst="rect">
            <a:avLst/>
          </a:prstGeom>
          <a:noFill/>
        </p:spPr>
        <p:txBody>
          <a:bodyPr wrap="square">
            <a:spAutoFit/>
          </a:bodyPr>
          <a:lstStyle/>
          <a:p>
            <a:pPr algn="ctr"/>
            <a:r>
              <a:rPr lang="en-US" sz="1100" i="0" dirty="0">
                <a:solidFill>
                  <a:srgbClr val="242424"/>
                </a:solidFill>
                <a:effectLst/>
                <a:latin typeface="Encode Sans" panose="020B0604020202020204" charset="0"/>
              </a:rPr>
              <a:t>Epic style of </a:t>
            </a:r>
            <a:r>
              <a:rPr lang="en-US" sz="1100" i="0" dirty="0" err="1">
                <a:solidFill>
                  <a:srgbClr val="242424"/>
                </a:solidFill>
                <a:effectLst/>
                <a:latin typeface="Encode Sans" panose="020B0604020202020204" charset="0"/>
              </a:rPr>
              <a:t>katsuhiro</a:t>
            </a:r>
            <a:r>
              <a:rPr lang="en-US" sz="1100" i="0" dirty="0">
                <a:solidFill>
                  <a:srgbClr val="242424"/>
                </a:solidFill>
                <a:effectLst/>
                <a:latin typeface="Encode Sans" panose="020B0604020202020204" charset="0"/>
              </a:rPr>
              <a:t> </a:t>
            </a:r>
            <a:r>
              <a:rPr lang="en-US" sz="1100" i="0" dirty="0" err="1">
                <a:solidFill>
                  <a:srgbClr val="242424"/>
                </a:solidFill>
                <a:effectLst/>
                <a:latin typeface="Encode Sans" panose="020B0604020202020204" charset="0"/>
              </a:rPr>
              <a:t>otomo</a:t>
            </a:r>
            <a:r>
              <a:rPr lang="en-US" sz="1100" i="0" dirty="0">
                <a:solidFill>
                  <a:srgbClr val="242424"/>
                </a:solidFill>
                <a:effectLst/>
                <a:latin typeface="Encode Sans" panose="020B0604020202020204" charset="0"/>
              </a:rPr>
              <a:t>, wide view, filmed in amazing cinematic light, epic cyberpunk night background, 8k, high resolution, ultrarealistic, photorealistic, intricate, insanely detailed, octane render, unreal engine 5</a:t>
            </a:r>
            <a:endParaRPr lang="en-US" sz="1100" dirty="0">
              <a:latin typeface="Encode Sans" panose="020B0604020202020204" charset="0"/>
            </a:endParaRPr>
          </a:p>
        </p:txBody>
      </p:sp>
      <p:sp>
        <p:nvSpPr>
          <p:cNvPr id="9" name="TextBox 8">
            <a:extLst>
              <a:ext uri="{FF2B5EF4-FFF2-40B4-BE49-F238E27FC236}">
                <a16:creationId xmlns:a16="http://schemas.microsoft.com/office/drawing/2014/main" id="{97059032-ADFD-4F64-8D0D-00FCD1BCD837}"/>
              </a:ext>
            </a:extLst>
          </p:cNvPr>
          <p:cNvSpPr txBox="1"/>
          <p:nvPr/>
        </p:nvSpPr>
        <p:spPr>
          <a:xfrm>
            <a:off x="4487512" y="2090623"/>
            <a:ext cx="3965994" cy="430887"/>
          </a:xfrm>
          <a:prstGeom prst="rect">
            <a:avLst/>
          </a:prstGeom>
          <a:noFill/>
        </p:spPr>
        <p:txBody>
          <a:bodyPr wrap="square">
            <a:spAutoFit/>
          </a:bodyPr>
          <a:lstStyle/>
          <a:p>
            <a:pPr algn="ctr"/>
            <a:r>
              <a:rPr lang="en-US" sz="1100" i="0" dirty="0">
                <a:solidFill>
                  <a:srgbClr val="242424"/>
                </a:solidFill>
                <a:effectLst/>
                <a:latin typeface="Encode Sans" panose="020B0604020202020204" charset="0"/>
              </a:rPr>
              <a:t>Rainy train station, noir style, 3dsmax + </a:t>
            </a:r>
            <a:r>
              <a:rPr lang="en-US" sz="1100" i="0" dirty="0" err="1">
                <a:solidFill>
                  <a:srgbClr val="242424"/>
                </a:solidFill>
                <a:effectLst/>
                <a:latin typeface="Encode Sans" panose="020B0604020202020204" charset="0"/>
              </a:rPr>
              <a:t>vray</a:t>
            </a:r>
            <a:r>
              <a:rPr lang="en-US" sz="1100" i="0" dirty="0">
                <a:solidFill>
                  <a:srgbClr val="242424"/>
                </a:solidFill>
                <a:effectLst/>
                <a:latin typeface="Encode Sans" panose="020B0604020202020204" charset="0"/>
              </a:rPr>
              <a:t> render, </a:t>
            </a:r>
            <a:r>
              <a:rPr lang="en-US" sz="1100" i="0" dirty="0" err="1">
                <a:solidFill>
                  <a:srgbClr val="242424"/>
                </a:solidFill>
                <a:effectLst/>
                <a:latin typeface="Encode Sans" panose="020B0604020202020204" charset="0"/>
              </a:rPr>
              <a:t>extremly</a:t>
            </a:r>
            <a:r>
              <a:rPr lang="en-US" sz="1100" i="0" dirty="0">
                <a:solidFill>
                  <a:srgbClr val="242424"/>
                </a:solidFill>
                <a:effectLst/>
                <a:latin typeface="Encode Sans" panose="020B0604020202020204" charset="0"/>
              </a:rPr>
              <a:t> detailed, ultra realistic, unreal engine 5</a:t>
            </a:r>
            <a:endParaRPr lang="en-US" sz="1100" dirty="0">
              <a:latin typeface="Encode Sans" panose="020B0604020202020204" charset="0"/>
            </a:endParaRPr>
          </a:p>
        </p:txBody>
      </p:sp>
      <p:pic>
        <p:nvPicPr>
          <p:cNvPr id="11" name="Picture 10">
            <a:extLst>
              <a:ext uri="{FF2B5EF4-FFF2-40B4-BE49-F238E27FC236}">
                <a16:creationId xmlns:a16="http://schemas.microsoft.com/office/drawing/2014/main" id="{0011F8B5-DB56-4ED3-BD4A-E3480C51266B}"/>
              </a:ext>
            </a:extLst>
          </p:cNvPr>
          <p:cNvPicPr>
            <a:picLocks noChangeAspect="1"/>
          </p:cNvPicPr>
          <p:nvPr/>
        </p:nvPicPr>
        <p:blipFill>
          <a:blip r:embed="rId3"/>
          <a:stretch>
            <a:fillRect/>
          </a:stretch>
        </p:blipFill>
        <p:spPr>
          <a:xfrm>
            <a:off x="4487512" y="351156"/>
            <a:ext cx="4027837" cy="1726911"/>
          </a:xfrm>
          <a:prstGeom prst="rect">
            <a:avLst/>
          </a:prstGeom>
        </p:spPr>
      </p:pic>
      <p:sp>
        <p:nvSpPr>
          <p:cNvPr id="8" name="TextBox 7">
            <a:extLst>
              <a:ext uri="{FF2B5EF4-FFF2-40B4-BE49-F238E27FC236}">
                <a16:creationId xmlns:a16="http://schemas.microsoft.com/office/drawing/2014/main" id="{AAA1B624-F36A-44F9-8827-AD043334A93F}"/>
              </a:ext>
            </a:extLst>
          </p:cNvPr>
          <p:cNvSpPr txBox="1"/>
          <p:nvPr/>
        </p:nvSpPr>
        <p:spPr>
          <a:xfrm>
            <a:off x="3287694" y="4521351"/>
            <a:ext cx="5569298" cy="938719"/>
          </a:xfrm>
          <a:prstGeom prst="rect">
            <a:avLst/>
          </a:prstGeom>
          <a:noFill/>
        </p:spPr>
        <p:txBody>
          <a:bodyPr wrap="square">
            <a:spAutoFit/>
          </a:bodyPr>
          <a:lstStyle/>
          <a:p>
            <a:pPr algn="ctr"/>
            <a:r>
              <a:rPr lang="en-US" sz="1100" i="0" dirty="0">
                <a:solidFill>
                  <a:srgbClr val="242424"/>
                </a:solidFill>
                <a:effectLst/>
                <a:latin typeface="Encode Sans" panose="020B0604020202020204" charset="0"/>
              </a:rPr>
              <a:t>Epic style of </a:t>
            </a:r>
            <a:r>
              <a:rPr lang="en-US" sz="1100" i="0" dirty="0" err="1">
                <a:solidFill>
                  <a:srgbClr val="242424"/>
                </a:solidFill>
                <a:effectLst/>
                <a:latin typeface="Encode Sans" panose="020B0604020202020204" charset="0"/>
              </a:rPr>
              <a:t>katsuhiro</a:t>
            </a:r>
            <a:r>
              <a:rPr lang="en-US" sz="1100" i="0" dirty="0">
                <a:solidFill>
                  <a:srgbClr val="242424"/>
                </a:solidFill>
                <a:effectLst/>
                <a:latin typeface="Encode Sans" panose="020B0604020202020204" charset="0"/>
              </a:rPr>
              <a:t> </a:t>
            </a:r>
            <a:r>
              <a:rPr lang="en-US" sz="1100" i="0" dirty="0" err="1">
                <a:solidFill>
                  <a:srgbClr val="242424"/>
                </a:solidFill>
                <a:effectLst/>
                <a:latin typeface="Encode Sans" panose="020B0604020202020204" charset="0"/>
              </a:rPr>
              <a:t>otomo</a:t>
            </a:r>
            <a:r>
              <a:rPr lang="en-US" sz="1100" i="0" dirty="0">
                <a:solidFill>
                  <a:srgbClr val="242424"/>
                </a:solidFill>
                <a:effectLst/>
                <a:latin typeface="Encode Sans" panose="020B0604020202020204" charset="0"/>
              </a:rPr>
              <a:t>, wide view, filmed in amazing cinematic light, epic cyberpunk night background, 8k, high resolution, ultrarealistic, photorealistic, intricate, insanely detailed, octane render, unreal engine 5</a:t>
            </a:r>
            <a:endParaRPr lang="en-US" sz="1100" dirty="0">
              <a:latin typeface="Encode Sans" panose="020B0604020202020204" charset="0"/>
            </a:endParaRPr>
          </a:p>
          <a:p>
            <a:br>
              <a:rPr lang="en-US" sz="1100" dirty="0">
                <a:effectLst/>
              </a:rPr>
            </a:br>
            <a:endParaRPr lang="en-US" sz="1100" dirty="0"/>
          </a:p>
        </p:txBody>
      </p:sp>
      <p:pic>
        <p:nvPicPr>
          <p:cNvPr id="4" name="Picture 3">
            <a:extLst>
              <a:ext uri="{FF2B5EF4-FFF2-40B4-BE49-F238E27FC236}">
                <a16:creationId xmlns:a16="http://schemas.microsoft.com/office/drawing/2014/main" id="{A8910A68-E7B7-4F71-A571-E2A90822F53A}"/>
              </a:ext>
            </a:extLst>
          </p:cNvPr>
          <p:cNvPicPr>
            <a:picLocks noChangeAspect="1"/>
          </p:cNvPicPr>
          <p:nvPr/>
        </p:nvPicPr>
        <p:blipFill>
          <a:blip r:embed="rId4"/>
          <a:stretch>
            <a:fillRect/>
          </a:stretch>
        </p:blipFill>
        <p:spPr>
          <a:xfrm>
            <a:off x="4100668" y="2821138"/>
            <a:ext cx="3943350" cy="1700213"/>
          </a:xfrm>
          <a:prstGeom prst="rect">
            <a:avLst/>
          </a:prstGeom>
        </p:spPr>
      </p:pic>
    </p:spTree>
    <p:extLst>
      <p:ext uri="{BB962C8B-B14F-4D97-AF65-F5344CB8AC3E}">
        <p14:creationId xmlns:p14="http://schemas.microsoft.com/office/powerpoint/2010/main" val="341125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4A06-CAED-491E-8A27-BF4A5BAAAF17}"/>
              </a:ext>
            </a:extLst>
          </p:cNvPr>
          <p:cNvSpPr>
            <a:spLocks noGrp="1"/>
          </p:cNvSpPr>
          <p:nvPr>
            <p:ph type="title"/>
          </p:nvPr>
        </p:nvSpPr>
        <p:spPr>
          <a:xfrm>
            <a:off x="2347950" y="-16445"/>
            <a:ext cx="4448100" cy="561235"/>
          </a:xfrm>
        </p:spPr>
        <p:txBody>
          <a:bodyPr/>
          <a:lstStyle/>
          <a:p>
            <a:r>
              <a:rPr lang="en-US" sz="2400" dirty="0">
                <a:latin typeface="Encode Sans" panose="020B0604020202020204" charset="0"/>
              </a:rPr>
              <a:t>Other Prompts &amp; Examples</a:t>
            </a:r>
          </a:p>
        </p:txBody>
      </p:sp>
      <p:sp>
        <p:nvSpPr>
          <p:cNvPr id="5" name="TextBox 4">
            <a:extLst>
              <a:ext uri="{FF2B5EF4-FFF2-40B4-BE49-F238E27FC236}">
                <a16:creationId xmlns:a16="http://schemas.microsoft.com/office/drawing/2014/main" id="{5DB09E5F-10E8-4F55-AC7F-B117853F22A9}"/>
              </a:ext>
            </a:extLst>
          </p:cNvPr>
          <p:cNvSpPr txBox="1"/>
          <p:nvPr/>
        </p:nvSpPr>
        <p:spPr>
          <a:xfrm>
            <a:off x="777240" y="2403236"/>
            <a:ext cx="7589520" cy="523220"/>
          </a:xfrm>
          <a:prstGeom prst="rect">
            <a:avLst/>
          </a:prstGeom>
          <a:noFill/>
        </p:spPr>
        <p:txBody>
          <a:bodyPr wrap="square">
            <a:spAutoFit/>
          </a:bodyPr>
          <a:lstStyle/>
          <a:p>
            <a:pPr algn="ctr"/>
            <a:r>
              <a:rPr lang="en-US" b="1" i="0" u="sng" dirty="0">
                <a:solidFill>
                  <a:srgbClr val="000000"/>
                </a:solidFill>
                <a:effectLst/>
                <a:latin typeface="Encode Sans" panose="020B0604020202020204" charset="0"/>
              </a:rPr>
              <a:t>Prompt</a:t>
            </a:r>
            <a:r>
              <a:rPr lang="en-US" i="0" dirty="0">
                <a:solidFill>
                  <a:srgbClr val="000000"/>
                </a:solidFill>
                <a:effectLst/>
                <a:latin typeface="Encode Sans" panose="020B0604020202020204" charset="0"/>
              </a:rPr>
              <a:t>: ethereal interdimensional portal in the forest by jean </a:t>
            </a:r>
            <a:r>
              <a:rPr lang="en-US" i="0" dirty="0" err="1">
                <a:solidFill>
                  <a:srgbClr val="000000"/>
                </a:solidFill>
                <a:effectLst/>
                <a:latin typeface="Encode Sans" panose="020B0604020202020204" charset="0"/>
              </a:rPr>
              <a:t>giraud</a:t>
            </a:r>
            <a:r>
              <a:rPr lang="en-US" i="0" dirty="0">
                <a:solidFill>
                  <a:srgbClr val="000000"/>
                </a:solidFill>
                <a:effectLst/>
                <a:latin typeface="Encode Sans" panose="020B0604020202020204" charset="0"/>
              </a:rPr>
              <a:t> + </a:t>
            </a:r>
            <a:r>
              <a:rPr lang="en-US" i="0" dirty="0" err="1">
                <a:solidFill>
                  <a:srgbClr val="000000"/>
                </a:solidFill>
                <a:effectLst/>
                <a:latin typeface="Encode Sans" panose="020B0604020202020204" charset="0"/>
              </a:rPr>
              <a:t>beeple</a:t>
            </a:r>
            <a:r>
              <a:rPr lang="en-US" i="0" dirty="0">
                <a:solidFill>
                  <a:srgbClr val="000000"/>
                </a:solidFill>
                <a:effectLst/>
                <a:latin typeface="Encode Sans" panose="020B0604020202020204" charset="0"/>
              </a:rPr>
              <a:t> + insanely detailed, illustrated by </a:t>
            </a:r>
            <a:r>
              <a:rPr lang="en-US" i="0" dirty="0" err="1">
                <a:solidFill>
                  <a:srgbClr val="000000"/>
                </a:solidFill>
                <a:effectLst/>
                <a:latin typeface="Encode Sans" panose="020B0604020202020204" charset="0"/>
              </a:rPr>
              <a:t>kentaro</a:t>
            </a:r>
            <a:r>
              <a:rPr lang="en-US" i="0" dirty="0">
                <a:solidFill>
                  <a:srgbClr val="000000"/>
                </a:solidFill>
                <a:effectLst/>
                <a:latin typeface="Encode Sans" panose="020B0604020202020204" charset="0"/>
              </a:rPr>
              <a:t> </a:t>
            </a:r>
            <a:r>
              <a:rPr lang="en-US" i="0" dirty="0" err="1">
                <a:solidFill>
                  <a:srgbClr val="000000"/>
                </a:solidFill>
                <a:effectLst/>
                <a:latin typeface="Encode Sans" panose="020B0604020202020204" charset="0"/>
              </a:rPr>
              <a:t>miura</a:t>
            </a:r>
            <a:r>
              <a:rPr lang="en-US" i="0" dirty="0">
                <a:solidFill>
                  <a:srgbClr val="000000"/>
                </a:solidFill>
                <a:effectLst/>
                <a:latin typeface="Encode Sans" panose="020B0604020202020204" charset="0"/>
              </a:rPr>
              <a:t>, poster, peter </a:t>
            </a:r>
            <a:r>
              <a:rPr lang="en-US" i="0" dirty="0" err="1">
                <a:solidFill>
                  <a:srgbClr val="000000"/>
                </a:solidFill>
                <a:effectLst/>
                <a:latin typeface="Encode Sans" panose="020B0604020202020204" charset="0"/>
              </a:rPr>
              <a:t>mohrbacher</a:t>
            </a:r>
            <a:r>
              <a:rPr lang="en-US" i="0" dirty="0">
                <a:solidFill>
                  <a:srgbClr val="000000"/>
                </a:solidFill>
                <a:effectLst/>
                <a:latin typeface="Encode Sans" panose="020B0604020202020204" charset="0"/>
              </a:rPr>
              <a:t>, pastel color, symmetrical</a:t>
            </a:r>
            <a:endParaRPr lang="en-US" dirty="0">
              <a:latin typeface="Encode Sans" panose="020B0604020202020204" charset="0"/>
            </a:endParaRPr>
          </a:p>
        </p:txBody>
      </p:sp>
      <p:pic>
        <p:nvPicPr>
          <p:cNvPr id="1026" name="Picture 2">
            <a:extLst>
              <a:ext uri="{FF2B5EF4-FFF2-40B4-BE49-F238E27FC236}">
                <a16:creationId xmlns:a16="http://schemas.microsoft.com/office/drawing/2014/main" id="{118160EE-F9AC-4A49-961C-E5EA9AFB1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7" y="486445"/>
            <a:ext cx="1710313" cy="1710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37C8B77-BB87-42B0-A975-9166D81A7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041" y="496079"/>
            <a:ext cx="1710313" cy="17103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EB990D4-3A18-437A-8E6C-CC7B2AB8C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447" y="486445"/>
            <a:ext cx="1710313" cy="17103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5A7EB9-A125-4251-92F3-D6341ACE311E}"/>
              </a:ext>
            </a:extLst>
          </p:cNvPr>
          <p:cNvSpPr txBox="1"/>
          <p:nvPr/>
        </p:nvSpPr>
        <p:spPr>
          <a:xfrm>
            <a:off x="850353" y="2158172"/>
            <a:ext cx="1468120" cy="276999"/>
          </a:xfrm>
          <a:prstGeom prst="rect">
            <a:avLst/>
          </a:prstGeom>
          <a:noFill/>
        </p:spPr>
        <p:txBody>
          <a:bodyPr wrap="square" anchor="t">
            <a:spAutoFit/>
          </a:bodyPr>
          <a:lstStyle/>
          <a:p>
            <a:pPr algn="ctr"/>
            <a:r>
              <a:rPr lang="en-US" sz="1200" b="1" i="0" dirty="0">
                <a:solidFill>
                  <a:srgbClr val="000000"/>
                </a:solidFill>
                <a:effectLst/>
                <a:latin typeface="Encode Sans" panose="020B0604020202020204" charset="0"/>
              </a:rPr>
              <a:t>Stable Diffusion</a:t>
            </a:r>
            <a:endParaRPr lang="en-US" sz="1200" dirty="0">
              <a:latin typeface="Encode Sans" panose="020B0604020202020204" charset="0"/>
            </a:endParaRPr>
          </a:p>
        </p:txBody>
      </p:sp>
      <p:sp>
        <p:nvSpPr>
          <p:cNvPr id="13" name="TextBox 12">
            <a:extLst>
              <a:ext uri="{FF2B5EF4-FFF2-40B4-BE49-F238E27FC236}">
                <a16:creationId xmlns:a16="http://schemas.microsoft.com/office/drawing/2014/main" id="{A8DB6C49-2C62-473B-B7FD-629F9CAE411E}"/>
              </a:ext>
            </a:extLst>
          </p:cNvPr>
          <p:cNvSpPr txBox="1"/>
          <p:nvPr/>
        </p:nvSpPr>
        <p:spPr>
          <a:xfrm>
            <a:off x="6777543" y="2173856"/>
            <a:ext cx="1468120" cy="276999"/>
          </a:xfrm>
          <a:prstGeom prst="rect">
            <a:avLst/>
          </a:prstGeom>
          <a:noFill/>
        </p:spPr>
        <p:txBody>
          <a:bodyPr wrap="square" anchor="t">
            <a:spAutoFit/>
          </a:bodyPr>
          <a:lstStyle/>
          <a:p>
            <a:pPr algn="ctr"/>
            <a:r>
              <a:rPr lang="en-US" sz="1200" b="1" i="0" dirty="0">
                <a:solidFill>
                  <a:srgbClr val="000000"/>
                </a:solidFill>
                <a:effectLst/>
                <a:latin typeface="Encode Sans" panose="020B0604020202020204" charset="0"/>
              </a:rPr>
              <a:t>DALLE-2</a:t>
            </a:r>
            <a:endParaRPr lang="en-US" sz="1200" dirty="0">
              <a:latin typeface="Encode Sans" panose="020B0604020202020204" charset="0"/>
            </a:endParaRPr>
          </a:p>
        </p:txBody>
      </p:sp>
      <p:sp>
        <p:nvSpPr>
          <p:cNvPr id="14" name="TextBox 13">
            <a:extLst>
              <a:ext uri="{FF2B5EF4-FFF2-40B4-BE49-F238E27FC236}">
                <a16:creationId xmlns:a16="http://schemas.microsoft.com/office/drawing/2014/main" id="{5FA4ED97-A1A0-4149-A610-AA7B99711783}"/>
              </a:ext>
            </a:extLst>
          </p:cNvPr>
          <p:cNvSpPr txBox="1"/>
          <p:nvPr/>
        </p:nvSpPr>
        <p:spPr>
          <a:xfrm>
            <a:off x="3768137" y="2183490"/>
            <a:ext cx="1468120" cy="276999"/>
          </a:xfrm>
          <a:prstGeom prst="rect">
            <a:avLst/>
          </a:prstGeom>
          <a:noFill/>
        </p:spPr>
        <p:txBody>
          <a:bodyPr wrap="square" anchor="t">
            <a:spAutoFit/>
          </a:bodyPr>
          <a:lstStyle/>
          <a:p>
            <a:pPr algn="ctr"/>
            <a:r>
              <a:rPr lang="en-US" sz="1200" b="1" i="0" dirty="0" err="1">
                <a:solidFill>
                  <a:srgbClr val="000000"/>
                </a:solidFill>
                <a:effectLst/>
                <a:latin typeface="Encode Sans" panose="020B0604020202020204" charset="0"/>
              </a:rPr>
              <a:t>Midjourney</a:t>
            </a:r>
            <a:endParaRPr lang="en-US" sz="1200" dirty="0">
              <a:latin typeface="Encode Sans" panose="020B0604020202020204" charset="0"/>
            </a:endParaRPr>
          </a:p>
        </p:txBody>
      </p:sp>
      <p:sp>
        <p:nvSpPr>
          <p:cNvPr id="17" name="TextBox 16">
            <a:extLst>
              <a:ext uri="{FF2B5EF4-FFF2-40B4-BE49-F238E27FC236}">
                <a16:creationId xmlns:a16="http://schemas.microsoft.com/office/drawing/2014/main" id="{5F564459-2A48-4076-B9BB-911F1A4027AD}"/>
              </a:ext>
            </a:extLst>
          </p:cNvPr>
          <p:cNvSpPr txBox="1"/>
          <p:nvPr/>
        </p:nvSpPr>
        <p:spPr>
          <a:xfrm>
            <a:off x="1945640" y="4835723"/>
            <a:ext cx="5252720" cy="307777"/>
          </a:xfrm>
          <a:prstGeom prst="rect">
            <a:avLst/>
          </a:prstGeom>
          <a:noFill/>
        </p:spPr>
        <p:txBody>
          <a:bodyPr wrap="square">
            <a:spAutoFit/>
          </a:bodyPr>
          <a:lstStyle/>
          <a:p>
            <a:pPr algn="ctr"/>
            <a:r>
              <a:rPr lang="en-US" b="1" i="0" u="sng" dirty="0">
                <a:solidFill>
                  <a:srgbClr val="000000"/>
                </a:solidFill>
                <a:effectLst/>
                <a:latin typeface="Encode Sans" panose="020B0604020202020204" charset="0"/>
              </a:rPr>
              <a:t>Prompt</a:t>
            </a:r>
            <a:r>
              <a:rPr lang="en-US" i="0" dirty="0">
                <a:solidFill>
                  <a:srgbClr val="000000"/>
                </a:solidFill>
                <a:effectLst/>
                <a:latin typeface="Encode Sans" panose="020B0604020202020204" charset="0"/>
              </a:rPr>
              <a:t>: </a:t>
            </a:r>
            <a:r>
              <a:rPr lang="en-US" b="0" i="0" dirty="0">
                <a:solidFill>
                  <a:srgbClr val="000000"/>
                </a:solidFill>
                <a:effectLst/>
                <a:latin typeface="Encode Sans" panose="020B0604020202020204" charset="0"/>
              </a:rPr>
              <a:t>a portrait of a cat in </a:t>
            </a:r>
            <a:r>
              <a:rPr lang="en-US" b="0" i="0" dirty="0" err="1">
                <a:solidFill>
                  <a:srgbClr val="000000"/>
                </a:solidFill>
                <a:effectLst/>
                <a:latin typeface="Encode Sans" panose="020B0604020202020204" charset="0"/>
              </a:rPr>
              <a:t>italy</a:t>
            </a:r>
            <a:endParaRPr lang="en-US" dirty="0">
              <a:latin typeface="Encode Sans" panose="020B0604020202020204" charset="0"/>
            </a:endParaRPr>
          </a:p>
        </p:txBody>
      </p:sp>
      <p:pic>
        <p:nvPicPr>
          <p:cNvPr id="1032" name="Picture 8">
            <a:extLst>
              <a:ext uri="{FF2B5EF4-FFF2-40B4-BE49-F238E27FC236}">
                <a16:creationId xmlns:a16="http://schemas.microsoft.com/office/drawing/2014/main" id="{0EB734E2-7DBC-46E6-BB1B-EC220ED6E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448" y="2946743"/>
            <a:ext cx="1710312" cy="1710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CEF94C5-7C4B-40ED-B6AE-E896173A7A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042" y="2936090"/>
            <a:ext cx="1710312" cy="17103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4733D5F-7C12-4BB8-907D-1AF5C379BD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924" y="2952637"/>
            <a:ext cx="1710312" cy="171031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9D72570-257E-411A-9B19-86E0B1ECD1D4}"/>
              </a:ext>
            </a:extLst>
          </p:cNvPr>
          <p:cNvSpPr txBox="1"/>
          <p:nvPr/>
        </p:nvSpPr>
        <p:spPr>
          <a:xfrm>
            <a:off x="879830" y="4646402"/>
            <a:ext cx="1468120" cy="276999"/>
          </a:xfrm>
          <a:prstGeom prst="rect">
            <a:avLst/>
          </a:prstGeom>
          <a:noFill/>
        </p:spPr>
        <p:txBody>
          <a:bodyPr wrap="square" anchor="t">
            <a:spAutoFit/>
          </a:bodyPr>
          <a:lstStyle/>
          <a:p>
            <a:pPr algn="ctr"/>
            <a:r>
              <a:rPr lang="en-US" sz="1200" b="1" i="0" dirty="0">
                <a:solidFill>
                  <a:srgbClr val="000000"/>
                </a:solidFill>
                <a:effectLst/>
                <a:latin typeface="Encode Sans" panose="020B0604020202020204" charset="0"/>
              </a:rPr>
              <a:t>Stable Diffusion</a:t>
            </a:r>
            <a:endParaRPr lang="en-US" sz="1200" dirty="0">
              <a:latin typeface="Encode Sans" panose="020B0604020202020204" charset="0"/>
            </a:endParaRPr>
          </a:p>
        </p:txBody>
      </p:sp>
      <p:sp>
        <p:nvSpPr>
          <p:cNvPr id="22" name="TextBox 21">
            <a:extLst>
              <a:ext uri="{FF2B5EF4-FFF2-40B4-BE49-F238E27FC236}">
                <a16:creationId xmlns:a16="http://schemas.microsoft.com/office/drawing/2014/main" id="{CC426D7E-A0BE-40A2-8749-08C2B510CC37}"/>
              </a:ext>
            </a:extLst>
          </p:cNvPr>
          <p:cNvSpPr txBox="1"/>
          <p:nvPr/>
        </p:nvSpPr>
        <p:spPr>
          <a:xfrm>
            <a:off x="3768137" y="4610841"/>
            <a:ext cx="1468120" cy="276999"/>
          </a:xfrm>
          <a:prstGeom prst="rect">
            <a:avLst/>
          </a:prstGeom>
          <a:noFill/>
        </p:spPr>
        <p:txBody>
          <a:bodyPr wrap="square" anchor="t">
            <a:spAutoFit/>
          </a:bodyPr>
          <a:lstStyle/>
          <a:p>
            <a:pPr algn="ctr"/>
            <a:r>
              <a:rPr lang="en-US" sz="1200" b="1" i="0" dirty="0" err="1">
                <a:solidFill>
                  <a:srgbClr val="000000"/>
                </a:solidFill>
                <a:effectLst/>
                <a:latin typeface="Encode Sans" panose="020B0604020202020204" charset="0"/>
              </a:rPr>
              <a:t>Midjourney</a:t>
            </a:r>
            <a:endParaRPr lang="en-US" sz="1200" dirty="0">
              <a:latin typeface="Encode Sans" panose="020B0604020202020204" charset="0"/>
            </a:endParaRPr>
          </a:p>
        </p:txBody>
      </p:sp>
      <p:sp>
        <p:nvSpPr>
          <p:cNvPr id="23" name="TextBox 22">
            <a:extLst>
              <a:ext uri="{FF2B5EF4-FFF2-40B4-BE49-F238E27FC236}">
                <a16:creationId xmlns:a16="http://schemas.microsoft.com/office/drawing/2014/main" id="{69EE5A74-7E70-474E-AA7E-2E2C9116D3A7}"/>
              </a:ext>
            </a:extLst>
          </p:cNvPr>
          <p:cNvSpPr txBox="1"/>
          <p:nvPr/>
        </p:nvSpPr>
        <p:spPr>
          <a:xfrm>
            <a:off x="6796050" y="4657055"/>
            <a:ext cx="1468120" cy="276999"/>
          </a:xfrm>
          <a:prstGeom prst="rect">
            <a:avLst/>
          </a:prstGeom>
          <a:noFill/>
        </p:spPr>
        <p:txBody>
          <a:bodyPr wrap="square" anchor="t">
            <a:spAutoFit/>
          </a:bodyPr>
          <a:lstStyle/>
          <a:p>
            <a:pPr algn="ctr"/>
            <a:r>
              <a:rPr lang="en-US" sz="1200" b="1" i="0" dirty="0">
                <a:solidFill>
                  <a:srgbClr val="000000"/>
                </a:solidFill>
                <a:effectLst/>
                <a:latin typeface="Encode Sans" panose="020B0604020202020204" charset="0"/>
              </a:rPr>
              <a:t>DALLE-2</a:t>
            </a:r>
            <a:endParaRPr lang="en-US" sz="1200" dirty="0">
              <a:latin typeface="Encode Sans" panose="020B0604020202020204" charset="0"/>
            </a:endParaRPr>
          </a:p>
        </p:txBody>
      </p:sp>
    </p:spTree>
    <p:extLst>
      <p:ext uri="{BB962C8B-B14F-4D97-AF65-F5344CB8AC3E}">
        <p14:creationId xmlns:p14="http://schemas.microsoft.com/office/powerpoint/2010/main" val="30062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A41F-6DBB-4000-8FD6-364FB8828AF5}"/>
              </a:ext>
            </a:extLst>
          </p:cNvPr>
          <p:cNvSpPr>
            <a:spLocks noGrp="1"/>
          </p:cNvSpPr>
          <p:nvPr>
            <p:ph type="title"/>
          </p:nvPr>
        </p:nvSpPr>
        <p:spPr>
          <a:xfrm>
            <a:off x="872619" y="10003"/>
            <a:ext cx="7710900" cy="487837"/>
          </a:xfrm>
        </p:spPr>
        <p:txBody>
          <a:bodyPr anchor="ctr"/>
          <a:lstStyle/>
          <a:p>
            <a:r>
              <a:rPr lang="en-US" dirty="0"/>
              <a:t>Future Developments</a:t>
            </a:r>
          </a:p>
        </p:txBody>
      </p:sp>
      <p:sp>
        <p:nvSpPr>
          <p:cNvPr id="3" name="Subtitle 2">
            <a:extLst>
              <a:ext uri="{FF2B5EF4-FFF2-40B4-BE49-F238E27FC236}">
                <a16:creationId xmlns:a16="http://schemas.microsoft.com/office/drawing/2014/main" id="{F052E39E-3F74-42E9-AE15-2EA4F2B1BA0D}"/>
              </a:ext>
            </a:extLst>
          </p:cNvPr>
          <p:cNvSpPr>
            <a:spLocks noGrp="1"/>
          </p:cNvSpPr>
          <p:nvPr>
            <p:ph type="subTitle" idx="1"/>
          </p:nvPr>
        </p:nvSpPr>
        <p:spPr>
          <a:xfrm>
            <a:off x="2275050" y="497840"/>
            <a:ext cx="4593900" cy="234880"/>
          </a:xfrm>
        </p:spPr>
        <p:txBody>
          <a:bodyPr anchor="ctr"/>
          <a:lstStyle/>
          <a:p>
            <a:pPr marL="152400" indent="0" algn="ctr">
              <a:buNone/>
            </a:pPr>
            <a:r>
              <a:rPr lang="en-US" dirty="0"/>
              <a:t>Sora.AI – Open AI</a:t>
            </a:r>
          </a:p>
        </p:txBody>
      </p:sp>
      <p:pic>
        <p:nvPicPr>
          <p:cNvPr id="4" name="suv-in-the-dust">
            <a:hlinkClick r:id="" action="ppaction://media"/>
            <a:extLst>
              <a:ext uri="{FF2B5EF4-FFF2-40B4-BE49-F238E27FC236}">
                <a16:creationId xmlns:a16="http://schemas.microsoft.com/office/drawing/2014/main" id="{6CFA1566-D7B1-4DBE-AB9B-312E480F63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3419" y="833423"/>
            <a:ext cx="7369388" cy="4145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39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3D9C-902C-4F41-8463-936D643F8DAA}"/>
              </a:ext>
            </a:extLst>
          </p:cNvPr>
          <p:cNvSpPr>
            <a:spLocks noGrp="1"/>
          </p:cNvSpPr>
          <p:nvPr>
            <p:ph type="title"/>
          </p:nvPr>
        </p:nvSpPr>
        <p:spPr>
          <a:xfrm>
            <a:off x="716550" y="64025"/>
            <a:ext cx="7710900" cy="572700"/>
          </a:xfrm>
        </p:spPr>
        <p:txBody>
          <a:bodyPr/>
          <a:lstStyle/>
          <a:p>
            <a:r>
              <a:rPr lang="en-US" dirty="0"/>
              <a:t>Claude 3</a:t>
            </a:r>
          </a:p>
        </p:txBody>
      </p:sp>
      <p:pic>
        <p:nvPicPr>
          <p:cNvPr id="9" name="Picture 8">
            <a:extLst>
              <a:ext uri="{FF2B5EF4-FFF2-40B4-BE49-F238E27FC236}">
                <a16:creationId xmlns:a16="http://schemas.microsoft.com/office/drawing/2014/main" id="{D5510C88-B260-4FCC-9118-EA4DD2448759}"/>
              </a:ext>
            </a:extLst>
          </p:cNvPr>
          <p:cNvPicPr>
            <a:picLocks noChangeAspect="1"/>
          </p:cNvPicPr>
          <p:nvPr/>
        </p:nvPicPr>
        <p:blipFill>
          <a:blip r:embed="rId2"/>
          <a:stretch>
            <a:fillRect/>
          </a:stretch>
        </p:blipFill>
        <p:spPr>
          <a:xfrm>
            <a:off x="3388360" y="636725"/>
            <a:ext cx="4861482" cy="4317880"/>
          </a:xfrm>
          <a:prstGeom prst="rect">
            <a:avLst/>
          </a:prstGeom>
        </p:spPr>
      </p:pic>
      <p:sp>
        <p:nvSpPr>
          <p:cNvPr id="11" name="TextBox 10">
            <a:extLst>
              <a:ext uri="{FF2B5EF4-FFF2-40B4-BE49-F238E27FC236}">
                <a16:creationId xmlns:a16="http://schemas.microsoft.com/office/drawing/2014/main" id="{B56FEE64-C6BE-4C1C-850D-08BC8D296665}"/>
              </a:ext>
            </a:extLst>
          </p:cNvPr>
          <p:cNvSpPr txBox="1"/>
          <p:nvPr/>
        </p:nvSpPr>
        <p:spPr>
          <a:xfrm>
            <a:off x="355792" y="1076970"/>
            <a:ext cx="2783840" cy="738664"/>
          </a:xfrm>
          <a:prstGeom prst="rect">
            <a:avLst/>
          </a:prstGeom>
          <a:noFill/>
        </p:spPr>
        <p:txBody>
          <a:bodyPr wrap="square">
            <a:spAutoFit/>
          </a:bodyPr>
          <a:lstStyle/>
          <a:p>
            <a:r>
              <a:rPr lang="en-US" b="0" i="0" dirty="0">
                <a:solidFill>
                  <a:srgbClr val="40403E"/>
                </a:solidFill>
                <a:effectLst/>
                <a:latin typeface="Encode Sans" panose="020B0604020202020204" charset="0"/>
              </a:rPr>
              <a:t>Comparison of the Claude 3 models to those of our peers on multiple benchmarks</a:t>
            </a:r>
            <a:endParaRPr lang="en-US" dirty="0">
              <a:latin typeface="Encode Sans" panose="020B0604020202020204" charset="0"/>
            </a:endParaRPr>
          </a:p>
        </p:txBody>
      </p:sp>
    </p:spTree>
    <p:extLst>
      <p:ext uri="{BB962C8B-B14F-4D97-AF65-F5344CB8AC3E}">
        <p14:creationId xmlns:p14="http://schemas.microsoft.com/office/powerpoint/2010/main" val="1438682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73"/>
          <p:cNvSpPr txBox="1">
            <a:spLocks noGrp="1"/>
          </p:cNvSpPr>
          <p:nvPr>
            <p:ph type="title"/>
          </p:nvPr>
        </p:nvSpPr>
        <p:spPr>
          <a:xfrm>
            <a:off x="838176" y="1233459"/>
            <a:ext cx="7467624" cy="179176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600" dirty="0"/>
              <a:t>Thank you for your time!</a:t>
            </a:r>
            <a:endParaRPr sz="4600" dirty="0"/>
          </a:p>
        </p:txBody>
      </p:sp>
      <p:sp>
        <p:nvSpPr>
          <p:cNvPr id="956" name="Google Shape;956;p73"/>
          <p:cNvSpPr txBox="1">
            <a:spLocks noGrp="1"/>
          </p:cNvSpPr>
          <p:nvPr>
            <p:ph type="subTitle" idx="1"/>
          </p:nvPr>
        </p:nvSpPr>
        <p:spPr>
          <a:xfrm>
            <a:off x="2347938" y="3167005"/>
            <a:ext cx="4448100"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Do you have any questions?</a:t>
            </a:r>
            <a:endParaRPr dirty="0"/>
          </a:p>
          <a:p>
            <a:pPr marL="0" lvl="0" indent="0" algn="ctr" rtl="0">
              <a:spcBef>
                <a:spcPts val="0"/>
              </a:spcBef>
              <a:spcAft>
                <a:spcPts val="0"/>
              </a:spcAft>
              <a:buNone/>
            </a:pPr>
            <a:endParaRPr lang="en-US" dirty="0"/>
          </a:p>
          <a:p>
            <a:pPr marL="0" lvl="0" indent="0" algn="ctr" rtl="0">
              <a:spcBef>
                <a:spcPts val="0"/>
              </a:spcBef>
              <a:spcAft>
                <a:spcPts val="0"/>
              </a:spcAft>
              <a:buNone/>
            </a:pPr>
            <a:r>
              <a:rPr lang="en-US" dirty="0"/>
              <a:t>georgian.chivu@ulbsibiu.ro</a:t>
            </a:r>
            <a:endParaRPr dirty="0"/>
          </a:p>
        </p:txBody>
      </p:sp>
      <p:grpSp>
        <p:nvGrpSpPr>
          <p:cNvPr id="960" name="Google Shape;960;p73"/>
          <p:cNvGrpSpPr/>
          <p:nvPr/>
        </p:nvGrpSpPr>
        <p:grpSpPr>
          <a:xfrm>
            <a:off x="3459599" y="3103050"/>
            <a:ext cx="325768" cy="325746"/>
            <a:chOff x="3368074" y="3882537"/>
            <a:chExt cx="215298" cy="215298"/>
          </a:xfrm>
        </p:grpSpPr>
        <p:sp>
          <p:nvSpPr>
            <p:cNvPr id="961" name="Google Shape;961;p73"/>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3"/>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3"/>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73"/>
          <p:cNvSpPr/>
          <p:nvPr/>
        </p:nvSpPr>
        <p:spPr>
          <a:xfrm>
            <a:off x="5501516" y="3125365"/>
            <a:ext cx="344073" cy="281014"/>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037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7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Bibliography</a:t>
            </a:r>
            <a:endParaRPr dirty="0"/>
          </a:p>
        </p:txBody>
      </p:sp>
      <p:sp>
        <p:nvSpPr>
          <p:cNvPr id="975" name="Google Shape;975;p74"/>
          <p:cNvSpPr txBox="1">
            <a:spLocks noGrp="1"/>
          </p:cNvSpPr>
          <p:nvPr>
            <p:ph type="subTitle" idx="4294967295"/>
          </p:nvPr>
        </p:nvSpPr>
        <p:spPr>
          <a:xfrm>
            <a:off x="574040" y="1472899"/>
            <a:ext cx="7995920" cy="23132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latin typeface="Sora"/>
                <a:ea typeface="Sora"/>
                <a:cs typeface="Sora"/>
                <a:sym typeface="Sora"/>
              </a:rPr>
              <a:t>Main Resources:</a:t>
            </a:r>
          </a:p>
          <a:p>
            <a:pPr marL="0" lvl="0" indent="0" algn="l" rtl="0">
              <a:spcBef>
                <a:spcPts val="0"/>
              </a:spcBef>
              <a:spcAft>
                <a:spcPts val="0"/>
              </a:spcAft>
              <a:buNone/>
            </a:pPr>
            <a:endParaRPr sz="2000" b="1" dirty="0">
              <a:latin typeface="Sora"/>
              <a:ea typeface="Sora"/>
              <a:cs typeface="Sora"/>
              <a:sym typeface="Sora"/>
            </a:endParaRPr>
          </a:p>
          <a:p>
            <a:pPr marL="457200" lvl="0" indent="-304800" algn="l" rtl="0">
              <a:spcBef>
                <a:spcPts val="0"/>
              </a:spcBef>
              <a:spcAft>
                <a:spcPts val="0"/>
              </a:spcAft>
              <a:buSzPts val="1200"/>
              <a:buChar char="●"/>
            </a:pPr>
            <a:r>
              <a:rPr lang="en-US" b="1" u="sng" dirty="0">
                <a:solidFill>
                  <a:schemeClr val="hlink"/>
                </a:solidFill>
              </a:rPr>
              <a:t>[1] </a:t>
            </a:r>
            <a:r>
              <a:rPr lang="en-US" u="sng" dirty="0">
                <a:solidFill>
                  <a:schemeClr val="hlink"/>
                </a:solidFill>
              </a:rPr>
              <a:t>Don-</a:t>
            </a:r>
            <a:r>
              <a:rPr lang="en-US" u="sng" dirty="0" err="1">
                <a:solidFill>
                  <a:schemeClr val="hlink"/>
                </a:solidFill>
              </a:rPr>
              <a:t>Yehiya</a:t>
            </a:r>
            <a:r>
              <a:rPr lang="en-US" u="sng" dirty="0">
                <a:solidFill>
                  <a:schemeClr val="hlink"/>
                </a:solidFill>
              </a:rPr>
              <a:t>, </a:t>
            </a:r>
            <a:r>
              <a:rPr lang="en-US" u="sng" dirty="0" err="1">
                <a:solidFill>
                  <a:schemeClr val="hlink"/>
                </a:solidFill>
              </a:rPr>
              <a:t>Shachar</a:t>
            </a:r>
            <a:r>
              <a:rPr lang="en-US" u="sng" dirty="0">
                <a:solidFill>
                  <a:schemeClr val="hlink"/>
                </a:solidFill>
              </a:rPr>
              <a:t>; </a:t>
            </a:r>
            <a:r>
              <a:rPr lang="en-US" u="sng" dirty="0" err="1">
                <a:solidFill>
                  <a:schemeClr val="hlink"/>
                </a:solidFill>
              </a:rPr>
              <a:t>Choshen</a:t>
            </a:r>
            <a:r>
              <a:rPr lang="en-US" u="sng" dirty="0">
                <a:solidFill>
                  <a:schemeClr val="hlink"/>
                </a:solidFill>
              </a:rPr>
              <a:t>, </a:t>
            </a:r>
            <a:r>
              <a:rPr lang="en-US" u="sng" dirty="0" err="1">
                <a:solidFill>
                  <a:schemeClr val="hlink"/>
                </a:solidFill>
              </a:rPr>
              <a:t>Leshem</a:t>
            </a:r>
            <a:r>
              <a:rPr lang="en-US" u="sng" dirty="0">
                <a:solidFill>
                  <a:schemeClr val="hlink"/>
                </a:solidFill>
              </a:rPr>
              <a:t>; Abend, </a:t>
            </a:r>
            <a:r>
              <a:rPr lang="en-US" u="sng" dirty="0" err="1">
                <a:solidFill>
                  <a:schemeClr val="hlink"/>
                </a:solidFill>
              </a:rPr>
              <a:t>Omri</a:t>
            </a:r>
            <a:r>
              <a:rPr lang="en-US" u="sng" dirty="0">
                <a:solidFill>
                  <a:schemeClr val="hlink"/>
                </a:solidFill>
              </a:rPr>
              <a:t>. "Human Learning by Model Feedback: The Dynamics of Iterative Prompting with </a:t>
            </a:r>
            <a:r>
              <a:rPr lang="en-US" u="sng" dirty="0" err="1">
                <a:solidFill>
                  <a:schemeClr val="hlink"/>
                </a:solidFill>
              </a:rPr>
              <a:t>Midjourney</a:t>
            </a:r>
            <a:r>
              <a:rPr lang="en-US" u="sng" dirty="0">
                <a:solidFill>
                  <a:schemeClr val="hlink"/>
                </a:solidFill>
              </a:rPr>
              <a:t>." 2023.</a:t>
            </a:r>
          </a:p>
          <a:p>
            <a:pPr marL="457200" lvl="0" indent="-304800" algn="l" rtl="0">
              <a:spcBef>
                <a:spcPts val="0"/>
              </a:spcBef>
              <a:spcAft>
                <a:spcPts val="0"/>
              </a:spcAft>
              <a:buSzPts val="1200"/>
              <a:buChar char="●"/>
            </a:pPr>
            <a:r>
              <a:rPr lang="en-US" b="1" u="sng" dirty="0">
                <a:solidFill>
                  <a:schemeClr val="hlink"/>
                </a:solidFill>
              </a:rPr>
              <a:t>[2] </a:t>
            </a:r>
            <a:r>
              <a:rPr lang="en-US" u="sng" dirty="0" err="1">
                <a:solidFill>
                  <a:schemeClr val="hlink"/>
                </a:solidFill>
              </a:rPr>
              <a:t>Oppenlaender</a:t>
            </a:r>
            <a:r>
              <a:rPr lang="en-US" u="sng" dirty="0">
                <a:solidFill>
                  <a:schemeClr val="hlink"/>
                </a:solidFill>
              </a:rPr>
              <a:t>, Jonas. "The Creativity of Text-to-Image Generation." 2022.</a:t>
            </a:r>
          </a:p>
          <a:p>
            <a:pPr marL="457200" lvl="0" indent="-304800" algn="l" rtl="0">
              <a:spcBef>
                <a:spcPts val="0"/>
              </a:spcBef>
              <a:spcAft>
                <a:spcPts val="0"/>
              </a:spcAft>
              <a:buSzPts val="1200"/>
              <a:buChar char="●"/>
            </a:pPr>
            <a:r>
              <a:rPr lang="en-US" b="1" u="sng" dirty="0">
                <a:solidFill>
                  <a:schemeClr val="hlink"/>
                </a:solidFill>
              </a:rPr>
              <a:t>[3] </a:t>
            </a:r>
            <a:r>
              <a:rPr lang="en-US" u="sng" dirty="0" err="1">
                <a:solidFill>
                  <a:schemeClr val="hlink"/>
                </a:solidFill>
              </a:rPr>
              <a:t>Podell</a:t>
            </a:r>
            <a:r>
              <a:rPr lang="en-US" u="sng" dirty="0">
                <a:solidFill>
                  <a:schemeClr val="hlink"/>
                </a:solidFill>
              </a:rPr>
              <a:t>, Dustin; English, Zion; Lacey, Kyle; </a:t>
            </a:r>
            <a:r>
              <a:rPr lang="en-US" u="sng" dirty="0" err="1">
                <a:solidFill>
                  <a:schemeClr val="hlink"/>
                </a:solidFill>
              </a:rPr>
              <a:t>Blattmann</a:t>
            </a:r>
            <a:r>
              <a:rPr lang="en-US" u="sng" dirty="0">
                <a:solidFill>
                  <a:schemeClr val="hlink"/>
                </a:solidFill>
              </a:rPr>
              <a:t>, Andreas; </a:t>
            </a:r>
            <a:r>
              <a:rPr lang="en-US" u="sng" dirty="0" err="1">
                <a:solidFill>
                  <a:schemeClr val="hlink"/>
                </a:solidFill>
              </a:rPr>
              <a:t>Dockhorn</a:t>
            </a:r>
            <a:r>
              <a:rPr lang="en-US" u="sng" dirty="0">
                <a:solidFill>
                  <a:schemeClr val="hlink"/>
                </a:solidFill>
              </a:rPr>
              <a:t>, Tim; Müller, Jonas; Penna, Joe; </a:t>
            </a:r>
            <a:r>
              <a:rPr lang="en-US" u="sng" dirty="0" err="1">
                <a:solidFill>
                  <a:schemeClr val="hlink"/>
                </a:solidFill>
              </a:rPr>
              <a:t>Rombach</a:t>
            </a:r>
            <a:r>
              <a:rPr lang="en-US" u="sng" dirty="0">
                <a:solidFill>
                  <a:schemeClr val="hlink"/>
                </a:solidFill>
              </a:rPr>
              <a:t>, Robin. "SDXL: Improving Latent Diffusion Models for High-Resolution Image Synthesis." 2023.</a:t>
            </a:r>
          </a:p>
          <a:p>
            <a:pPr marL="457200" lvl="0" indent="-304800" algn="l" rtl="0">
              <a:spcBef>
                <a:spcPts val="0"/>
              </a:spcBef>
              <a:spcAft>
                <a:spcPts val="0"/>
              </a:spcAft>
              <a:buSzPts val="1200"/>
              <a:buChar char="●"/>
            </a:pPr>
            <a:r>
              <a:rPr lang="en-US" b="1" u="sng" dirty="0">
                <a:solidFill>
                  <a:schemeClr val="hlink"/>
                </a:solidFill>
              </a:rPr>
              <a:t>[4] </a:t>
            </a:r>
            <a:r>
              <a:rPr lang="en-US" u="sng" dirty="0" err="1">
                <a:solidFill>
                  <a:schemeClr val="hlink"/>
                </a:solidFill>
              </a:rPr>
              <a:t>Rombach</a:t>
            </a:r>
            <a:r>
              <a:rPr lang="en-US" u="sng" dirty="0">
                <a:solidFill>
                  <a:schemeClr val="hlink"/>
                </a:solidFill>
              </a:rPr>
              <a:t>, Robin; </a:t>
            </a:r>
            <a:r>
              <a:rPr lang="en-US" u="sng" dirty="0" err="1">
                <a:solidFill>
                  <a:schemeClr val="hlink"/>
                </a:solidFill>
              </a:rPr>
              <a:t>Blattmann</a:t>
            </a:r>
            <a:r>
              <a:rPr lang="en-US" u="sng" dirty="0">
                <a:solidFill>
                  <a:schemeClr val="hlink"/>
                </a:solidFill>
              </a:rPr>
              <a:t>, Andreas; Lorenz, Dominik; </a:t>
            </a:r>
            <a:r>
              <a:rPr lang="en-US" u="sng" dirty="0" err="1">
                <a:solidFill>
                  <a:schemeClr val="hlink"/>
                </a:solidFill>
              </a:rPr>
              <a:t>Esser</a:t>
            </a:r>
            <a:r>
              <a:rPr lang="en-US" u="sng" dirty="0">
                <a:solidFill>
                  <a:schemeClr val="hlink"/>
                </a:solidFill>
              </a:rPr>
              <a:t>, Patrick; </a:t>
            </a:r>
            <a:r>
              <a:rPr lang="en-US" u="sng" dirty="0" err="1">
                <a:solidFill>
                  <a:schemeClr val="hlink"/>
                </a:solidFill>
              </a:rPr>
              <a:t>Ommer</a:t>
            </a:r>
            <a:r>
              <a:rPr lang="en-US" u="sng" dirty="0">
                <a:solidFill>
                  <a:schemeClr val="hlink"/>
                </a:solidFill>
              </a:rPr>
              <a:t>, Björn. "High-Resolution Image Synthesis with Latent Diffusion Models." 2021. </a:t>
            </a:r>
            <a:endParaRPr dirty="0"/>
          </a:p>
        </p:txBody>
      </p:sp>
      <p:grpSp>
        <p:nvGrpSpPr>
          <p:cNvPr id="976" name="Google Shape;976;p74"/>
          <p:cNvGrpSpPr/>
          <p:nvPr/>
        </p:nvGrpSpPr>
        <p:grpSpPr>
          <a:xfrm>
            <a:off x="-713043" y="3639274"/>
            <a:ext cx="1700050" cy="1209900"/>
            <a:chOff x="1439300" y="2685900"/>
            <a:chExt cx="1700050" cy="1209900"/>
          </a:xfrm>
        </p:grpSpPr>
        <p:sp>
          <p:nvSpPr>
            <p:cNvPr id="977" name="Google Shape;977;p74"/>
            <p:cNvSpPr/>
            <p:nvPr/>
          </p:nvSpPr>
          <p:spPr>
            <a:xfrm>
              <a:off x="1439300" y="2685900"/>
              <a:ext cx="1209900" cy="1209900"/>
            </a:xfrm>
            <a:prstGeom prst="donut">
              <a:avLst>
                <a:gd name="adj"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ncode Sans"/>
                <a:ea typeface="Encode Sans"/>
                <a:cs typeface="Encode Sans"/>
                <a:sym typeface="Encode Sans"/>
              </a:endParaRPr>
            </a:p>
          </p:txBody>
        </p:sp>
        <p:sp>
          <p:nvSpPr>
            <p:cNvPr id="978" name="Google Shape;978;p74"/>
            <p:cNvSpPr/>
            <p:nvPr/>
          </p:nvSpPr>
          <p:spPr>
            <a:xfrm>
              <a:off x="2440050" y="3196500"/>
              <a:ext cx="699300" cy="699300"/>
            </a:xfrm>
            <a:prstGeom prst="donut">
              <a:avLst>
                <a:gd name="adj" fmla="val 25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ncode Sans"/>
                <a:ea typeface="Encode Sans"/>
                <a:cs typeface="Encode Sans"/>
                <a:sym typeface="Encode Sans"/>
              </a:endParaRPr>
            </a:p>
          </p:txBody>
        </p:sp>
      </p:grpSp>
      <p:grpSp>
        <p:nvGrpSpPr>
          <p:cNvPr id="979" name="Google Shape;979;p74"/>
          <p:cNvGrpSpPr/>
          <p:nvPr/>
        </p:nvGrpSpPr>
        <p:grpSpPr>
          <a:xfrm>
            <a:off x="3695569" y="4543491"/>
            <a:ext cx="1752861" cy="590850"/>
            <a:chOff x="3556800" y="2915000"/>
            <a:chExt cx="2314925" cy="590850"/>
          </a:xfrm>
        </p:grpSpPr>
        <p:sp>
          <p:nvSpPr>
            <p:cNvPr id="980" name="Google Shape;980;p74"/>
            <p:cNvSpPr/>
            <p:nvPr/>
          </p:nvSpPr>
          <p:spPr>
            <a:xfrm>
              <a:off x="3556800" y="2915000"/>
              <a:ext cx="2037600" cy="241200"/>
            </a:xfrm>
            <a:prstGeom prst="parallelogram">
              <a:avLst>
                <a:gd name="adj" fmla="val 25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ncode Sans"/>
                <a:ea typeface="Encode Sans"/>
                <a:cs typeface="Encode Sans"/>
                <a:sym typeface="Encode Sans"/>
              </a:endParaRPr>
            </a:p>
          </p:txBody>
        </p:sp>
        <p:sp>
          <p:nvSpPr>
            <p:cNvPr id="981" name="Google Shape;981;p74"/>
            <p:cNvSpPr/>
            <p:nvPr/>
          </p:nvSpPr>
          <p:spPr>
            <a:xfrm>
              <a:off x="3834125" y="3264650"/>
              <a:ext cx="2037600" cy="241200"/>
            </a:xfrm>
            <a:prstGeom prst="parallelogram">
              <a:avLst>
                <a:gd name="adj"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ncode Sans"/>
                <a:ea typeface="Encode Sans"/>
                <a:cs typeface="Encode Sans"/>
                <a:sym typeface="Encode Sans"/>
              </a:endParaRPr>
            </a:p>
          </p:txBody>
        </p:sp>
      </p:grpSp>
      <p:grpSp>
        <p:nvGrpSpPr>
          <p:cNvPr id="982" name="Google Shape;982;p74"/>
          <p:cNvGrpSpPr/>
          <p:nvPr/>
        </p:nvGrpSpPr>
        <p:grpSpPr>
          <a:xfrm>
            <a:off x="8235423" y="3542950"/>
            <a:ext cx="1431875" cy="1545450"/>
            <a:chOff x="6020950" y="2225725"/>
            <a:chExt cx="1431875" cy="1545450"/>
          </a:xfrm>
        </p:grpSpPr>
        <p:sp>
          <p:nvSpPr>
            <p:cNvPr id="983" name="Google Shape;983;p74"/>
            <p:cNvSpPr/>
            <p:nvPr/>
          </p:nvSpPr>
          <p:spPr>
            <a:xfrm>
              <a:off x="6020950" y="2468875"/>
              <a:ext cx="1302300" cy="13023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ncode Sans"/>
                <a:ea typeface="Encode Sans"/>
                <a:cs typeface="Encode Sans"/>
                <a:sym typeface="Encode Sans"/>
              </a:endParaRPr>
            </a:p>
          </p:txBody>
        </p:sp>
        <p:sp>
          <p:nvSpPr>
            <p:cNvPr id="984" name="Google Shape;984;p74"/>
            <p:cNvSpPr/>
            <p:nvPr/>
          </p:nvSpPr>
          <p:spPr>
            <a:xfrm>
              <a:off x="6638925" y="2225725"/>
              <a:ext cx="813900" cy="813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ncode Sans"/>
                <a:ea typeface="Encode Sans"/>
                <a:cs typeface="Encode Sans"/>
                <a:sym typeface="Encode Sans"/>
              </a:endParaRPr>
            </a:p>
          </p:txBody>
        </p:sp>
      </p:grpSp>
    </p:spTree>
    <p:extLst>
      <p:ext uri="{BB962C8B-B14F-4D97-AF65-F5344CB8AC3E}">
        <p14:creationId xmlns:p14="http://schemas.microsoft.com/office/powerpoint/2010/main" val="1831148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7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Other Resources</a:t>
            </a:r>
            <a:endParaRPr dirty="0"/>
          </a:p>
        </p:txBody>
      </p:sp>
      <p:sp>
        <p:nvSpPr>
          <p:cNvPr id="990" name="Google Shape;990;p75"/>
          <p:cNvSpPr txBox="1">
            <a:spLocks noGrp="1"/>
          </p:cNvSpPr>
          <p:nvPr>
            <p:ph type="subTitle" idx="4294967295"/>
          </p:nvPr>
        </p:nvSpPr>
        <p:spPr>
          <a:xfrm>
            <a:off x="767080" y="1200614"/>
            <a:ext cx="7800520" cy="3655865"/>
          </a:xfrm>
          <a:prstGeom prst="rect">
            <a:avLst/>
          </a:prstGeom>
        </p:spPr>
        <p:txBody>
          <a:bodyPr spcFirstLastPara="1" wrap="square" lIns="91425" tIns="91425" rIns="91425" bIns="91425" anchor="t" anchorCtr="0">
            <a:noAutofit/>
          </a:bodyPr>
          <a:lstStyle/>
          <a:p>
            <a:pPr marL="0" indent="0">
              <a:buNone/>
            </a:pPr>
            <a:r>
              <a:rPr lang="en-US" sz="1600" dirty="0">
                <a:hlinkClick r:id="rId3"/>
              </a:rPr>
              <a:t>Websites, articles and media resources used:</a:t>
            </a:r>
          </a:p>
          <a:p>
            <a:pPr marL="0" indent="0">
              <a:buNone/>
            </a:pPr>
            <a:endParaRPr lang="en-US" sz="1600" b="1" u="sng" dirty="0">
              <a:hlinkClick r:id="rId3"/>
            </a:endParaRPr>
          </a:p>
          <a:p>
            <a:pPr marL="285750" indent="-285750"/>
            <a:r>
              <a:rPr lang="en-US" sz="1600" dirty="0">
                <a:hlinkClick r:id="rId3"/>
              </a:rPr>
              <a:t>https://anjanasamindraperera.medium.com/dall-e-2-vs-midjourney-vs-stable-diffusion-8eb9eb7d20be</a:t>
            </a:r>
            <a:endParaRPr lang="en-US" sz="1600" dirty="0"/>
          </a:p>
          <a:p>
            <a:pPr marL="285750" indent="-285750"/>
            <a:r>
              <a:rPr lang="en-US" sz="1600" dirty="0">
                <a:hlinkClick r:id="rId4"/>
              </a:rPr>
              <a:t>https://www.assemblyai.com/blog/how-dall-e-2-actually-works/</a:t>
            </a:r>
            <a:endParaRPr lang="en-US" sz="1600" dirty="0"/>
          </a:p>
          <a:p>
            <a:pPr marL="285750" indent="-285750"/>
            <a:r>
              <a:rPr lang="en-US" sz="1600" dirty="0">
                <a:hlinkClick r:id="rId5"/>
              </a:rPr>
              <a:t>https://www.androidauthority.com/what-is-midjourney-3324590/</a:t>
            </a:r>
            <a:endParaRPr lang="en-US" sz="1600" dirty="0"/>
          </a:p>
          <a:p>
            <a:pPr marL="285750" indent="-285750"/>
            <a:r>
              <a:rPr lang="en-US" sz="1600" dirty="0">
                <a:hlinkClick r:id="rId6"/>
              </a:rPr>
              <a:t>https://theaisummer.com/diffusion-models/</a:t>
            </a:r>
            <a:endParaRPr lang="en-US" sz="1600" dirty="0"/>
          </a:p>
          <a:p>
            <a:pPr marL="285750" indent="-285750"/>
            <a:r>
              <a:rPr lang="en-US" sz="1600" dirty="0">
                <a:hlinkClick r:id="rId7"/>
              </a:rPr>
              <a:t>https://www.marktechpost.com/2022/11/14/how-do-dall%C2%B7e-2-stable-diffusion-and-midjourney-work/</a:t>
            </a:r>
            <a:endParaRPr lang="en-US" sz="1600" dirty="0"/>
          </a:p>
          <a:p>
            <a:pPr marL="285750" indent="-285750"/>
            <a:r>
              <a:rPr lang="en-US" sz="1600" dirty="0">
                <a:hlinkClick r:id="rId8"/>
              </a:rPr>
              <a:t>https://www.blueshadow.art/midjourney-prompt-commands/</a:t>
            </a:r>
            <a:endParaRPr lang="en-US" sz="1600" dirty="0"/>
          </a:p>
          <a:p>
            <a:pPr marL="285750" indent="-285750"/>
            <a:r>
              <a:rPr lang="en-US" sz="1600" dirty="0">
                <a:hlinkClick r:id="rId9"/>
              </a:rPr>
              <a:t>https://buildspace.so/notes/stable-diffusion-vs-midjourney-vs-dalle-2</a:t>
            </a:r>
            <a:endParaRPr lang="en-US" sz="1600" dirty="0"/>
          </a:p>
          <a:p>
            <a:pPr marL="285750" indent="-285750"/>
            <a:r>
              <a:rPr lang="en-US" sz="1600" dirty="0">
                <a:hlinkClick r:id="rId10"/>
              </a:rPr>
              <a:t>https://www.anthropic.com/news/claude-3-family</a:t>
            </a:r>
            <a:endParaRPr lang="en-US" sz="1600" dirty="0"/>
          </a:p>
          <a:p>
            <a:pPr marL="285750" indent="-285750"/>
            <a:r>
              <a:rPr lang="en-US" sz="1600" dirty="0">
                <a:hlinkClick r:id="rId11"/>
              </a:rPr>
              <a:t>https://stablediffusionweb.com/</a:t>
            </a:r>
            <a:endParaRPr lang="en-US" sz="1600" dirty="0"/>
          </a:p>
          <a:p>
            <a:pPr marL="285750" indent="-285750"/>
            <a:r>
              <a:rPr lang="en-US" sz="1600" dirty="0">
                <a:hlinkClick r:id="rId12"/>
              </a:rPr>
              <a:t>https://openai.com/dall-e-2</a:t>
            </a:r>
            <a:endParaRPr lang="en-US" sz="1600" dirty="0"/>
          </a:p>
          <a:p>
            <a:pPr marL="171450" indent="-171450"/>
            <a:endParaRPr lang="en-US" sz="1600" dirty="0"/>
          </a:p>
          <a:p>
            <a:pPr marL="171450" indent="-171450"/>
            <a:endParaRPr sz="1600" dirty="0"/>
          </a:p>
        </p:txBody>
      </p:sp>
    </p:spTree>
    <p:extLst>
      <p:ext uri="{BB962C8B-B14F-4D97-AF65-F5344CB8AC3E}">
        <p14:creationId xmlns:p14="http://schemas.microsoft.com/office/powerpoint/2010/main" val="19058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01D40-6216-4B8E-8B77-940529067CD7}"/>
              </a:ext>
            </a:extLst>
          </p:cNvPr>
          <p:cNvSpPr>
            <a:spLocks noGrp="1"/>
          </p:cNvSpPr>
          <p:nvPr>
            <p:ph type="title"/>
          </p:nvPr>
        </p:nvSpPr>
        <p:spPr>
          <a:xfrm>
            <a:off x="1072900" y="410389"/>
            <a:ext cx="7710900" cy="572700"/>
          </a:xfrm>
        </p:spPr>
        <p:txBody>
          <a:bodyPr/>
          <a:lstStyle/>
          <a:p>
            <a:r>
              <a:rPr lang="en-US" dirty="0"/>
              <a:t>Generative AI in the modern context</a:t>
            </a:r>
          </a:p>
        </p:txBody>
      </p:sp>
      <p:sp>
        <p:nvSpPr>
          <p:cNvPr id="5" name="Subtitle 4">
            <a:extLst>
              <a:ext uri="{FF2B5EF4-FFF2-40B4-BE49-F238E27FC236}">
                <a16:creationId xmlns:a16="http://schemas.microsoft.com/office/drawing/2014/main" id="{A68AF2AE-9CC2-44F8-8144-490FB52383E4}"/>
              </a:ext>
            </a:extLst>
          </p:cNvPr>
          <p:cNvSpPr>
            <a:spLocks noGrp="1"/>
          </p:cNvSpPr>
          <p:nvPr>
            <p:ph type="subTitle" idx="1"/>
          </p:nvPr>
        </p:nvSpPr>
        <p:spPr>
          <a:xfrm>
            <a:off x="180109" y="955965"/>
            <a:ext cx="4606636" cy="3636817"/>
          </a:xfrm>
        </p:spPr>
        <p:txBody>
          <a:bodyPr/>
          <a:lstStyle/>
          <a:p>
            <a:pPr marL="152400" indent="0">
              <a:buNone/>
            </a:pPr>
            <a:r>
              <a:rPr lang="en-US" dirty="0"/>
              <a:t>	</a:t>
            </a:r>
            <a:r>
              <a:rPr lang="en-US" b="1" dirty="0"/>
              <a:t>Generative AI</a:t>
            </a:r>
            <a:r>
              <a:rPr lang="en-US" dirty="0"/>
              <a:t>, often abbreviated as </a:t>
            </a:r>
            <a:r>
              <a:rPr lang="en-US" dirty="0" err="1"/>
              <a:t>GenAI</a:t>
            </a:r>
            <a:r>
              <a:rPr lang="en-US" dirty="0"/>
              <a:t>, encompasses </a:t>
            </a:r>
            <a:r>
              <a:rPr lang="en-US" b="1" dirty="0"/>
              <a:t>sophisticated</a:t>
            </a:r>
            <a:r>
              <a:rPr lang="en-US" dirty="0"/>
              <a:t> deep learning models. These models possess the unique capability to generate new data, spanning text, images, or other media, by leveraging learned patterns from the </a:t>
            </a:r>
            <a:r>
              <a:rPr lang="en-US" b="1" dirty="0"/>
              <a:t>data</a:t>
            </a:r>
            <a:r>
              <a:rPr lang="en-US" dirty="0"/>
              <a:t> on which they were </a:t>
            </a:r>
            <a:r>
              <a:rPr lang="en-US" b="1" dirty="0"/>
              <a:t>trained</a:t>
            </a:r>
            <a:r>
              <a:rPr lang="en-US" dirty="0"/>
              <a:t>. This </a:t>
            </a:r>
            <a:r>
              <a:rPr lang="en-US" u="sng" dirty="0"/>
              <a:t>transformative</a:t>
            </a:r>
            <a:r>
              <a:rPr lang="en-US" dirty="0"/>
              <a:t> technology finds </a:t>
            </a:r>
            <a:r>
              <a:rPr lang="en-US" b="1" dirty="0"/>
              <a:t>applications</a:t>
            </a:r>
            <a:r>
              <a:rPr lang="en-US" dirty="0"/>
              <a:t> in diverse fields such as </a:t>
            </a:r>
            <a:r>
              <a:rPr lang="en-US" u="sng" dirty="0"/>
              <a:t>text</a:t>
            </a:r>
            <a:r>
              <a:rPr lang="en-US" dirty="0"/>
              <a:t>, </a:t>
            </a:r>
            <a:r>
              <a:rPr lang="en-US" u="sng" dirty="0"/>
              <a:t>image</a:t>
            </a:r>
            <a:r>
              <a:rPr lang="en-US" dirty="0"/>
              <a:t>, and </a:t>
            </a:r>
            <a:r>
              <a:rPr lang="en-US" u="sng" dirty="0"/>
              <a:t>code generation</a:t>
            </a:r>
            <a:r>
              <a:rPr lang="en-US" dirty="0"/>
              <a:t>. </a:t>
            </a:r>
            <a:br>
              <a:rPr lang="en-US" dirty="0"/>
            </a:br>
            <a:br>
              <a:rPr lang="en-US" dirty="0"/>
            </a:br>
            <a:r>
              <a:rPr lang="en-US" dirty="0" err="1"/>
              <a:t>GenAI</a:t>
            </a:r>
            <a:r>
              <a:rPr lang="en-US" dirty="0"/>
              <a:t> produces </a:t>
            </a:r>
            <a:r>
              <a:rPr lang="en-US" b="1" dirty="0"/>
              <a:t>human-like</a:t>
            </a:r>
            <a:r>
              <a:rPr lang="en-US" dirty="0"/>
              <a:t> outputs by discerning intricate patterns within </a:t>
            </a:r>
            <a:r>
              <a:rPr lang="en-US" b="1" dirty="0"/>
              <a:t>extensive</a:t>
            </a:r>
            <a:r>
              <a:rPr lang="en-US" dirty="0"/>
              <a:t> </a:t>
            </a:r>
            <a:r>
              <a:rPr lang="en-US" b="1" dirty="0"/>
              <a:t>datasets</a:t>
            </a:r>
            <a:r>
              <a:rPr lang="en-US" dirty="0"/>
              <a:t>. Notable examples include image generators like </a:t>
            </a:r>
            <a:r>
              <a:rPr lang="en-US" dirty="0" err="1"/>
              <a:t>Midjourney</a:t>
            </a:r>
            <a:r>
              <a:rPr lang="en-US" dirty="0"/>
              <a:t> or Stable Diffusion, as well as large language models such as GPT-4, </a:t>
            </a:r>
            <a:r>
              <a:rPr lang="en-US" dirty="0" err="1"/>
              <a:t>PaLM</a:t>
            </a:r>
            <a:r>
              <a:rPr lang="en-US" dirty="0"/>
              <a:t>, or Claude, and code generation tools like </a:t>
            </a:r>
            <a:r>
              <a:rPr lang="en-US" b="1" dirty="0"/>
              <a:t>Copilot</a:t>
            </a:r>
            <a:r>
              <a:rPr lang="en-US" dirty="0"/>
              <a:t>.</a:t>
            </a:r>
          </a:p>
          <a:p>
            <a:pPr marL="152400" indent="0">
              <a:buNone/>
            </a:pPr>
            <a:endParaRPr lang="en-US" dirty="0"/>
          </a:p>
          <a:p>
            <a:pPr marL="152400" indent="0">
              <a:buNone/>
            </a:pPr>
            <a:r>
              <a:rPr lang="en-US" dirty="0"/>
              <a:t>For the actual case we will delve in the image generation.</a:t>
            </a:r>
          </a:p>
          <a:p>
            <a:pPr marL="152400" indent="0">
              <a:buNone/>
            </a:pPr>
            <a:endParaRPr lang="en-US" dirty="0"/>
          </a:p>
          <a:p>
            <a:pPr marL="152400" indent="0">
              <a:buNone/>
            </a:pPr>
            <a:endParaRPr lang="en-US" dirty="0"/>
          </a:p>
        </p:txBody>
      </p:sp>
      <p:pic>
        <p:nvPicPr>
          <p:cNvPr id="6" name="Picture 5">
            <a:extLst>
              <a:ext uri="{FF2B5EF4-FFF2-40B4-BE49-F238E27FC236}">
                <a16:creationId xmlns:a16="http://schemas.microsoft.com/office/drawing/2014/main" id="{E7DA46F4-F7DF-4189-B7F2-14ED622C5670}"/>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100000" contrast="100000"/>
                    </a14:imgEffect>
                  </a14:imgLayer>
                </a14:imgProps>
              </a:ext>
            </a:extLst>
          </a:blip>
          <a:stretch>
            <a:fillRect/>
          </a:stretch>
        </p:blipFill>
        <p:spPr>
          <a:xfrm>
            <a:off x="4976841" y="1098493"/>
            <a:ext cx="3351760" cy="3351760"/>
          </a:xfrm>
          <a:prstGeom prst="rect">
            <a:avLst/>
          </a:prstGeom>
        </p:spPr>
      </p:pic>
    </p:spTree>
    <p:extLst>
      <p:ext uri="{BB962C8B-B14F-4D97-AF65-F5344CB8AC3E}">
        <p14:creationId xmlns:p14="http://schemas.microsoft.com/office/powerpoint/2010/main" val="2199866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0;p47">
            <a:extLst>
              <a:ext uri="{FF2B5EF4-FFF2-40B4-BE49-F238E27FC236}">
                <a16:creationId xmlns:a16="http://schemas.microsoft.com/office/drawing/2014/main" id="{DD0ADDB4-A5C2-4D28-A701-63FC732A4925}"/>
              </a:ext>
            </a:extLst>
          </p:cNvPr>
          <p:cNvSpPr txBox="1">
            <a:spLocks/>
          </p:cNvSpPr>
          <p:nvPr/>
        </p:nvSpPr>
        <p:spPr>
          <a:xfrm>
            <a:off x="2842846" y="2158888"/>
            <a:ext cx="2939932" cy="95282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latin typeface="Encode Sans" panose="020B0604020202020204" charset="0"/>
              </a:rPr>
              <a:t>ML involves algorithms and models that enable computers to learn patterns from data and make predictions or decisions without explicit programming.</a:t>
            </a:r>
          </a:p>
        </p:txBody>
      </p:sp>
      <p:sp>
        <p:nvSpPr>
          <p:cNvPr id="6" name="Google Shape;441;p47">
            <a:extLst>
              <a:ext uri="{FF2B5EF4-FFF2-40B4-BE49-F238E27FC236}">
                <a16:creationId xmlns:a16="http://schemas.microsoft.com/office/drawing/2014/main" id="{7C4E517B-7227-4CF7-BB41-210C1027BA5B}"/>
              </a:ext>
            </a:extLst>
          </p:cNvPr>
          <p:cNvSpPr txBox="1">
            <a:spLocks/>
          </p:cNvSpPr>
          <p:nvPr/>
        </p:nvSpPr>
        <p:spPr>
          <a:xfrm>
            <a:off x="5722730" y="1325891"/>
            <a:ext cx="2667270" cy="10786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latin typeface="Encode Sans" panose="020B0604020202020204" charset="0"/>
              </a:rPr>
              <a:t>Deep Learning involves training artificial neural networks with multiple layers to perform complex tasks, achieving high-level abstractions from data.</a:t>
            </a:r>
            <a:endParaRPr lang="en-US" sz="1100" dirty="0">
              <a:latin typeface="Encode Sans" panose="020B0604020202020204" charset="0"/>
            </a:endParaRPr>
          </a:p>
        </p:txBody>
      </p:sp>
      <p:sp>
        <p:nvSpPr>
          <p:cNvPr id="7" name="Google Shape;442;p47">
            <a:extLst>
              <a:ext uri="{FF2B5EF4-FFF2-40B4-BE49-F238E27FC236}">
                <a16:creationId xmlns:a16="http://schemas.microsoft.com/office/drawing/2014/main" id="{73050034-9F32-4EC8-A4EC-E34056E40D7B}"/>
              </a:ext>
            </a:extLst>
          </p:cNvPr>
          <p:cNvSpPr txBox="1">
            <a:spLocks/>
          </p:cNvSpPr>
          <p:nvPr/>
        </p:nvSpPr>
        <p:spPr>
          <a:xfrm>
            <a:off x="1752929" y="8682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ora"/>
              <a:buNone/>
              <a:defRPr sz="3000" b="1" i="0" u="none" strike="noStrike" cap="none">
                <a:solidFill>
                  <a:schemeClr val="dk1"/>
                </a:solidFill>
                <a:latin typeface="Sora"/>
                <a:ea typeface="Sora"/>
                <a:cs typeface="Sora"/>
                <a:sym typeface="Sora"/>
              </a:defRPr>
            </a:lvl1pPr>
            <a:lvl2pPr marR="0" lvl="1"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2pPr>
            <a:lvl3pPr marR="0" lvl="2"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3pPr>
            <a:lvl4pPr marR="0" lvl="3"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4pPr>
            <a:lvl5pPr marR="0" lvl="4"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5pPr>
            <a:lvl6pPr marR="0" lvl="5"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6pPr>
            <a:lvl7pPr marR="0" lvl="6"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7pPr>
            <a:lvl8pPr marR="0" lvl="7"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8pPr>
            <a:lvl9pPr marR="0" lvl="8" algn="l" rtl="0">
              <a:lnSpc>
                <a:spcPct val="100000"/>
              </a:lnSpc>
              <a:spcBef>
                <a:spcPts val="0"/>
              </a:spcBef>
              <a:spcAft>
                <a:spcPts val="0"/>
              </a:spcAft>
              <a:buClr>
                <a:schemeClr val="dk1"/>
              </a:buClr>
              <a:buSzPts val="3500"/>
              <a:buFont typeface="Sora"/>
              <a:buNone/>
              <a:defRPr sz="3500" b="1" i="0" u="none" strike="noStrike" cap="none">
                <a:solidFill>
                  <a:schemeClr val="dk1"/>
                </a:solidFill>
                <a:latin typeface="Sora"/>
                <a:ea typeface="Sora"/>
                <a:cs typeface="Sora"/>
                <a:sym typeface="Sora"/>
              </a:defRPr>
            </a:lvl9pPr>
          </a:lstStyle>
          <a:p>
            <a:pPr algn="l"/>
            <a:r>
              <a:rPr lang="en-US" dirty="0"/>
              <a:t>Taking a look at each AI subfield</a:t>
            </a:r>
          </a:p>
        </p:txBody>
      </p:sp>
      <p:sp>
        <p:nvSpPr>
          <p:cNvPr id="8" name="Google Shape;443;p47">
            <a:extLst>
              <a:ext uri="{FF2B5EF4-FFF2-40B4-BE49-F238E27FC236}">
                <a16:creationId xmlns:a16="http://schemas.microsoft.com/office/drawing/2014/main" id="{4B438077-80B9-4750-BCC8-B2D8E479BDFA}"/>
              </a:ext>
            </a:extLst>
          </p:cNvPr>
          <p:cNvSpPr txBox="1">
            <a:spLocks/>
          </p:cNvSpPr>
          <p:nvPr/>
        </p:nvSpPr>
        <p:spPr>
          <a:xfrm>
            <a:off x="11933" y="1199143"/>
            <a:ext cx="2994630" cy="9088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600"/>
              <a:buFont typeface="Open Sans Light"/>
              <a:buChar char="●"/>
              <a:defRPr sz="1300" b="0" i="0" u="none" strike="noStrike" cap="none">
                <a:solidFill>
                  <a:schemeClr val="dk1"/>
                </a:solidFill>
                <a:latin typeface="Encode Sans"/>
                <a:ea typeface="Encode Sans"/>
                <a:cs typeface="Encode Sans"/>
                <a:sym typeface="Encode Sans"/>
              </a:defRPr>
            </a:lvl1pPr>
            <a:lvl2pPr marL="914400" marR="0" lvl="1" indent="-304800" algn="ctr" rtl="0">
              <a:lnSpc>
                <a:spcPct val="100000"/>
              </a:lnSpc>
              <a:spcBef>
                <a:spcPts val="0"/>
              </a:spcBef>
              <a:spcAft>
                <a:spcPts val="0"/>
              </a:spcAft>
              <a:buClr>
                <a:srgbClr val="E76A28"/>
              </a:buClr>
              <a:buSzPts val="1600"/>
              <a:buFont typeface="Nunito Light"/>
              <a:buChar char="○"/>
              <a:defRPr sz="1200" b="0" i="0" u="none" strike="noStrike" cap="none">
                <a:solidFill>
                  <a:schemeClr val="dk1"/>
                </a:solidFill>
                <a:latin typeface="Encode Sans"/>
                <a:ea typeface="Encode Sans"/>
                <a:cs typeface="Encode Sans"/>
                <a:sym typeface="Encode Sans"/>
              </a:defRPr>
            </a:lvl2pPr>
            <a:lvl3pPr marL="1371600" marR="0" lvl="2" indent="-304800" algn="ctr" rtl="0">
              <a:lnSpc>
                <a:spcPct val="100000"/>
              </a:lnSpc>
              <a:spcBef>
                <a:spcPts val="0"/>
              </a:spcBef>
              <a:spcAft>
                <a:spcPts val="0"/>
              </a:spcAft>
              <a:buClr>
                <a:srgbClr val="E76A28"/>
              </a:buClr>
              <a:buSzPts val="1500"/>
              <a:buFont typeface="Nunito Light"/>
              <a:buChar char="■"/>
              <a:defRPr sz="1200" b="0" i="0" u="none" strike="noStrike" cap="none">
                <a:solidFill>
                  <a:schemeClr val="dk1"/>
                </a:solidFill>
                <a:latin typeface="Encode Sans"/>
                <a:ea typeface="Encode Sans"/>
                <a:cs typeface="Encode Sans"/>
                <a:sym typeface="Encode Sans"/>
              </a:defRPr>
            </a:lvl3pPr>
            <a:lvl4pPr marL="1828800" marR="0" lvl="3" indent="-304800" algn="ctr" rtl="0">
              <a:lnSpc>
                <a:spcPct val="100000"/>
              </a:lnSpc>
              <a:spcBef>
                <a:spcPts val="0"/>
              </a:spcBef>
              <a:spcAft>
                <a:spcPts val="0"/>
              </a:spcAft>
              <a:buClr>
                <a:srgbClr val="E76A28"/>
              </a:buClr>
              <a:buSzPts val="1500"/>
              <a:buFont typeface="Nunito Light"/>
              <a:buChar char="●"/>
              <a:defRPr sz="1200" b="0" i="0" u="none" strike="noStrike" cap="none">
                <a:solidFill>
                  <a:schemeClr val="dk1"/>
                </a:solidFill>
                <a:latin typeface="Encode Sans"/>
                <a:ea typeface="Encode Sans"/>
                <a:cs typeface="Encode Sans"/>
                <a:sym typeface="Encode Sans"/>
              </a:defRPr>
            </a:lvl4pPr>
            <a:lvl5pPr marL="2286000" marR="0" lvl="4"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Encode Sans"/>
                <a:ea typeface="Encode Sans"/>
                <a:cs typeface="Encode Sans"/>
                <a:sym typeface="Encode Sans"/>
              </a:defRPr>
            </a:lvl5pPr>
            <a:lvl6pPr marL="2743200" marR="0" lvl="5" indent="-304800" algn="ctr" rtl="0">
              <a:lnSpc>
                <a:spcPct val="100000"/>
              </a:lnSpc>
              <a:spcBef>
                <a:spcPts val="0"/>
              </a:spcBef>
              <a:spcAft>
                <a:spcPts val="0"/>
              </a:spcAft>
              <a:buClr>
                <a:srgbClr val="999999"/>
              </a:buClr>
              <a:buSzPts val="1200"/>
              <a:buFont typeface="Nunito Light"/>
              <a:buChar char="■"/>
              <a:defRPr sz="1200" b="0" i="0" u="none" strike="noStrike" cap="none">
                <a:solidFill>
                  <a:schemeClr val="dk1"/>
                </a:solidFill>
                <a:latin typeface="Encode Sans"/>
                <a:ea typeface="Encode Sans"/>
                <a:cs typeface="Encode Sans"/>
                <a:sym typeface="Encode Sans"/>
              </a:defRPr>
            </a:lvl6pPr>
            <a:lvl7pPr marL="3200400" marR="0" lvl="6" indent="-304800" algn="ctr" rtl="0">
              <a:lnSpc>
                <a:spcPct val="100000"/>
              </a:lnSpc>
              <a:spcBef>
                <a:spcPts val="0"/>
              </a:spcBef>
              <a:spcAft>
                <a:spcPts val="0"/>
              </a:spcAft>
              <a:buClr>
                <a:srgbClr val="999999"/>
              </a:buClr>
              <a:buSzPts val="1300"/>
              <a:buFont typeface="Nunito Light"/>
              <a:buChar char="●"/>
              <a:defRPr sz="1200" b="0" i="0" u="none" strike="noStrike" cap="none">
                <a:solidFill>
                  <a:schemeClr val="dk1"/>
                </a:solidFill>
                <a:latin typeface="Encode Sans"/>
                <a:ea typeface="Encode Sans"/>
                <a:cs typeface="Encode Sans"/>
                <a:sym typeface="Encode Sans"/>
              </a:defRPr>
            </a:lvl7pPr>
            <a:lvl8pPr marL="3657600" marR="0" lvl="7" indent="-304800" algn="ctr" rtl="0">
              <a:lnSpc>
                <a:spcPct val="100000"/>
              </a:lnSpc>
              <a:spcBef>
                <a:spcPts val="0"/>
              </a:spcBef>
              <a:spcAft>
                <a:spcPts val="0"/>
              </a:spcAft>
              <a:buClr>
                <a:srgbClr val="999999"/>
              </a:buClr>
              <a:buSzPts val="1300"/>
              <a:buFont typeface="Nunito Light"/>
              <a:buChar char="○"/>
              <a:defRPr sz="1200" b="0" i="0" u="none" strike="noStrike" cap="none">
                <a:solidFill>
                  <a:schemeClr val="dk1"/>
                </a:solidFill>
                <a:latin typeface="Encode Sans"/>
                <a:ea typeface="Encode Sans"/>
                <a:cs typeface="Encode Sans"/>
                <a:sym typeface="Encode Sans"/>
              </a:defRPr>
            </a:lvl8pPr>
            <a:lvl9pPr marL="4114800" marR="0" lvl="8" indent="-304800" algn="ctr" rtl="0">
              <a:lnSpc>
                <a:spcPct val="100000"/>
              </a:lnSpc>
              <a:spcBef>
                <a:spcPts val="0"/>
              </a:spcBef>
              <a:spcAft>
                <a:spcPts val="0"/>
              </a:spcAft>
              <a:buClr>
                <a:srgbClr val="999999"/>
              </a:buClr>
              <a:buSzPts val="1200"/>
              <a:buFont typeface="Nunito Light"/>
              <a:buChar char="■"/>
              <a:defRPr sz="1200" b="0" i="0" u="none" strike="noStrike" cap="none">
                <a:solidFill>
                  <a:schemeClr val="dk1"/>
                </a:solidFill>
                <a:latin typeface="Encode Sans"/>
                <a:ea typeface="Encode Sans"/>
                <a:cs typeface="Encode Sans"/>
                <a:sym typeface="Encode Sans"/>
              </a:defRPr>
            </a:lvl9pPr>
          </a:lstStyle>
          <a:p>
            <a:pPr marL="0" indent="0" algn="ctr">
              <a:buFont typeface="Open Sans Light"/>
              <a:buNone/>
            </a:pPr>
            <a:r>
              <a:rPr lang="en-US" sz="1100" dirty="0">
                <a:latin typeface="Encode Sans" panose="020B0604020202020204" charset="0"/>
              </a:rPr>
              <a:t>The overarching field of AI encompasses a wide range of techniques and technologies designed to mimic human intelligence.</a:t>
            </a:r>
          </a:p>
        </p:txBody>
      </p:sp>
      <p:sp>
        <p:nvSpPr>
          <p:cNvPr id="9" name="Google Shape;444;p47">
            <a:extLst>
              <a:ext uri="{FF2B5EF4-FFF2-40B4-BE49-F238E27FC236}">
                <a16:creationId xmlns:a16="http://schemas.microsoft.com/office/drawing/2014/main" id="{822C3554-440F-4BAC-B002-417B9D08CAA1}"/>
              </a:ext>
            </a:extLst>
          </p:cNvPr>
          <p:cNvSpPr txBox="1">
            <a:spLocks/>
          </p:cNvSpPr>
          <p:nvPr/>
        </p:nvSpPr>
        <p:spPr>
          <a:xfrm>
            <a:off x="617464" y="3815276"/>
            <a:ext cx="7528252" cy="72631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latin typeface="Encode Sans" panose="020B0604020202020204" charset="0"/>
              </a:rPr>
              <a:t>Generative AI involves models capable of creating new content, whether it's text, images, or code, by learning patterns from large datasets.</a:t>
            </a:r>
          </a:p>
          <a:p>
            <a:pPr algn="ctr"/>
            <a:r>
              <a:rPr lang="en-US" sz="1100" dirty="0">
                <a:latin typeface="Encode Sans" panose="020B0604020202020204" charset="0"/>
              </a:rPr>
              <a:t>Give life to innovative applications such as text generation, image synthesis, and even code creation.</a:t>
            </a:r>
          </a:p>
        </p:txBody>
      </p:sp>
      <p:sp>
        <p:nvSpPr>
          <p:cNvPr id="10" name="Google Shape;447;p47">
            <a:extLst>
              <a:ext uri="{FF2B5EF4-FFF2-40B4-BE49-F238E27FC236}">
                <a16:creationId xmlns:a16="http://schemas.microsoft.com/office/drawing/2014/main" id="{7BC3CF4F-B88A-4E55-B2C3-69ED1C16C20C}"/>
              </a:ext>
            </a:extLst>
          </p:cNvPr>
          <p:cNvSpPr txBox="1">
            <a:spLocks/>
          </p:cNvSpPr>
          <p:nvPr/>
        </p:nvSpPr>
        <p:spPr>
          <a:xfrm>
            <a:off x="175310" y="937652"/>
            <a:ext cx="2667536" cy="377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latin typeface="Encode Sans" panose="020B0604020202020204" charset="0"/>
              </a:rPr>
              <a:t>1. Artificial Intelligence (AI)</a:t>
            </a:r>
          </a:p>
        </p:txBody>
      </p:sp>
      <p:sp>
        <p:nvSpPr>
          <p:cNvPr id="11" name="Google Shape;448;p47">
            <a:extLst>
              <a:ext uri="{FF2B5EF4-FFF2-40B4-BE49-F238E27FC236}">
                <a16:creationId xmlns:a16="http://schemas.microsoft.com/office/drawing/2014/main" id="{795DD4A7-69ED-4A94-AAED-362BD39A0280}"/>
              </a:ext>
            </a:extLst>
          </p:cNvPr>
          <p:cNvSpPr txBox="1">
            <a:spLocks/>
          </p:cNvSpPr>
          <p:nvPr/>
        </p:nvSpPr>
        <p:spPr>
          <a:xfrm>
            <a:off x="3006563" y="1897398"/>
            <a:ext cx="2606156" cy="377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latin typeface="Encode Sans" panose="020B0604020202020204" charset="0"/>
              </a:rPr>
              <a:t>2. Machine Learning (ML)</a:t>
            </a:r>
          </a:p>
        </p:txBody>
      </p:sp>
      <p:sp>
        <p:nvSpPr>
          <p:cNvPr id="12" name="Google Shape;449;p47">
            <a:extLst>
              <a:ext uri="{FF2B5EF4-FFF2-40B4-BE49-F238E27FC236}">
                <a16:creationId xmlns:a16="http://schemas.microsoft.com/office/drawing/2014/main" id="{F3510A4B-A5F5-42DA-9A21-581CC24E68BB}"/>
              </a:ext>
            </a:extLst>
          </p:cNvPr>
          <p:cNvSpPr txBox="1">
            <a:spLocks/>
          </p:cNvSpPr>
          <p:nvPr/>
        </p:nvSpPr>
        <p:spPr>
          <a:xfrm>
            <a:off x="5722388" y="819347"/>
            <a:ext cx="2667612" cy="62215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latin typeface="Encode Sans" panose="020B0604020202020204" charset="0"/>
              </a:rPr>
              <a:t>3. Deep Learning / Neural Network Models</a:t>
            </a:r>
          </a:p>
        </p:txBody>
      </p:sp>
      <p:sp>
        <p:nvSpPr>
          <p:cNvPr id="13" name="Google Shape;450;p47">
            <a:extLst>
              <a:ext uri="{FF2B5EF4-FFF2-40B4-BE49-F238E27FC236}">
                <a16:creationId xmlns:a16="http://schemas.microsoft.com/office/drawing/2014/main" id="{8A8C62E7-0B7A-4FA8-8DC1-A13343E50AF9}"/>
              </a:ext>
            </a:extLst>
          </p:cNvPr>
          <p:cNvSpPr txBox="1">
            <a:spLocks/>
          </p:cNvSpPr>
          <p:nvPr/>
        </p:nvSpPr>
        <p:spPr>
          <a:xfrm>
            <a:off x="1752929" y="3388087"/>
            <a:ext cx="5621866" cy="45871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1800" b="1" dirty="0">
                <a:latin typeface="Encode Sans" panose="020B0604020202020204" charset="0"/>
              </a:rPr>
              <a:t>4. </a:t>
            </a:r>
            <a:r>
              <a:rPr lang="en-US" sz="1800" b="1" dirty="0">
                <a:latin typeface="Encode Sans" panose="020B0604020202020204" charset="0"/>
              </a:rPr>
              <a:t>Generative</a:t>
            </a:r>
            <a:r>
              <a:rPr lang="fr-FR" sz="1800" b="1" dirty="0">
                <a:latin typeface="Encode Sans" panose="020B0604020202020204" charset="0"/>
              </a:rPr>
              <a:t> AI (</a:t>
            </a:r>
            <a:r>
              <a:rPr lang="fr-FR" sz="1800" b="1" dirty="0" err="1">
                <a:latin typeface="Encode Sans" panose="020B0604020202020204" charset="0"/>
              </a:rPr>
              <a:t>Text</a:t>
            </a:r>
            <a:r>
              <a:rPr lang="fr-FR" sz="1800" b="1" dirty="0">
                <a:latin typeface="Encode Sans" panose="020B0604020202020204" charset="0"/>
              </a:rPr>
              <a:t>, Image, Code </a:t>
            </a:r>
            <a:r>
              <a:rPr lang="fr-FR" sz="1800" b="1" dirty="0" err="1">
                <a:latin typeface="Encode Sans" panose="020B0604020202020204" charset="0"/>
              </a:rPr>
              <a:t>Gen</a:t>
            </a:r>
            <a:r>
              <a:rPr lang="fr-FR" sz="1800" b="1" dirty="0">
                <a:latin typeface="Encode Sans" panose="020B0604020202020204" charset="0"/>
              </a:rPr>
              <a:t>.)</a:t>
            </a:r>
          </a:p>
          <a:p>
            <a:pPr algn="ctr"/>
            <a:endParaRPr lang="en-US" sz="1800" b="1" dirty="0">
              <a:latin typeface="Encode Sans" panose="020B0604020202020204" charset="0"/>
            </a:endParaRPr>
          </a:p>
        </p:txBody>
      </p:sp>
    </p:spTree>
    <p:extLst>
      <p:ext uri="{BB962C8B-B14F-4D97-AF65-F5344CB8AC3E}">
        <p14:creationId xmlns:p14="http://schemas.microsoft.com/office/powerpoint/2010/main" val="2749171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638564-0C47-4C1D-92C7-1768932FCAC5}"/>
              </a:ext>
            </a:extLst>
          </p:cNvPr>
          <p:cNvSpPr>
            <a:spLocks noGrp="1"/>
          </p:cNvSpPr>
          <p:nvPr>
            <p:ph type="title"/>
          </p:nvPr>
        </p:nvSpPr>
        <p:spPr>
          <a:xfrm>
            <a:off x="720000" y="307864"/>
            <a:ext cx="7704000" cy="985139"/>
          </a:xfrm>
        </p:spPr>
        <p:txBody>
          <a:bodyPr/>
          <a:lstStyle/>
          <a:p>
            <a:r>
              <a:rPr lang="en-US" dirty="0"/>
              <a:t>Large Language Models (LLMs)</a:t>
            </a:r>
          </a:p>
        </p:txBody>
      </p:sp>
      <p:sp>
        <p:nvSpPr>
          <p:cNvPr id="5" name="Google Shape;360;p42">
            <a:extLst>
              <a:ext uri="{FF2B5EF4-FFF2-40B4-BE49-F238E27FC236}">
                <a16:creationId xmlns:a16="http://schemas.microsoft.com/office/drawing/2014/main" id="{279262FE-8230-4EE4-875D-A656E2F3D8BD}"/>
              </a:ext>
            </a:extLst>
          </p:cNvPr>
          <p:cNvSpPr txBox="1">
            <a:spLocks/>
          </p:cNvSpPr>
          <p:nvPr/>
        </p:nvSpPr>
        <p:spPr>
          <a:xfrm>
            <a:off x="228842" y="1304841"/>
            <a:ext cx="8195158" cy="35652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indent="0"/>
            <a:r>
              <a:rPr lang="en-US" sz="1800" dirty="0">
                <a:latin typeface="Encode Sans" panose="020B0604020202020204" charset="0"/>
              </a:rPr>
              <a:t>	They represent a </a:t>
            </a:r>
            <a:r>
              <a:rPr lang="en-US" sz="1800" b="1" dirty="0">
                <a:latin typeface="Encode Sans" panose="020B0604020202020204" charset="0"/>
              </a:rPr>
              <a:t>subset</a:t>
            </a:r>
            <a:r>
              <a:rPr lang="en-US" sz="1800" dirty="0">
                <a:latin typeface="Encode Sans" panose="020B0604020202020204" charset="0"/>
              </a:rPr>
              <a:t> of </a:t>
            </a:r>
            <a:r>
              <a:rPr lang="en-US" sz="1800" b="1" dirty="0">
                <a:latin typeface="Encode Sans" panose="020B0604020202020204" charset="0"/>
              </a:rPr>
              <a:t>generative</a:t>
            </a:r>
            <a:r>
              <a:rPr lang="en-US" sz="1800" dirty="0">
                <a:latin typeface="Encode Sans" panose="020B0604020202020204" charset="0"/>
              </a:rPr>
              <a:t> AI engineered specifically for comprehending and generating human language. These models, constructed on the foundation of deep neural networks, undergo training on vast datasets to grasp the nuances of language and generate contextually relevant content. </a:t>
            </a:r>
          </a:p>
          <a:p>
            <a:pPr marL="0" indent="0"/>
            <a:endParaRPr lang="en-US" sz="1800" dirty="0">
              <a:latin typeface="Encode Sans" panose="020B0604020202020204" charset="0"/>
            </a:endParaRPr>
          </a:p>
          <a:p>
            <a:pPr marL="0" indent="0"/>
            <a:r>
              <a:rPr lang="en-US" sz="1800" dirty="0">
                <a:latin typeface="Encode Sans" panose="020B0604020202020204" charset="0"/>
              </a:rPr>
              <a:t>LLMs excel in tasks like text generation, translation, and code completion. </a:t>
            </a:r>
          </a:p>
          <a:p>
            <a:pPr marL="0" indent="0"/>
            <a:r>
              <a:rPr lang="en-US" sz="1800" dirty="0">
                <a:latin typeface="Encode Sans" panose="020B0604020202020204" charset="0"/>
              </a:rPr>
              <a:t>Prominent examples include </a:t>
            </a:r>
            <a:r>
              <a:rPr lang="en-US" sz="1800" b="1" dirty="0">
                <a:latin typeface="Encode Sans" panose="020B0604020202020204" charset="0"/>
              </a:rPr>
              <a:t>GPT-4</a:t>
            </a:r>
            <a:r>
              <a:rPr lang="en-US" sz="1800" dirty="0">
                <a:latin typeface="Encode Sans" panose="020B0604020202020204" charset="0"/>
              </a:rPr>
              <a:t>, </a:t>
            </a:r>
            <a:r>
              <a:rPr lang="en-US" sz="1800" b="1" dirty="0" err="1">
                <a:latin typeface="Encode Sans" panose="020B0604020202020204" charset="0"/>
              </a:rPr>
              <a:t>PaLM</a:t>
            </a:r>
            <a:r>
              <a:rPr lang="en-US" sz="1800" dirty="0">
                <a:latin typeface="Encode Sans" panose="020B0604020202020204" charset="0"/>
              </a:rPr>
              <a:t>, </a:t>
            </a:r>
            <a:r>
              <a:rPr lang="en-US" sz="1800" b="1" dirty="0">
                <a:latin typeface="Encode Sans" panose="020B0604020202020204" charset="0"/>
              </a:rPr>
              <a:t>Claude</a:t>
            </a:r>
            <a:r>
              <a:rPr lang="en-US" sz="1800" dirty="0">
                <a:latin typeface="Encode Sans" panose="020B0604020202020204" charset="0"/>
              </a:rPr>
              <a:t> </a:t>
            </a:r>
            <a:r>
              <a:rPr lang="en-US" sz="1800" b="1" dirty="0">
                <a:latin typeface="Encode Sans" panose="020B0604020202020204" charset="0"/>
              </a:rPr>
              <a:t>3</a:t>
            </a:r>
            <a:r>
              <a:rPr lang="en-US" sz="1800" dirty="0">
                <a:latin typeface="Encode Sans" panose="020B0604020202020204" charset="0"/>
              </a:rPr>
              <a:t>, </a:t>
            </a:r>
            <a:r>
              <a:rPr lang="en-US" sz="1800" b="1" dirty="0">
                <a:latin typeface="Encode Sans" panose="020B0604020202020204" charset="0"/>
              </a:rPr>
              <a:t>Gemini (BARD)</a:t>
            </a:r>
            <a:r>
              <a:rPr lang="en-US" sz="1800" dirty="0">
                <a:latin typeface="Encode Sans" panose="020B0604020202020204" charset="0"/>
              </a:rPr>
              <a:t> and they serve as invaluable tools </a:t>
            </a:r>
          </a:p>
          <a:p>
            <a:pPr marL="0" indent="0"/>
            <a:r>
              <a:rPr lang="en-US" sz="1800" dirty="0">
                <a:latin typeface="Encode Sans" panose="020B0604020202020204" charset="0"/>
              </a:rPr>
              <a:t>for transforming prompts into coherent and human-like language outputs.</a:t>
            </a:r>
          </a:p>
          <a:p>
            <a:pPr marL="0" indent="0"/>
            <a:endParaRPr lang="en-US" sz="1800" dirty="0">
              <a:latin typeface="Encode Sans" panose="020B0604020202020204" charset="0"/>
            </a:endParaRPr>
          </a:p>
          <a:p>
            <a:pPr marL="0" indent="0"/>
            <a:endParaRPr lang="en-US" sz="1800" dirty="0">
              <a:latin typeface="Encode Sans" panose="020B0604020202020204" charset="0"/>
            </a:endParaRPr>
          </a:p>
        </p:txBody>
      </p:sp>
    </p:spTree>
    <p:extLst>
      <p:ext uri="{BB962C8B-B14F-4D97-AF65-F5344CB8AC3E}">
        <p14:creationId xmlns:p14="http://schemas.microsoft.com/office/powerpoint/2010/main" val="201813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FE06130-F95A-40DD-82DC-8897CFFF26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 t="3376" r="1384" b="2391"/>
          <a:stretch/>
        </p:blipFill>
        <p:spPr bwMode="auto">
          <a:xfrm>
            <a:off x="37998" y="104015"/>
            <a:ext cx="9068003" cy="493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8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0"/>
          <p:cNvSpPr txBox="1">
            <a:spLocks noGrp="1"/>
          </p:cNvSpPr>
          <p:nvPr>
            <p:ph type="title"/>
          </p:nvPr>
        </p:nvSpPr>
        <p:spPr>
          <a:xfrm>
            <a:off x="544495" y="66368"/>
            <a:ext cx="7333412" cy="7556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Types of Generative </a:t>
            </a:r>
            <a:r>
              <a:rPr lang="en-US" dirty="0">
                <a:solidFill>
                  <a:schemeClr val="bg2"/>
                </a:solidFill>
              </a:rPr>
              <a:t>AI</a:t>
            </a:r>
            <a:endParaRPr dirty="0">
              <a:solidFill>
                <a:schemeClr val="bg2"/>
              </a:solidFill>
            </a:endParaRPr>
          </a:p>
        </p:txBody>
      </p:sp>
      <p:sp>
        <p:nvSpPr>
          <p:cNvPr id="583" name="Google Shape;583;p50"/>
          <p:cNvSpPr txBox="1">
            <a:spLocks noGrp="1"/>
          </p:cNvSpPr>
          <p:nvPr>
            <p:ph type="title" idx="2"/>
          </p:nvPr>
        </p:nvSpPr>
        <p:spPr>
          <a:xfrm>
            <a:off x="7433606" y="153404"/>
            <a:ext cx="1425900" cy="10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4" name="Google Shape;490;p51">
            <a:extLst>
              <a:ext uri="{FF2B5EF4-FFF2-40B4-BE49-F238E27FC236}">
                <a16:creationId xmlns:a16="http://schemas.microsoft.com/office/drawing/2014/main" id="{B25249FA-FF58-4B77-9430-F3FF0DEFDC76}"/>
              </a:ext>
            </a:extLst>
          </p:cNvPr>
          <p:cNvSpPr txBox="1">
            <a:spLocks/>
          </p:cNvSpPr>
          <p:nvPr/>
        </p:nvSpPr>
        <p:spPr>
          <a:xfrm>
            <a:off x="2775000" y="822067"/>
            <a:ext cx="3594000" cy="38875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Encode Sans" panose="020B0604020202020204" charset="0"/>
              </a:rPr>
              <a:t>Taking a look at some in-use types</a:t>
            </a:r>
          </a:p>
        </p:txBody>
      </p:sp>
      <p:pic>
        <p:nvPicPr>
          <p:cNvPr id="1026" name="Picture 2">
            <a:extLst>
              <a:ext uri="{FF2B5EF4-FFF2-40B4-BE49-F238E27FC236}">
                <a16:creationId xmlns:a16="http://schemas.microsoft.com/office/drawing/2014/main" id="{3B217814-EAFA-4560-930B-87764DA33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 t="10450" r="5006" b="15390"/>
          <a:stretch/>
        </p:blipFill>
        <p:spPr bwMode="auto">
          <a:xfrm>
            <a:off x="35170" y="2142372"/>
            <a:ext cx="3185328" cy="1833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Google Shape;491;p51">
            <a:extLst>
              <a:ext uri="{FF2B5EF4-FFF2-40B4-BE49-F238E27FC236}">
                <a16:creationId xmlns:a16="http://schemas.microsoft.com/office/drawing/2014/main" id="{74AA5A6E-CEE0-4C4F-8181-ADB262633A10}"/>
              </a:ext>
            </a:extLst>
          </p:cNvPr>
          <p:cNvPicPr preferRelativeResize="0">
            <a:picLocks/>
          </p:cNvPicPr>
          <p:nvPr/>
        </p:nvPicPr>
        <p:blipFill rotWithShape="1">
          <a:blip r:embed="rId4"/>
          <a:srcRect l="21620" r="21620"/>
          <a:stretch/>
        </p:blipFill>
        <p:spPr>
          <a:xfrm>
            <a:off x="6524885" y="1382150"/>
            <a:ext cx="1950899" cy="3437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GitHub - riffusion/riffusion: Stable diffusion for real-time music  generation">
            <a:extLst>
              <a:ext uri="{FF2B5EF4-FFF2-40B4-BE49-F238E27FC236}">
                <a16:creationId xmlns:a16="http://schemas.microsoft.com/office/drawing/2014/main" id="{8A4A3B7F-044F-4B7F-A1DA-4FC757A84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382" y="1681686"/>
            <a:ext cx="2838030" cy="28380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80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B2DAA-822A-4BB3-BD4D-DCE4414E9CC1}"/>
              </a:ext>
            </a:extLst>
          </p:cNvPr>
          <p:cNvSpPr>
            <a:spLocks noGrp="1"/>
          </p:cNvSpPr>
          <p:nvPr>
            <p:ph type="title"/>
          </p:nvPr>
        </p:nvSpPr>
        <p:spPr>
          <a:xfrm>
            <a:off x="255638" y="356534"/>
            <a:ext cx="8632724" cy="552949"/>
          </a:xfrm>
        </p:spPr>
        <p:txBody>
          <a:bodyPr/>
          <a:lstStyle/>
          <a:p>
            <a:pPr algn="ctr"/>
            <a:r>
              <a:rPr lang="en-US" sz="2800" dirty="0"/>
              <a:t>Considering More types of Generative Models</a:t>
            </a:r>
          </a:p>
        </p:txBody>
      </p:sp>
      <p:sp>
        <p:nvSpPr>
          <p:cNvPr id="5" name="Text Placeholder 21">
            <a:extLst>
              <a:ext uri="{FF2B5EF4-FFF2-40B4-BE49-F238E27FC236}">
                <a16:creationId xmlns:a16="http://schemas.microsoft.com/office/drawing/2014/main" id="{B437AD9C-712B-493B-8D45-4F48816497EC}"/>
              </a:ext>
            </a:extLst>
          </p:cNvPr>
          <p:cNvSpPr txBox="1">
            <a:spLocks/>
          </p:cNvSpPr>
          <p:nvPr/>
        </p:nvSpPr>
        <p:spPr>
          <a:xfrm>
            <a:off x="577592" y="993055"/>
            <a:ext cx="7699254" cy="392680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68300" indent="-228600">
              <a:buFont typeface="+mj-lt"/>
              <a:buAutoNum type="arabicPeriod"/>
            </a:pPr>
            <a:r>
              <a:rPr lang="en-US" sz="1200" b="1" dirty="0">
                <a:latin typeface="Encode Sans" panose="020B0604020202020204" charset="0"/>
              </a:rPr>
              <a:t>Generative Code</a:t>
            </a:r>
          </a:p>
          <a:p>
            <a:pPr marL="368300" indent="-228600">
              <a:buFont typeface="+mj-lt"/>
              <a:buAutoNum type="arabicPeriod"/>
            </a:pPr>
            <a:endParaRPr lang="en-US" sz="1200" b="1" dirty="0">
              <a:latin typeface="Encode Sans" panose="020B0604020202020204" charset="0"/>
            </a:endParaRPr>
          </a:p>
          <a:p>
            <a:pPr marL="139700"/>
            <a:r>
              <a:rPr lang="en-US" sz="1200" dirty="0">
                <a:latin typeface="Encode Sans" panose="020B0604020202020204" charset="0"/>
              </a:rPr>
              <a:t>This type of AI can automatically create new source code. It analyzes existing code patterns and functionalities to generate code for similar tasks or even entirely new programs. Imagine giving the AI a description of a desired program's function, and it writes the code itself! This holds immense potential for streamlining software development and automating repetitive coding tasks.</a:t>
            </a:r>
          </a:p>
          <a:p>
            <a:pPr marL="139700"/>
            <a:endParaRPr lang="en-US" sz="1200" dirty="0">
              <a:latin typeface="Encode Sans" panose="020B0604020202020204" charset="0"/>
            </a:endParaRPr>
          </a:p>
          <a:p>
            <a:pPr marL="368300" indent="-228600">
              <a:buFont typeface="+mj-lt"/>
              <a:buAutoNum type="arabicPeriod" startAt="2"/>
            </a:pPr>
            <a:r>
              <a:rPr lang="en-US" sz="1200" b="1" dirty="0">
                <a:latin typeface="Encode Sans" panose="020B0604020202020204" charset="0"/>
              </a:rPr>
              <a:t>Generative Song</a:t>
            </a:r>
          </a:p>
          <a:p>
            <a:pPr marL="368300" indent="-228600">
              <a:buFont typeface="+mj-lt"/>
              <a:buAutoNum type="arabicPeriod" startAt="2"/>
            </a:pPr>
            <a:endParaRPr lang="en-US" sz="1200" b="1" dirty="0">
              <a:latin typeface="Encode Sans" panose="020B0604020202020204" charset="0"/>
            </a:endParaRPr>
          </a:p>
          <a:p>
            <a:pPr marL="139700"/>
            <a:r>
              <a:rPr lang="en-US" sz="1200" dirty="0">
                <a:latin typeface="Encode Sans" panose="020B0604020202020204" charset="0"/>
              </a:rPr>
              <a:t>Get ready to unleash your inner musician with generative song AI! These models are trained on vast datasets of music, allowing them to compose new pieces in various styles. You can provide a starting point like a melody or genre, and the AI will craft a complete song based on that. This can be a game-changer for music production, inspiring new creations and aiding composers in overcoming writer's block.</a:t>
            </a:r>
          </a:p>
          <a:p>
            <a:pPr marL="139700"/>
            <a:endParaRPr lang="en-US" sz="1200" dirty="0">
              <a:latin typeface="Encode Sans" panose="020B0604020202020204" charset="0"/>
            </a:endParaRPr>
          </a:p>
          <a:p>
            <a:pPr marL="368300" indent="-228600">
              <a:buFont typeface="+mj-lt"/>
              <a:buAutoNum type="arabicPeriod" startAt="3"/>
            </a:pPr>
            <a:r>
              <a:rPr lang="en-US" sz="1200" b="1" dirty="0">
                <a:latin typeface="Encode Sans" panose="020B0604020202020204" charset="0"/>
              </a:rPr>
              <a:t>Generative Text</a:t>
            </a:r>
          </a:p>
          <a:p>
            <a:pPr marL="368300" indent="-228600">
              <a:buFont typeface="+mj-lt"/>
              <a:buAutoNum type="arabicPeriod" startAt="3"/>
            </a:pPr>
            <a:endParaRPr lang="en-US" sz="1200" b="1" dirty="0">
              <a:latin typeface="Encode Sans" panose="020B0604020202020204" charset="0"/>
            </a:endParaRPr>
          </a:p>
          <a:p>
            <a:pPr marL="139700"/>
            <a:r>
              <a:rPr lang="en-US" sz="1200" dirty="0">
                <a:latin typeface="Encode Sans" panose="020B0604020202020204" charset="0"/>
              </a:rPr>
              <a:t>This is a well-established area of generative AI. Text generation models, like me, are trained on massive amounts of text data. We can generate different creative text formats,  like poems, code, scripts, musical pieces (lyrics), email, letters, etc.,  depending on the input and training data. This can be useful for writers experiencing creative roadblocks or for generating content ideas and marketing copy.</a:t>
            </a:r>
          </a:p>
        </p:txBody>
      </p:sp>
    </p:spTree>
    <p:extLst>
      <p:ext uri="{BB962C8B-B14F-4D97-AF65-F5344CB8AC3E}">
        <p14:creationId xmlns:p14="http://schemas.microsoft.com/office/powerpoint/2010/main" val="193498971"/>
      </p:ext>
    </p:extLst>
  </p:cSld>
  <p:clrMapOvr>
    <a:masterClrMapping/>
  </p:clrMapOvr>
</p:sld>
</file>

<file path=ppt/theme/theme1.xml><?xml version="1.0" encoding="utf-8"?>
<a:theme xmlns:a="http://schemas.openxmlformats.org/drawingml/2006/main" name="Economic Opportunities in Guyana by Slidesgo">
  <a:themeElements>
    <a:clrScheme name="Simple Light">
      <a:dk1>
        <a:srgbClr val="1D1C1C"/>
      </a:dk1>
      <a:lt1>
        <a:srgbClr val="FFFCF9"/>
      </a:lt1>
      <a:dk2>
        <a:srgbClr val="BD4A21"/>
      </a:dk2>
      <a:lt2>
        <a:srgbClr val="D88669"/>
      </a:lt2>
      <a:accent1>
        <a:srgbClr val="FFFFFF"/>
      </a:accent1>
      <a:accent2>
        <a:srgbClr val="FFFFFF"/>
      </a:accent2>
      <a:accent3>
        <a:srgbClr val="FFFFFF"/>
      </a:accent3>
      <a:accent4>
        <a:srgbClr val="FFFFFF"/>
      </a:accent4>
      <a:accent5>
        <a:srgbClr val="FFFFFF"/>
      </a:accent5>
      <a:accent6>
        <a:srgbClr val="FFFFFF"/>
      </a:accent6>
      <a:hlink>
        <a:srgbClr val="1D1C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3468</Words>
  <Application>Microsoft Office PowerPoint</Application>
  <PresentationFormat>On-screen Show (16:9)</PresentationFormat>
  <Paragraphs>237</Paragraphs>
  <Slides>37</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Encode Sans</vt:lpstr>
      <vt:lpstr>Times New Roman</vt:lpstr>
      <vt:lpstr>Anaheim</vt:lpstr>
      <vt:lpstr>Open Sans</vt:lpstr>
      <vt:lpstr>Bebas Neue</vt:lpstr>
      <vt:lpstr>Open Sans</vt:lpstr>
      <vt:lpstr>Open Sans Light</vt:lpstr>
      <vt:lpstr>Poppins</vt:lpstr>
      <vt:lpstr>Nunito Light</vt:lpstr>
      <vt:lpstr>Sora</vt:lpstr>
      <vt:lpstr>Arial</vt:lpstr>
      <vt:lpstr>Economic Opportunities in Guyana by Slidesgo</vt:lpstr>
      <vt:lpstr>Generative Image  Algorithms based on  AI approach with comparative results </vt:lpstr>
      <vt:lpstr>Table of contents</vt:lpstr>
      <vt:lpstr>Introduction to GEN AI</vt:lpstr>
      <vt:lpstr>Generative AI in the modern context</vt:lpstr>
      <vt:lpstr>PowerPoint Presentation</vt:lpstr>
      <vt:lpstr>Large Language Models (LLMs)</vt:lpstr>
      <vt:lpstr>PowerPoint Presentation</vt:lpstr>
      <vt:lpstr>Types of Generative AI</vt:lpstr>
      <vt:lpstr>Considering More types of Generative Models</vt:lpstr>
      <vt:lpstr>The field of Image Generation Models</vt:lpstr>
      <vt:lpstr>PowerPoint Presentation</vt:lpstr>
      <vt:lpstr>PowerPoint Presentation</vt:lpstr>
      <vt:lpstr>Current Uses Cases</vt:lpstr>
      <vt:lpstr>Stable Diffusion</vt:lpstr>
      <vt:lpstr>Main use of Stable Diffusion</vt:lpstr>
      <vt:lpstr>The way it works</vt:lpstr>
      <vt:lpstr>Diffusion Process</vt:lpstr>
      <vt:lpstr>Forward Diffusion</vt:lpstr>
      <vt:lpstr>PowerPoint Presentation</vt:lpstr>
      <vt:lpstr>Reversed Diffusion</vt:lpstr>
      <vt:lpstr>PowerPoint Presentation</vt:lpstr>
      <vt:lpstr>Midjourney</vt:lpstr>
      <vt:lpstr>More about Midjounery</vt:lpstr>
      <vt:lpstr>More Info Regarding Closed Source</vt:lpstr>
      <vt:lpstr>PowerPoint Presentation</vt:lpstr>
      <vt:lpstr>DALLE 2 &amp; 3</vt:lpstr>
      <vt:lpstr>What is DALLE Model</vt:lpstr>
      <vt:lpstr>Limits &amp; Capabilities</vt:lpstr>
      <vt:lpstr>How DALLE works – Short View</vt:lpstr>
      <vt:lpstr>Comparing Results On Prompts</vt:lpstr>
      <vt:lpstr>PowerPoint Presentation</vt:lpstr>
      <vt:lpstr>Other Prompts &amp; Examples</vt:lpstr>
      <vt:lpstr>Future Developments</vt:lpstr>
      <vt:lpstr>Claude 3</vt:lpstr>
      <vt:lpstr>Thank you for your time!</vt:lpstr>
      <vt:lpstr>Bibliography</vt:lpstr>
      <vt:lpstr>Other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Image Algorithms based on AI approach with comparative results </dc:title>
  <dc:creator>Chivu Georgian-Cristian</dc:creator>
  <cp:keywords>Generative Image_x000d_
 Algorithms based on _x000d_
AI approach with comparative results</cp:keywords>
  <cp:lastModifiedBy>ZeroLegion</cp:lastModifiedBy>
  <cp:revision>76</cp:revision>
  <dcterms:modified xsi:type="dcterms:W3CDTF">2024-03-08T10:56:56Z</dcterms:modified>
</cp:coreProperties>
</file>