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318" r:id="rId4"/>
    <p:sldId id="294" r:id="rId5"/>
    <p:sldId id="296" r:id="rId6"/>
    <p:sldId id="293" r:id="rId7"/>
    <p:sldId id="279" r:id="rId8"/>
    <p:sldId id="269" r:id="rId9"/>
    <p:sldId id="289" r:id="rId10"/>
    <p:sldId id="290" r:id="rId11"/>
    <p:sldId id="307" r:id="rId12"/>
    <p:sldId id="305" r:id="rId13"/>
    <p:sldId id="306" r:id="rId14"/>
    <p:sldId id="308" r:id="rId15"/>
    <p:sldId id="304" r:id="rId16"/>
    <p:sldId id="280" r:id="rId17"/>
    <p:sldId id="288" r:id="rId18"/>
    <p:sldId id="282" r:id="rId19"/>
    <p:sldId id="272" r:id="rId20"/>
    <p:sldId id="277" r:id="rId21"/>
    <p:sldId id="313" r:id="rId22"/>
    <p:sldId id="297" r:id="rId23"/>
    <p:sldId id="315" r:id="rId24"/>
    <p:sldId id="314" r:id="rId25"/>
    <p:sldId id="285" r:id="rId26"/>
    <p:sldId id="298" r:id="rId27"/>
    <p:sldId id="275" r:id="rId28"/>
    <p:sldId id="281" r:id="rId29"/>
    <p:sldId id="310" r:id="rId30"/>
    <p:sldId id="311" r:id="rId31"/>
    <p:sldId id="312" r:id="rId32"/>
    <p:sldId id="273" r:id="rId33"/>
    <p:sldId id="309" r:id="rId34"/>
    <p:sldId id="2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2DB2BB"/>
    <a:srgbClr val="66FF33"/>
    <a:srgbClr val="FFFFFF"/>
    <a:srgbClr val="D13638"/>
    <a:srgbClr val="CC0099"/>
    <a:srgbClr val="996633"/>
    <a:srgbClr val="56CDD6"/>
    <a:srgbClr val="3CC5D0"/>
    <a:srgbClr val="D4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030" autoAdjust="0"/>
  </p:normalViewPr>
  <p:slideViewPr>
    <p:cSldViewPr snapToGrid="0">
      <p:cViewPr varScale="1">
        <p:scale>
          <a:sx n="78" d="100"/>
          <a:sy n="78" d="100"/>
        </p:scale>
        <p:origin x="-63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7E44A-FA7B-4F42-9D5F-931FD8A354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DDAAF-DCDA-495F-B47A-1851C91B9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7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0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2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9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8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76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DDAAF-DCDA-495F-B47A-1851C91B92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71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A8B8B6-51E8-4869-8C68-964448D9508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4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D012-4440-5FFB-D22B-B0B401299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7C502-1417-7F8C-B773-844C4C6F0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9B61B-D4DA-129C-4896-8C6783D8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1ACA-E64C-5535-3762-07197C9D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E54-5815-6221-DAF1-EF0C99A8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7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1E1B-ADBE-6C44-24CB-31A25F50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9E632-E580-DEA6-96D8-AACF4F750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22D25-05A5-E8CA-D88D-634CF42E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EE4DD-297E-F06A-4A84-9B52DA1D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5862-5106-56A4-04C4-BFE01201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16A8E-0D90-CD7E-BB4D-5487F7630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4846-1F8B-8EDE-DCBC-D2F47B816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086FB-3D38-1EC8-8DF8-353FBEFB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B866-2A8C-8861-444B-C4FF9B6B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3208F-E634-F04E-A9A5-FED624E1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56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1794-4372-4409-B247-31066CA4D92E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FCDFC-50E8-4CBD-A679-4646B6985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7CCF0-9AA7-46FE-A896-5BEEC47244C2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6E0D-109F-46EB-A5D9-74ADEE809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5D0C8-67DA-4BC5-BEA4-E12CF9CC28F8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578F8-3870-49B4-9F0C-4F55E907D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1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7150E-6ED8-4C1C-AEC2-E1977191612C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BDA0-431D-4957-8404-2739E1249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0183-5F63-4A9B-AC8C-2AD07FC1A73D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3C9B-A22B-40F9-8D4A-54597F680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96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E692-5021-4AAF-B99C-C15FFEC37F62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837E-0D36-4E8B-89EB-ED69AD29B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6053-55B3-4580-90BA-991A283D87A5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5044B-1D9E-476C-8AD3-CCA402247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97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A8C3-AA36-4CF7-936F-F76DC0C724E3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610D-57BA-4C3A-86E2-2219518FD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81A5-1925-4C30-C4D6-49E8F6B9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E02-FE9C-850A-A9CA-ABB7F7D4C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A645C-16A0-8BA7-055B-ACA731F0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BC138-FD25-CD70-D3E1-D4B1A157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502CA-6CD2-38CC-21DA-B58C6D77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88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97274-830B-443A-9775-BB3A420F215D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BBD5-416A-45EA-AA81-B28B7B0BA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64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9424A-99C3-40FA-AFE7-C25EDAB4A05B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F2FFB-5DA0-41F7-87CE-19E128213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17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15A2-A3B1-4858-B64B-18F84111BDCD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AEA4F-0E0E-4D0A-997D-B79F64C0E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3176-9796-6CC5-84FF-CBCDAE88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EC5E1-AFD1-F016-14C7-4CD8674F0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9EA5A-50AA-11EB-8328-F09C991D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CBC39-E6C2-B335-AC74-FACE4D7D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9BA5F-927F-10A7-9BB5-75DF016F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F5AA-9944-F915-01F5-F5DB408F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27D94-5768-0C1B-0803-4D1AC12B8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FF5BD-3333-483B-CBDE-F88D92C18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9653D-ED0E-CFE1-6E3D-AB2E9F4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3A192-A963-2E2F-3E65-F1398A26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633ED-83A1-C8C4-3F18-D22DE22E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BB0B-4958-7FF7-B894-C432F44F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2734E-4B6D-E86A-49AB-4CE18CB93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C4CE0-C47D-95AD-20CD-C29FD4D1F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CD794-FD70-EB49-9D3E-5245098AE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B3B6E-4347-A8BA-8F8D-4F43B80F0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EF524-18C4-F46A-F0E5-4FCCD4D52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1712E-5878-9EFA-CE90-970612ED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207EAB-C47C-4179-647A-37DEE6C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6BB2-C005-59C4-DA5C-EAE8562B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01D25-D574-D5DE-556B-424BB91A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79B49-D129-9520-9DD4-88919DB1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0A5C4-60A5-033E-9C32-6330A1F1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2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FFFF9-9C10-38ED-AFB1-4C00080D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5BFC9-ED57-3A91-3213-430FF2FA0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B18F6-E91E-9080-84D9-5374687B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5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2C8B-5E80-BED8-A8AD-C84F644A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3613D-22A3-4230-AE0E-544CD9EC9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B94D4-E688-7891-9676-873D902E9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83429-17C0-AC05-6A26-7875E174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D778-6EBD-809D-CF54-07F199A6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DED08-9BA2-1A01-63B9-DC839B08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8978-3BA0-6405-D65F-1C51C472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5E6F7-DBDD-50B5-F7B5-BA1487474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9F2B2-D80C-5458-7734-2888CDDB7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27B32-3E1B-90AF-C102-FB310AC8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91C7-037A-BF71-0058-50505133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B0A6D-6191-896D-D9AD-F7D313D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7341E5-2598-A549-A5BD-6B2BECF9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34678-4C3F-3217-E3B9-34A62D2BB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73034-49CB-4D06-A963-00E3E2DDD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4264-8DA7-44C3-87B1-23D968C8B40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BAA9-F2D7-4592-291D-CFFF9B08A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70AB-AC3E-9D5F-716C-A172C290D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43143-B111-4E06-9263-F351D9ECF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C42096-E122-4CDF-AED7-E90C7DFE645B}" type="datetimeFigureOut">
              <a:rPr lang="en-US"/>
              <a:pPr>
                <a:defRPr/>
              </a:pPr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8644A6-12CF-4331-B033-E06CFA7BD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895072-7757-B612-0C93-E5A3C2954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818807" y="283939"/>
            <a:ext cx="12486807" cy="526242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blue dots">
            <a:extLst>
              <a:ext uri="{FF2B5EF4-FFF2-40B4-BE49-F238E27FC236}">
                <a16:creationId xmlns:a16="http://schemas.microsoft.com/office/drawing/2014/main" id="{12A3726A-BA31-4B74-223A-94FA748943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C47E6-53E3-BD5E-C244-46B1A1559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9676" y="1216290"/>
            <a:ext cx="7777066" cy="2735893"/>
          </a:xfrm>
          <a:solidFill>
            <a:srgbClr val="2DB2BB"/>
          </a:solidFill>
        </p:spPr>
        <p:txBody>
          <a:bodyPr>
            <a:noAutofit/>
          </a:bodyPr>
          <a:lstStyle/>
          <a:p>
            <a:pPr algn="l">
              <a:lnSpc>
                <a:spcPct val="75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 and spider distribution modelling by using remote sensing and machine learning methods: A case study in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Apšuciems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mire, Latvia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F0D5A-D56D-A188-AA0F-03572BB2E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986" y="4365011"/>
            <a:ext cx="6686446" cy="768522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lv-LV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Maija Štokmane</a:t>
            </a:r>
            <a:r>
              <a:rPr lang="lv-LV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lv-LV" sz="2300" dirty="0">
                <a:solidFill>
                  <a:schemeClr val="bg1"/>
                </a:solidFill>
              </a:rPr>
              <a:t> </a:t>
            </a:r>
            <a:r>
              <a:rPr lang="lv-LV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Latvia, Riga, Latvia</a:t>
            </a:r>
          </a:p>
          <a:p>
            <a:pPr algn="l">
              <a:lnSpc>
                <a:spcPct val="70000"/>
              </a:lnSpc>
            </a:pPr>
            <a:r>
              <a:rPr lang="lv-LV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Voldemārs Spuņģis</a:t>
            </a:r>
            <a:r>
              <a:rPr lang="lv-LV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lv-LV" sz="2300" dirty="0">
                <a:solidFill>
                  <a:schemeClr val="bg1"/>
                </a:solidFill>
              </a:rPr>
              <a:t> </a:t>
            </a:r>
            <a:r>
              <a:rPr lang="lv-LV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Latvia, Riga, Latvia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08E129B-1229-0D12-9A0F-D5EBDB411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6247C9E3-2FA3-92EA-ADD2-91DA25D3DF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FC8AAF-C333-5EF8-B1E1-018CA61BD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CCADBD-2DD4-57F2-65D5-2EE3C63676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71" y="619196"/>
            <a:ext cx="1507730" cy="16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66633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1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928394" y="589217"/>
            <a:ext cx="13820" cy="5146419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02200" y="109933"/>
            <a:ext cx="39854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lnSpc>
                <a:spcPct val="90000"/>
              </a:lnSpc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>
              <a:lnSpc>
                <a:spcPct val="90000"/>
              </a:lnSpc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>
              <a:lnSpc>
                <a:spcPct val="90000"/>
              </a:lnSpc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>
              <a:lnSpc>
                <a:spcPct val="90000"/>
              </a:lnSpc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lv-LV" sz="35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Vegetation sampling</a:t>
            </a:r>
            <a:endParaRPr lang="en-US" altLang="lv-LV" sz="35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71941" y="4184906"/>
            <a:ext cx="4604860" cy="155073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Collected </a:t>
            </a:r>
            <a:r>
              <a:rPr lang="en-US" altLang="lv-LV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vegetation data </a:t>
            </a:r>
            <a:r>
              <a:rPr lang="en-US" altLang="lv-LV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each plot: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• the </a:t>
            </a:r>
            <a:r>
              <a:rPr lang="en-US" altLang="lv-LV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total number </a:t>
            </a:r>
            <a:r>
              <a:rPr lang="en-US" altLang="lv-LV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plant </a:t>
            </a:r>
            <a:r>
              <a:rPr lang="en-US" altLang="lv-LV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• the composition of vegetation</a:t>
            </a:r>
            <a:endParaRPr lang="en-US" altLang="lv-LV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• the percent cover of each </a:t>
            </a:r>
            <a:r>
              <a:rPr lang="en-US" altLang="lv-LV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plant species</a:t>
            </a:r>
            <a:endParaRPr lang="en-US" altLang="lv-LV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" name="Picture 10" descr="Sample plo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/>
          <a:stretch/>
        </p:blipFill>
        <p:spPr bwMode="auto">
          <a:xfrm>
            <a:off x="347027" y="1070320"/>
            <a:ext cx="4297362" cy="29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71112" y="169772"/>
            <a:ext cx="5250426" cy="102332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3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Entomological equipment</a:t>
            </a:r>
            <a:endParaRPr lang="en-US" altLang="lv-LV" sz="35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"/>
          <a:stretch>
            <a:fillRect/>
          </a:stretch>
        </p:blipFill>
        <p:spPr bwMode="auto">
          <a:xfrm>
            <a:off x="5191147" y="1096503"/>
            <a:ext cx="38417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"/>
          <a:stretch>
            <a:fillRect/>
          </a:stretch>
        </p:blipFill>
        <p:spPr bwMode="auto">
          <a:xfrm>
            <a:off x="9136084" y="1096503"/>
            <a:ext cx="2700338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5162858" y="3433750"/>
            <a:ext cx="2087563" cy="50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lv-LV" altLang="lv-LV" sz="23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Pitfall traps</a:t>
            </a:r>
            <a:endParaRPr lang="lv-LV" altLang="lv-LV" sz="23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443873" y="4774740"/>
            <a:ext cx="1392549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lv-LV" altLang="lv-LV" sz="23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Sweep net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207834" y="4184906"/>
            <a:ext cx="3707606" cy="14351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lv-LV" altLang="lv-LV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Pitfall traps – </a:t>
            </a:r>
            <a:r>
              <a:rPr lang="lv-LV" altLang="lv-LV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collects </a:t>
            </a:r>
            <a:r>
              <a:rPr lang="lv-LV" altLang="lv-LV" sz="20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ground-layer</a:t>
            </a:r>
            <a:r>
              <a:rPr lang="lv-LV" altLang="lv-LV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insects &amp; spiders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lv-LV" altLang="lv-LV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Sweep net – </a:t>
            </a:r>
            <a:r>
              <a:rPr lang="lv-LV" altLang="lv-LV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collects </a:t>
            </a:r>
            <a:r>
              <a:rPr lang="lv-LV" altLang="lv-LV" sz="20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grass-layer</a:t>
            </a:r>
            <a:r>
              <a:rPr lang="lv-LV" altLang="lv-LV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insects &amp; spiders</a:t>
            </a:r>
          </a:p>
        </p:txBody>
      </p:sp>
    </p:spTree>
    <p:extLst>
      <p:ext uri="{BB962C8B-B14F-4D97-AF65-F5344CB8AC3E}">
        <p14:creationId xmlns:p14="http://schemas.microsoft.com/office/powerpoint/2010/main" val="18259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08212" y="34401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lv-LV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Vegetation data: </a:t>
            </a:r>
            <a:r>
              <a:rPr lang="en-US" altLang="lv-LV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Cluster analysis </a:t>
            </a:r>
            <a:endParaRPr lang="en-US" altLang="lv-LV" sz="33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354" y="1391372"/>
            <a:ext cx="111531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A </a:t>
            </a:r>
            <a:r>
              <a:rPr lang="en-US" sz="2500" b="1" dirty="0"/>
              <a:t>cluster </a:t>
            </a:r>
            <a:r>
              <a:rPr lang="en-US" sz="2500" b="1" dirty="0" smtClean="0"/>
              <a:t>analysis </a:t>
            </a:r>
            <a:r>
              <a:rPr lang="en-US" sz="2500" dirty="0" smtClean="0"/>
              <a:t>helped </a:t>
            </a:r>
            <a:r>
              <a:rPr lang="en-US" sz="2500" dirty="0"/>
              <a:t>to </a:t>
            </a:r>
            <a:r>
              <a:rPr lang="en-US" sz="2500" dirty="0" smtClean="0"/>
              <a:t>distinguish the number of vegetation types in the mire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972953"/>
            <a:ext cx="12192000" cy="4018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" y="5174579"/>
            <a:ext cx="1853801" cy="1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08212" y="34401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lv-LV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Vegetation data: </a:t>
            </a:r>
            <a:r>
              <a:rPr lang="en-US" altLang="lv-LV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Cluster analysis </a:t>
            </a:r>
            <a:endParaRPr lang="en-US" altLang="lv-LV" sz="33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972953"/>
            <a:ext cx="12192000" cy="40184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3354" y="1391372"/>
            <a:ext cx="1115316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A </a:t>
            </a:r>
            <a:r>
              <a:rPr lang="en-US" sz="2500" b="1" dirty="0"/>
              <a:t>cluster </a:t>
            </a:r>
            <a:r>
              <a:rPr lang="en-US" sz="2500" b="1" dirty="0" smtClean="0"/>
              <a:t>analysis </a:t>
            </a:r>
            <a:r>
              <a:rPr lang="en-US" sz="2500" dirty="0" smtClean="0"/>
              <a:t>helped </a:t>
            </a:r>
            <a:r>
              <a:rPr lang="en-US" sz="2500" dirty="0"/>
              <a:t>to </a:t>
            </a:r>
            <a:r>
              <a:rPr lang="en-US" sz="2500" dirty="0" smtClean="0"/>
              <a:t>distinguish the number of vegetation types in the mire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" y="5174579"/>
            <a:ext cx="1853801" cy="1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08212" y="34401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lv-LV" sz="33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Insect/spider data: </a:t>
            </a:r>
            <a:r>
              <a:rPr lang="en-US" altLang="lv-LV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Interpolation</a:t>
            </a:r>
            <a:endParaRPr lang="en-US" altLang="lv-LV" sz="33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71" y="65731"/>
            <a:ext cx="7468642" cy="67636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7095" y="1399459"/>
            <a:ext cx="70954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An</a:t>
            </a:r>
            <a:r>
              <a:rPr lang="en-US" sz="2500" b="1" dirty="0" smtClean="0"/>
              <a:t> </a:t>
            </a:r>
            <a:r>
              <a:rPr lang="en-US" sz="2500" b="1" dirty="0"/>
              <a:t>interpolation </a:t>
            </a:r>
            <a:r>
              <a:rPr lang="en-US" sz="2500" b="1" dirty="0" smtClean="0"/>
              <a:t>procedure </a:t>
            </a:r>
            <a:r>
              <a:rPr lang="en-US" sz="2500" dirty="0" smtClean="0"/>
              <a:t>converts </a:t>
            </a:r>
            <a:r>
              <a:rPr lang="en-US" sz="2500" dirty="0"/>
              <a:t>point data into surface </a:t>
            </a:r>
            <a:r>
              <a:rPr lang="en-US" sz="2500" dirty="0" smtClean="0"/>
              <a:t>data, so that these </a:t>
            </a:r>
            <a:r>
              <a:rPr lang="en-US" sz="2500" dirty="0"/>
              <a:t>data </a:t>
            </a:r>
            <a:r>
              <a:rPr lang="en-US" sz="2500" dirty="0" smtClean="0"/>
              <a:t>get some dimensions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8" y="4124902"/>
            <a:ext cx="1962150" cy="1485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4583" y="5531517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lv-LV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pecies </a:t>
            </a:r>
            <a:r>
              <a:rPr lang="lv-LV" altLang="lv-LV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99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08212" y="34401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lv-LV" sz="33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Insect/spider data: </a:t>
            </a:r>
            <a:r>
              <a:rPr lang="en-US" altLang="lv-LV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Interpolation</a:t>
            </a:r>
            <a:endParaRPr lang="en-US" altLang="lv-LV" sz="33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813662" y="2261234"/>
            <a:ext cx="3272243" cy="12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 smtClean="0">
                <a:latin typeface="+mn-lt"/>
              </a:rPr>
              <a:t>The</a:t>
            </a:r>
            <a:r>
              <a:rPr lang="lv-LV" altLang="lv-LV" sz="2300" dirty="0" smtClean="0">
                <a:latin typeface="+mn-lt"/>
              </a:rPr>
              <a:t> n</a:t>
            </a:r>
            <a:r>
              <a:rPr lang="en-US" altLang="lv-LV" sz="2300" dirty="0" smtClean="0">
                <a:latin typeface="+mn-lt"/>
              </a:rPr>
              <a:t>umber </a:t>
            </a:r>
            <a:r>
              <a:rPr lang="en-US" altLang="lv-LV" sz="2300" dirty="0">
                <a:latin typeface="+mn-lt"/>
              </a:rPr>
              <a:t>of collected specimens of </a:t>
            </a:r>
            <a:r>
              <a:rPr lang="en-US" altLang="lv-LV" sz="2300" dirty="0" smtClean="0">
                <a:latin typeface="+mn-lt"/>
              </a:rPr>
              <a:t>a </a:t>
            </a:r>
            <a:r>
              <a:rPr lang="lv-LV" altLang="lv-LV" sz="2300" dirty="0" smtClean="0">
                <a:latin typeface="+mn-lt"/>
              </a:rPr>
              <a:t>species</a:t>
            </a:r>
            <a:r>
              <a:rPr lang="en-US" altLang="lv-LV" sz="2300" dirty="0" smtClean="0">
                <a:latin typeface="+mn-lt"/>
              </a:rPr>
              <a:t> </a:t>
            </a:r>
            <a:endParaRPr lang="lv-LV" altLang="lv-LV" sz="2300" dirty="0">
              <a:latin typeface="+mn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813662" y="4686299"/>
            <a:ext cx="3272243" cy="106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>
                <a:latin typeface="+mn-lt"/>
              </a:rPr>
              <a:t>Interpolated distribution </a:t>
            </a:r>
            <a:r>
              <a:rPr lang="en-US" altLang="lv-LV" sz="2300" dirty="0" smtClean="0">
                <a:latin typeface="+mn-lt"/>
              </a:rPr>
              <a:t>of the same species</a:t>
            </a:r>
            <a:endParaRPr lang="lv-LV" altLang="lv-LV" sz="2300" dirty="0">
              <a:latin typeface="+mn-lt"/>
            </a:endParaRPr>
          </a:p>
        </p:txBody>
      </p:sp>
      <p:sp>
        <p:nvSpPr>
          <p:cNvPr id="15" name="Curved Right Arrow 14"/>
          <p:cNvSpPr/>
          <p:nvPr/>
        </p:nvSpPr>
        <p:spPr>
          <a:xfrm>
            <a:off x="6931783" y="2650923"/>
            <a:ext cx="1759438" cy="2998714"/>
          </a:xfrm>
          <a:prstGeom prst="curvedRightArrow">
            <a:avLst>
              <a:gd name="adj1" fmla="val 25000"/>
              <a:gd name="adj2" fmla="val 50938"/>
              <a:gd name="adj3" fmla="val 21324"/>
            </a:avLst>
          </a:prstGeom>
          <a:solidFill>
            <a:srgbClr val="2DB2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2DB2B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9781" y="3722023"/>
            <a:ext cx="2229338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lv-LV" altLang="lv-LV" sz="24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Interpolation</a:t>
            </a:r>
            <a:r>
              <a:rPr lang="en-US" altLang="lv-LV" sz="24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procedure</a:t>
            </a:r>
            <a:endParaRPr lang="lv-LV" altLang="lv-LV" sz="2400" b="1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0" y="132411"/>
            <a:ext cx="7506748" cy="672558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145013"/>
            <a:ext cx="3195588" cy="186732"/>
          </a:xfrm>
          <a:prstGeom prst="rect">
            <a:avLst/>
          </a:prstGeom>
          <a:solidFill>
            <a:srgbClr val="2DB2BB"/>
          </a:solidFill>
          <a:ln>
            <a:solidFill>
              <a:srgbClr val="2DB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97095" y="1399459"/>
            <a:ext cx="70954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An</a:t>
            </a:r>
            <a:r>
              <a:rPr lang="en-US" sz="2500" b="1" dirty="0" smtClean="0"/>
              <a:t> </a:t>
            </a:r>
            <a:r>
              <a:rPr lang="en-US" sz="2500" b="1" dirty="0"/>
              <a:t>interpolation </a:t>
            </a:r>
            <a:r>
              <a:rPr lang="en-US" sz="2500" b="1" dirty="0" smtClean="0"/>
              <a:t>procedure </a:t>
            </a:r>
            <a:r>
              <a:rPr lang="en-US" sz="2500" dirty="0" smtClean="0"/>
              <a:t>converts </a:t>
            </a:r>
            <a:r>
              <a:rPr lang="en-US" sz="2500" dirty="0"/>
              <a:t>point data into surface </a:t>
            </a:r>
            <a:r>
              <a:rPr lang="en-US" sz="2500" dirty="0" smtClean="0"/>
              <a:t>data, so that these </a:t>
            </a:r>
            <a:r>
              <a:rPr lang="en-US" sz="2500" dirty="0"/>
              <a:t>data </a:t>
            </a:r>
            <a:r>
              <a:rPr lang="en-US" sz="2500" dirty="0" smtClean="0"/>
              <a:t>get some dimensions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8" y="4124902"/>
            <a:ext cx="1962150" cy="14859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83" y="5531517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lv-LV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pecies </a:t>
            </a:r>
            <a:r>
              <a:rPr lang="lv-LV" altLang="lv-LV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53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780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2: </a:t>
            </a: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689608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atellite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04682" y="5310532"/>
            <a:ext cx="11764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</a:t>
            </a:r>
            <a:endParaRPr lang="en-US" sz="2500" dirty="0"/>
          </a:p>
        </p:txBody>
      </p:sp>
      <p:sp>
        <p:nvSpPr>
          <p:cNvPr id="13" name="Rectangle 12"/>
          <p:cNvSpPr/>
          <p:nvPr/>
        </p:nvSpPr>
        <p:spPr>
          <a:xfrm>
            <a:off x="4530173" y="5310532"/>
            <a:ext cx="126553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n-US" sz="25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r="10109"/>
          <a:stretch/>
        </p:blipFill>
        <p:spPr bwMode="auto">
          <a:xfrm>
            <a:off x="755558" y="1672453"/>
            <a:ext cx="5040154" cy="36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r="11905"/>
          <a:stretch/>
        </p:blipFill>
        <p:spPr>
          <a:xfrm>
            <a:off x="6295843" y="1665050"/>
            <a:ext cx="5088500" cy="36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106394"/>
              </p:ext>
            </p:extLst>
          </p:nvPr>
        </p:nvGraphicFramePr>
        <p:xfrm>
          <a:off x="674369" y="676746"/>
          <a:ext cx="10881633" cy="468712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87794">
                  <a:extLst>
                    <a:ext uri="{9D8B030D-6E8A-4147-A177-3AD203B41FA5}">
                      <a16:colId xmlns:a16="http://schemas.microsoft.com/office/drawing/2014/main" val="832744046"/>
                    </a:ext>
                  </a:extLst>
                </a:gridCol>
                <a:gridCol w="4131727">
                  <a:extLst>
                    <a:ext uri="{9D8B030D-6E8A-4147-A177-3AD203B41FA5}">
                      <a16:colId xmlns:a16="http://schemas.microsoft.com/office/drawing/2014/main" val="3861612094"/>
                    </a:ext>
                  </a:extLst>
                </a:gridCol>
                <a:gridCol w="2841805">
                  <a:extLst>
                    <a:ext uri="{9D8B030D-6E8A-4147-A177-3AD203B41FA5}">
                      <a16:colId xmlns:a16="http://schemas.microsoft.com/office/drawing/2014/main" val="2037069228"/>
                    </a:ext>
                  </a:extLst>
                </a:gridCol>
                <a:gridCol w="2820307">
                  <a:extLst>
                    <a:ext uri="{9D8B030D-6E8A-4147-A177-3AD203B41FA5}">
                      <a16:colId xmlns:a16="http://schemas.microsoft.com/office/drawing/2014/main" val="670248334"/>
                    </a:ext>
                  </a:extLst>
                </a:gridCol>
              </a:tblGrid>
              <a:tr h="7794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No.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32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Parameter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Platform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91726"/>
                  </a:ext>
                </a:extLst>
              </a:tr>
              <a:tr h="779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en-US" sz="3200" b="1" u="none" strike="noStrike" dirty="0" smtClean="0">
                          <a:solidFill>
                            <a:srgbClr val="2DB2B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Sentinel-2 </a:t>
                      </a:r>
                      <a:r>
                        <a:rPr lang="en-US" sz="3200" b="0" u="none" strike="noStrike" dirty="0" smtClean="0">
                          <a:solidFill>
                            <a:srgbClr val="2DB2B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(satellite)</a:t>
                      </a:r>
                      <a:endParaRPr lang="en-US" sz="3200" b="0" i="0" u="none" strike="noStrike" dirty="0">
                        <a:solidFill>
                          <a:srgbClr val="2DB2B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lv-LV" sz="3200" b="1" u="none" strike="noStrike" noProof="0" dirty="0" smtClean="0">
                          <a:solidFill>
                            <a:srgbClr val="2DB2B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Aerophoto</a:t>
                      </a:r>
                      <a:r>
                        <a:rPr lang="en-US" sz="3200" b="1" u="none" strike="noStrike" noProof="0" dirty="0" smtClean="0">
                          <a:solidFill>
                            <a:srgbClr val="2DB2B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3200" b="0" u="none" strike="noStrike" noProof="0" dirty="0" smtClean="0">
                          <a:solidFill>
                            <a:srgbClr val="2DB2B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(aircraft)</a:t>
                      </a:r>
                      <a:endParaRPr lang="lv-LV" sz="3200" b="0" i="0" u="none" strike="noStrike" noProof="0" dirty="0">
                        <a:solidFill>
                          <a:srgbClr val="2DB2B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43043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1.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Spatial </a:t>
                      </a:r>
                      <a:r>
                        <a:rPr lang="en-US" sz="3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resolution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75699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Spectral </a:t>
                      </a:r>
                      <a:r>
                        <a:rPr lang="en-US" sz="3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resolution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262598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3.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Temporal </a:t>
                      </a:r>
                      <a:r>
                        <a:rPr lang="en-US" sz="3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resolution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059236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4.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Flying </a:t>
                      </a:r>
                      <a:r>
                        <a:rPr lang="en-US" sz="3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altitude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3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000972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739188" y="2252664"/>
            <a:ext cx="2816814" cy="792424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17" descr="Marks-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r="44289" b="27821"/>
          <a:stretch>
            <a:fillRect/>
          </a:stretch>
        </p:blipFill>
        <p:spPr bwMode="auto">
          <a:xfrm>
            <a:off x="11013525" y="1431162"/>
            <a:ext cx="1019647" cy="85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Marks-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11995" r="-4163" b="27927"/>
          <a:stretch>
            <a:fillRect/>
          </a:stretch>
        </p:blipFill>
        <p:spPr bwMode="auto">
          <a:xfrm>
            <a:off x="8189988" y="1508006"/>
            <a:ext cx="759870" cy="83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05500" y="2347057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10–60 m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46024" y="2370058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0.25 m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86517" y="3119995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bands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16495" y="3134721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bands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6517" y="3892596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days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96496" y="3933600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5500" y="4651357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786 km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16495" y="4692361"/>
            <a:ext cx="2833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endParaRPr lang="en-US" sz="3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59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9960" b="8292"/>
          <a:stretch/>
        </p:blipFill>
        <p:spPr>
          <a:xfrm>
            <a:off x="670130" y="348343"/>
            <a:ext cx="9636160" cy="5280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49744" y="994724"/>
            <a:ext cx="2873351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80000"/>
              </a:lnSpc>
            </a:pP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Sentinel-2</a:t>
            </a:r>
          </a:p>
          <a:p>
            <a:pPr algn="ctr" fontAlgn="ctr">
              <a:lnSpc>
                <a:spcPct val="80000"/>
              </a:lnSpc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(satellite)</a:t>
            </a:r>
          </a:p>
        </p:txBody>
      </p:sp>
    </p:spTree>
    <p:extLst>
      <p:ext uri="{BB962C8B-B14F-4D97-AF65-F5344CB8AC3E}">
        <p14:creationId xmlns:p14="http://schemas.microsoft.com/office/powerpoint/2010/main" val="39604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t="1726" r="3028" b="1628"/>
          <a:stretch/>
        </p:blipFill>
        <p:spPr>
          <a:xfrm>
            <a:off x="670130" y="348343"/>
            <a:ext cx="9636160" cy="52769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80000" y="994724"/>
            <a:ext cx="3054362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80000"/>
              </a:lnSpc>
            </a:pPr>
            <a:r>
              <a:rPr lang="lv-LV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Aerophoto</a:t>
            </a:r>
            <a:endParaRPr lang="en-US" sz="5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ctr">
              <a:lnSpc>
                <a:spcPct val="80000"/>
              </a:lnSpc>
            </a:pPr>
            <a:r>
              <a:rPr lang="lv-LV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(aircraft)</a:t>
            </a:r>
          </a:p>
        </p:txBody>
      </p:sp>
    </p:spTree>
    <p:extLst>
      <p:ext uri="{BB962C8B-B14F-4D97-AF65-F5344CB8AC3E}">
        <p14:creationId xmlns:p14="http://schemas.microsoft.com/office/powerpoint/2010/main" val="42153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2AA5AC"/>
            </a:gs>
            <a:gs pos="0">
              <a:srgbClr val="059DF0"/>
            </a:gs>
            <a:gs pos="100000">
              <a:srgbClr val="85B704"/>
            </a:gs>
            <a:gs pos="100000">
              <a:srgbClr val="6CB232"/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7FB50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84" y="689548"/>
            <a:ext cx="7670614" cy="61684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 bwMode="auto">
          <a:xfrm>
            <a:off x="469556" y="396442"/>
            <a:ext cx="4534929" cy="8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study them?</a:t>
            </a:r>
            <a:endParaRPr lang="en-US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84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10" y="319314"/>
            <a:ext cx="10964692" cy="1235494"/>
          </a:xfrm>
        </p:spPr>
        <p:txBody>
          <a:bodyPr>
            <a:normAutofit/>
          </a:bodyPr>
          <a:lstStyle/>
          <a:p>
            <a:pPr algn="ctr"/>
            <a:r>
              <a:rPr lang="en-US" sz="4700" b="1" dirty="0">
                <a:solidFill>
                  <a:srgbClr val="D136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Machine learning algorithms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844" y="1727191"/>
            <a:ext cx="410398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 regression</a:t>
            </a:r>
          </a:p>
          <a:p>
            <a:endPara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K-Nearest </a:t>
            </a:r>
            <a:r>
              <a:rPr lang="en-US" sz="3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Neighbors</a:t>
            </a:r>
          </a:p>
          <a:p>
            <a:endPara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Naive Bayes</a:t>
            </a:r>
          </a:p>
          <a:p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</a:t>
            </a:r>
            <a:r>
              <a:rPr lang="en-US" sz="35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</a:t>
            </a:r>
            <a:endParaRPr lang="en-US" sz="35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87826" y="1743250"/>
            <a:ext cx="578716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 </a:t>
            </a:r>
            <a:r>
              <a:rPr lang="en-US" sz="3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</a:p>
          <a:p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Vector Machines</a:t>
            </a:r>
          </a:p>
          <a:p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 </a:t>
            </a:r>
            <a:r>
              <a:rPr lang="en-US" sz="35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Mixture Model</a:t>
            </a:r>
            <a:endParaRPr lang="en-US" sz="35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 Boosting </a:t>
            </a:r>
            <a:r>
              <a:rPr lang="en-US" sz="35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Machines</a:t>
            </a:r>
            <a:endParaRPr lang="en-US" sz="35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09969" y="1743250"/>
            <a:ext cx="5185031" cy="670020"/>
          </a:xfrm>
          <a:prstGeom prst="roundRect">
            <a:avLst/>
          </a:prstGeom>
          <a:noFill/>
          <a:ln w="38100">
            <a:solidFill>
              <a:srgbClr val="D13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609969" y="2669716"/>
            <a:ext cx="5185031" cy="670020"/>
          </a:xfrm>
          <a:prstGeom prst="roundRect">
            <a:avLst/>
          </a:prstGeom>
          <a:noFill/>
          <a:ln w="38100">
            <a:solidFill>
              <a:srgbClr val="D13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1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2" b="41456"/>
          <a:stretch/>
        </p:blipFill>
        <p:spPr>
          <a:xfrm>
            <a:off x="584137" y="2556379"/>
            <a:ext cx="5362774" cy="2941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2" b="41456"/>
          <a:stretch/>
        </p:blipFill>
        <p:spPr>
          <a:xfrm>
            <a:off x="6345370" y="2556379"/>
            <a:ext cx="5341151" cy="294152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10" y="319314"/>
            <a:ext cx="10964692" cy="1235494"/>
          </a:xfrm>
        </p:spPr>
        <p:txBody>
          <a:bodyPr>
            <a:normAutofit/>
          </a:bodyPr>
          <a:lstStyle/>
          <a:p>
            <a:pPr algn="ctr"/>
            <a:r>
              <a:rPr lang="en-US" sz="4700" b="1" dirty="0">
                <a:solidFill>
                  <a:srgbClr val="D136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Machine learning algorithms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6345370" y="1598443"/>
            <a:ext cx="5186231" cy="8433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3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Support Vector </a:t>
            </a:r>
            <a:r>
              <a:rPr lang="en-US" sz="3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Machines</a:t>
            </a:r>
            <a:endParaRPr lang="en-US" sz="3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578096" y="1588466"/>
            <a:ext cx="5209731" cy="8433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Random </a:t>
            </a:r>
            <a:r>
              <a:rPr lang="en-US" sz="3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Forest</a:t>
            </a:r>
            <a:endParaRPr lang="en-US" sz="37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1435514" y="2489063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accuracy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1435514" y="3227639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to optimize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1435514" y="3981603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interpretation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1435514" y="4726915"/>
            <a:ext cx="469858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computational cost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7161581" y="2501522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accuracy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7161581" y="3227639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to optimize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7161580" y="3981603"/>
            <a:ext cx="4592269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interpretation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7161581" y="4726915"/>
            <a:ext cx="4195666" cy="8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computational cost</a:t>
            </a:r>
          </a:p>
        </p:txBody>
      </p:sp>
      <p:pic>
        <p:nvPicPr>
          <p:cNvPr id="28" name="Picture 17" descr="Marks-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r="44289" b="27821"/>
          <a:stretch>
            <a:fillRect/>
          </a:stretch>
        </p:blipFill>
        <p:spPr bwMode="auto">
          <a:xfrm>
            <a:off x="5067089" y="1517515"/>
            <a:ext cx="982167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Marks-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11995" r="-4163" b="27927"/>
          <a:stretch>
            <a:fillRect/>
          </a:stretch>
        </p:blipFill>
        <p:spPr bwMode="auto">
          <a:xfrm>
            <a:off x="11236313" y="1575263"/>
            <a:ext cx="72392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435514" y="3338736"/>
            <a:ext cx="4352312" cy="554123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35513" y="4076700"/>
            <a:ext cx="4352312" cy="546616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35513" y="4807157"/>
            <a:ext cx="4352312" cy="546615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9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38"/>
            <a:ext cx="12192000" cy="696992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691151" y="965678"/>
            <a:ext cx="3318720" cy="9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Random </a:t>
            </a:r>
            <a:r>
              <a:rPr lang="en-US" altLang="lv-LV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Forest algorithm</a:t>
            </a:r>
            <a:endParaRPr lang="lv-LV" altLang="lv-LV" sz="33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750806" y="2047150"/>
            <a:ext cx="1199409" cy="1864375"/>
          </a:xfrm>
          <a:prstGeom prst="downArrow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282070" y="3911525"/>
            <a:ext cx="230987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Classification of vegetation </a:t>
            </a:r>
            <a:endParaRPr lang="lv-LV" altLang="lv-LV" sz="2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4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6" y="4097355"/>
            <a:ext cx="2062698" cy="1926696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691151" y="965678"/>
            <a:ext cx="3318720" cy="9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Random </a:t>
            </a:r>
            <a:r>
              <a:rPr lang="en-US" altLang="lv-LV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Forest algorithm</a:t>
            </a:r>
            <a:endParaRPr lang="lv-LV" altLang="lv-LV" sz="33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750806" y="2047150"/>
            <a:ext cx="1199409" cy="1864375"/>
          </a:xfrm>
          <a:prstGeom prst="downArrow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82070" y="3911525"/>
            <a:ext cx="230987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Classification of vegetation </a:t>
            </a:r>
            <a:endParaRPr lang="lv-LV" altLang="lv-LV" sz="2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6" y="4097355"/>
            <a:ext cx="2062698" cy="1926696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7691151" y="965678"/>
            <a:ext cx="3318720" cy="9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Random </a:t>
            </a:r>
            <a:r>
              <a:rPr lang="en-US" altLang="lv-LV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Forest algorithm</a:t>
            </a:r>
            <a:endParaRPr lang="lv-LV" altLang="lv-LV" sz="33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750806" y="2047150"/>
            <a:ext cx="1199409" cy="1864375"/>
          </a:xfrm>
          <a:prstGeom prst="downArrow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82070" y="3911525"/>
            <a:ext cx="230987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lv-LV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Classification of vegetation </a:t>
            </a:r>
            <a:endParaRPr lang="lv-LV" altLang="lv-LV" sz="2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73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8513"/>
              </p:ext>
            </p:extLst>
          </p:nvPr>
        </p:nvGraphicFramePr>
        <p:xfrm>
          <a:off x="201884" y="563835"/>
          <a:ext cx="11634536" cy="48968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54317">
                  <a:extLst>
                    <a:ext uri="{9D8B030D-6E8A-4147-A177-3AD203B41FA5}">
                      <a16:colId xmlns:a16="http://schemas.microsoft.com/office/drawing/2014/main" val="655652986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322256077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3221051118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1234427556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2217518205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3972781775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3427071931"/>
                    </a:ext>
                  </a:extLst>
                </a:gridCol>
                <a:gridCol w="1454317">
                  <a:extLst>
                    <a:ext uri="{9D8B030D-6E8A-4147-A177-3AD203B41FA5}">
                      <a16:colId xmlns:a16="http://schemas.microsoft.com/office/drawing/2014/main" val="3215474800"/>
                    </a:ext>
                  </a:extLst>
                </a:gridCol>
              </a:tblGrid>
              <a:tr h="61939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Vegetation types 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Reference 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User’s Accuracy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09440"/>
                  </a:ext>
                </a:extLst>
              </a:tr>
              <a:tr h="61939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1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00361"/>
                  </a:ext>
                </a:extLst>
              </a:tr>
              <a:tr h="61939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Prediction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3231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149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n-US" sz="25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3398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95%</a:t>
                      </a:r>
                      <a:endParaRPr lang="en-US" sz="2500" b="1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455526"/>
                  </a:ext>
                </a:extLst>
              </a:tr>
              <a:tr h="619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1692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105</a:t>
                      </a:r>
                      <a:endParaRPr lang="en-US" sz="25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5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1880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90%</a:t>
                      </a:r>
                      <a:endParaRPr lang="en-US" sz="2500" b="1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18135"/>
                  </a:ext>
                </a:extLst>
              </a:tr>
              <a:tr h="619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267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356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75%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923475"/>
                  </a:ext>
                </a:extLst>
              </a:tr>
              <a:tr h="619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lv-LV" sz="2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ype </a:t>
                      </a:r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5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n-US" sz="25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5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2361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2380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99%</a:t>
                      </a:r>
                      <a:endParaRPr lang="en-US" sz="2500" b="1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311125"/>
                  </a:ext>
                </a:extLst>
              </a:tr>
              <a:tr h="619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3271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1995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392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2366</a:t>
                      </a:r>
                      <a:endParaRPr lang="en-US" sz="2500" b="1" i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endParaRPr lang="en-US" sz="26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704854"/>
                  </a:ext>
                </a:extLst>
              </a:tr>
              <a:tr h="5610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v-LV" sz="2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Producer’s Accuracy 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99%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85%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68%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2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n-US" sz="25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B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444001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8934450" y="4288925"/>
            <a:ext cx="2878931" cy="1166519"/>
          </a:xfrm>
          <a:prstGeom prst="rect">
            <a:avLst/>
          </a:prstGeom>
          <a:solidFill>
            <a:srgbClr val="FFFF00">
              <a:alpha val="72941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016676" y="4439565"/>
            <a:ext cx="2765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lnSpc>
                <a:spcPct val="90000"/>
              </a:lnSpc>
            </a:pP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Accuracy: </a:t>
            </a:r>
          </a:p>
          <a:p>
            <a:pPr algn="ctr" fontAlgn="ctr">
              <a:lnSpc>
                <a:spcPct val="90000"/>
              </a:lnSpc>
            </a:pPr>
            <a:r>
              <a:rPr lang="en-US" sz="3300" b="1" dirty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96.5% 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6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0" y="639686"/>
            <a:ext cx="5915891" cy="5578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6" y="4267748"/>
            <a:ext cx="1719202" cy="16058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2828" y="91774"/>
            <a:ext cx="1544596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lv-LV" sz="21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Classified vegetation</a:t>
            </a:r>
            <a:endParaRPr lang="lv-LV" altLang="lv-LV" sz="21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122003" y="3184589"/>
            <a:ext cx="2915147" cy="651164"/>
          </a:xfrm>
          <a:prstGeom prst="rightArrow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1"/>
          <a:stretch/>
        </p:blipFill>
        <p:spPr>
          <a:xfrm>
            <a:off x="6184521" y="639686"/>
            <a:ext cx="6054436" cy="557862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33763" y="91774"/>
            <a:ext cx="2713475" cy="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21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Preferred </a:t>
            </a:r>
            <a:r>
              <a:rPr lang="lv-LV" altLang="lv-LV" sz="21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vegetation types of </a:t>
            </a:r>
            <a:r>
              <a:rPr lang="en-US" altLang="lv-LV" sz="21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</a:t>
            </a:r>
            <a:r>
              <a:rPr lang="lv-LV" altLang="lv-LV" sz="21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species</a:t>
            </a:r>
            <a:endParaRPr lang="en-US" altLang="lv-LV" sz="21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78377" y="2544311"/>
            <a:ext cx="2425053" cy="79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lv-LV" sz="1900" dirty="0"/>
              <a:t>Data on species </a:t>
            </a:r>
            <a:r>
              <a:rPr lang="en-US" altLang="lv-LV" sz="1900" dirty="0" smtClean="0"/>
              <a:t>habitat </a:t>
            </a:r>
            <a:r>
              <a:rPr lang="en-US" altLang="lv-LV" sz="1900" dirty="0"/>
              <a:t>preferences integration in the map</a:t>
            </a:r>
            <a:endParaRPr lang="lv-LV" altLang="lv-LV" sz="19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59" y="765804"/>
            <a:ext cx="1961592" cy="14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174843" y="2163433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lv-LV" altLang="lv-LV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pecies </a:t>
            </a:r>
            <a:r>
              <a:rPr lang="lv-LV" altLang="lv-LV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7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780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3: </a:t>
            </a: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Combining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</a:t>
            </a: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</a:t>
            </a: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565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1"/>
          <a:stretch/>
        </p:blipFill>
        <p:spPr>
          <a:xfrm>
            <a:off x="-220374" y="680494"/>
            <a:ext cx="6054436" cy="55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7" y="649865"/>
            <a:ext cx="8436321" cy="560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1" y="420398"/>
            <a:ext cx="6461221" cy="594955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44842" y="2395538"/>
            <a:ext cx="3702459" cy="76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altLang="lv-LV" sz="10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+</a:t>
            </a:r>
            <a:endParaRPr lang="lv-LV" altLang="lv-LV" sz="105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48259" y="2395538"/>
            <a:ext cx="3702459" cy="76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altLang="lv-LV" sz="10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=</a:t>
            </a:r>
            <a:endParaRPr lang="lv-LV" altLang="lv-LV" sz="105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253" y="100768"/>
            <a:ext cx="1560622" cy="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Preferred habitat</a:t>
            </a:r>
            <a:r>
              <a:rPr lang="lv-LV" altLang="lv-LV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562324" y="100768"/>
            <a:ext cx="3067493" cy="8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Interpolated distribution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61792" y="-31176"/>
            <a:ext cx="2675391" cy="8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FINAL map</a:t>
            </a: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474200" y="205609"/>
            <a:ext cx="2524211" cy="1919753"/>
          </a:xfrm>
          <a:prstGeom prst="roundRect">
            <a:avLst/>
          </a:prstGeom>
          <a:solidFill>
            <a:srgbClr val="2DB2B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451088" y="380970"/>
            <a:ext cx="2611049" cy="15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Raster </a:t>
            </a:r>
            <a:r>
              <a:rPr lang="en-US" altLang="lv-LV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Calculator: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Pixel multiplication</a:t>
            </a:r>
            <a:endParaRPr lang="lv-LV" altLang="lv-LV" sz="3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2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/>
      <p:bldP spid="11" grpId="0"/>
      <p:bldP spid="11" grpId="1"/>
      <p:bldP spid="13" grpId="0"/>
      <p:bldP spid="13" grpId="1"/>
      <p:bldP spid="5" grpId="0" animBg="1"/>
      <p:bldP spid="5" grpId="1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1" y="420398"/>
            <a:ext cx="6461221" cy="5949559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43" y="518613"/>
            <a:ext cx="1659577" cy="12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46932" y="5044574"/>
            <a:ext cx="27497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Spatial d</a:t>
            </a:r>
            <a:r>
              <a:rPr lang="lv-LV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istribution </a:t>
            </a:r>
            <a:r>
              <a:rPr lang="lv-LV" altLang="lv-LV" sz="2500" b="1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lv-LV" altLang="lv-LV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species X</a:t>
            </a:r>
          </a:p>
        </p:txBody>
      </p:sp>
    </p:spTree>
    <p:extLst>
      <p:ext uri="{BB962C8B-B14F-4D97-AF65-F5344CB8AC3E}">
        <p14:creationId xmlns:p14="http://schemas.microsoft.com/office/powerpoint/2010/main" val="22321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208 L -0.46445 0.00231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01" y="-43445"/>
            <a:ext cx="3048802" cy="2584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6296" y="754586"/>
            <a:ext cx="3090671" cy="1783080"/>
          </a:xfrm>
          <a:prstGeom prst="rect">
            <a:avLst/>
          </a:prstGeom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1" y="510556"/>
            <a:ext cx="10515600" cy="1325563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Insects &amp; spiders…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9112" y="1931614"/>
            <a:ext cx="10515600" cy="4486275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3000" dirty="0"/>
              <a:t>• Insects &amp; spiders are rapidly declining in recent </a:t>
            </a:r>
            <a:r>
              <a:rPr lang="en-US" sz="3000" dirty="0" smtClean="0"/>
              <a:t>decades…</a:t>
            </a:r>
            <a:endParaRPr lang="en-US" sz="3000" dirty="0"/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 smtClean="0"/>
              <a:t>• Insects </a:t>
            </a:r>
            <a:r>
              <a:rPr lang="en-US" sz="3000" dirty="0"/>
              <a:t>&amp; spiders have </a:t>
            </a:r>
            <a:r>
              <a:rPr lang="en-US" sz="3000" dirty="0" smtClean="0"/>
              <a:t>a </a:t>
            </a:r>
            <a:r>
              <a:rPr lang="en-US" sz="3000" dirty="0"/>
              <a:t>massive importance in sustaining ecosystem functions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/>
              <a:t>• It </a:t>
            </a:r>
            <a:r>
              <a:rPr lang="en-US" sz="3000" dirty="0" smtClean="0"/>
              <a:t>is crucial </a:t>
            </a:r>
            <a:r>
              <a:rPr lang="en-US" sz="3000" dirty="0"/>
              <a:t>to develop management actions </a:t>
            </a:r>
            <a:r>
              <a:rPr lang="en-US" sz="3000" dirty="0" smtClean="0"/>
              <a:t>aiming </a:t>
            </a:r>
            <a:r>
              <a:rPr lang="en-US" sz="3000" dirty="0"/>
              <a:t>to conserve i</a:t>
            </a:r>
            <a:r>
              <a:rPr lang="en-US" sz="3000" dirty="0" smtClean="0"/>
              <a:t>nsects </a:t>
            </a:r>
            <a:r>
              <a:rPr lang="en-US" sz="3000" dirty="0"/>
              <a:t>&amp; spiders </a:t>
            </a:r>
            <a:endParaRPr lang="en-US" sz="3000" dirty="0" smtClean="0"/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 smtClean="0"/>
              <a:t>• In </a:t>
            </a:r>
            <a:r>
              <a:rPr lang="en-US" sz="3000" dirty="0"/>
              <a:t>order to design meaningful conservation strategies, consistent and reliable information on the distribution of species is </a:t>
            </a:r>
            <a:r>
              <a:rPr lang="en-US" sz="3000" dirty="0" smtClean="0"/>
              <a:t>required</a:t>
            </a:r>
            <a:endParaRPr lang="en-US" sz="3000" dirty="0"/>
          </a:p>
        </p:txBody>
      </p:sp>
      <p:pic>
        <p:nvPicPr>
          <p:cNvPr id="12" name="Picture 11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4" y="436059"/>
            <a:ext cx="6461221" cy="5949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12" y="436059"/>
            <a:ext cx="6298619" cy="579971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585110" y="3035543"/>
            <a:ext cx="2126202" cy="7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32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versus</a:t>
            </a:r>
          </a:p>
        </p:txBody>
      </p:sp>
      <p:sp>
        <p:nvSpPr>
          <p:cNvPr id="2" name="Rectangle 1"/>
          <p:cNvSpPr/>
          <p:nvPr/>
        </p:nvSpPr>
        <p:spPr>
          <a:xfrm>
            <a:off x="946932" y="5044574"/>
            <a:ext cx="27497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Spatial d</a:t>
            </a:r>
            <a:r>
              <a:rPr lang="lv-LV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istribution </a:t>
            </a:r>
            <a:r>
              <a:rPr lang="lv-LV" altLang="lv-LV" sz="2500" b="1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lv-LV" altLang="lv-LV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species X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672315" y="5030496"/>
            <a:ext cx="2869731" cy="8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Spatial d</a:t>
            </a:r>
            <a:r>
              <a:rPr lang="lv-LV" altLang="lv-LV" sz="2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istribution </a:t>
            </a:r>
            <a:r>
              <a:rPr lang="lv-LV" altLang="lv-LV" sz="2500" b="1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of </a:t>
            </a:r>
            <a:r>
              <a:rPr lang="lv-LV" altLang="lv-LV" sz="2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species </a:t>
            </a:r>
            <a:r>
              <a:rPr lang="lv-LV" altLang="lv-LV" sz="25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75" y="561899"/>
            <a:ext cx="1659577" cy="126162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43" y="518613"/>
            <a:ext cx="1659577" cy="12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7490471" y="483024"/>
            <a:ext cx="1639397" cy="152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9111" y="793869"/>
            <a:ext cx="10515600" cy="1091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lv-LV" sz="37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main conclusions</a:t>
            </a:r>
            <a:endParaRPr lang="en-US" sz="3700" dirty="0">
              <a:solidFill>
                <a:srgbClr val="2DB2BB"/>
              </a:solidFill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883127" y="2006721"/>
            <a:ext cx="696105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879838" y="2899186"/>
            <a:ext cx="696105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879837" y="3791176"/>
            <a:ext cx="696105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575942" y="1986934"/>
            <a:ext cx="8916873" cy="86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Both the spatial resolution (25 cm) and the spectral resolution (4 bands) of the </a:t>
            </a:r>
            <a:r>
              <a:rPr lang="en-US" altLang="lv-LV" sz="2300" dirty="0" err="1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aerophoto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are sufficient to identify </a:t>
            </a:r>
            <a:r>
              <a:rPr lang="en-US" altLang="lv-LV" sz="2300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vegetation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types in the mire</a:t>
            </a:r>
            <a:endParaRPr lang="lv-LV" altLang="lv-LV" sz="23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75942" y="2880696"/>
            <a:ext cx="10055973" cy="9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</a:t>
            </a:r>
            <a:r>
              <a:rPr lang="en-US" altLang="lv-LV" sz="2300" i="1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Random Forest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machine learning algorithm is suitable for vegetation type classification in the mire, as the results showed high </a:t>
            </a:r>
            <a:r>
              <a:rPr lang="en-US" altLang="lv-LV" sz="2300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accuracy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– nearly 97%</a:t>
            </a:r>
            <a:endParaRPr lang="lv-LV" altLang="lv-LV" sz="23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575941" y="3791176"/>
            <a:ext cx="8876311" cy="83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Currently our developed method has been approbated in </a:t>
            </a:r>
            <a:r>
              <a:rPr lang="en-US" altLang="lv-LV" sz="2300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mires,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but it could potentially be applicable in </a:t>
            </a:r>
            <a:r>
              <a:rPr lang="en-US" altLang="lv-LV" sz="2300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some other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terrestrial habitats as </a:t>
            </a:r>
            <a:r>
              <a:rPr lang="en-US" altLang="lv-LV" sz="2300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well</a:t>
            </a:r>
            <a:endParaRPr lang="lv-LV" altLang="lv-LV" sz="23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882416" y="4683641"/>
            <a:ext cx="696105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575941" y="4632292"/>
            <a:ext cx="9574162" cy="10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This is a highly innovative method that has not been used by </a:t>
            </a:r>
            <a:r>
              <a:rPr lang="en-US" altLang="lv-LV" sz="230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other </a:t>
            </a:r>
            <a:r>
              <a:rPr lang="en-US" altLang="lv-LV" sz="230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scientists; </a:t>
            </a:r>
            <a:r>
              <a:rPr lang="en-US" altLang="lv-LV" sz="2300" dirty="0">
                <a:solidFill>
                  <a:srgbClr val="2DB2B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 this method has a potential to revolutionize the nature protection in Latvia</a:t>
            </a:r>
            <a:endParaRPr lang="lv-LV" altLang="lv-LV" sz="2300" dirty="0">
              <a:solidFill>
                <a:srgbClr val="2DB2B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9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software: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9" y="2126712"/>
            <a:ext cx="1943100" cy="18338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78" y="2490263"/>
            <a:ext cx="3784601" cy="1134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37" y="2285513"/>
            <a:ext cx="1956463" cy="1516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4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153961-886A-F89E-71F5-104DA65BA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63851" y="283939"/>
            <a:ext cx="12486807" cy="526242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25" y="525265"/>
            <a:ext cx="3510646" cy="263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41" y="3502272"/>
            <a:ext cx="2114073" cy="1700067"/>
          </a:xfrm>
          <a:prstGeom prst="ellipse">
            <a:avLst/>
          </a:prstGeom>
          <a:ln w="63500" cap="rnd">
            <a:solidFill>
              <a:srgbClr val="2DB2BB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34740D4-CB81-ABF5-30DD-4DED5D93FD67}"/>
              </a:ext>
            </a:extLst>
          </p:cNvPr>
          <p:cNvSpPr txBox="1">
            <a:spLocks/>
          </p:cNvSpPr>
          <p:nvPr/>
        </p:nvSpPr>
        <p:spPr>
          <a:xfrm>
            <a:off x="7199180" y="1477501"/>
            <a:ext cx="3894067" cy="3340100"/>
          </a:xfrm>
          <a:prstGeom prst="rect">
            <a:avLst/>
          </a:prstGeom>
          <a:solidFill>
            <a:srgbClr val="2DB2B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b="1" dirty="0">
                <a:solidFill>
                  <a:srgbClr val="D4A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you</a:t>
            </a:r>
            <a:r>
              <a:rPr lang="lv-LV" b="1" dirty="0" smtClean="0">
                <a:solidFill>
                  <a:srgbClr val="D4A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</a:t>
            </a:r>
            <a:endParaRPr lang="en-US" b="1" dirty="0" smtClean="0">
              <a:solidFill>
                <a:srgbClr val="D4A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/>
            <a:endParaRPr lang="lv-LV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lv-L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thank all the people who provided help with the </a:t>
            </a:r>
            <a:r>
              <a:rPr lang="lv-LV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fieldwork</a:t>
            </a:r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200" b="1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Andris </a:t>
            </a:r>
            <a:r>
              <a:rPr lang="lv-LV" sz="2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Ziemelis</a:t>
            </a:r>
            <a:r>
              <a:rPr lang="lv-L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Agnese </a:t>
            </a:r>
            <a:r>
              <a:rPr lang="lv-LV" sz="2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Žukova</a:t>
            </a:r>
            <a:r>
              <a:rPr lang="lv-L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</a:t>
            </a:r>
            <a:r>
              <a:rPr lang="lv-LV" sz="2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Rozenberga</a:t>
            </a:r>
            <a:r>
              <a:rPr lang="lv-L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Līga Mihailova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lv-LV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Unda Žīmante</a:t>
            </a:r>
            <a:r>
              <a:rPr lang="lv-LV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66"/>
          <a:stretch>
            <a:fillRect/>
          </a:stretch>
        </p:blipFill>
        <p:spPr bwMode="auto">
          <a:xfrm>
            <a:off x="10656488" y="1032403"/>
            <a:ext cx="1089446" cy="101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472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10"/>
          <p:cNvSpPr>
            <a:spLocks noGrp="1"/>
          </p:cNvSpPr>
          <p:nvPr>
            <p:ph idx="1"/>
          </p:nvPr>
        </p:nvSpPr>
        <p:spPr>
          <a:xfrm>
            <a:off x="689111" y="1931614"/>
            <a:ext cx="11147311" cy="4486275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3000" dirty="0" smtClean="0"/>
              <a:t>• </a:t>
            </a:r>
            <a:r>
              <a:rPr lang="en-US" sz="3000" dirty="0"/>
              <a:t>Recently, in the investigations of </a:t>
            </a:r>
            <a:r>
              <a:rPr lang="en-US" sz="3000" dirty="0" smtClean="0"/>
              <a:t>animal species </a:t>
            </a:r>
            <a:r>
              <a:rPr lang="en-US" sz="3000" dirty="0"/>
              <a:t>distribution, the remote sensing methods are becoming increasingly popular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/>
              <a:t>• Overall, the remote sensing techniques have not yet been widely used in insect and spider ecology studies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/>
              <a:t>• Insects and spiders are too small for direct remote sensing…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000" dirty="0"/>
              <a:t>• BUT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approach </a:t>
            </a:r>
            <a:r>
              <a:rPr lang="en-US" sz="3000" dirty="0"/>
              <a:t>can be used – since insects/spiders are closely related to vegetation, the vegetation can be used as a surrogate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689111" y="510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Insects &amp; spiders…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6" y="-103561"/>
            <a:ext cx="3018021" cy="2263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6296" y="754586"/>
            <a:ext cx="3090671" cy="1783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01" y="-43445"/>
            <a:ext cx="3048802" cy="25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521899" y="4672475"/>
            <a:ext cx="4855585" cy="1110659"/>
          </a:xfrm>
          <a:prstGeom prst="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05791" y="162806"/>
            <a:ext cx="4114800" cy="4114800"/>
          </a:xfrm>
          <a:prstGeom prst="ellipse">
            <a:avLst/>
          </a:prstGeom>
          <a:solidFill>
            <a:srgbClr val="99FF33">
              <a:alpha val="60000"/>
            </a:srgbClr>
          </a:solidFill>
          <a:ln w="15875">
            <a:solidFill>
              <a:srgbClr val="00FF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7722759" y="185142"/>
            <a:ext cx="4114800" cy="4114800"/>
          </a:xfrm>
          <a:prstGeom prst="ellipse">
            <a:avLst/>
          </a:prstGeom>
          <a:solidFill>
            <a:srgbClr val="FF99CC">
              <a:alpha val="60000"/>
            </a:srgbClr>
          </a:solidFill>
          <a:ln w="15875">
            <a:solidFill>
              <a:srgbClr val="FF99CC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514274" y="2099537"/>
            <a:ext cx="4114800" cy="4114800"/>
          </a:xfrm>
          <a:prstGeom prst="ellipse">
            <a:avLst/>
          </a:prstGeom>
          <a:solidFill>
            <a:srgbClr val="99CCFF">
              <a:alpha val="60000"/>
            </a:srgbClr>
          </a:solidFill>
          <a:ln w="1587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577762" y="2171983"/>
            <a:ext cx="1959666" cy="10618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en-US" altLang="lv-LV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Species di</a:t>
            </a:r>
            <a:r>
              <a:rPr lang="lv-LV" altLang="lv-LV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stribution modelling</a:t>
            </a:r>
            <a:endParaRPr lang="lv-LV" altLang="lv-LV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704337" y="1468595"/>
            <a:ext cx="1871663" cy="63094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lv-LV" sz="35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Ecology</a:t>
            </a:r>
            <a:endParaRPr lang="en-US" altLang="lv-LV" sz="35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9537428" y="1221154"/>
            <a:ext cx="1901583" cy="13957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35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Remote sensing </a:t>
            </a:r>
            <a:r>
              <a:rPr lang="en-US" altLang="lv-LV" sz="25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and</a:t>
            </a:r>
            <a:r>
              <a:rPr lang="en-US" altLang="lv-LV" sz="17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altLang="lv-LV" sz="35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GIS</a:t>
            </a:r>
            <a:endParaRPr lang="en-US" altLang="lv-LV" sz="35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635842" y="4774699"/>
            <a:ext cx="1871663" cy="96488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lv-LV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Machine learning</a:t>
            </a:r>
            <a:endParaRPr lang="en-US" altLang="lv-LV" sz="35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198691" y="4547613"/>
            <a:ext cx="1056732" cy="14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altLang="lv-LV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+</a:t>
            </a:r>
            <a:endParaRPr lang="lv-LV" altLang="lv-LV" sz="6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4629" y="1599054"/>
            <a:ext cx="4630772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lv-LV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altLang="lv-LV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demonstrate a novel approach of modelling insect and spider distribution in mire habitats by using the remote sensing and machine learning </a:t>
            </a:r>
            <a:r>
              <a:rPr lang="en-US" altLang="lv-LV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techniques</a:t>
            </a:r>
            <a:endParaRPr lang="lv-LV" altLang="lv-LV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38967" y="4766140"/>
            <a:ext cx="191600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lv-LV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 data </a:t>
            </a:r>
            <a:r>
              <a:rPr lang="en-US" altLang="lv-LV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collection</a:t>
            </a:r>
            <a:endParaRPr lang="lv-LV" altLang="lv-LV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953385" y="4766139"/>
            <a:ext cx="236086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lv-LV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lv-LV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emote </a:t>
            </a:r>
            <a:r>
              <a:rPr lang="en-US" altLang="lv-LV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</a:t>
            </a:r>
            <a:r>
              <a:rPr lang="en-US" altLang="lv-LV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collection</a:t>
            </a:r>
            <a:endParaRPr lang="en-US" altLang="lv-LV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 txBox="1">
            <a:spLocks/>
          </p:cNvSpPr>
          <p:nvPr/>
        </p:nvSpPr>
        <p:spPr>
          <a:xfrm>
            <a:off x="321429" y="800699"/>
            <a:ext cx="4406664" cy="689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main aim…</a:t>
            </a:r>
            <a:endParaRPr lang="en-US" sz="4700" b="1" dirty="0">
              <a:solidFill>
                <a:srgbClr val="2DB2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8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" grpId="0" animBg="1"/>
      <p:bldP spid="9" grpId="0" animBg="1"/>
      <p:bldP spid="12" grpId="0" animBg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 build="allAtOnce"/>
      <p:bldP spid="20" grpId="0" build="allAtOnce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780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500" b="1" dirty="0" smtClean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</a:t>
            </a:r>
            <a:r>
              <a:rPr lang="en-US" sz="5500" b="1" dirty="0">
                <a:solidFill>
                  <a:srgbClr val="2DB2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6326853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3" y="148347"/>
            <a:ext cx="9502766" cy="5563610"/>
          </a:xfrm>
          <a:prstGeom prst="rect">
            <a:avLst/>
          </a:prstGeom>
        </p:spPr>
      </p:pic>
      <p:pic>
        <p:nvPicPr>
          <p:cNvPr id="8" name="Picture 7" descr="A black background with blue dots">
            <a:extLst>
              <a:ext uri="{FF2B5EF4-FFF2-40B4-BE49-F238E27FC236}">
                <a16:creationId xmlns:a16="http://schemas.microsoft.com/office/drawing/2014/main" id="{4C0E24F0-71FE-4E60-88FD-4235642A2A8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59" y="-2293872"/>
            <a:ext cx="10957810" cy="104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map of europe with black dots&#10;&#10;Description automatically generated">
            <a:extLst>
              <a:ext uri="{FF2B5EF4-FFF2-40B4-BE49-F238E27FC236}">
                <a16:creationId xmlns:a16="http://schemas.microsoft.com/office/drawing/2014/main" id="{DB95BB77-94DE-A04C-5D84-4645C7989EC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1" y="5735637"/>
            <a:ext cx="2160270" cy="9677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D48C88-8DEF-A4E7-D485-B33477126548}"/>
              </a:ext>
            </a:extLst>
          </p:cNvPr>
          <p:cNvSpPr/>
          <p:nvPr/>
        </p:nvSpPr>
        <p:spPr>
          <a:xfrm>
            <a:off x="-1" y="6100997"/>
            <a:ext cx="5787827" cy="248212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916490-8091-5974-3C08-0422EE14AB24}"/>
              </a:ext>
            </a:extLst>
          </p:cNvPr>
          <p:cNvSpPr txBox="1"/>
          <p:nvPr/>
        </p:nvSpPr>
        <p:spPr bwMode="auto">
          <a:xfrm>
            <a:off x="8120362" y="5826043"/>
            <a:ext cx="3566160" cy="80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Annual FORTHEM conference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2DB2BB"/>
                </a:solidFill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FORTHEM – For the Future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lv-LV" sz="1200" b="1" i="1" dirty="0">
                <a:effectLst/>
                <a:latin typeface="Noto Sans" panose="020B05020405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6-8, 2024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4E05B-1BF7-D7BB-6CAC-DF867754748E}"/>
              </a:ext>
            </a:extLst>
          </p:cNvPr>
          <p:cNvSpPr/>
          <p:nvPr/>
        </p:nvSpPr>
        <p:spPr>
          <a:xfrm>
            <a:off x="11836422" y="6100997"/>
            <a:ext cx="393501" cy="254051"/>
          </a:xfrm>
          <a:prstGeom prst="roundRect">
            <a:avLst/>
          </a:prstGeom>
          <a:solidFill>
            <a:srgbClr val="2DB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DD0E1-65FC-8EBC-14D9-DA21081D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95" y="247531"/>
            <a:ext cx="10515600" cy="1325563"/>
          </a:xfrm>
        </p:spPr>
        <p:txBody>
          <a:bodyPr/>
          <a:lstStyle/>
          <a:p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</a:t>
            </a:r>
            <a:r>
              <a:rPr lang="en-US" altLang="lv-LV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lv-LV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lv-LV" sz="20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lv-LV" sz="20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097828" y="2571342"/>
            <a:ext cx="190389" cy="18872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30" y="2629476"/>
            <a:ext cx="4893692" cy="3082481"/>
          </a:xfrm>
          <a:prstGeom prst="rect">
            <a:avLst/>
          </a:prstGeom>
        </p:spPr>
      </p:pic>
      <p:sp>
        <p:nvSpPr>
          <p:cNvPr id="13" name="AutoShape 14"/>
          <p:cNvSpPr>
            <a:spLocks noChangeArrowheads="1"/>
          </p:cNvSpPr>
          <p:nvPr/>
        </p:nvSpPr>
        <p:spPr bwMode="auto">
          <a:xfrm rot="1133619" flipV="1">
            <a:off x="3182482" y="3284101"/>
            <a:ext cx="3960000" cy="144000"/>
          </a:xfrm>
          <a:prstGeom prst="rightArrow">
            <a:avLst>
              <a:gd name="adj1" fmla="val 36667"/>
              <a:gd name="adj2" fmla="val 6603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2400" b="0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141069" y="4173315"/>
            <a:ext cx="1957652" cy="91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lv-LV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Apšuciem</a:t>
            </a:r>
            <a:r>
              <a:rPr lang="en-US" altLang="lv-LV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mire</a:t>
            </a:r>
            <a:endParaRPr kumimoji="0" lang="lv-LV" altLang="lv-LV" sz="2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65545" y="3047239"/>
            <a:ext cx="2440724" cy="8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</a:t>
            </a:r>
            <a:r>
              <a:rPr lang="en-US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en-US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</a:t>
            </a:r>
            <a:r>
              <a:rPr lang="en-US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</a:t>
            </a:r>
            <a:r>
              <a:rPr lang="en-US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</a:t>
            </a:r>
            <a:r>
              <a:rPr lang="en-US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lv-LV" altLang="lv-LV" sz="37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endParaRPr lang="lv-LV" altLang="lv-LV" sz="3700" dirty="0">
              <a:solidFill>
                <a:srgbClr val="FF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46192" y="4829973"/>
            <a:ext cx="2183462" cy="61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altLang="lv-LV" sz="3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LITHUANIA</a:t>
            </a:r>
            <a:endParaRPr lang="lv-LV" altLang="lv-LV" sz="3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920784" y="311865"/>
            <a:ext cx="2680132" cy="8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lv-LV" altLang="lv-LV" sz="30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ESTONIA</a:t>
            </a:r>
            <a:endParaRPr lang="lv-LV" altLang="lv-LV" sz="30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77782" y="1553210"/>
            <a:ext cx="1314515" cy="8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lv-LV" altLang="lv-LV" sz="2500" dirty="0">
                <a:solidFill>
                  <a:srgbClr val="0070C0"/>
                </a:solidFill>
                <a:latin typeface="+mn-lt"/>
              </a:rPr>
              <a:t>Gulf of Riga</a:t>
            </a:r>
          </a:p>
        </p:txBody>
      </p:sp>
    </p:spTree>
    <p:extLst>
      <p:ext uri="{BB962C8B-B14F-4D97-AF65-F5344CB8AC3E}">
        <p14:creationId xmlns:p14="http://schemas.microsoft.com/office/powerpoint/2010/main" val="34355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9525" y="625446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altLang="lv-LV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design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24134" y="1333332"/>
            <a:ext cx="469956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•</a:t>
            </a:r>
            <a:r>
              <a:rPr lang="lv-LV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Systematic </a:t>
            </a:r>
            <a:r>
              <a:rPr lang="en-GB" alt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random sampling </a:t>
            </a:r>
          </a:p>
          <a:p>
            <a:r>
              <a:rPr lang="en-US" alt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• A total of </a:t>
            </a:r>
            <a:r>
              <a:rPr lang="lv-LV" alt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57 </a:t>
            </a:r>
            <a:r>
              <a:rPr lang="lv-LV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sample </a:t>
            </a:r>
            <a:r>
              <a:rPr lang="en-GB" alt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plots</a:t>
            </a:r>
            <a:endParaRPr lang="lv-LV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39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1192</Words>
  <Application>Microsoft Office PowerPoint</Application>
  <PresentationFormat>Widescreen</PresentationFormat>
  <Paragraphs>290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Noto Sans</vt:lpstr>
      <vt:lpstr>Times New Roman</vt:lpstr>
      <vt:lpstr>Office Theme</vt:lpstr>
      <vt:lpstr>1_Office Theme</vt:lpstr>
      <vt:lpstr>Insect and spider distribution modelling by using remote sensing and machine learning methods: A case study in Apšuciems mire, Latvia</vt:lpstr>
      <vt:lpstr>PowerPoint Presentation</vt:lpstr>
      <vt:lpstr>Insects &amp; spiders…</vt:lpstr>
      <vt:lpstr>PowerPoint Presentation</vt:lpstr>
      <vt:lpstr>PowerPoint Presentation</vt:lpstr>
      <vt:lpstr>Part 1:  Field data collection</vt:lpstr>
      <vt:lpstr>Study site  </vt:lpstr>
      <vt:lpstr>PowerPoint Presentation</vt:lpstr>
      <vt:lpstr>PowerPoint Presentation</vt:lpstr>
      <vt:lpstr>Entomological equipment</vt:lpstr>
      <vt:lpstr>PowerPoint Presentation</vt:lpstr>
      <vt:lpstr>PowerPoint Presentation</vt:lpstr>
      <vt:lpstr>PowerPoint Presentation</vt:lpstr>
      <vt:lpstr>PowerPoint Presentation</vt:lpstr>
      <vt:lpstr>Part 2:  Remote data collection</vt:lpstr>
      <vt:lpstr>Satellite or aircraft data?</vt:lpstr>
      <vt:lpstr>PowerPoint Presentation</vt:lpstr>
      <vt:lpstr>PowerPoint Presentation</vt:lpstr>
      <vt:lpstr>PowerPoint Presentation</vt:lpstr>
      <vt:lpstr>Machine learning algorithms</vt:lpstr>
      <vt:lpstr>Machine learning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 Combining field &amp; remote data</vt:lpstr>
      <vt:lpstr>PowerPoint Presentation</vt:lpstr>
      <vt:lpstr>PowerPoint Presentation</vt:lpstr>
      <vt:lpstr>PowerPoint Presentation</vt:lpstr>
      <vt:lpstr>PowerPoint Presentation</vt:lpstr>
      <vt:lpstr>Used software: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Agnese Rusakova</dc:creator>
  <cp:lastModifiedBy>Maija</cp:lastModifiedBy>
  <cp:revision>172</cp:revision>
  <dcterms:created xsi:type="dcterms:W3CDTF">2023-10-05T05:13:23Z</dcterms:created>
  <dcterms:modified xsi:type="dcterms:W3CDTF">2024-03-08T09:17:17Z</dcterms:modified>
</cp:coreProperties>
</file>