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7" r:id="rId10"/>
    <p:sldId id="278" r:id="rId11"/>
    <p:sldId id="279" r:id="rId12"/>
    <p:sldId id="281" r:id="rId13"/>
    <p:sldId id="28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D012-4440-5FFB-D22B-B0B401299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7C502-1417-7F8C-B773-844C4C6F0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9B61B-D4DA-129C-4896-8C6783D8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1ACA-E64C-5535-3762-07197C9D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BAE54-5815-6221-DAF1-EF0C99A8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1E1B-ADBE-6C44-24CB-31A25F50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9E632-E580-DEA6-96D8-AACF4F750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22D25-05A5-E8CA-D88D-634CF42E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E4DD-297E-F06A-4A84-9B52DA1D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C5862-5106-56A4-04C4-BFE01201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16A8E-0D90-CD7E-BB4D-5487F7630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44846-1F8B-8EDE-DCBC-D2F47B816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086FB-3D38-1EC8-8DF8-353FBEFB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7B866-2A8C-8861-444B-C4FF9B6B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208F-E634-F04E-A9A5-FED624E1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81A5-1925-4C30-C4D6-49E8F6B9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98E02-FE9C-850A-A9CA-ABB7F7D4C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645C-16A0-8BA7-055B-ACA731F0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BC138-FD25-CD70-D3E1-D4B1A157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502CA-6CD2-38CC-21DA-B58C6D77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3176-9796-6CC5-84FF-CBCDAE88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C5E1-AFD1-F016-14C7-4CD8674F0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9EA5A-50AA-11EB-8328-F09C991D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CBC39-E6C2-B335-AC74-FACE4D7D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BA5F-927F-10A7-9BB5-75DF016F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4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F5AA-9944-F915-01F5-F5DB408F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7D94-5768-0C1B-0803-4D1AC12B8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FF5BD-3333-483B-CBDE-F88D92C18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9653D-ED0E-CFE1-6E3D-AB2E9F46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3A192-A963-2E2F-3E65-F1398A26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33ED-83A1-C8C4-3F18-D22DE22E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BB0B-4958-7FF7-B894-C432F44F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2734E-4B6D-E86A-49AB-4CE18CB93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C4CE0-C47D-95AD-20CD-C29FD4D1F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CD794-FD70-EB49-9D3E-5245098AE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B3B6E-4347-A8BA-8F8D-4F43B80F0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EF524-18C4-F46A-F0E5-4FCCD4D5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1712E-5878-9EFA-CE90-970612ED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07EAB-C47C-4179-647A-37DEE6C1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6BB2-C005-59C4-DA5C-EAE8562B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01D25-D574-D5DE-556B-424BB91A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79B49-D129-9520-9DD4-88919DB1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0A5C4-60A5-033E-9C32-6330A1F1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FFFF9-9C10-38ED-AFB1-4C00080D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5BFC9-ED57-3A91-3213-430FF2FA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18F6-E91E-9080-84D9-5374687B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2C8B-5E80-BED8-A8AD-C84F644A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613D-22A3-4230-AE0E-544CD9EC9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B94D4-E688-7891-9676-873D902E9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83429-17C0-AC05-6A26-7875E174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8D778-6EBD-809D-CF54-07F199A6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DED08-9BA2-1A01-63B9-DC839B08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8978-3BA0-6405-D65F-1C51C472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5E6F7-DBDD-50B5-F7B5-BA1487474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9F2B2-D80C-5458-7734-2888CDDB7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27B32-3E1B-90AF-C102-FB310AC8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091C7-037A-BF71-0058-50505133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B0A6D-6191-896D-D9AD-F7D313D1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3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341E5-2598-A549-A5BD-6B2BECF9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34678-4C3F-3217-E3B9-34A62D2B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73034-49CB-4D06-A963-00E3E2DDD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264-8DA7-44C3-87B1-23D968C8B409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BAA9-F2D7-4592-291D-CFFF9B08A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F70AB-AC3E-9D5F-716C-A172C290D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895072-7757-B612-0C93-E5A3C29541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818807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blue dots">
            <a:extLst>
              <a:ext uri="{FF2B5EF4-FFF2-40B4-BE49-F238E27FC236}">
                <a16:creationId xmlns:a16="http://schemas.microsoft.com/office/drawing/2014/main" id="{12A3726A-BA31-4B74-223A-94FA74894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C47E6-53E3-BD5E-C244-46B1A1559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754" y="1059160"/>
            <a:ext cx="3048000" cy="991250"/>
          </a:xfrm>
          <a:solidFill>
            <a:srgbClr val="2DB2BB"/>
          </a:solidFill>
        </p:spPr>
        <p:txBody>
          <a:bodyPr>
            <a:noAutofit/>
          </a:bodyPr>
          <a:lstStyle/>
          <a:p>
            <a:pPr algn="l"/>
            <a:r>
              <a:rPr lang="ro-RO" sz="2000" b="1" dirty="0">
                <a:solidFill>
                  <a:schemeClr val="bg1"/>
                </a:solidFill>
              </a:rPr>
              <a:t>On matrix representations of operators that are isometric with respect to generalized covariances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F0D5A-D56D-A188-AA0F-03572BB2E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754" y="4628221"/>
            <a:ext cx="5446426" cy="44601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o-RO" sz="7200" dirty="0">
                <a:solidFill>
                  <a:schemeClr val="bg1"/>
                </a:solidFill>
              </a:rPr>
              <a:t>Denisa Nicoleta Cunțan</a:t>
            </a:r>
          </a:p>
          <a:p>
            <a:pPr algn="l"/>
            <a:r>
              <a:rPr lang="ro-RO" sz="7200" dirty="0">
                <a:solidFill>
                  <a:schemeClr val="bg1"/>
                </a:solidFill>
              </a:rPr>
              <a:t>Laurian Suciu</a:t>
            </a:r>
          </a:p>
          <a:p>
            <a:pPr algn="l"/>
            <a:r>
              <a:rPr lang="ro-RO" sz="7200" dirty="0">
                <a:solidFill>
                  <a:schemeClr val="bg1"/>
                </a:solidFill>
              </a:rPr>
              <a:t>,,Lucian Blaga</a:t>
            </a:r>
            <a:r>
              <a:rPr lang="en-US" sz="7200" dirty="0">
                <a:solidFill>
                  <a:schemeClr val="bg1"/>
                </a:solidFill>
              </a:rPr>
              <a:t>” University of Sibiu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08E129B-1229-0D12-9A0F-D5EBDB4111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6247C9E3-2FA3-92EA-ADD2-91DA25D3DF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FC8AAF-C333-5EF8-B1E1-018CA61BD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CCADBD-2DD4-57F2-65D5-2EE3C63676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2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A1558-716B-2B83-395D-AEE7DE4AB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759909-F414-79E5-11AB-A62C83103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1" y="365124"/>
            <a:ext cx="8853555" cy="5382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86C60-F0F7-94CA-88D1-3B5E8864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EA1E44-C0BC-09D9-41C7-EC3B831FD8B9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962F1451-D5BA-A439-DED6-DD311430A3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3B77DDFC-0DD9-39E9-9879-61086B454E23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689E9C-BFE0-FC65-AA6E-29198D72633B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3" descr="A black background with blue dots">
            <a:extLst>
              <a:ext uri="{FF2B5EF4-FFF2-40B4-BE49-F238E27FC236}">
                <a16:creationId xmlns:a16="http://schemas.microsoft.com/office/drawing/2014/main" id="{EA2AE243-7AAC-C680-54BC-7384E5B1DF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47" y="365125"/>
            <a:ext cx="9852212" cy="5811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55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81DE4-92A8-E2C2-84AB-1E5CC0D0F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8AE390-C53C-A4D0-B5A5-0AA248901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40" y="365125"/>
            <a:ext cx="8550647" cy="54609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F4D00B-3899-9949-9BD8-4695F768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4520FB-B8D3-B7B8-A5EE-23FE3E4CB85F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9D7AA25-8394-EC74-9C0E-7E28BC9DA2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25CFD9EA-1598-EEC6-9981-5BAE67522FE0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78372F-75A1-CB08-30C2-E2D53FBC3D84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3" descr="A black background with blue dots">
            <a:extLst>
              <a:ext uri="{FF2B5EF4-FFF2-40B4-BE49-F238E27FC236}">
                <a16:creationId xmlns:a16="http://schemas.microsoft.com/office/drawing/2014/main" id="{4DB49CC2-2D24-DA19-AC0C-E3DBB01ECE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47" y="365125"/>
            <a:ext cx="9852212" cy="5811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00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14387-20FA-5733-4ECC-09104C96A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27AAF2-0C08-47FD-278B-18107575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6172200" cy="415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48A329-E0C5-8C2A-ED97-417E66A24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86" y="4236359"/>
            <a:ext cx="5051523" cy="1864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078B4-B98B-3834-7E1F-AFC13B3B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F186AD-D67B-27AA-91C6-B35E15F94477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BD6C7065-765E-5702-F8AF-1739D68C97E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2ADA9B80-BE0A-EA89-00C2-29A8DE933FD3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EA3946-1F95-2C9C-8EC2-38DF01C15A8D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3" descr="A black background with blue dots">
            <a:extLst>
              <a:ext uri="{FF2B5EF4-FFF2-40B4-BE49-F238E27FC236}">
                <a16:creationId xmlns:a16="http://schemas.microsoft.com/office/drawing/2014/main" id="{B32D4B7C-30BC-E072-6CC0-F8DE9B8B13F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49" y="502952"/>
            <a:ext cx="11505521" cy="633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31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7FE8-7EF7-8CB5-CE05-F98B1DC7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332A1-CBE5-17FB-2A5A-ECFFD4E63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[1] J. </a:t>
            </a:r>
            <a:r>
              <a:rPr lang="en-US" dirty="0" err="1"/>
              <a:t>Agler</a:t>
            </a:r>
            <a:r>
              <a:rPr lang="en-US" dirty="0"/>
              <a:t>, M. </a:t>
            </a:r>
            <a:r>
              <a:rPr lang="en-US" dirty="0" err="1"/>
              <a:t>Stankus</a:t>
            </a:r>
            <a:r>
              <a:rPr lang="en-US" dirty="0"/>
              <a:t>, m-Isometric transformations of Hilbert space, I. </a:t>
            </a:r>
            <a:r>
              <a:rPr lang="en-US" dirty="0" err="1"/>
              <a:t>Integr</a:t>
            </a:r>
            <a:r>
              <a:rPr lang="en-US" dirty="0"/>
              <a:t> </a:t>
            </a:r>
            <a:r>
              <a:rPr lang="en-US" dirty="0" err="1"/>
              <a:t>equ</a:t>
            </a:r>
            <a:r>
              <a:rPr lang="en-US" dirty="0"/>
              <a:t> </a:t>
            </a:r>
            <a:r>
              <a:rPr lang="en-US" dirty="0" err="1"/>
              <a:t>oper</a:t>
            </a:r>
            <a:r>
              <a:rPr lang="en-US" dirty="0"/>
              <a:t> theory 21, 383-429( 1995 )</a:t>
            </a:r>
          </a:p>
          <a:p>
            <a:pPr marL="0" indent="0">
              <a:buNone/>
            </a:pPr>
            <a:r>
              <a:rPr lang="en-US" dirty="0"/>
              <a:t>[2] C. </a:t>
            </a:r>
            <a:r>
              <a:rPr lang="en-US" dirty="0" err="1"/>
              <a:t>Badea</a:t>
            </a:r>
            <a:r>
              <a:rPr lang="en-US" dirty="0"/>
              <a:t>, L. Suciu, Hilbert space operators with two-isometric dilations, J. Operator Theory, THETA, 2021</a:t>
            </a:r>
          </a:p>
          <a:p>
            <a:pPr marL="0" indent="0">
              <a:buNone/>
            </a:pPr>
            <a:r>
              <a:rPr lang="en-US" dirty="0"/>
              <a:t>[3] S.K. Berberian, Introduction to Hilbert space, Oxford University Press, Inc. , 1961</a:t>
            </a:r>
          </a:p>
          <a:p>
            <a:pPr marL="0" indent="0">
              <a:buNone/>
            </a:pPr>
            <a:r>
              <a:rPr lang="en-US" dirty="0"/>
              <a:t>[4] J. Charles, M. </a:t>
            </a:r>
            <a:r>
              <a:rPr lang="en-US" dirty="0" err="1"/>
              <a:t>Mbekhta</a:t>
            </a:r>
            <a:r>
              <a:rPr lang="en-US" dirty="0"/>
              <a:t>, H. </a:t>
            </a:r>
            <a:r>
              <a:rPr lang="en-US" dirty="0" err="1"/>
              <a:t>Queffélec</a:t>
            </a:r>
            <a:r>
              <a:rPr lang="en-US" dirty="0"/>
              <a:t>,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fonctionnelle</a:t>
            </a:r>
            <a:r>
              <a:rPr lang="en-US" dirty="0"/>
              <a:t> et </a:t>
            </a:r>
            <a:r>
              <a:rPr lang="en-US" dirty="0" err="1"/>
              <a:t>théorie</a:t>
            </a:r>
            <a:r>
              <a:rPr lang="en-US" dirty="0"/>
              <a:t> des </a:t>
            </a:r>
            <a:r>
              <a:rPr lang="en-US" dirty="0" err="1"/>
              <a:t>opérateurs</a:t>
            </a:r>
            <a:r>
              <a:rPr lang="en-US" dirty="0"/>
              <a:t>. Rappels de </a:t>
            </a:r>
            <a:r>
              <a:rPr lang="en-US" dirty="0" err="1"/>
              <a:t>cours</a:t>
            </a:r>
            <a:r>
              <a:rPr lang="en-US" dirty="0"/>
              <a:t> et </a:t>
            </a:r>
            <a:r>
              <a:rPr lang="en-US" dirty="0" err="1"/>
              <a:t>exercices</a:t>
            </a:r>
            <a:r>
              <a:rPr lang="en-US" dirty="0"/>
              <a:t> </a:t>
            </a:r>
            <a:r>
              <a:rPr lang="en-US" dirty="0" err="1"/>
              <a:t>corrigés</a:t>
            </a:r>
            <a:r>
              <a:rPr lang="en-US" dirty="0"/>
              <a:t>, </a:t>
            </a:r>
            <a:r>
              <a:rPr lang="en-US" dirty="0" err="1"/>
              <a:t>Dunod</a:t>
            </a:r>
            <a:r>
              <a:rPr lang="en-US" dirty="0"/>
              <a:t>, 2010</a:t>
            </a:r>
          </a:p>
          <a:p>
            <a:pPr marL="0" indent="0">
              <a:buNone/>
            </a:pPr>
            <a:r>
              <a:rPr lang="en-US" dirty="0"/>
              <a:t>[5] C. </a:t>
            </a:r>
            <a:r>
              <a:rPr lang="en-US" dirty="0" err="1"/>
              <a:t>Foia</a:t>
            </a:r>
            <a:r>
              <a:rPr lang="ro-RO" dirty="0"/>
              <a:t>ș, </a:t>
            </a:r>
            <a:r>
              <a:rPr lang="en-US" dirty="0"/>
              <a:t>A. E. </a:t>
            </a:r>
            <a:r>
              <a:rPr lang="en-US" dirty="0" err="1"/>
              <a:t>Frazho</a:t>
            </a:r>
            <a:r>
              <a:rPr lang="en-US" dirty="0"/>
              <a:t>, The commutant lifting approach to interpolation problems, </a:t>
            </a:r>
            <a:r>
              <a:rPr lang="en-US" dirty="0" err="1"/>
              <a:t>Birkhäuser</a:t>
            </a:r>
            <a:r>
              <a:rPr lang="en-US" dirty="0"/>
              <a:t>, 1990</a:t>
            </a:r>
          </a:p>
          <a:p>
            <a:pPr marL="0" indent="0">
              <a:buNone/>
            </a:pPr>
            <a:r>
              <a:rPr lang="en-US" dirty="0"/>
              <a:t>[6] I. </a:t>
            </a:r>
            <a:r>
              <a:rPr lang="en-US" dirty="0" err="1"/>
              <a:t>Gohberg</a:t>
            </a:r>
            <a:r>
              <a:rPr lang="en-US" dirty="0"/>
              <a:t>, S. Goldberg, M.A. Kaashoek, Basic Classes of Linear Operators, </a:t>
            </a:r>
            <a:r>
              <a:rPr lang="en-US" dirty="0" err="1"/>
              <a:t>Birkhäuser</a:t>
            </a:r>
            <a:r>
              <a:rPr lang="en-US" dirty="0"/>
              <a:t>, 2003</a:t>
            </a:r>
          </a:p>
          <a:p>
            <a:pPr marL="0" indent="0">
              <a:buNone/>
            </a:pPr>
            <a:r>
              <a:rPr lang="en-US" dirty="0"/>
              <a:t>[7] C. S. </a:t>
            </a:r>
            <a:r>
              <a:rPr lang="en-US" dirty="0" err="1"/>
              <a:t>Kubrusly</a:t>
            </a:r>
            <a:r>
              <a:rPr lang="en-US" dirty="0"/>
              <a:t>, Hilbert space operators. A problem solving approach, </a:t>
            </a:r>
            <a:r>
              <a:rPr lang="en-US" dirty="0" err="1"/>
              <a:t>Birkhäuser</a:t>
            </a:r>
            <a:r>
              <a:rPr lang="en-US" dirty="0"/>
              <a:t>, 2003</a:t>
            </a:r>
          </a:p>
          <a:p>
            <a:pPr marL="0" indent="0">
              <a:buNone/>
            </a:pPr>
            <a:r>
              <a:rPr lang="en-US" dirty="0"/>
              <a:t>[8] S. McCullough, B. Russo, The 3-Isometric Lifting Theorem </a:t>
            </a:r>
            <a:r>
              <a:rPr lang="en-US" dirty="0" err="1"/>
              <a:t>Integr</a:t>
            </a:r>
            <a:r>
              <a:rPr lang="en-US" dirty="0"/>
              <a:t>. </a:t>
            </a:r>
            <a:r>
              <a:rPr lang="en-US" dirty="0" err="1"/>
              <a:t>Equ</a:t>
            </a:r>
            <a:r>
              <a:rPr lang="en-US" dirty="0"/>
              <a:t>. </a:t>
            </a:r>
            <a:r>
              <a:rPr lang="en-US" dirty="0" err="1"/>
              <a:t>Oper</a:t>
            </a:r>
            <a:r>
              <a:rPr lang="en-US" dirty="0"/>
              <a:t>. Theory 84, 69-87 ( 2016 )</a:t>
            </a:r>
          </a:p>
          <a:p>
            <a:endParaRPr lang="ro-RO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9FFF763-B3ED-0BA7-A4FB-2620122762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26" y="5874327"/>
            <a:ext cx="2160270" cy="834646"/>
          </a:xfrm>
          <a:prstGeom prst="rect">
            <a:avLst/>
          </a:prstGeom>
        </p:spPr>
      </p:pic>
      <p:pic>
        <p:nvPicPr>
          <p:cNvPr id="8" name="Content Placeholder 3" descr="A black background with blue dots">
            <a:extLst>
              <a:ext uri="{FF2B5EF4-FFF2-40B4-BE49-F238E27FC236}">
                <a16:creationId xmlns:a16="http://schemas.microsoft.com/office/drawing/2014/main" id="{A2CC0D70-ECD1-399B-9438-A0F1559B6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55" y="681037"/>
            <a:ext cx="9852212" cy="58118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3E77EC-B0B2-91AD-94AD-0451562A6AB7}"/>
              </a:ext>
            </a:extLst>
          </p:cNvPr>
          <p:cNvSpPr txBox="1"/>
          <p:nvPr/>
        </p:nvSpPr>
        <p:spPr>
          <a:xfrm>
            <a:off x="7220157" y="5996782"/>
            <a:ext cx="5677565" cy="676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830CB6-493C-BFC0-AD28-184A2FF8380A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13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153961-886A-F89E-71F5-104DA65BA4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63851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4740D4-CB81-ABF5-30DD-4DED5D93FD67}"/>
              </a:ext>
            </a:extLst>
          </p:cNvPr>
          <p:cNvSpPr txBox="1">
            <a:spLocks/>
          </p:cNvSpPr>
          <p:nvPr/>
        </p:nvSpPr>
        <p:spPr>
          <a:xfrm>
            <a:off x="6577337" y="1311639"/>
            <a:ext cx="4942824" cy="1937363"/>
          </a:xfrm>
          <a:prstGeom prst="rect">
            <a:avLst/>
          </a:prstGeom>
          <a:solidFill>
            <a:srgbClr val="2DB2B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6000" b="1" dirty="0">
                <a:solidFill>
                  <a:schemeClr val="bg1"/>
                </a:solidFill>
              </a:rPr>
              <a:t>Thank you!</a:t>
            </a:r>
          </a:p>
          <a:p>
            <a:pPr algn="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B6F23B-3EDE-5011-3ACD-14C9F9B16FBE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B06A74B-4FD8-0C16-5E95-44EBA70B9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0"/>
            <a:ext cx="8063345" cy="5675243"/>
          </a:xfrm>
        </p:spPr>
      </p:pic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B166E-4277-46A6-F634-492BF3AE0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005" y="524004"/>
            <a:ext cx="9851990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200C74-AFB6-C5C5-106E-D01B6DBB3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7677727" cy="5352078"/>
          </a:xfrm>
        </p:spPr>
      </p:pic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0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F350698-0AA7-F4C6-3F01-7EFA2C22E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23979"/>
            <a:ext cx="8241144" cy="5511658"/>
          </a:xfrm>
        </p:spPr>
      </p:pic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B1EF30E-C387-7972-4476-BDB06FAD7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8" y="365125"/>
            <a:ext cx="7956416" cy="5418659"/>
          </a:xfrm>
        </p:spPr>
      </p:pic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6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99AC91B-47F5-E4ED-6802-3D87A40B6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381721" cy="5370512"/>
          </a:xfrm>
        </p:spPr>
      </p:pic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4E87850-F83E-C0FD-D49F-8ABE9FE59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7585364" cy="5333341"/>
          </a:xfrm>
        </p:spPr>
      </p:pic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4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30BC3D-7C1F-468B-F631-AFEE2A507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991764" cy="5399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231736-7717-8BF1-4588-BA958CCE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Content Placeholder 3" descr="A black background with blue dots">
            <a:extLst>
              <a:ext uri="{FF2B5EF4-FFF2-40B4-BE49-F238E27FC236}">
                <a16:creationId xmlns:a16="http://schemas.microsoft.com/office/drawing/2014/main" id="{2C083A15-2598-D96B-2B6B-9A7E8615C38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94" y="726141"/>
            <a:ext cx="10336306" cy="62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E406E4-3999-4543-0C55-D559AFC1CC3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BF9F0CC9-99B0-4B27-CDB7-47B04A5AEE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37BD7483-C03C-C329-2AA8-FC6556987390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FC6032-A727-75E6-EC8B-132128B9DBFF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3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5B797-47DF-860D-88F9-9985CA097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C7B4BB-55C3-C034-134F-CF5F0AB79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33" y="1434688"/>
            <a:ext cx="7445385" cy="377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A7307-31AB-B51B-2CC6-12AE2F66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Content Placeholder 3" descr="A black background with blue dots">
            <a:extLst>
              <a:ext uri="{FF2B5EF4-FFF2-40B4-BE49-F238E27FC236}">
                <a16:creationId xmlns:a16="http://schemas.microsoft.com/office/drawing/2014/main" id="{61EFFC9C-6341-8B45-F5AF-A6550C2A4D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94" y="726141"/>
            <a:ext cx="10336306" cy="62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3D00FF-7B37-0A28-FB4C-5980EC7E205E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A5565ABB-84C1-1E40-C711-558C6C42979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89F53109-7883-5B78-EE56-AF49B8616AB3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A8AA6F-5551-0B5A-2A43-70ABAA52A9E1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0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420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Noto Sans</vt:lpstr>
      <vt:lpstr>Office Theme</vt:lpstr>
      <vt:lpstr>On matrix representations of operators that are isometric with respect to generalized covariances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Agnese Rusakova</dc:creator>
  <cp:lastModifiedBy>Denisa Cunțan</cp:lastModifiedBy>
  <cp:revision>8</cp:revision>
  <dcterms:created xsi:type="dcterms:W3CDTF">2023-10-05T05:13:23Z</dcterms:created>
  <dcterms:modified xsi:type="dcterms:W3CDTF">2024-03-07T21:01:48Z</dcterms:modified>
</cp:coreProperties>
</file>