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77" r:id="rId3"/>
    <p:sldId id="269" r:id="rId4"/>
    <p:sldId id="279" r:id="rId5"/>
    <p:sldId id="270" r:id="rId6"/>
    <p:sldId id="287" r:id="rId7"/>
    <p:sldId id="275" r:id="rId8"/>
    <p:sldId id="271" r:id="rId9"/>
    <p:sldId id="281" r:id="rId10"/>
    <p:sldId id="282" r:id="rId11"/>
    <p:sldId id="283" r:id="rId12"/>
    <p:sldId id="273" r:id="rId13"/>
    <p:sldId id="284" r:id="rId14"/>
    <p:sldId id="285" r:id="rId15"/>
    <p:sldId id="274"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DB2B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87" autoAdjust="0"/>
    <p:restoredTop sz="96287" autoAdjust="0"/>
  </p:normalViewPr>
  <p:slideViewPr>
    <p:cSldViewPr snapToGrid="0">
      <p:cViewPr varScale="1">
        <p:scale>
          <a:sx n="91" d="100"/>
          <a:sy n="91" d="100"/>
        </p:scale>
        <p:origin x="66" y="564"/>
      </p:cViewPr>
      <p:guideLst/>
    </p:cSldViewPr>
  </p:slideViewPr>
  <p:notesTextViewPr>
    <p:cViewPr>
      <p:scale>
        <a:sx n="1" d="1"/>
        <a:sy n="1" d="1"/>
      </p:scale>
      <p:origin x="0" y="0"/>
    </p:cViewPr>
  </p:notesTextViewPr>
  <p:notesViewPr>
    <p:cSldViewPr snapToGrid="0">
      <p:cViewPr varScale="1">
        <p:scale>
          <a:sx n="70" d="100"/>
          <a:sy n="70" d="100"/>
        </p:scale>
        <p:origin x="2962" y="53"/>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57CE9D2-48CE-4CFB-8F9F-22CC2E5C19F6}" type="doc">
      <dgm:prSet loTypeId="urn:microsoft.com/office/officeart/2005/8/layout/bProcess4" loCatId="process" qsTypeId="urn:microsoft.com/office/officeart/2005/8/quickstyle/simple3" qsCatId="simple" csTypeId="urn:microsoft.com/office/officeart/2005/8/colors/accent1_2" csCatId="accent1" phldr="1"/>
      <dgm:spPr/>
      <dgm:t>
        <a:bodyPr/>
        <a:lstStyle/>
        <a:p>
          <a:endParaRPr lang="en-US"/>
        </a:p>
      </dgm:t>
    </dgm:pt>
    <dgm:pt modelId="{61B3BA78-13F3-4361-A338-9964CBEDD8A5}">
      <dgm:prSet phldrT="[Text]" custT="1"/>
      <dgm:spPr/>
      <dgm:t>
        <a:bodyPr/>
        <a:lstStyle/>
        <a:p>
          <a:r>
            <a:rPr lang="ro-RO" sz="2400" b="1" dirty="0"/>
            <a:t>I</a:t>
          </a:r>
          <a:r>
            <a:rPr lang="ro-RO" sz="2400" b="1" baseline="-25000" dirty="0"/>
            <a:t>1</a:t>
          </a:r>
          <a:r>
            <a:rPr lang="ro-RO" sz="2400" b="1" dirty="0"/>
            <a:t> - It </a:t>
          </a:r>
          <a:r>
            <a:rPr lang="ro-RO" sz="2400" b="1" dirty="0" err="1"/>
            <a:t>is</a:t>
          </a:r>
          <a:r>
            <a:rPr lang="ro-RO" sz="2400" b="1" dirty="0"/>
            <a:t> </a:t>
          </a:r>
          <a:r>
            <a:rPr lang="ro-RO" sz="2400" b="1" dirty="0" err="1"/>
            <a:t>assumed</a:t>
          </a:r>
          <a:r>
            <a:rPr lang="ro-RO" sz="2400" b="1" dirty="0"/>
            <a:t> </a:t>
          </a:r>
          <a:r>
            <a:rPr lang="ro-RO" sz="2400" b="1" dirty="0" err="1"/>
            <a:t>that</a:t>
          </a:r>
          <a:r>
            <a:rPr lang="ro-RO" sz="2400" b="1" dirty="0"/>
            <a:t> </a:t>
          </a:r>
          <a:r>
            <a:rPr lang="ro-RO" sz="2400" b="1" dirty="0" err="1"/>
            <a:t>there</a:t>
          </a:r>
          <a:r>
            <a:rPr lang="ro-RO" sz="2400" b="1" dirty="0"/>
            <a:t> are </a:t>
          </a:r>
          <a:r>
            <a:rPr lang="ro-RO" sz="2400" b="1" dirty="0" err="1"/>
            <a:t>correlations</a:t>
          </a:r>
          <a:r>
            <a:rPr lang="ro-RO" sz="2400" b="1" dirty="0"/>
            <a:t> </a:t>
          </a:r>
          <a:r>
            <a:rPr lang="ro-RO" sz="2400" b="1" dirty="0" err="1"/>
            <a:t>between</a:t>
          </a:r>
          <a:r>
            <a:rPr lang="ro-RO" sz="2400" b="1" dirty="0"/>
            <a:t> </a:t>
          </a:r>
          <a:r>
            <a:rPr lang="ro-RO" sz="2400" b="1" dirty="0" err="1"/>
            <a:t>personality</a:t>
          </a:r>
          <a:r>
            <a:rPr lang="ro-RO" sz="2400" b="1" dirty="0"/>
            <a:t> </a:t>
          </a:r>
          <a:r>
            <a:rPr lang="ro-RO" sz="2400" b="1" dirty="0" err="1"/>
            <a:t>factors</a:t>
          </a:r>
          <a:r>
            <a:rPr lang="ro-RO" sz="2400" b="1" dirty="0"/>
            <a:t> </a:t>
          </a:r>
          <a:r>
            <a:rPr lang="ro-RO" sz="2400" b="1" dirty="0" err="1"/>
            <a:t>measured</a:t>
          </a:r>
          <a:r>
            <a:rPr lang="ro-RO" sz="2400" b="1" dirty="0"/>
            <a:t> on </a:t>
          </a:r>
          <a:r>
            <a:rPr lang="ro-RO" sz="2400" b="1" dirty="0" err="1"/>
            <a:t>the</a:t>
          </a:r>
          <a:r>
            <a:rPr lang="ro-RO" sz="2400" b="1" dirty="0"/>
            <a:t> Big </a:t>
          </a:r>
          <a:r>
            <a:rPr lang="ro-RO" sz="2400" b="1" dirty="0" err="1"/>
            <a:t>Five</a:t>
          </a:r>
          <a:r>
            <a:rPr lang="ro-RO" sz="2400" b="1" dirty="0"/>
            <a:t> scale and </a:t>
          </a:r>
          <a:r>
            <a:rPr lang="ro-RO" sz="2400" b="1" dirty="0" err="1"/>
            <a:t>Positive</a:t>
          </a:r>
          <a:r>
            <a:rPr lang="ro-RO" sz="2400" b="1" dirty="0"/>
            <a:t> </a:t>
          </a:r>
          <a:r>
            <a:rPr lang="ro-RO" sz="2400" b="1" dirty="0" err="1"/>
            <a:t>Attitude</a:t>
          </a:r>
          <a:r>
            <a:rPr lang="ro-RO" sz="2400" b="1" dirty="0"/>
            <a:t> </a:t>
          </a:r>
          <a:r>
            <a:rPr lang="ro-RO" sz="2400" b="1" dirty="0" err="1"/>
            <a:t>towards</a:t>
          </a:r>
          <a:r>
            <a:rPr lang="ro-RO" sz="2400" b="1" dirty="0"/>
            <a:t> </a:t>
          </a:r>
          <a:r>
            <a:rPr lang="ro-RO" sz="2400" b="1" dirty="0" err="1"/>
            <a:t>Sustainable</a:t>
          </a:r>
          <a:r>
            <a:rPr lang="ro-RO" sz="2400" b="1" dirty="0"/>
            <a:t> </a:t>
          </a:r>
          <a:r>
            <a:rPr lang="ro-RO" sz="2400" b="1" dirty="0" err="1"/>
            <a:t>Tourism</a:t>
          </a:r>
          <a:r>
            <a:rPr lang="ro-RO" sz="2400" b="1" dirty="0"/>
            <a:t>, </a:t>
          </a:r>
          <a:r>
            <a:rPr lang="ro-RO" sz="2400" b="1" dirty="0" err="1"/>
            <a:t>with</a:t>
          </a:r>
          <a:r>
            <a:rPr lang="ro-RO" sz="2400" b="1" dirty="0"/>
            <a:t> </a:t>
          </a:r>
          <a:r>
            <a:rPr lang="ro-RO" sz="2400" b="1" dirty="0" err="1"/>
            <a:t>the</a:t>
          </a:r>
          <a:r>
            <a:rPr lang="ro-RO" sz="2400" b="1" dirty="0"/>
            <a:t> </a:t>
          </a:r>
          <a:r>
            <a:rPr lang="ro-RO" sz="2400" b="1" dirty="0" err="1"/>
            <a:t>following</a:t>
          </a:r>
          <a:r>
            <a:rPr lang="ro-RO" sz="2400" b="1" dirty="0"/>
            <a:t> </a:t>
          </a:r>
          <a:r>
            <a:rPr lang="ro-RO" sz="2400" b="1" dirty="0" err="1"/>
            <a:t>secondary</a:t>
          </a:r>
          <a:r>
            <a:rPr lang="ro-RO" sz="2400" b="1" dirty="0"/>
            <a:t> </a:t>
          </a:r>
          <a:r>
            <a:rPr lang="ro-RO" sz="2400" b="1" dirty="0" err="1"/>
            <a:t>hypotheses</a:t>
          </a:r>
          <a:r>
            <a:rPr lang="ro-RO" sz="2400" b="1" dirty="0"/>
            <a:t>:</a:t>
          </a:r>
          <a:endParaRPr lang="en-US" sz="2400" dirty="0"/>
        </a:p>
      </dgm:t>
    </dgm:pt>
    <dgm:pt modelId="{EBE55872-8C1D-4D92-A399-553726933A73}" type="parTrans" cxnId="{76062A01-3934-43AD-B968-F87779342138}">
      <dgm:prSet/>
      <dgm:spPr/>
      <dgm:t>
        <a:bodyPr/>
        <a:lstStyle/>
        <a:p>
          <a:endParaRPr lang="en-US" sz="2000"/>
        </a:p>
      </dgm:t>
    </dgm:pt>
    <dgm:pt modelId="{DA9DC0F1-1A27-43C9-9A88-89A84BB0E2D6}" type="sibTrans" cxnId="{76062A01-3934-43AD-B968-F87779342138}">
      <dgm:prSet/>
      <dgm:spPr/>
      <dgm:t>
        <a:bodyPr/>
        <a:lstStyle/>
        <a:p>
          <a:endParaRPr lang="en-US" sz="2000"/>
        </a:p>
      </dgm:t>
    </dgm:pt>
    <dgm:pt modelId="{C96C9872-F8E8-4BBC-8FAC-752A7CC28964}">
      <dgm:prSet custT="1"/>
      <dgm:spPr/>
      <dgm:t>
        <a:bodyPr/>
        <a:lstStyle/>
        <a:p>
          <a:pPr>
            <a:buFont typeface="Symbol" panose="05050102010706020507" pitchFamily="18" charset="2"/>
            <a:buChar char=""/>
          </a:pPr>
          <a:r>
            <a:rPr lang="ro-RO" sz="2400" dirty="0"/>
            <a:t>I</a:t>
          </a:r>
          <a:r>
            <a:rPr lang="ro-RO" sz="2400" baseline="-25000" dirty="0"/>
            <a:t>1S1</a:t>
          </a:r>
          <a:r>
            <a:rPr lang="ro-RO" sz="2400" dirty="0"/>
            <a:t> - it is assumed that there is a </a:t>
          </a:r>
          <a:r>
            <a:rPr lang="ro-RO" sz="2400" b="1" dirty="0"/>
            <a:t>correlation </a:t>
          </a:r>
          <a:r>
            <a:rPr lang="ro-RO" sz="2400" dirty="0"/>
            <a:t>between the level of </a:t>
          </a:r>
          <a:r>
            <a:rPr lang="ro-RO" sz="2400" b="1" dirty="0"/>
            <a:t>extraversion</a:t>
          </a:r>
          <a:r>
            <a:rPr lang="ro-RO" sz="2400" dirty="0"/>
            <a:t> and </a:t>
          </a:r>
          <a:r>
            <a:rPr lang="en-US" sz="2400" dirty="0"/>
            <a:t>a </a:t>
          </a:r>
          <a:r>
            <a:rPr lang="ro-RO" sz="2400" dirty="0"/>
            <a:t>"Positive attitude towards sustainable tourism". </a:t>
          </a:r>
          <a:endParaRPr lang="en-US" sz="2400" dirty="0"/>
        </a:p>
      </dgm:t>
    </dgm:pt>
    <dgm:pt modelId="{F192ED38-226F-4588-96ED-0CF20F25829B}" type="parTrans" cxnId="{598E2BAD-6900-45B2-B266-973DC4AA5C12}">
      <dgm:prSet/>
      <dgm:spPr/>
      <dgm:t>
        <a:bodyPr/>
        <a:lstStyle/>
        <a:p>
          <a:endParaRPr lang="en-US"/>
        </a:p>
      </dgm:t>
    </dgm:pt>
    <dgm:pt modelId="{4FDD760F-A2E9-4344-88A8-46B0885F4FE8}" type="sibTrans" cxnId="{598E2BAD-6900-45B2-B266-973DC4AA5C12}">
      <dgm:prSet/>
      <dgm:spPr/>
      <dgm:t>
        <a:bodyPr/>
        <a:lstStyle/>
        <a:p>
          <a:endParaRPr lang="en-US"/>
        </a:p>
      </dgm:t>
    </dgm:pt>
    <dgm:pt modelId="{0725756A-7139-4DC6-997B-43A22936330D}">
      <dgm:prSet custT="1"/>
      <dgm:spPr/>
      <dgm:t>
        <a:bodyPr/>
        <a:lstStyle/>
        <a:p>
          <a:pPr>
            <a:buFont typeface="Symbol" panose="05050102010706020507" pitchFamily="18" charset="2"/>
            <a:buChar char=""/>
          </a:pPr>
          <a:r>
            <a:rPr lang="ro-RO" sz="2400" dirty="0"/>
            <a:t>I</a:t>
          </a:r>
          <a:r>
            <a:rPr lang="ro-RO" sz="2400" baseline="-25000" dirty="0"/>
            <a:t>1S2</a:t>
          </a:r>
          <a:r>
            <a:rPr lang="ro-RO" sz="2400" dirty="0"/>
            <a:t> - it is assumed that there is a </a:t>
          </a:r>
          <a:r>
            <a:rPr lang="ro-RO" sz="2400" b="1" dirty="0"/>
            <a:t>correlation </a:t>
          </a:r>
          <a:r>
            <a:rPr lang="ro-RO" sz="2400" dirty="0"/>
            <a:t>between the level of </a:t>
          </a:r>
          <a:r>
            <a:rPr lang="en-US" sz="2400" b="1" dirty="0"/>
            <a:t>conscientiousness</a:t>
          </a:r>
          <a:r>
            <a:rPr lang="ro-RO" sz="2400" dirty="0"/>
            <a:t> and </a:t>
          </a:r>
          <a:r>
            <a:rPr lang="ro-RO" sz="2400" dirty="0" err="1"/>
            <a:t>the</a:t>
          </a:r>
          <a:r>
            <a:rPr lang="ro-RO" sz="2400" dirty="0"/>
            <a:t> </a:t>
          </a:r>
          <a:r>
            <a:rPr lang="en-US" sz="2400" dirty="0"/>
            <a:t>a </a:t>
          </a:r>
          <a:r>
            <a:rPr lang="ro-RO" sz="2400" dirty="0"/>
            <a:t>"Positive attitude towards sustainable tourism". </a:t>
          </a:r>
          <a:endParaRPr lang="en-US" sz="2400" dirty="0"/>
        </a:p>
      </dgm:t>
    </dgm:pt>
    <dgm:pt modelId="{90D3F1F1-B1E2-4970-A1EE-13AAB8ACDF80}" type="parTrans" cxnId="{4498993C-7443-4909-96BB-5CA5FC92C8D8}">
      <dgm:prSet/>
      <dgm:spPr/>
      <dgm:t>
        <a:bodyPr/>
        <a:lstStyle/>
        <a:p>
          <a:endParaRPr lang="en-US"/>
        </a:p>
      </dgm:t>
    </dgm:pt>
    <dgm:pt modelId="{0D23B281-182C-4B4A-A014-2B63EFB87A2E}" type="sibTrans" cxnId="{4498993C-7443-4909-96BB-5CA5FC92C8D8}">
      <dgm:prSet/>
      <dgm:spPr/>
      <dgm:t>
        <a:bodyPr/>
        <a:lstStyle/>
        <a:p>
          <a:endParaRPr lang="en-US"/>
        </a:p>
      </dgm:t>
    </dgm:pt>
    <dgm:pt modelId="{8DCAC1F5-43CA-4D13-86AA-94B72AF1E158}">
      <dgm:prSet custT="1"/>
      <dgm:spPr/>
      <dgm:t>
        <a:bodyPr/>
        <a:lstStyle/>
        <a:p>
          <a:pPr>
            <a:buFont typeface="Symbol" panose="05050102010706020507" pitchFamily="18" charset="2"/>
            <a:buChar char=""/>
          </a:pPr>
          <a:r>
            <a:rPr lang="ro-RO" sz="2400" dirty="0"/>
            <a:t>I</a:t>
          </a:r>
          <a:r>
            <a:rPr lang="ro-RO" sz="2400" baseline="-25000" dirty="0"/>
            <a:t>1S3</a:t>
          </a:r>
          <a:r>
            <a:rPr lang="ro-RO" sz="2400" dirty="0"/>
            <a:t> - it is assumed that there is a </a:t>
          </a:r>
          <a:r>
            <a:rPr lang="ro-RO" sz="2400" b="1" dirty="0"/>
            <a:t>correlation </a:t>
          </a:r>
          <a:r>
            <a:rPr lang="ro-RO" sz="2400" dirty="0"/>
            <a:t>between the level of </a:t>
          </a:r>
          <a:r>
            <a:rPr lang="ro-RO" sz="2400" b="1" dirty="0"/>
            <a:t>agreeableness</a:t>
          </a:r>
          <a:r>
            <a:rPr lang="ro-RO" sz="2400" dirty="0"/>
            <a:t> and </a:t>
          </a:r>
          <a:r>
            <a:rPr lang="en-US" sz="2400" dirty="0"/>
            <a:t>a </a:t>
          </a:r>
          <a:r>
            <a:rPr lang="ro-RO" sz="2400" dirty="0"/>
            <a:t>"Positive attitude towards sustainable tourism". </a:t>
          </a:r>
          <a:endParaRPr lang="en-US" sz="2400" dirty="0"/>
        </a:p>
      </dgm:t>
    </dgm:pt>
    <dgm:pt modelId="{48550A88-712F-439E-9C76-72D11BF762B4}" type="parTrans" cxnId="{C9008F76-72A1-42D2-A1B0-CFE605798B36}">
      <dgm:prSet/>
      <dgm:spPr/>
      <dgm:t>
        <a:bodyPr/>
        <a:lstStyle/>
        <a:p>
          <a:endParaRPr lang="en-US"/>
        </a:p>
      </dgm:t>
    </dgm:pt>
    <dgm:pt modelId="{5BF402B8-2C70-427C-A804-10E61507C813}" type="sibTrans" cxnId="{C9008F76-72A1-42D2-A1B0-CFE605798B36}">
      <dgm:prSet/>
      <dgm:spPr/>
      <dgm:t>
        <a:bodyPr/>
        <a:lstStyle/>
        <a:p>
          <a:endParaRPr lang="en-US"/>
        </a:p>
      </dgm:t>
    </dgm:pt>
    <dgm:pt modelId="{D4881E6A-2A0B-4525-969F-D9A78D2564A2}">
      <dgm:prSet custT="1"/>
      <dgm:spPr/>
      <dgm:t>
        <a:bodyPr/>
        <a:lstStyle/>
        <a:p>
          <a:pPr>
            <a:buFont typeface="Symbol" panose="05050102010706020507" pitchFamily="18" charset="2"/>
            <a:buChar char=""/>
          </a:pPr>
          <a:r>
            <a:rPr lang="ro-RO" sz="2400" dirty="0"/>
            <a:t>I</a:t>
          </a:r>
          <a:r>
            <a:rPr lang="ro-RO" sz="2400" baseline="-25000" dirty="0"/>
            <a:t>1S4</a:t>
          </a:r>
          <a:r>
            <a:rPr lang="ro-RO" sz="2400" dirty="0"/>
            <a:t> - it is presumed that there is a </a:t>
          </a:r>
          <a:r>
            <a:rPr lang="ro-RO" sz="2400" b="1" dirty="0"/>
            <a:t>correlation </a:t>
          </a:r>
          <a:r>
            <a:rPr lang="ro-RO" sz="2400" dirty="0"/>
            <a:t>between the level of </a:t>
          </a:r>
          <a:r>
            <a:rPr lang="ro-RO" sz="2400" b="1" dirty="0"/>
            <a:t>neuroticism</a:t>
          </a:r>
          <a:r>
            <a:rPr lang="ro-RO" sz="2400" dirty="0"/>
            <a:t> and </a:t>
          </a:r>
          <a:r>
            <a:rPr lang="en-US" sz="2400" dirty="0"/>
            <a:t>a </a:t>
          </a:r>
          <a:r>
            <a:rPr lang="ro-RO" sz="2400" dirty="0"/>
            <a:t>"Positive attitude towards sustainable tourism". </a:t>
          </a:r>
          <a:endParaRPr lang="en-US" sz="2400" dirty="0"/>
        </a:p>
      </dgm:t>
    </dgm:pt>
    <dgm:pt modelId="{639A9E8D-F4F7-4D9D-8807-A3EE3E037399}" type="parTrans" cxnId="{6ED08BA6-C993-4A75-A8F6-574916955123}">
      <dgm:prSet/>
      <dgm:spPr/>
      <dgm:t>
        <a:bodyPr/>
        <a:lstStyle/>
        <a:p>
          <a:endParaRPr lang="en-US"/>
        </a:p>
      </dgm:t>
    </dgm:pt>
    <dgm:pt modelId="{923378EA-F95D-4E05-A475-4BEBA7568AE1}" type="sibTrans" cxnId="{6ED08BA6-C993-4A75-A8F6-574916955123}">
      <dgm:prSet/>
      <dgm:spPr/>
      <dgm:t>
        <a:bodyPr/>
        <a:lstStyle/>
        <a:p>
          <a:endParaRPr lang="en-US"/>
        </a:p>
      </dgm:t>
    </dgm:pt>
    <dgm:pt modelId="{B93CE6F4-3DF8-46E0-A809-A88DFC951B87}">
      <dgm:prSet custT="1"/>
      <dgm:spPr/>
      <dgm:t>
        <a:bodyPr/>
        <a:lstStyle/>
        <a:p>
          <a:pPr>
            <a:buFont typeface="Symbol" panose="05050102010706020507" pitchFamily="18" charset="2"/>
            <a:buChar char=""/>
          </a:pPr>
          <a:r>
            <a:rPr lang="ro-RO" sz="2400" dirty="0"/>
            <a:t>I</a:t>
          </a:r>
          <a:r>
            <a:rPr lang="ro-RO" sz="2400" baseline="-25000" dirty="0"/>
            <a:t>1S5</a:t>
          </a:r>
          <a:r>
            <a:rPr lang="ro-RO" sz="2400" dirty="0"/>
            <a:t> - it is assumed that there is a </a:t>
          </a:r>
          <a:r>
            <a:rPr lang="ro-RO" sz="2400" b="1" dirty="0"/>
            <a:t>correlation </a:t>
          </a:r>
          <a:r>
            <a:rPr lang="ro-RO" sz="2400" dirty="0"/>
            <a:t>between the level of </a:t>
          </a:r>
          <a:r>
            <a:rPr lang="ro-RO" sz="2400" b="1" dirty="0"/>
            <a:t>openness</a:t>
          </a:r>
          <a:r>
            <a:rPr lang="ro-RO" sz="2400" dirty="0"/>
            <a:t> </a:t>
          </a:r>
          <a:r>
            <a:rPr lang="ro-RO" sz="2400" b="1" dirty="0"/>
            <a:t>to experiences </a:t>
          </a:r>
          <a:r>
            <a:rPr lang="ro-RO" sz="2400" dirty="0"/>
            <a:t>and </a:t>
          </a:r>
          <a:r>
            <a:rPr lang="en-US" sz="2400" dirty="0"/>
            <a:t>a </a:t>
          </a:r>
          <a:r>
            <a:rPr lang="ro-RO" sz="2400" dirty="0"/>
            <a:t>"Positive attitude towards sustainable tourism". </a:t>
          </a:r>
          <a:endParaRPr lang="en-US" sz="2400" dirty="0"/>
        </a:p>
      </dgm:t>
    </dgm:pt>
    <dgm:pt modelId="{4F6C7AFD-AC63-41AD-B367-CA6009491643}" type="parTrans" cxnId="{D3A82B44-A13F-424F-A097-DDD3A8605A73}">
      <dgm:prSet/>
      <dgm:spPr/>
      <dgm:t>
        <a:bodyPr/>
        <a:lstStyle/>
        <a:p>
          <a:endParaRPr lang="en-US"/>
        </a:p>
      </dgm:t>
    </dgm:pt>
    <dgm:pt modelId="{54A63F54-E22D-4E65-95F0-4433BF38E14C}" type="sibTrans" cxnId="{D3A82B44-A13F-424F-A097-DDD3A8605A73}">
      <dgm:prSet/>
      <dgm:spPr/>
      <dgm:t>
        <a:bodyPr/>
        <a:lstStyle/>
        <a:p>
          <a:endParaRPr lang="en-US"/>
        </a:p>
      </dgm:t>
    </dgm:pt>
    <dgm:pt modelId="{C3C93503-BF5D-4E50-8656-09DE67C2BF14}" type="pres">
      <dgm:prSet presAssocID="{757CE9D2-48CE-4CFB-8F9F-22CC2E5C19F6}" presName="Name0" presStyleCnt="0">
        <dgm:presLayoutVars>
          <dgm:dir/>
          <dgm:resizeHandles/>
        </dgm:presLayoutVars>
      </dgm:prSet>
      <dgm:spPr/>
    </dgm:pt>
    <dgm:pt modelId="{2A714705-A121-4123-8566-C3D8CAE5DD84}" type="pres">
      <dgm:prSet presAssocID="{61B3BA78-13F3-4361-A338-9964CBEDD8A5}" presName="compNode" presStyleCnt="0"/>
      <dgm:spPr/>
    </dgm:pt>
    <dgm:pt modelId="{5879FD74-CBF2-4500-9E48-AB3BD82670FF}" type="pres">
      <dgm:prSet presAssocID="{61B3BA78-13F3-4361-A338-9964CBEDD8A5}" presName="dummyConnPt" presStyleCnt="0"/>
      <dgm:spPr/>
    </dgm:pt>
    <dgm:pt modelId="{B5CED5B1-DEB2-4791-930D-0912CF5012D9}" type="pres">
      <dgm:prSet presAssocID="{61B3BA78-13F3-4361-A338-9964CBEDD8A5}" presName="node" presStyleLbl="node1" presStyleIdx="0" presStyleCnt="1" custScaleX="217872" custScaleY="197853" custLinFactNeighborX="3923" custLinFactNeighborY="16319">
        <dgm:presLayoutVars>
          <dgm:bulletEnabled val="1"/>
        </dgm:presLayoutVars>
      </dgm:prSet>
      <dgm:spPr/>
    </dgm:pt>
  </dgm:ptLst>
  <dgm:cxnLst>
    <dgm:cxn modelId="{76062A01-3934-43AD-B968-F87779342138}" srcId="{757CE9D2-48CE-4CFB-8F9F-22CC2E5C19F6}" destId="{61B3BA78-13F3-4361-A338-9964CBEDD8A5}" srcOrd="0" destOrd="0" parTransId="{EBE55872-8C1D-4D92-A399-553726933A73}" sibTransId="{DA9DC0F1-1A27-43C9-9A88-89A84BB0E2D6}"/>
    <dgm:cxn modelId="{1E813308-7302-42B3-85C1-87EDF3FCAB7F}" type="presOf" srcId="{C96C9872-F8E8-4BBC-8FAC-752A7CC28964}" destId="{B5CED5B1-DEB2-4791-930D-0912CF5012D9}" srcOrd="0" destOrd="1" presId="urn:microsoft.com/office/officeart/2005/8/layout/bProcess4"/>
    <dgm:cxn modelId="{D50CE526-CEF3-468C-BF29-A4B7C37D18C3}" type="presOf" srcId="{D4881E6A-2A0B-4525-969F-D9A78D2564A2}" destId="{B5CED5B1-DEB2-4791-930D-0912CF5012D9}" srcOrd="0" destOrd="4" presId="urn:microsoft.com/office/officeart/2005/8/layout/bProcess4"/>
    <dgm:cxn modelId="{4498993C-7443-4909-96BB-5CA5FC92C8D8}" srcId="{61B3BA78-13F3-4361-A338-9964CBEDD8A5}" destId="{0725756A-7139-4DC6-997B-43A22936330D}" srcOrd="1" destOrd="0" parTransId="{90D3F1F1-B1E2-4970-A1EE-13AAB8ACDF80}" sibTransId="{0D23B281-182C-4B4A-A014-2B63EFB87A2E}"/>
    <dgm:cxn modelId="{222C575D-F5F4-40C7-839B-6FD310D1EDBC}" type="presOf" srcId="{8DCAC1F5-43CA-4D13-86AA-94B72AF1E158}" destId="{B5CED5B1-DEB2-4791-930D-0912CF5012D9}" srcOrd="0" destOrd="3" presId="urn:microsoft.com/office/officeart/2005/8/layout/bProcess4"/>
    <dgm:cxn modelId="{D3A82B44-A13F-424F-A097-DDD3A8605A73}" srcId="{61B3BA78-13F3-4361-A338-9964CBEDD8A5}" destId="{B93CE6F4-3DF8-46E0-A809-A88DFC951B87}" srcOrd="4" destOrd="0" parTransId="{4F6C7AFD-AC63-41AD-B367-CA6009491643}" sibTransId="{54A63F54-E22D-4E65-95F0-4433BF38E14C}"/>
    <dgm:cxn modelId="{64E7974B-37C3-434D-AA27-061BEDD91783}" type="presOf" srcId="{B93CE6F4-3DF8-46E0-A809-A88DFC951B87}" destId="{B5CED5B1-DEB2-4791-930D-0912CF5012D9}" srcOrd="0" destOrd="5" presId="urn:microsoft.com/office/officeart/2005/8/layout/bProcess4"/>
    <dgm:cxn modelId="{C9008F76-72A1-42D2-A1B0-CFE605798B36}" srcId="{61B3BA78-13F3-4361-A338-9964CBEDD8A5}" destId="{8DCAC1F5-43CA-4D13-86AA-94B72AF1E158}" srcOrd="2" destOrd="0" parTransId="{48550A88-712F-439E-9C76-72D11BF762B4}" sibTransId="{5BF402B8-2C70-427C-A804-10E61507C813}"/>
    <dgm:cxn modelId="{6ED08BA6-C993-4A75-A8F6-574916955123}" srcId="{61B3BA78-13F3-4361-A338-9964CBEDD8A5}" destId="{D4881E6A-2A0B-4525-969F-D9A78D2564A2}" srcOrd="3" destOrd="0" parTransId="{639A9E8D-F4F7-4D9D-8807-A3EE3E037399}" sibTransId="{923378EA-F95D-4E05-A475-4BEBA7568AE1}"/>
    <dgm:cxn modelId="{66E23FAA-89C3-4E10-A071-0A0EE39200BE}" type="presOf" srcId="{0725756A-7139-4DC6-997B-43A22936330D}" destId="{B5CED5B1-DEB2-4791-930D-0912CF5012D9}" srcOrd="0" destOrd="2" presId="urn:microsoft.com/office/officeart/2005/8/layout/bProcess4"/>
    <dgm:cxn modelId="{598E2BAD-6900-45B2-B266-973DC4AA5C12}" srcId="{61B3BA78-13F3-4361-A338-9964CBEDD8A5}" destId="{C96C9872-F8E8-4BBC-8FAC-752A7CC28964}" srcOrd="0" destOrd="0" parTransId="{F192ED38-226F-4588-96ED-0CF20F25829B}" sibTransId="{4FDD760F-A2E9-4344-88A8-46B0885F4FE8}"/>
    <dgm:cxn modelId="{AAB120DA-D20C-477E-A967-7B41EED35810}" type="presOf" srcId="{757CE9D2-48CE-4CFB-8F9F-22CC2E5C19F6}" destId="{C3C93503-BF5D-4E50-8656-09DE67C2BF14}" srcOrd="0" destOrd="0" presId="urn:microsoft.com/office/officeart/2005/8/layout/bProcess4"/>
    <dgm:cxn modelId="{52D407EB-B5AD-4C12-A546-57C0661EC216}" type="presOf" srcId="{61B3BA78-13F3-4361-A338-9964CBEDD8A5}" destId="{B5CED5B1-DEB2-4791-930D-0912CF5012D9}" srcOrd="0" destOrd="0" presId="urn:microsoft.com/office/officeart/2005/8/layout/bProcess4"/>
    <dgm:cxn modelId="{6922EC24-B632-400A-8E37-8D3F16E92E09}" type="presParOf" srcId="{C3C93503-BF5D-4E50-8656-09DE67C2BF14}" destId="{2A714705-A121-4123-8566-C3D8CAE5DD84}" srcOrd="0" destOrd="0" presId="urn:microsoft.com/office/officeart/2005/8/layout/bProcess4"/>
    <dgm:cxn modelId="{7B0F5FBC-A1B4-4531-AFA8-7063D0C696A7}" type="presParOf" srcId="{2A714705-A121-4123-8566-C3D8CAE5DD84}" destId="{5879FD74-CBF2-4500-9E48-AB3BD82670FF}" srcOrd="0" destOrd="0" presId="urn:microsoft.com/office/officeart/2005/8/layout/bProcess4"/>
    <dgm:cxn modelId="{161C58E2-BFBF-49D2-AA1B-CA22A8F5109B}" type="presParOf" srcId="{2A714705-A121-4123-8566-C3D8CAE5DD84}" destId="{B5CED5B1-DEB2-4791-930D-0912CF5012D9}" srcOrd="1" destOrd="0" presId="urn:microsoft.com/office/officeart/2005/8/layout/bProcess4"/>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57CE9D2-48CE-4CFB-8F9F-22CC2E5C19F6}" type="doc">
      <dgm:prSet loTypeId="urn:microsoft.com/office/officeart/2005/8/layout/bProcess4" loCatId="process" qsTypeId="urn:microsoft.com/office/officeart/2005/8/quickstyle/simple2" qsCatId="simple" csTypeId="urn:microsoft.com/office/officeart/2005/8/colors/accent1_2" csCatId="accent1" phldr="1"/>
      <dgm:spPr/>
      <dgm:t>
        <a:bodyPr/>
        <a:lstStyle/>
        <a:p>
          <a:endParaRPr lang="en-US"/>
        </a:p>
      </dgm:t>
    </dgm:pt>
    <dgm:pt modelId="{2C3027B1-6FC8-4050-B273-EF39A63D6DB1}">
      <dgm:prSet custT="1"/>
      <dgm:spPr/>
      <dgm:t>
        <a:bodyPr/>
        <a:lstStyle/>
        <a:p>
          <a:r>
            <a:rPr lang="ro-RO" sz="2400" b="1" dirty="0"/>
            <a:t>I</a:t>
          </a:r>
          <a:r>
            <a:rPr lang="ro-RO" sz="2400" b="1" baseline="-25000" dirty="0"/>
            <a:t>2</a:t>
          </a:r>
          <a:r>
            <a:rPr lang="ro-RO" sz="2400" b="1" dirty="0"/>
            <a:t> - It </a:t>
          </a:r>
          <a:r>
            <a:rPr lang="ro-RO" sz="2400" b="1" dirty="0" err="1"/>
            <a:t>is</a:t>
          </a:r>
          <a:r>
            <a:rPr lang="ro-RO" sz="2400" b="1" dirty="0"/>
            <a:t> </a:t>
          </a:r>
          <a:r>
            <a:rPr lang="ro-RO" sz="2400" b="1" dirty="0" err="1"/>
            <a:t>assumed</a:t>
          </a:r>
          <a:r>
            <a:rPr lang="ro-RO" sz="2400" b="1" dirty="0"/>
            <a:t> </a:t>
          </a:r>
          <a:r>
            <a:rPr lang="ro-RO" sz="2400" b="1" dirty="0" err="1"/>
            <a:t>that</a:t>
          </a:r>
          <a:r>
            <a:rPr lang="ro-RO" sz="2400" b="1" dirty="0"/>
            <a:t> </a:t>
          </a:r>
          <a:r>
            <a:rPr lang="ro-RO" sz="2400" b="1" dirty="0" err="1"/>
            <a:t>there</a:t>
          </a:r>
          <a:r>
            <a:rPr lang="ro-RO" sz="2400" b="1" dirty="0"/>
            <a:t> are </a:t>
          </a:r>
          <a:r>
            <a:rPr lang="ro-RO" sz="2400" b="1" dirty="0" err="1"/>
            <a:t>statistically</a:t>
          </a:r>
          <a:r>
            <a:rPr lang="ro-RO" sz="2400" b="1" dirty="0"/>
            <a:t> </a:t>
          </a:r>
          <a:r>
            <a:rPr lang="ro-RO" sz="2400" b="1" dirty="0" err="1"/>
            <a:t>significant</a:t>
          </a:r>
          <a:r>
            <a:rPr lang="ro-RO" sz="2400" b="1" dirty="0"/>
            <a:t> </a:t>
          </a:r>
          <a:r>
            <a:rPr lang="ro-RO" sz="2400" b="1" dirty="0" err="1"/>
            <a:t>differences</a:t>
          </a:r>
          <a:r>
            <a:rPr lang="ro-RO" sz="2400" b="1" dirty="0"/>
            <a:t> in "</a:t>
          </a:r>
          <a:r>
            <a:rPr lang="ro-RO" sz="2400" b="1" dirty="0" err="1"/>
            <a:t>Positive</a:t>
          </a:r>
          <a:r>
            <a:rPr lang="ro-RO" sz="2400" b="1" dirty="0"/>
            <a:t> </a:t>
          </a:r>
          <a:r>
            <a:rPr lang="ro-RO" sz="2400" b="1" dirty="0" err="1"/>
            <a:t>attitude</a:t>
          </a:r>
          <a:r>
            <a:rPr lang="ro-RO" sz="2400" b="1" dirty="0"/>
            <a:t> </a:t>
          </a:r>
          <a:r>
            <a:rPr lang="ro-RO" sz="2400" b="1" dirty="0" err="1"/>
            <a:t>towards</a:t>
          </a:r>
          <a:r>
            <a:rPr lang="ro-RO" sz="2400" b="1" dirty="0"/>
            <a:t> </a:t>
          </a:r>
          <a:r>
            <a:rPr lang="ro-RO" sz="2400" b="1" dirty="0" err="1"/>
            <a:t>sustainable</a:t>
          </a:r>
          <a:r>
            <a:rPr lang="ro-RO" sz="2400" b="1" dirty="0"/>
            <a:t> </a:t>
          </a:r>
          <a:r>
            <a:rPr lang="ro-RO" sz="2400" b="1" dirty="0" err="1"/>
            <a:t>tourism</a:t>
          </a:r>
          <a:r>
            <a:rPr lang="ro-RO" sz="2400" b="1" dirty="0"/>
            <a:t>" </a:t>
          </a:r>
          <a:r>
            <a:rPr lang="ro-RO" sz="2400" b="1" dirty="0" err="1"/>
            <a:t>among</a:t>
          </a:r>
          <a:r>
            <a:rPr lang="ro-RO" sz="2400" b="1" dirty="0"/>
            <a:t> </a:t>
          </a:r>
          <a:r>
            <a:rPr lang="ro-RO" sz="2400" b="1" dirty="0" err="1"/>
            <a:t>extraverts</a:t>
          </a:r>
          <a:r>
            <a:rPr lang="ro-RO" sz="2400" b="1" dirty="0"/>
            <a:t> </a:t>
          </a:r>
          <a:r>
            <a:rPr lang="ro-RO" sz="2400" b="1" dirty="0" err="1"/>
            <a:t>depending</a:t>
          </a:r>
          <a:r>
            <a:rPr lang="ro-RO" sz="2400" b="1" dirty="0"/>
            <a:t> on </a:t>
          </a:r>
          <a:r>
            <a:rPr lang="ro-RO" sz="2400" b="1" dirty="0" err="1"/>
            <a:t>the</a:t>
          </a:r>
          <a:r>
            <a:rPr lang="ro-RO" sz="2400" b="1" dirty="0"/>
            <a:t> </a:t>
          </a:r>
          <a:r>
            <a:rPr lang="ro-RO" sz="2400" b="1" dirty="0" err="1"/>
            <a:t>respondents</a:t>
          </a:r>
          <a:r>
            <a:rPr lang="ro-RO" sz="2400" b="1" dirty="0"/>
            <a:t>' </a:t>
          </a:r>
          <a:r>
            <a:rPr lang="ro-RO" sz="2400" b="1" dirty="0" err="1"/>
            <a:t>level</a:t>
          </a:r>
          <a:r>
            <a:rPr lang="ro-RO" sz="2400" b="1" dirty="0"/>
            <a:t> of </a:t>
          </a:r>
          <a:r>
            <a:rPr lang="ro-RO" sz="2400" b="1" dirty="0" err="1"/>
            <a:t>education</a:t>
          </a:r>
          <a:r>
            <a:rPr lang="ro-RO" sz="2400" b="1" dirty="0"/>
            <a:t>.</a:t>
          </a:r>
          <a:endParaRPr lang="en-US" sz="2400" dirty="0"/>
        </a:p>
      </dgm:t>
    </dgm:pt>
    <dgm:pt modelId="{E10D9A0D-C0B7-49F8-A4C2-0CA28DB608CC}" type="parTrans" cxnId="{E3D44768-1663-40FF-9059-FF1A94920E35}">
      <dgm:prSet/>
      <dgm:spPr/>
      <dgm:t>
        <a:bodyPr/>
        <a:lstStyle/>
        <a:p>
          <a:endParaRPr lang="en-US"/>
        </a:p>
      </dgm:t>
    </dgm:pt>
    <dgm:pt modelId="{E6A510E3-369E-4C6D-A8E0-2CBC86A654AE}" type="sibTrans" cxnId="{E3D44768-1663-40FF-9059-FF1A94920E35}">
      <dgm:prSet/>
      <dgm:spPr/>
      <dgm:t>
        <a:bodyPr/>
        <a:lstStyle/>
        <a:p>
          <a:endParaRPr lang="en-US"/>
        </a:p>
      </dgm:t>
    </dgm:pt>
    <dgm:pt modelId="{C3C93503-BF5D-4E50-8656-09DE67C2BF14}" type="pres">
      <dgm:prSet presAssocID="{757CE9D2-48CE-4CFB-8F9F-22CC2E5C19F6}" presName="Name0" presStyleCnt="0">
        <dgm:presLayoutVars>
          <dgm:dir/>
          <dgm:resizeHandles/>
        </dgm:presLayoutVars>
      </dgm:prSet>
      <dgm:spPr/>
    </dgm:pt>
    <dgm:pt modelId="{02C00318-54DA-475D-AB45-FF31976C38EF}" type="pres">
      <dgm:prSet presAssocID="{2C3027B1-6FC8-4050-B273-EF39A63D6DB1}" presName="compNode" presStyleCnt="0"/>
      <dgm:spPr/>
    </dgm:pt>
    <dgm:pt modelId="{1D88678A-E1AA-4C2C-AFAD-09DAE508B1A9}" type="pres">
      <dgm:prSet presAssocID="{2C3027B1-6FC8-4050-B273-EF39A63D6DB1}" presName="dummyConnPt" presStyleCnt="0"/>
      <dgm:spPr/>
    </dgm:pt>
    <dgm:pt modelId="{12BC7FDD-DE02-4F21-A2F5-06EA15B076DD}" type="pres">
      <dgm:prSet presAssocID="{2C3027B1-6FC8-4050-B273-EF39A63D6DB1}" presName="node" presStyleLbl="node1" presStyleIdx="0" presStyleCnt="1" custScaleX="297242" custScaleY="89996" custLinFactNeighborX="55861" custLinFactNeighborY="5312">
        <dgm:presLayoutVars>
          <dgm:bulletEnabled val="1"/>
        </dgm:presLayoutVars>
      </dgm:prSet>
      <dgm:spPr/>
    </dgm:pt>
  </dgm:ptLst>
  <dgm:cxnLst>
    <dgm:cxn modelId="{E3D44768-1663-40FF-9059-FF1A94920E35}" srcId="{757CE9D2-48CE-4CFB-8F9F-22CC2E5C19F6}" destId="{2C3027B1-6FC8-4050-B273-EF39A63D6DB1}" srcOrd="0" destOrd="0" parTransId="{E10D9A0D-C0B7-49F8-A4C2-0CA28DB608CC}" sibTransId="{E6A510E3-369E-4C6D-A8E0-2CBC86A654AE}"/>
    <dgm:cxn modelId="{AAB120DA-D20C-477E-A967-7B41EED35810}" type="presOf" srcId="{757CE9D2-48CE-4CFB-8F9F-22CC2E5C19F6}" destId="{C3C93503-BF5D-4E50-8656-09DE67C2BF14}" srcOrd="0" destOrd="0" presId="urn:microsoft.com/office/officeart/2005/8/layout/bProcess4"/>
    <dgm:cxn modelId="{A9C677FC-F420-4535-A3E5-0442B47CC798}" type="presOf" srcId="{2C3027B1-6FC8-4050-B273-EF39A63D6DB1}" destId="{12BC7FDD-DE02-4F21-A2F5-06EA15B076DD}" srcOrd="0" destOrd="0" presId="urn:microsoft.com/office/officeart/2005/8/layout/bProcess4"/>
    <dgm:cxn modelId="{5A00E5FC-B424-4CEA-8D1C-48006366CD65}" type="presParOf" srcId="{C3C93503-BF5D-4E50-8656-09DE67C2BF14}" destId="{02C00318-54DA-475D-AB45-FF31976C38EF}" srcOrd="0" destOrd="0" presId="urn:microsoft.com/office/officeart/2005/8/layout/bProcess4"/>
    <dgm:cxn modelId="{27FBDC8E-990C-41AA-B27B-5CC00C517AEB}" type="presParOf" srcId="{02C00318-54DA-475D-AB45-FF31976C38EF}" destId="{1D88678A-E1AA-4C2C-AFAD-09DAE508B1A9}" srcOrd="0" destOrd="0" presId="urn:microsoft.com/office/officeart/2005/8/layout/bProcess4"/>
    <dgm:cxn modelId="{90E24338-C2ED-41BD-892A-33D823624105}" type="presParOf" srcId="{02C00318-54DA-475D-AB45-FF31976C38EF}" destId="{12BC7FDD-DE02-4F21-A2F5-06EA15B076DD}" srcOrd="1" destOrd="0" presId="urn:microsoft.com/office/officeart/2005/8/layout/bProcess4"/>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57CE9D2-48CE-4CFB-8F9F-22CC2E5C19F6}" type="doc">
      <dgm:prSet loTypeId="urn:microsoft.com/office/officeart/2005/8/layout/bProcess4" loCatId="process" qsTypeId="urn:microsoft.com/office/officeart/2005/8/quickstyle/simple2" qsCatId="simple" csTypeId="urn:microsoft.com/office/officeart/2005/8/colors/accent1_2" csCatId="accent1" phldr="1"/>
      <dgm:spPr/>
      <dgm:t>
        <a:bodyPr/>
        <a:lstStyle/>
        <a:p>
          <a:endParaRPr lang="en-US"/>
        </a:p>
      </dgm:t>
    </dgm:pt>
    <dgm:pt modelId="{2C3027B1-6FC8-4050-B273-EF39A63D6DB1}">
      <dgm:prSet custT="1"/>
      <dgm:spPr/>
      <dgm:t>
        <a:bodyPr/>
        <a:lstStyle/>
        <a:p>
          <a:r>
            <a:rPr lang="ro-RO" sz="2400" b="1" dirty="0"/>
            <a:t>I</a:t>
          </a:r>
          <a:r>
            <a:rPr lang="ro-RO" sz="2400" b="1" baseline="-25000" dirty="0"/>
            <a:t>3</a:t>
          </a:r>
          <a:r>
            <a:rPr lang="en-US" sz="2400" b="1" baseline="-25000" dirty="0"/>
            <a:t> </a:t>
          </a:r>
          <a:r>
            <a:rPr lang="ro-RO" sz="2400" b="1" dirty="0"/>
            <a:t> - It </a:t>
          </a:r>
          <a:r>
            <a:rPr lang="ro-RO" sz="2400" b="1" dirty="0" err="1"/>
            <a:t>is</a:t>
          </a:r>
          <a:r>
            <a:rPr lang="ro-RO" sz="2400" b="1" dirty="0"/>
            <a:t> </a:t>
          </a:r>
          <a:r>
            <a:rPr lang="ro-RO" sz="2400" b="1" dirty="0" err="1"/>
            <a:t>assumed</a:t>
          </a:r>
          <a:r>
            <a:rPr lang="ro-RO" sz="2400" b="1" dirty="0"/>
            <a:t> </a:t>
          </a:r>
          <a:r>
            <a:rPr lang="ro-RO" sz="2400" b="1" dirty="0" err="1"/>
            <a:t>that</a:t>
          </a:r>
          <a:r>
            <a:rPr lang="ro-RO" sz="2400" b="1" dirty="0"/>
            <a:t> </a:t>
          </a:r>
          <a:r>
            <a:rPr lang="ro-RO" sz="2400" b="1" dirty="0" err="1"/>
            <a:t>there</a:t>
          </a:r>
          <a:r>
            <a:rPr lang="ro-RO" sz="2400" b="1" dirty="0"/>
            <a:t> are </a:t>
          </a:r>
          <a:r>
            <a:rPr lang="ro-RO" sz="2400" b="1" dirty="0" err="1"/>
            <a:t>statistically</a:t>
          </a:r>
          <a:r>
            <a:rPr lang="ro-RO" sz="2400" b="1" dirty="0"/>
            <a:t> </a:t>
          </a:r>
          <a:r>
            <a:rPr lang="ro-RO" sz="2400" b="1" dirty="0" err="1"/>
            <a:t>significant</a:t>
          </a:r>
          <a:r>
            <a:rPr lang="ro-RO" sz="2400" b="1" dirty="0"/>
            <a:t> </a:t>
          </a:r>
          <a:r>
            <a:rPr lang="ro-RO" sz="2400" b="1" dirty="0" err="1"/>
            <a:t>differences</a:t>
          </a:r>
          <a:r>
            <a:rPr lang="ro-RO" sz="2400" b="1" dirty="0"/>
            <a:t> in "</a:t>
          </a:r>
          <a:r>
            <a:rPr lang="ro-RO" sz="2400" b="1" dirty="0" err="1"/>
            <a:t>Positive</a:t>
          </a:r>
          <a:r>
            <a:rPr lang="ro-RO" sz="2400" b="1" dirty="0"/>
            <a:t> </a:t>
          </a:r>
          <a:r>
            <a:rPr lang="ro-RO" sz="2400" b="1" dirty="0" err="1"/>
            <a:t>attitude</a:t>
          </a:r>
          <a:r>
            <a:rPr lang="ro-RO" sz="2400" b="1" dirty="0"/>
            <a:t> </a:t>
          </a:r>
          <a:r>
            <a:rPr lang="ro-RO" sz="2400" b="1" dirty="0" err="1"/>
            <a:t>towards</a:t>
          </a:r>
          <a:r>
            <a:rPr lang="ro-RO" sz="2400" b="1" dirty="0"/>
            <a:t> </a:t>
          </a:r>
          <a:r>
            <a:rPr lang="ro-RO" sz="2400" b="1" dirty="0" err="1"/>
            <a:t>sustainable</a:t>
          </a:r>
          <a:r>
            <a:rPr lang="ro-RO" sz="2400" b="1" dirty="0"/>
            <a:t> </a:t>
          </a:r>
          <a:r>
            <a:rPr lang="ro-RO" sz="2400" b="1" dirty="0" err="1"/>
            <a:t>tourism</a:t>
          </a:r>
          <a:r>
            <a:rPr lang="ro-RO" sz="2400" b="1" dirty="0"/>
            <a:t>" </a:t>
          </a:r>
          <a:r>
            <a:rPr lang="ro-RO" sz="2400" b="1" dirty="0" err="1"/>
            <a:t>among</a:t>
          </a:r>
          <a:r>
            <a:rPr lang="ro-RO" sz="2400" b="1" dirty="0"/>
            <a:t> </a:t>
          </a:r>
          <a:r>
            <a:rPr lang="ro-RO" sz="2400" b="1" dirty="0" err="1">
              <a:solidFill>
                <a:srgbClr val="FFFF00"/>
              </a:solidFill>
            </a:rPr>
            <a:t>extraverts</a:t>
          </a:r>
          <a:r>
            <a:rPr lang="ro-RO" sz="2400" b="1" dirty="0">
              <a:solidFill>
                <a:srgbClr val="FFFF00"/>
              </a:solidFill>
            </a:rPr>
            <a:t> </a:t>
          </a:r>
          <a:r>
            <a:rPr lang="ro-RO" sz="2400" b="1" dirty="0" err="1"/>
            <a:t>depending</a:t>
          </a:r>
          <a:r>
            <a:rPr lang="ro-RO" sz="2400" b="1" dirty="0"/>
            <a:t> on </a:t>
          </a:r>
          <a:r>
            <a:rPr lang="ro-RO" sz="2400" b="1" dirty="0" err="1">
              <a:solidFill>
                <a:srgbClr val="FFFF00"/>
              </a:solidFill>
            </a:rPr>
            <a:t>the</a:t>
          </a:r>
          <a:r>
            <a:rPr lang="ro-RO" sz="2400" b="1" dirty="0">
              <a:solidFill>
                <a:srgbClr val="FFFF00"/>
              </a:solidFill>
            </a:rPr>
            <a:t> parental status </a:t>
          </a:r>
          <a:r>
            <a:rPr lang="ro-RO" sz="2400" b="1" dirty="0"/>
            <a:t>of </a:t>
          </a:r>
          <a:r>
            <a:rPr lang="ro-RO" sz="2400" b="1" dirty="0" err="1"/>
            <a:t>the</a:t>
          </a:r>
          <a:r>
            <a:rPr lang="ro-RO" sz="2400" b="1" dirty="0"/>
            <a:t> </a:t>
          </a:r>
          <a:r>
            <a:rPr lang="ro-RO" sz="2400" b="1" dirty="0" err="1"/>
            <a:t>respondents</a:t>
          </a:r>
          <a:r>
            <a:rPr lang="ro-RO" sz="2400" b="1" dirty="0"/>
            <a:t>.</a:t>
          </a:r>
          <a:endParaRPr lang="en-US" sz="2400" dirty="0"/>
        </a:p>
      </dgm:t>
    </dgm:pt>
    <dgm:pt modelId="{E10D9A0D-C0B7-49F8-A4C2-0CA28DB608CC}" type="parTrans" cxnId="{E3D44768-1663-40FF-9059-FF1A94920E35}">
      <dgm:prSet/>
      <dgm:spPr/>
      <dgm:t>
        <a:bodyPr/>
        <a:lstStyle/>
        <a:p>
          <a:endParaRPr lang="en-US"/>
        </a:p>
      </dgm:t>
    </dgm:pt>
    <dgm:pt modelId="{E6A510E3-369E-4C6D-A8E0-2CBC86A654AE}" type="sibTrans" cxnId="{E3D44768-1663-40FF-9059-FF1A94920E35}">
      <dgm:prSet/>
      <dgm:spPr/>
      <dgm:t>
        <a:bodyPr/>
        <a:lstStyle/>
        <a:p>
          <a:endParaRPr lang="en-US"/>
        </a:p>
      </dgm:t>
    </dgm:pt>
    <dgm:pt modelId="{C3C93503-BF5D-4E50-8656-09DE67C2BF14}" type="pres">
      <dgm:prSet presAssocID="{757CE9D2-48CE-4CFB-8F9F-22CC2E5C19F6}" presName="Name0" presStyleCnt="0">
        <dgm:presLayoutVars>
          <dgm:dir/>
          <dgm:resizeHandles/>
        </dgm:presLayoutVars>
      </dgm:prSet>
      <dgm:spPr/>
    </dgm:pt>
    <dgm:pt modelId="{02C00318-54DA-475D-AB45-FF31976C38EF}" type="pres">
      <dgm:prSet presAssocID="{2C3027B1-6FC8-4050-B273-EF39A63D6DB1}" presName="compNode" presStyleCnt="0"/>
      <dgm:spPr/>
    </dgm:pt>
    <dgm:pt modelId="{1D88678A-E1AA-4C2C-AFAD-09DAE508B1A9}" type="pres">
      <dgm:prSet presAssocID="{2C3027B1-6FC8-4050-B273-EF39A63D6DB1}" presName="dummyConnPt" presStyleCnt="0"/>
      <dgm:spPr/>
    </dgm:pt>
    <dgm:pt modelId="{12BC7FDD-DE02-4F21-A2F5-06EA15B076DD}" type="pres">
      <dgm:prSet presAssocID="{2C3027B1-6FC8-4050-B273-EF39A63D6DB1}" presName="node" presStyleLbl="node1" presStyleIdx="0" presStyleCnt="1" custScaleX="297242" custScaleY="89996" custLinFactNeighborX="55861" custLinFactNeighborY="5312">
        <dgm:presLayoutVars>
          <dgm:bulletEnabled val="1"/>
        </dgm:presLayoutVars>
      </dgm:prSet>
      <dgm:spPr/>
    </dgm:pt>
  </dgm:ptLst>
  <dgm:cxnLst>
    <dgm:cxn modelId="{E3D44768-1663-40FF-9059-FF1A94920E35}" srcId="{757CE9D2-48CE-4CFB-8F9F-22CC2E5C19F6}" destId="{2C3027B1-6FC8-4050-B273-EF39A63D6DB1}" srcOrd="0" destOrd="0" parTransId="{E10D9A0D-C0B7-49F8-A4C2-0CA28DB608CC}" sibTransId="{E6A510E3-369E-4C6D-A8E0-2CBC86A654AE}"/>
    <dgm:cxn modelId="{AAB120DA-D20C-477E-A967-7B41EED35810}" type="presOf" srcId="{757CE9D2-48CE-4CFB-8F9F-22CC2E5C19F6}" destId="{C3C93503-BF5D-4E50-8656-09DE67C2BF14}" srcOrd="0" destOrd="0" presId="urn:microsoft.com/office/officeart/2005/8/layout/bProcess4"/>
    <dgm:cxn modelId="{A9C677FC-F420-4535-A3E5-0442B47CC798}" type="presOf" srcId="{2C3027B1-6FC8-4050-B273-EF39A63D6DB1}" destId="{12BC7FDD-DE02-4F21-A2F5-06EA15B076DD}" srcOrd="0" destOrd="0" presId="urn:microsoft.com/office/officeart/2005/8/layout/bProcess4"/>
    <dgm:cxn modelId="{5A00E5FC-B424-4CEA-8D1C-48006366CD65}" type="presParOf" srcId="{C3C93503-BF5D-4E50-8656-09DE67C2BF14}" destId="{02C00318-54DA-475D-AB45-FF31976C38EF}" srcOrd="0" destOrd="0" presId="urn:microsoft.com/office/officeart/2005/8/layout/bProcess4"/>
    <dgm:cxn modelId="{27FBDC8E-990C-41AA-B27B-5CC00C517AEB}" type="presParOf" srcId="{02C00318-54DA-475D-AB45-FF31976C38EF}" destId="{1D88678A-E1AA-4C2C-AFAD-09DAE508B1A9}" srcOrd="0" destOrd="0" presId="urn:microsoft.com/office/officeart/2005/8/layout/bProcess4"/>
    <dgm:cxn modelId="{90E24338-C2ED-41BD-892A-33D823624105}" type="presParOf" srcId="{02C00318-54DA-475D-AB45-FF31976C38EF}" destId="{12BC7FDD-DE02-4F21-A2F5-06EA15B076DD}" srcOrd="1" destOrd="0" presId="urn:microsoft.com/office/officeart/2005/8/layout/bProcess4"/>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57CE9D2-48CE-4CFB-8F9F-22CC2E5C19F6}" type="doc">
      <dgm:prSet loTypeId="urn:microsoft.com/office/officeart/2005/8/layout/bProcess4" loCatId="process" qsTypeId="urn:microsoft.com/office/officeart/2005/8/quickstyle/simple2" qsCatId="simple" csTypeId="urn:microsoft.com/office/officeart/2005/8/colors/accent1_2" csCatId="accent1" phldr="1"/>
      <dgm:spPr/>
      <dgm:t>
        <a:bodyPr/>
        <a:lstStyle/>
        <a:p>
          <a:endParaRPr lang="en-US"/>
        </a:p>
      </dgm:t>
    </dgm:pt>
    <dgm:pt modelId="{2C3027B1-6FC8-4050-B273-EF39A63D6DB1}">
      <dgm:prSet custT="1"/>
      <dgm:spPr/>
      <dgm:t>
        <a:bodyPr/>
        <a:lstStyle/>
        <a:p>
          <a:r>
            <a:rPr lang="ro-RO" sz="2400" b="0" dirty="0"/>
            <a:t>I</a:t>
          </a:r>
          <a:r>
            <a:rPr lang="ro-RO" sz="2400" b="0" baseline="-25000" dirty="0"/>
            <a:t>4</a:t>
          </a:r>
          <a:r>
            <a:rPr lang="en-US" sz="2400" b="0" baseline="-25000" dirty="0"/>
            <a:t> </a:t>
          </a:r>
          <a:r>
            <a:rPr lang="ro-RO" sz="2400" b="0" dirty="0"/>
            <a:t> - "</a:t>
          </a:r>
          <a:r>
            <a:rPr lang="ro-RO" sz="2400" b="0" dirty="0" err="1"/>
            <a:t>Positive</a:t>
          </a:r>
          <a:r>
            <a:rPr lang="ro-RO" sz="2400" b="0" dirty="0"/>
            <a:t> </a:t>
          </a:r>
          <a:r>
            <a:rPr lang="ro-RO" sz="2400" b="0" dirty="0" err="1"/>
            <a:t>attitude</a:t>
          </a:r>
          <a:r>
            <a:rPr lang="ro-RO" sz="2400" b="0" dirty="0"/>
            <a:t> </a:t>
          </a:r>
          <a:r>
            <a:rPr lang="ro-RO" sz="2400" b="0" dirty="0" err="1"/>
            <a:t>towards</a:t>
          </a:r>
          <a:r>
            <a:rPr lang="ro-RO" sz="2400" b="0" dirty="0"/>
            <a:t> </a:t>
          </a:r>
          <a:r>
            <a:rPr lang="ro-RO" sz="2400" b="0" dirty="0" err="1"/>
            <a:t>sustainable</a:t>
          </a:r>
          <a:r>
            <a:rPr lang="ro-RO" sz="2400" b="0" dirty="0"/>
            <a:t> </a:t>
          </a:r>
          <a:r>
            <a:rPr lang="ro-RO" sz="2400" b="0" dirty="0" err="1"/>
            <a:t>tourism</a:t>
          </a:r>
          <a:r>
            <a:rPr lang="ro-RO" sz="2400" b="0" dirty="0"/>
            <a:t>" </a:t>
          </a:r>
          <a:r>
            <a:rPr lang="ro-RO" sz="2400" b="0" dirty="0" err="1"/>
            <a:t>is</a:t>
          </a:r>
          <a:r>
            <a:rPr lang="ro-RO" sz="2400" b="0" dirty="0"/>
            <a:t> </a:t>
          </a:r>
          <a:r>
            <a:rPr lang="ro-RO" sz="2400" b="0" dirty="0" err="1"/>
            <a:t>presumed</a:t>
          </a:r>
          <a:r>
            <a:rPr lang="ro-RO" sz="2400" b="0" dirty="0"/>
            <a:t> </a:t>
          </a:r>
          <a:r>
            <a:rPr lang="ro-RO" sz="2400" b="0" dirty="0" err="1"/>
            <a:t>to</a:t>
          </a:r>
          <a:r>
            <a:rPr lang="ro-RO" sz="2400" b="0" dirty="0"/>
            <a:t> </a:t>
          </a:r>
          <a:r>
            <a:rPr lang="ro-RO" sz="2400" b="0" dirty="0" err="1"/>
            <a:t>correlate</a:t>
          </a:r>
          <a:r>
            <a:rPr lang="ro-RO" sz="2400" b="0" dirty="0"/>
            <a:t> </a:t>
          </a:r>
          <a:r>
            <a:rPr lang="ro-RO" sz="2400" b="0" dirty="0" err="1"/>
            <a:t>significantly</a:t>
          </a:r>
          <a:r>
            <a:rPr lang="ro-RO" sz="2400" b="0" dirty="0"/>
            <a:t> </a:t>
          </a:r>
          <a:r>
            <a:rPr lang="ro-RO" sz="2400" b="0" dirty="0" err="1"/>
            <a:t>with</a:t>
          </a:r>
          <a:r>
            <a:rPr lang="ro-RO" sz="2400" b="0" dirty="0"/>
            <a:t> </a:t>
          </a:r>
          <a:r>
            <a:rPr lang="ro-RO" sz="2400" b="0" dirty="0" err="1"/>
            <a:t>the</a:t>
          </a:r>
          <a:r>
            <a:rPr lang="ro-RO" sz="2400" b="0" dirty="0"/>
            <a:t> </a:t>
          </a:r>
          <a:r>
            <a:rPr lang="ro-RO" sz="2400" b="1" dirty="0" err="1">
              <a:solidFill>
                <a:srgbClr val="FFFF00"/>
              </a:solidFill>
            </a:rPr>
            <a:t>Autonomy</a:t>
          </a:r>
          <a:r>
            <a:rPr lang="ro-RO" sz="2400" b="1" dirty="0">
              <a:solidFill>
                <a:srgbClr val="FFFF00"/>
              </a:solidFill>
            </a:rPr>
            <a:t>, Social </a:t>
          </a:r>
          <a:r>
            <a:rPr lang="ro-RO" sz="2400" b="1" dirty="0" err="1">
              <a:solidFill>
                <a:srgbClr val="FFFF00"/>
              </a:solidFill>
            </a:rPr>
            <a:t>Relationships</a:t>
          </a:r>
          <a:r>
            <a:rPr lang="ro-RO" sz="2400" b="1" dirty="0">
              <a:solidFill>
                <a:srgbClr val="FFFF00"/>
              </a:solidFill>
            </a:rPr>
            <a:t>, Respect for </a:t>
          </a:r>
          <a:r>
            <a:rPr lang="ro-RO" sz="2400" b="1" dirty="0" err="1">
              <a:solidFill>
                <a:srgbClr val="FFFF00"/>
              </a:solidFill>
            </a:rPr>
            <a:t>Rules</a:t>
          </a:r>
          <a:r>
            <a:rPr lang="ro-RO" sz="2400" b="1" dirty="0">
              <a:solidFill>
                <a:srgbClr val="FFFF00"/>
              </a:solidFill>
            </a:rPr>
            <a:t> and </a:t>
          </a:r>
          <a:r>
            <a:rPr lang="ro-RO" sz="2400" b="1" dirty="0" err="1">
              <a:solidFill>
                <a:srgbClr val="FFFF00"/>
              </a:solidFill>
            </a:rPr>
            <a:t>Safety</a:t>
          </a:r>
          <a:r>
            <a:rPr lang="ro-RO" sz="2400" b="1" dirty="0">
              <a:solidFill>
                <a:srgbClr val="FFFF00"/>
              </a:solidFill>
            </a:rPr>
            <a:t> </a:t>
          </a:r>
          <a:r>
            <a:rPr lang="ro-RO" sz="2400" b="0" dirty="0" err="1"/>
            <a:t>scales</a:t>
          </a:r>
          <a:r>
            <a:rPr lang="ro-RO" sz="2400" b="0" dirty="0"/>
            <a:t> of </a:t>
          </a:r>
          <a:r>
            <a:rPr lang="ro-RO" sz="2400" b="0" dirty="0" err="1"/>
            <a:t>the</a:t>
          </a:r>
          <a:r>
            <a:rPr lang="ro-RO" sz="2400" b="0" dirty="0"/>
            <a:t> </a:t>
          </a:r>
          <a:r>
            <a:rPr lang="ro-RO" sz="2400" b="0" dirty="0" err="1"/>
            <a:t>Values</a:t>
          </a:r>
          <a:r>
            <a:rPr lang="ro-RO" sz="2400" b="0" dirty="0"/>
            <a:t> </a:t>
          </a:r>
          <a:r>
            <a:rPr lang="ro-RO" sz="2400" b="0" dirty="0" err="1"/>
            <a:t>Assessment</a:t>
          </a:r>
          <a:r>
            <a:rPr lang="ro-RO" sz="2400" b="0" dirty="0"/>
            <a:t> </a:t>
          </a:r>
          <a:r>
            <a:rPr lang="ro-RO" sz="2400" b="0" dirty="0" err="1"/>
            <a:t>Questionnaire</a:t>
          </a:r>
          <a:r>
            <a:rPr lang="ro-RO" sz="2400" b="0" dirty="0"/>
            <a:t> (V21).</a:t>
          </a:r>
          <a:endParaRPr lang="en-US" sz="2400" dirty="0"/>
        </a:p>
      </dgm:t>
    </dgm:pt>
    <dgm:pt modelId="{E10D9A0D-C0B7-49F8-A4C2-0CA28DB608CC}" type="parTrans" cxnId="{E3D44768-1663-40FF-9059-FF1A94920E35}">
      <dgm:prSet/>
      <dgm:spPr/>
      <dgm:t>
        <a:bodyPr/>
        <a:lstStyle/>
        <a:p>
          <a:endParaRPr lang="en-US"/>
        </a:p>
      </dgm:t>
    </dgm:pt>
    <dgm:pt modelId="{E6A510E3-369E-4C6D-A8E0-2CBC86A654AE}" type="sibTrans" cxnId="{E3D44768-1663-40FF-9059-FF1A94920E35}">
      <dgm:prSet/>
      <dgm:spPr/>
      <dgm:t>
        <a:bodyPr/>
        <a:lstStyle/>
        <a:p>
          <a:endParaRPr lang="en-US"/>
        </a:p>
      </dgm:t>
    </dgm:pt>
    <dgm:pt modelId="{C3C93503-BF5D-4E50-8656-09DE67C2BF14}" type="pres">
      <dgm:prSet presAssocID="{757CE9D2-48CE-4CFB-8F9F-22CC2E5C19F6}" presName="Name0" presStyleCnt="0">
        <dgm:presLayoutVars>
          <dgm:dir/>
          <dgm:resizeHandles/>
        </dgm:presLayoutVars>
      </dgm:prSet>
      <dgm:spPr/>
    </dgm:pt>
    <dgm:pt modelId="{02C00318-54DA-475D-AB45-FF31976C38EF}" type="pres">
      <dgm:prSet presAssocID="{2C3027B1-6FC8-4050-B273-EF39A63D6DB1}" presName="compNode" presStyleCnt="0"/>
      <dgm:spPr/>
    </dgm:pt>
    <dgm:pt modelId="{1D88678A-E1AA-4C2C-AFAD-09DAE508B1A9}" type="pres">
      <dgm:prSet presAssocID="{2C3027B1-6FC8-4050-B273-EF39A63D6DB1}" presName="dummyConnPt" presStyleCnt="0"/>
      <dgm:spPr/>
    </dgm:pt>
    <dgm:pt modelId="{12BC7FDD-DE02-4F21-A2F5-06EA15B076DD}" type="pres">
      <dgm:prSet presAssocID="{2C3027B1-6FC8-4050-B273-EF39A63D6DB1}" presName="node" presStyleLbl="node1" presStyleIdx="0" presStyleCnt="1" custScaleX="297242" custScaleY="89996" custLinFactNeighborX="55861" custLinFactNeighborY="5312">
        <dgm:presLayoutVars>
          <dgm:bulletEnabled val="1"/>
        </dgm:presLayoutVars>
      </dgm:prSet>
      <dgm:spPr/>
    </dgm:pt>
  </dgm:ptLst>
  <dgm:cxnLst>
    <dgm:cxn modelId="{E3D44768-1663-40FF-9059-FF1A94920E35}" srcId="{757CE9D2-48CE-4CFB-8F9F-22CC2E5C19F6}" destId="{2C3027B1-6FC8-4050-B273-EF39A63D6DB1}" srcOrd="0" destOrd="0" parTransId="{E10D9A0D-C0B7-49F8-A4C2-0CA28DB608CC}" sibTransId="{E6A510E3-369E-4C6D-A8E0-2CBC86A654AE}"/>
    <dgm:cxn modelId="{AAB120DA-D20C-477E-A967-7B41EED35810}" type="presOf" srcId="{757CE9D2-48CE-4CFB-8F9F-22CC2E5C19F6}" destId="{C3C93503-BF5D-4E50-8656-09DE67C2BF14}" srcOrd="0" destOrd="0" presId="urn:microsoft.com/office/officeart/2005/8/layout/bProcess4"/>
    <dgm:cxn modelId="{A9C677FC-F420-4535-A3E5-0442B47CC798}" type="presOf" srcId="{2C3027B1-6FC8-4050-B273-EF39A63D6DB1}" destId="{12BC7FDD-DE02-4F21-A2F5-06EA15B076DD}" srcOrd="0" destOrd="0" presId="urn:microsoft.com/office/officeart/2005/8/layout/bProcess4"/>
    <dgm:cxn modelId="{5A00E5FC-B424-4CEA-8D1C-48006366CD65}" type="presParOf" srcId="{C3C93503-BF5D-4E50-8656-09DE67C2BF14}" destId="{02C00318-54DA-475D-AB45-FF31976C38EF}" srcOrd="0" destOrd="0" presId="urn:microsoft.com/office/officeart/2005/8/layout/bProcess4"/>
    <dgm:cxn modelId="{27FBDC8E-990C-41AA-B27B-5CC00C517AEB}" type="presParOf" srcId="{02C00318-54DA-475D-AB45-FF31976C38EF}" destId="{1D88678A-E1AA-4C2C-AFAD-09DAE508B1A9}" srcOrd="0" destOrd="0" presId="urn:microsoft.com/office/officeart/2005/8/layout/bProcess4"/>
    <dgm:cxn modelId="{90E24338-C2ED-41BD-892A-33D823624105}" type="presParOf" srcId="{02C00318-54DA-475D-AB45-FF31976C38EF}" destId="{12BC7FDD-DE02-4F21-A2F5-06EA15B076DD}" srcOrd="1" destOrd="0" presId="urn:microsoft.com/office/officeart/2005/8/layout/bProcess4"/>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7D37FA3-DC1B-4591-9F76-48FA53A9E743}" type="doc">
      <dgm:prSet loTypeId="urn:microsoft.com/office/officeart/2005/8/layout/funnel1" loCatId="process" qsTypeId="urn:microsoft.com/office/officeart/2005/8/quickstyle/simple1" qsCatId="simple" csTypeId="urn:microsoft.com/office/officeart/2005/8/colors/accent1_2" csCatId="accent1" phldr="1"/>
      <dgm:spPr/>
      <dgm:t>
        <a:bodyPr/>
        <a:lstStyle/>
        <a:p>
          <a:endParaRPr lang="en-US"/>
        </a:p>
      </dgm:t>
    </dgm:pt>
    <dgm:pt modelId="{A2F726BF-DC7E-483D-9960-9A3FBC566FFD}">
      <dgm:prSet phldrT="[Text]" custT="1"/>
      <dgm:spPr/>
      <dgm:t>
        <a:bodyPr/>
        <a:lstStyle/>
        <a:p>
          <a:r>
            <a:rPr lang="ro-RO" sz="2000" dirty="0">
              <a:solidFill>
                <a:schemeClr val="tx1"/>
              </a:solidFill>
              <a:effectLst/>
              <a:ea typeface="DengXian" panose="02010600030101010101" pitchFamily="2" charset="-122"/>
              <a:cs typeface="Arial" panose="020B0604020202020204" pitchFamily="34" charset="0"/>
            </a:rPr>
            <a:t>Future research directions</a:t>
          </a:r>
          <a:endParaRPr lang="en-US" sz="2000" dirty="0">
            <a:solidFill>
              <a:schemeClr val="tx1"/>
            </a:solidFill>
          </a:endParaRPr>
        </a:p>
      </dgm:t>
    </dgm:pt>
    <dgm:pt modelId="{7780F7BF-D3B8-43D3-95FF-3B20259CAB75}" type="parTrans" cxnId="{446B918B-9EA7-4F2A-A7FD-740A9D1308B4}">
      <dgm:prSet/>
      <dgm:spPr/>
      <dgm:t>
        <a:bodyPr/>
        <a:lstStyle/>
        <a:p>
          <a:endParaRPr lang="en-US" sz="2000"/>
        </a:p>
      </dgm:t>
    </dgm:pt>
    <dgm:pt modelId="{7DE4D097-A033-411F-9B80-1F26F1CD95E0}" type="sibTrans" cxnId="{446B918B-9EA7-4F2A-A7FD-740A9D1308B4}">
      <dgm:prSet/>
      <dgm:spPr/>
      <dgm:t>
        <a:bodyPr/>
        <a:lstStyle/>
        <a:p>
          <a:endParaRPr lang="en-US" sz="2000"/>
        </a:p>
      </dgm:t>
    </dgm:pt>
    <dgm:pt modelId="{D4A6551A-AC12-4B6B-A5A9-9B281BE024AC}">
      <dgm:prSet phldrT="[Text]" custT="1"/>
      <dgm:spPr/>
      <dgm:t>
        <a:bodyPr/>
        <a:lstStyle/>
        <a:p>
          <a:r>
            <a:rPr lang="ro-RO" sz="2000" dirty="0">
              <a:effectLst/>
              <a:ea typeface="DengXian" panose="02010600030101010101" pitchFamily="2" charset="-122"/>
              <a:cs typeface="Arial" panose="020B0604020202020204" pitchFamily="34" charset="0"/>
            </a:rPr>
            <a:t> include a larger sample size to ensure local, regional and even national representativeness and extensive coverage of attitudes towards sustainable tourism.</a:t>
          </a:r>
          <a:endParaRPr lang="en-US" sz="2000" dirty="0"/>
        </a:p>
      </dgm:t>
    </dgm:pt>
    <dgm:pt modelId="{6EA29D51-B036-4738-88C4-9D1B02BB6882}" type="parTrans" cxnId="{133C30BE-9737-4F29-AE0F-9C0C815AE3B3}">
      <dgm:prSet/>
      <dgm:spPr/>
      <dgm:t>
        <a:bodyPr/>
        <a:lstStyle/>
        <a:p>
          <a:endParaRPr lang="en-US" sz="2000"/>
        </a:p>
      </dgm:t>
    </dgm:pt>
    <dgm:pt modelId="{4D380454-DCC4-4982-83BD-C458B15B0C3A}" type="sibTrans" cxnId="{133C30BE-9737-4F29-AE0F-9C0C815AE3B3}">
      <dgm:prSet/>
      <dgm:spPr/>
      <dgm:t>
        <a:bodyPr/>
        <a:lstStyle/>
        <a:p>
          <a:endParaRPr lang="en-US" sz="2000"/>
        </a:p>
      </dgm:t>
    </dgm:pt>
    <dgm:pt modelId="{993B5288-E74B-4308-9D70-DA4C1CF81C5C}" type="pres">
      <dgm:prSet presAssocID="{27D37FA3-DC1B-4591-9F76-48FA53A9E743}" presName="Name0" presStyleCnt="0">
        <dgm:presLayoutVars>
          <dgm:chMax val="4"/>
          <dgm:resizeHandles val="exact"/>
        </dgm:presLayoutVars>
      </dgm:prSet>
      <dgm:spPr/>
    </dgm:pt>
    <dgm:pt modelId="{EC0E8C67-F306-4E5F-BB16-EC20DCF7BBE6}" type="pres">
      <dgm:prSet presAssocID="{27D37FA3-DC1B-4591-9F76-48FA53A9E743}" presName="ellipse" presStyleLbl="trBgShp" presStyleIdx="0" presStyleCnt="1"/>
      <dgm:spPr/>
    </dgm:pt>
    <dgm:pt modelId="{5086144A-6C69-4992-AD9C-66D27B9A59D4}" type="pres">
      <dgm:prSet presAssocID="{27D37FA3-DC1B-4591-9F76-48FA53A9E743}" presName="arrow1" presStyleLbl="fgShp" presStyleIdx="0" presStyleCnt="1" custLinFactNeighborX="20364" custLinFactNeighborY="-46585"/>
      <dgm:spPr/>
    </dgm:pt>
    <dgm:pt modelId="{8066A791-4694-4993-98F7-BB58D16C0D51}" type="pres">
      <dgm:prSet presAssocID="{27D37FA3-DC1B-4591-9F76-48FA53A9E743}" presName="rectangle" presStyleLbl="revTx" presStyleIdx="0" presStyleCnt="1" custScaleX="163182" custScaleY="138954">
        <dgm:presLayoutVars>
          <dgm:bulletEnabled val="1"/>
        </dgm:presLayoutVars>
      </dgm:prSet>
      <dgm:spPr/>
    </dgm:pt>
    <dgm:pt modelId="{6ECA358B-A01E-4BFC-83B1-7C2B4A4836F8}" type="pres">
      <dgm:prSet presAssocID="{D4A6551A-AC12-4B6B-A5A9-9B281BE024AC}" presName="item1" presStyleLbl="node1" presStyleIdx="0" presStyleCnt="1" custLinFactNeighborX="16558" custLinFactNeighborY="-12857">
        <dgm:presLayoutVars>
          <dgm:bulletEnabled val="1"/>
        </dgm:presLayoutVars>
      </dgm:prSet>
      <dgm:spPr/>
    </dgm:pt>
    <dgm:pt modelId="{22434CCB-8062-4778-B4E3-76F363CD7A05}" type="pres">
      <dgm:prSet presAssocID="{27D37FA3-DC1B-4591-9F76-48FA53A9E743}" presName="funnel" presStyleLbl="trAlignAcc1" presStyleIdx="0" presStyleCnt="1" custLinFactNeighborX="2663" custLinFactNeighborY="623"/>
      <dgm:spPr/>
    </dgm:pt>
  </dgm:ptLst>
  <dgm:cxnLst>
    <dgm:cxn modelId="{47547114-BC5C-4893-B365-93FAB72FE658}" type="presOf" srcId="{27D37FA3-DC1B-4591-9F76-48FA53A9E743}" destId="{993B5288-E74B-4308-9D70-DA4C1CF81C5C}" srcOrd="0" destOrd="0" presId="urn:microsoft.com/office/officeart/2005/8/layout/funnel1"/>
    <dgm:cxn modelId="{446B918B-9EA7-4F2A-A7FD-740A9D1308B4}" srcId="{27D37FA3-DC1B-4591-9F76-48FA53A9E743}" destId="{A2F726BF-DC7E-483D-9960-9A3FBC566FFD}" srcOrd="0" destOrd="0" parTransId="{7780F7BF-D3B8-43D3-95FF-3B20259CAB75}" sibTransId="{7DE4D097-A033-411F-9B80-1F26F1CD95E0}"/>
    <dgm:cxn modelId="{02DB08AB-729D-40DD-B7C4-8B66852070C4}" type="presOf" srcId="{A2F726BF-DC7E-483D-9960-9A3FBC566FFD}" destId="{6ECA358B-A01E-4BFC-83B1-7C2B4A4836F8}" srcOrd="0" destOrd="0" presId="urn:microsoft.com/office/officeart/2005/8/layout/funnel1"/>
    <dgm:cxn modelId="{133C30BE-9737-4F29-AE0F-9C0C815AE3B3}" srcId="{27D37FA3-DC1B-4591-9F76-48FA53A9E743}" destId="{D4A6551A-AC12-4B6B-A5A9-9B281BE024AC}" srcOrd="1" destOrd="0" parTransId="{6EA29D51-B036-4738-88C4-9D1B02BB6882}" sibTransId="{4D380454-DCC4-4982-83BD-C458B15B0C3A}"/>
    <dgm:cxn modelId="{DFF36AE9-F736-4C5F-BB3F-D59BD103FF87}" type="presOf" srcId="{D4A6551A-AC12-4B6B-A5A9-9B281BE024AC}" destId="{8066A791-4694-4993-98F7-BB58D16C0D51}" srcOrd="0" destOrd="0" presId="urn:microsoft.com/office/officeart/2005/8/layout/funnel1"/>
    <dgm:cxn modelId="{63C8AD06-5FA2-41D9-91F8-D8995A12C081}" type="presParOf" srcId="{993B5288-E74B-4308-9D70-DA4C1CF81C5C}" destId="{EC0E8C67-F306-4E5F-BB16-EC20DCF7BBE6}" srcOrd="0" destOrd="0" presId="urn:microsoft.com/office/officeart/2005/8/layout/funnel1"/>
    <dgm:cxn modelId="{D85E0753-4022-466E-A228-3699CD5C2BF7}" type="presParOf" srcId="{993B5288-E74B-4308-9D70-DA4C1CF81C5C}" destId="{5086144A-6C69-4992-AD9C-66D27B9A59D4}" srcOrd="1" destOrd="0" presId="urn:microsoft.com/office/officeart/2005/8/layout/funnel1"/>
    <dgm:cxn modelId="{5CF4E343-B89D-41CF-8FAD-A22FA52E6E6D}" type="presParOf" srcId="{993B5288-E74B-4308-9D70-DA4C1CF81C5C}" destId="{8066A791-4694-4993-98F7-BB58D16C0D51}" srcOrd="2" destOrd="0" presId="urn:microsoft.com/office/officeart/2005/8/layout/funnel1"/>
    <dgm:cxn modelId="{038454F8-D761-4D72-8B33-96B9FD0D3224}" type="presParOf" srcId="{993B5288-E74B-4308-9D70-DA4C1CF81C5C}" destId="{6ECA358B-A01E-4BFC-83B1-7C2B4A4836F8}" srcOrd="3" destOrd="0" presId="urn:microsoft.com/office/officeart/2005/8/layout/funnel1"/>
    <dgm:cxn modelId="{92BAE71D-27FA-4721-AC39-FCF0EED74AE8}" type="presParOf" srcId="{993B5288-E74B-4308-9D70-DA4C1CF81C5C}" destId="{22434CCB-8062-4778-B4E3-76F363CD7A05}" srcOrd="4" destOrd="0" presId="urn:microsoft.com/office/officeart/2005/8/layout/funnel1"/>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CED5B1-DEB2-4791-930D-0912CF5012D9}">
      <dsp:nvSpPr>
        <dsp:cNvPr id="0" name=""/>
        <dsp:cNvSpPr/>
      </dsp:nvSpPr>
      <dsp:spPr>
        <a:xfrm>
          <a:off x="16" y="514671"/>
          <a:ext cx="10320625" cy="5623393"/>
        </a:xfrm>
        <a:prstGeom prst="roundRect">
          <a:avLst>
            <a:gd name="adj" fmla="val 1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ro-RO" sz="2400" b="1" kern="1200" dirty="0"/>
            <a:t>I</a:t>
          </a:r>
          <a:r>
            <a:rPr lang="ro-RO" sz="2400" b="1" kern="1200" baseline="-25000" dirty="0"/>
            <a:t>1</a:t>
          </a:r>
          <a:r>
            <a:rPr lang="ro-RO" sz="2400" b="1" kern="1200" dirty="0"/>
            <a:t> - It </a:t>
          </a:r>
          <a:r>
            <a:rPr lang="ro-RO" sz="2400" b="1" kern="1200" dirty="0" err="1"/>
            <a:t>is</a:t>
          </a:r>
          <a:r>
            <a:rPr lang="ro-RO" sz="2400" b="1" kern="1200" dirty="0"/>
            <a:t> </a:t>
          </a:r>
          <a:r>
            <a:rPr lang="ro-RO" sz="2400" b="1" kern="1200" dirty="0" err="1"/>
            <a:t>assumed</a:t>
          </a:r>
          <a:r>
            <a:rPr lang="ro-RO" sz="2400" b="1" kern="1200" dirty="0"/>
            <a:t> </a:t>
          </a:r>
          <a:r>
            <a:rPr lang="ro-RO" sz="2400" b="1" kern="1200" dirty="0" err="1"/>
            <a:t>that</a:t>
          </a:r>
          <a:r>
            <a:rPr lang="ro-RO" sz="2400" b="1" kern="1200" dirty="0"/>
            <a:t> </a:t>
          </a:r>
          <a:r>
            <a:rPr lang="ro-RO" sz="2400" b="1" kern="1200" dirty="0" err="1"/>
            <a:t>there</a:t>
          </a:r>
          <a:r>
            <a:rPr lang="ro-RO" sz="2400" b="1" kern="1200" dirty="0"/>
            <a:t> are </a:t>
          </a:r>
          <a:r>
            <a:rPr lang="ro-RO" sz="2400" b="1" kern="1200" dirty="0" err="1"/>
            <a:t>correlations</a:t>
          </a:r>
          <a:r>
            <a:rPr lang="ro-RO" sz="2400" b="1" kern="1200" dirty="0"/>
            <a:t> </a:t>
          </a:r>
          <a:r>
            <a:rPr lang="ro-RO" sz="2400" b="1" kern="1200" dirty="0" err="1"/>
            <a:t>between</a:t>
          </a:r>
          <a:r>
            <a:rPr lang="ro-RO" sz="2400" b="1" kern="1200" dirty="0"/>
            <a:t> </a:t>
          </a:r>
          <a:r>
            <a:rPr lang="ro-RO" sz="2400" b="1" kern="1200" dirty="0" err="1"/>
            <a:t>personality</a:t>
          </a:r>
          <a:r>
            <a:rPr lang="ro-RO" sz="2400" b="1" kern="1200" dirty="0"/>
            <a:t> </a:t>
          </a:r>
          <a:r>
            <a:rPr lang="ro-RO" sz="2400" b="1" kern="1200" dirty="0" err="1"/>
            <a:t>factors</a:t>
          </a:r>
          <a:r>
            <a:rPr lang="ro-RO" sz="2400" b="1" kern="1200" dirty="0"/>
            <a:t> </a:t>
          </a:r>
          <a:r>
            <a:rPr lang="ro-RO" sz="2400" b="1" kern="1200" dirty="0" err="1"/>
            <a:t>measured</a:t>
          </a:r>
          <a:r>
            <a:rPr lang="ro-RO" sz="2400" b="1" kern="1200" dirty="0"/>
            <a:t> on </a:t>
          </a:r>
          <a:r>
            <a:rPr lang="ro-RO" sz="2400" b="1" kern="1200" dirty="0" err="1"/>
            <a:t>the</a:t>
          </a:r>
          <a:r>
            <a:rPr lang="ro-RO" sz="2400" b="1" kern="1200" dirty="0"/>
            <a:t> Big </a:t>
          </a:r>
          <a:r>
            <a:rPr lang="ro-RO" sz="2400" b="1" kern="1200" dirty="0" err="1"/>
            <a:t>Five</a:t>
          </a:r>
          <a:r>
            <a:rPr lang="ro-RO" sz="2400" b="1" kern="1200" dirty="0"/>
            <a:t> scale and </a:t>
          </a:r>
          <a:r>
            <a:rPr lang="ro-RO" sz="2400" b="1" kern="1200" dirty="0" err="1"/>
            <a:t>Positive</a:t>
          </a:r>
          <a:r>
            <a:rPr lang="ro-RO" sz="2400" b="1" kern="1200" dirty="0"/>
            <a:t> </a:t>
          </a:r>
          <a:r>
            <a:rPr lang="ro-RO" sz="2400" b="1" kern="1200" dirty="0" err="1"/>
            <a:t>Attitude</a:t>
          </a:r>
          <a:r>
            <a:rPr lang="ro-RO" sz="2400" b="1" kern="1200" dirty="0"/>
            <a:t> </a:t>
          </a:r>
          <a:r>
            <a:rPr lang="ro-RO" sz="2400" b="1" kern="1200" dirty="0" err="1"/>
            <a:t>towards</a:t>
          </a:r>
          <a:r>
            <a:rPr lang="ro-RO" sz="2400" b="1" kern="1200" dirty="0"/>
            <a:t> </a:t>
          </a:r>
          <a:r>
            <a:rPr lang="ro-RO" sz="2400" b="1" kern="1200" dirty="0" err="1"/>
            <a:t>Sustainable</a:t>
          </a:r>
          <a:r>
            <a:rPr lang="ro-RO" sz="2400" b="1" kern="1200" dirty="0"/>
            <a:t> </a:t>
          </a:r>
          <a:r>
            <a:rPr lang="ro-RO" sz="2400" b="1" kern="1200" dirty="0" err="1"/>
            <a:t>Tourism</a:t>
          </a:r>
          <a:r>
            <a:rPr lang="ro-RO" sz="2400" b="1" kern="1200" dirty="0"/>
            <a:t>, </a:t>
          </a:r>
          <a:r>
            <a:rPr lang="ro-RO" sz="2400" b="1" kern="1200" dirty="0" err="1"/>
            <a:t>with</a:t>
          </a:r>
          <a:r>
            <a:rPr lang="ro-RO" sz="2400" b="1" kern="1200" dirty="0"/>
            <a:t> </a:t>
          </a:r>
          <a:r>
            <a:rPr lang="ro-RO" sz="2400" b="1" kern="1200" dirty="0" err="1"/>
            <a:t>the</a:t>
          </a:r>
          <a:r>
            <a:rPr lang="ro-RO" sz="2400" b="1" kern="1200" dirty="0"/>
            <a:t> </a:t>
          </a:r>
          <a:r>
            <a:rPr lang="ro-RO" sz="2400" b="1" kern="1200" dirty="0" err="1"/>
            <a:t>following</a:t>
          </a:r>
          <a:r>
            <a:rPr lang="ro-RO" sz="2400" b="1" kern="1200" dirty="0"/>
            <a:t> </a:t>
          </a:r>
          <a:r>
            <a:rPr lang="ro-RO" sz="2400" b="1" kern="1200" dirty="0" err="1"/>
            <a:t>secondary</a:t>
          </a:r>
          <a:r>
            <a:rPr lang="ro-RO" sz="2400" b="1" kern="1200" dirty="0"/>
            <a:t> </a:t>
          </a:r>
          <a:r>
            <a:rPr lang="ro-RO" sz="2400" b="1" kern="1200" dirty="0" err="1"/>
            <a:t>hypotheses</a:t>
          </a:r>
          <a:r>
            <a:rPr lang="ro-RO" sz="2400" b="1" kern="1200" dirty="0"/>
            <a:t>:</a:t>
          </a:r>
          <a:endParaRPr lang="en-US" sz="2400" kern="1200" dirty="0"/>
        </a:p>
        <a:p>
          <a:pPr marL="228600" lvl="1" indent="-228600" algn="l" defTabSz="1066800">
            <a:lnSpc>
              <a:spcPct val="90000"/>
            </a:lnSpc>
            <a:spcBef>
              <a:spcPct val="0"/>
            </a:spcBef>
            <a:spcAft>
              <a:spcPct val="15000"/>
            </a:spcAft>
            <a:buFont typeface="Symbol" panose="05050102010706020507" pitchFamily="18" charset="2"/>
            <a:buChar char=""/>
          </a:pPr>
          <a:r>
            <a:rPr lang="ro-RO" sz="2400" kern="1200" dirty="0"/>
            <a:t>I</a:t>
          </a:r>
          <a:r>
            <a:rPr lang="ro-RO" sz="2400" kern="1200" baseline="-25000" dirty="0"/>
            <a:t>1S1</a:t>
          </a:r>
          <a:r>
            <a:rPr lang="ro-RO" sz="2400" kern="1200" dirty="0"/>
            <a:t> - it is assumed that there is a </a:t>
          </a:r>
          <a:r>
            <a:rPr lang="ro-RO" sz="2400" b="1" kern="1200" dirty="0"/>
            <a:t>correlation </a:t>
          </a:r>
          <a:r>
            <a:rPr lang="ro-RO" sz="2400" kern="1200" dirty="0"/>
            <a:t>between the level of </a:t>
          </a:r>
          <a:r>
            <a:rPr lang="ro-RO" sz="2400" b="1" kern="1200" dirty="0"/>
            <a:t>extraversion</a:t>
          </a:r>
          <a:r>
            <a:rPr lang="ro-RO" sz="2400" kern="1200" dirty="0"/>
            <a:t> and </a:t>
          </a:r>
          <a:r>
            <a:rPr lang="en-US" sz="2400" kern="1200" dirty="0"/>
            <a:t>a </a:t>
          </a:r>
          <a:r>
            <a:rPr lang="ro-RO" sz="2400" kern="1200" dirty="0"/>
            <a:t>"Positive attitude towards sustainable tourism". </a:t>
          </a:r>
          <a:endParaRPr lang="en-US" sz="2400" kern="1200" dirty="0"/>
        </a:p>
        <a:p>
          <a:pPr marL="228600" lvl="1" indent="-228600" algn="l" defTabSz="1066800">
            <a:lnSpc>
              <a:spcPct val="90000"/>
            </a:lnSpc>
            <a:spcBef>
              <a:spcPct val="0"/>
            </a:spcBef>
            <a:spcAft>
              <a:spcPct val="15000"/>
            </a:spcAft>
            <a:buFont typeface="Symbol" panose="05050102010706020507" pitchFamily="18" charset="2"/>
            <a:buChar char=""/>
          </a:pPr>
          <a:r>
            <a:rPr lang="ro-RO" sz="2400" kern="1200" dirty="0"/>
            <a:t>I</a:t>
          </a:r>
          <a:r>
            <a:rPr lang="ro-RO" sz="2400" kern="1200" baseline="-25000" dirty="0"/>
            <a:t>1S2</a:t>
          </a:r>
          <a:r>
            <a:rPr lang="ro-RO" sz="2400" kern="1200" dirty="0"/>
            <a:t> - it is assumed that there is a </a:t>
          </a:r>
          <a:r>
            <a:rPr lang="ro-RO" sz="2400" b="1" kern="1200" dirty="0"/>
            <a:t>correlation </a:t>
          </a:r>
          <a:r>
            <a:rPr lang="ro-RO" sz="2400" kern="1200" dirty="0"/>
            <a:t>between the level of </a:t>
          </a:r>
          <a:r>
            <a:rPr lang="en-US" sz="2400" b="1" kern="1200" dirty="0"/>
            <a:t>conscientiousness</a:t>
          </a:r>
          <a:r>
            <a:rPr lang="ro-RO" sz="2400" kern="1200" dirty="0"/>
            <a:t> and </a:t>
          </a:r>
          <a:r>
            <a:rPr lang="ro-RO" sz="2400" kern="1200" dirty="0" err="1"/>
            <a:t>the</a:t>
          </a:r>
          <a:r>
            <a:rPr lang="ro-RO" sz="2400" kern="1200" dirty="0"/>
            <a:t> </a:t>
          </a:r>
          <a:r>
            <a:rPr lang="en-US" sz="2400" kern="1200" dirty="0"/>
            <a:t>a </a:t>
          </a:r>
          <a:r>
            <a:rPr lang="ro-RO" sz="2400" kern="1200" dirty="0"/>
            <a:t>"Positive attitude towards sustainable tourism". </a:t>
          </a:r>
          <a:endParaRPr lang="en-US" sz="2400" kern="1200" dirty="0"/>
        </a:p>
        <a:p>
          <a:pPr marL="228600" lvl="1" indent="-228600" algn="l" defTabSz="1066800">
            <a:lnSpc>
              <a:spcPct val="90000"/>
            </a:lnSpc>
            <a:spcBef>
              <a:spcPct val="0"/>
            </a:spcBef>
            <a:spcAft>
              <a:spcPct val="15000"/>
            </a:spcAft>
            <a:buFont typeface="Symbol" panose="05050102010706020507" pitchFamily="18" charset="2"/>
            <a:buChar char=""/>
          </a:pPr>
          <a:r>
            <a:rPr lang="ro-RO" sz="2400" kern="1200" dirty="0"/>
            <a:t>I</a:t>
          </a:r>
          <a:r>
            <a:rPr lang="ro-RO" sz="2400" kern="1200" baseline="-25000" dirty="0"/>
            <a:t>1S3</a:t>
          </a:r>
          <a:r>
            <a:rPr lang="ro-RO" sz="2400" kern="1200" dirty="0"/>
            <a:t> - it is assumed that there is a </a:t>
          </a:r>
          <a:r>
            <a:rPr lang="ro-RO" sz="2400" b="1" kern="1200" dirty="0"/>
            <a:t>correlation </a:t>
          </a:r>
          <a:r>
            <a:rPr lang="ro-RO" sz="2400" kern="1200" dirty="0"/>
            <a:t>between the level of </a:t>
          </a:r>
          <a:r>
            <a:rPr lang="ro-RO" sz="2400" b="1" kern="1200" dirty="0"/>
            <a:t>agreeableness</a:t>
          </a:r>
          <a:r>
            <a:rPr lang="ro-RO" sz="2400" kern="1200" dirty="0"/>
            <a:t> and </a:t>
          </a:r>
          <a:r>
            <a:rPr lang="en-US" sz="2400" kern="1200" dirty="0"/>
            <a:t>a </a:t>
          </a:r>
          <a:r>
            <a:rPr lang="ro-RO" sz="2400" kern="1200" dirty="0"/>
            <a:t>"Positive attitude towards sustainable tourism". </a:t>
          </a:r>
          <a:endParaRPr lang="en-US" sz="2400" kern="1200" dirty="0"/>
        </a:p>
        <a:p>
          <a:pPr marL="228600" lvl="1" indent="-228600" algn="l" defTabSz="1066800">
            <a:lnSpc>
              <a:spcPct val="90000"/>
            </a:lnSpc>
            <a:spcBef>
              <a:spcPct val="0"/>
            </a:spcBef>
            <a:spcAft>
              <a:spcPct val="15000"/>
            </a:spcAft>
            <a:buFont typeface="Symbol" panose="05050102010706020507" pitchFamily="18" charset="2"/>
            <a:buChar char=""/>
          </a:pPr>
          <a:r>
            <a:rPr lang="ro-RO" sz="2400" kern="1200" dirty="0"/>
            <a:t>I</a:t>
          </a:r>
          <a:r>
            <a:rPr lang="ro-RO" sz="2400" kern="1200" baseline="-25000" dirty="0"/>
            <a:t>1S4</a:t>
          </a:r>
          <a:r>
            <a:rPr lang="ro-RO" sz="2400" kern="1200" dirty="0"/>
            <a:t> - it is presumed that there is a </a:t>
          </a:r>
          <a:r>
            <a:rPr lang="ro-RO" sz="2400" b="1" kern="1200" dirty="0"/>
            <a:t>correlation </a:t>
          </a:r>
          <a:r>
            <a:rPr lang="ro-RO" sz="2400" kern="1200" dirty="0"/>
            <a:t>between the level of </a:t>
          </a:r>
          <a:r>
            <a:rPr lang="ro-RO" sz="2400" b="1" kern="1200" dirty="0"/>
            <a:t>neuroticism</a:t>
          </a:r>
          <a:r>
            <a:rPr lang="ro-RO" sz="2400" kern="1200" dirty="0"/>
            <a:t> and </a:t>
          </a:r>
          <a:r>
            <a:rPr lang="en-US" sz="2400" kern="1200" dirty="0"/>
            <a:t>a </a:t>
          </a:r>
          <a:r>
            <a:rPr lang="ro-RO" sz="2400" kern="1200" dirty="0"/>
            <a:t>"Positive attitude towards sustainable tourism". </a:t>
          </a:r>
          <a:endParaRPr lang="en-US" sz="2400" kern="1200" dirty="0"/>
        </a:p>
        <a:p>
          <a:pPr marL="228600" lvl="1" indent="-228600" algn="l" defTabSz="1066800">
            <a:lnSpc>
              <a:spcPct val="90000"/>
            </a:lnSpc>
            <a:spcBef>
              <a:spcPct val="0"/>
            </a:spcBef>
            <a:spcAft>
              <a:spcPct val="15000"/>
            </a:spcAft>
            <a:buFont typeface="Symbol" panose="05050102010706020507" pitchFamily="18" charset="2"/>
            <a:buChar char=""/>
          </a:pPr>
          <a:r>
            <a:rPr lang="ro-RO" sz="2400" kern="1200" dirty="0"/>
            <a:t>I</a:t>
          </a:r>
          <a:r>
            <a:rPr lang="ro-RO" sz="2400" kern="1200" baseline="-25000" dirty="0"/>
            <a:t>1S5</a:t>
          </a:r>
          <a:r>
            <a:rPr lang="ro-RO" sz="2400" kern="1200" dirty="0"/>
            <a:t> - it is assumed that there is a </a:t>
          </a:r>
          <a:r>
            <a:rPr lang="ro-RO" sz="2400" b="1" kern="1200" dirty="0"/>
            <a:t>correlation </a:t>
          </a:r>
          <a:r>
            <a:rPr lang="ro-RO" sz="2400" kern="1200" dirty="0"/>
            <a:t>between the level of </a:t>
          </a:r>
          <a:r>
            <a:rPr lang="ro-RO" sz="2400" b="1" kern="1200" dirty="0"/>
            <a:t>openness</a:t>
          </a:r>
          <a:r>
            <a:rPr lang="ro-RO" sz="2400" kern="1200" dirty="0"/>
            <a:t> </a:t>
          </a:r>
          <a:r>
            <a:rPr lang="ro-RO" sz="2400" b="1" kern="1200" dirty="0"/>
            <a:t>to experiences </a:t>
          </a:r>
          <a:r>
            <a:rPr lang="ro-RO" sz="2400" kern="1200" dirty="0"/>
            <a:t>and </a:t>
          </a:r>
          <a:r>
            <a:rPr lang="en-US" sz="2400" kern="1200" dirty="0"/>
            <a:t>a </a:t>
          </a:r>
          <a:r>
            <a:rPr lang="ro-RO" sz="2400" kern="1200" dirty="0"/>
            <a:t>"Positive attitude towards sustainable tourism". </a:t>
          </a:r>
          <a:endParaRPr lang="en-US" sz="2400" kern="1200" dirty="0"/>
        </a:p>
      </dsp:txBody>
      <dsp:txXfrm>
        <a:off x="164720" y="679375"/>
        <a:ext cx="9991217" cy="529398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BC7FDD-DE02-4F21-A2F5-06EA15B076DD}">
      <dsp:nvSpPr>
        <dsp:cNvPr id="0" name=""/>
        <dsp:cNvSpPr/>
      </dsp:nvSpPr>
      <dsp:spPr>
        <a:xfrm>
          <a:off x="9" y="2"/>
          <a:ext cx="7643933" cy="1388612"/>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ro-RO" sz="2400" b="1" kern="1200" dirty="0"/>
            <a:t>I</a:t>
          </a:r>
          <a:r>
            <a:rPr lang="ro-RO" sz="2400" b="1" kern="1200" baseline="-25000" dirty="0"/>
            <a:t>2</a:t>
          </a:r>
          <a:r>
            <a:rPr lang="ro-RO" sz="2400" b="1" kern="1200" dirty="0"/>
            <a:t> - It </a:t>
          </a:r>
          <a:r>
            <a:rPr lang="ro-RO" sz="2400" b="1" kern="1200" dirty="0" err="1"/>
            <a:t>is</a:t>
          </a:r>
          <a:r>
            <a:rPr lang="ro-RO" sz="2400" b="1" kern="1200" dirty="0"/>
            <a:t> </a:t>
          </a:r>
          <a:r>
            <a:rPr lang="ro-RO" sz="2400" b="1" kern="1200" dirty="0" err="1"/>
            <a:t>assumed</a:t>
          </a:r>
          <a:r>
            <a:rPr lang="ro-RO" sz="2400" b="1" kern="1200" dirty="0"/>
            <a:t> </a:t>
          </a:r>
          <a:r>
            <a:rPr lang="ro-RO" sz="2400" b="1" kern="1200" dirty="0" err="1"/>
            <a:t>that</a:t>
          </a:r>
          <a:r>
            <a:rPr lang="ro-RO" sz="2400" b="1" kern="1200" dirty="0"/>
            <a:t> </a:t>
          </a:r>
          <a:r>
            <a:rPr lang="ro-RO" sz="2400" b="1" kern="1200" dirty="0" err="1"/>
            <a:t>there</a:t>
          </a:r>
          <a:r>
            <a:rPr lang="ro-RO" sz="2400" b="1" kern="1200" dirty="0"/>
            <a:t> are </a:t>
          </a:r>
          <a:r>
            <a:rPr lang="ro-RO" sz="2400" b="1" kern="1200" dirty="0" err="1"/>
            <a:t>statistically</a:t>
          </a:r>
          <a:r>
            <a:rPr lang="ro-RO" sz="2400" b="1" kern="1200" dirty="0"/>
            <a:t> </a:t>
          </a:r>
          <a:r>
            <a:rPr lang="ro-RO" sz="2400" b="1" kern="1200" dirty="0" err="1"/>
            <a:t>significant</a:t>
          </a:r>
          <a:r>
            <a:rPr lang="ro-RO" sz="2400" b="1" kern="1200" dirty="0"/>
            <a:t> </a:t>
          </a:r>
          <a:r>
            <a:rPr lang="ro-RO" sz="2400" b="1" kern="1200" dirty="0" err="1"/>
            <a:t>differences</a:t>
          </a:r>
          <a:r>
            <a:rPr lang="ro-RO" sz="2400" b="1" kern="1200" dirty="0"/>
            <a:t> in "</a:t>
          </a:r>
          <a:r>
            <a:rPr lang="ro-RO" sz="2400" b="1" kern="1200" dirty="0" err="1"/>
            <a:t>Positive</a:t>
          </a:r>
          <a:r>
            <a:rPr lang="ro-RO" sz="2400" b="1" kern="1200" dirty="0"/>
            <a:t> </a:t>
          </a:r>
          <a:r>
            <a:rPr lang="ro-RO" sz="2400" b="1" kern="1200" dirty="0" err="1"/>
            <a:t>attitude</a:t>
          </a:r>
          <a:r>
            <a:rPr lang="ro-RO" sz="2400" b="1" kern="1200" dirty="0"/>
            <a:t> </a:t>
          </a:r>
          <a:r>
            <a:rPr lang="ro-RO" sz="2400" b="1" kern="1200" dirty="0" err="1"/>
            <a:t>towards</a:t>
          </a:r>
          <a:r>
            <a:rPr lang="ro-RO" sz="2400" b="1" kern="1200" dirty="0"/>
            <a:t> </a:t>
          </a:r>
          <a:r>
            <a:rPr lang="ro-RO" sz="2400" b="1" kern="1200" dirty="0" err="1"/>
            <a:t>sustainable</a:t>
          </a:r>
          <a:r>
            <a:rPr lang="ro-RO" sz="2400" b="1" kern="1200" dirty="0"/>
            <a:t> </a:t>
          </a:r>
          <a:r>
            <a:rPr lang="ro-RO" sz="2400" b="1" kern="1200" dirty="0" err="1"/>
            <a:t>tourism</a:t>
          </a:r>
          <a:r>
            <a:rPr lang="ro-RO" sz="2400" b="1" kern="1200" dirty="0"/>
            <a:t>" </a:t>
          </a:r>
          <a:r>
            <a:rPr lang="ro-RO" sz="2400" b="1" kern="1200" dirty="0" err="1"/>
            <a:t>among</a:t>
          </a:r>
          <a:r>
            <a:rPr lang="ro-RO" sz="2400" b="1" kern="1200" dirty="0"/>
            <a:t> </a:t>
          </a:r>
          <a:r>
            <a:rPr lang="ro-RO" sz="2400" b="1" kern="1200" dirty="0" err="1"/>
            <a:t>extraverts</a:t>
          </a:r>
          <a:r>
            <a:rPr lang="ro-RO" sz="2400" b="1" kern="1200" dirty="0"/>
            <a:t> </a:t>
          </a:r>
          <a:r>
            <a:rPr lang="ro-RO" sz="2400" b="1" kern="1200" dirty="0" err="1"/>
            <a:t>depending</a:t>
          </a:r>
          <a:r>
            <a:rPr lang="ro-RO" sz="2400" b="1" kern="1200" dirty="0"/>
            <a:t> on </a:t>
          </a:r>
          <a:r>
            <a:rPr lang="ro-RO" sz="2400" b="1" kern="1200" dirty="0" err="1"/>
            <a:t>the</a:t>
          </a:r>
          <a:r>
            <a:rPr lang="ro-RO" sz="2400" b="1" kern="1200" dirty="0"/>
            <a:t> </a:t>
          </a:r>
          <a:r>
            <a:rPr lang="ro-RO" sz="2400" b="1" kern="1200" dirty="0" err="1"/>
            <a:t>respondents</a:t>
          </a:r>
          <a:r>
            <a:rPr lang="ro-RO" sz="2400" b="1" kern="1200" dirty="0"/>
            <a:t>' </a:t>
          </a:r>
          <a:r>
            <a:rPr lang="ro-RO" sz="2400" b="1" kern="1200" dirty="0" err="1"/>
            <a:t>level</a:t>
          </a:r>
          <a:r>
            <a:rPr lang="ro-RO" sz="2400" b="1" kern="1200" dirty="0"/>
            <a:t> of </a:t>
          </a:r>
          <a:r>
            <a:rPr lang="ro-RO" sz="2400" b="1" kern="1200" dirty="0" err="1"/>
            <a:t>education</a:t>
          </a:r>
          <a:r>
            <a:rPr lang="ro-RO" sz="2400" b="1" kern="1200" dirty="0"/>
            <a:t>.</a:t>
          </a:r>
          <a:endParaRPr lang="en-US" sz="2400" kern="1200" dirty="0"/>
        </a:p>
      </dsp:txBody>
      <dsp:txXfrm>
        <a:off x="40680" y="40673"/>
        <a:ext cx="7562591" cy="130727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BC7FDD-DE02-4F21-A2F5-06EA15B076DD}">
      <dsp:nvSpPr>
        <dsp:cNvPr id="0" name=""/>
        <dsp:cNvSpPr/>
      </dsp:nvSpPr>
      <dsp:spPr>
        <a:xfrm>
          <a:off x="9" y="2"/>
          <a:ext cx="7643933" cy="1388612"/>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ro-RO" sz="2400" b="1" kern="1200" dirty="0"/>
            <a:t>I</a:t>
          </a:r>
          <a:r>
            <a:rPr lang="ro-RO" sz="2400" b="1" kern="1200" baseline="-25000" dirty="0"/>
            <a:t>3</a:t>
          </a:r>
          <a:r>
            <a:rPr lang="en-US" sz="2400" b="1" kern="1200" baseline="-25000" dirty="0"/>
            <a:t> </a:t>
          </a:r>
          <a:r>
            <a:rPr lang="ro-RO" sz="2400" b="1" kern="1200" dirty="0"/>
            <a:t> - It </a:t>
          </a:r>
          <a:r>
            <a:rPr lang="ro-RO" sz="2400" b="1" kern="1200" dirty="0" err="1"/>
            <a:t>is</a:t>
          </a:r>
          <a:r>
            <a:rPr lang="ro-RO" sz="2400" b="1" kern="1200" dirty="0"/>
            <a:t> </a:t>
          </a:r>
          <a:r>
            <a:rPr lang="ro-RO" sz="2400" b="1" kern="1200" dirty="0" err="1"/>
            <a:t>assumed</a:t>
          </a:r>
          <a:r>
            <a:rPr lang="ro-RO" sz="2400" b="1" kern="1200" dirty="0"/>
            <a:t> </a:t>
          </a:r>
          <a:r>
            <a:rPr lang="ro-RO" sz="2400" b="1" kern="1200" dirty="0" err="1"/>
            <a:t>that</a:t>
          </a:r>
          <a:r>
            <a:rPr lang="ro-RO" sz="2400" b="1" kern="1200" dirty="0"/>
            <a:t> </a:t>
          </a:r>
          <a:r>
            <a:rPr lang="ro-RO" sz="2400" b="1" kern="1200" dirty="0" err="1"/>
            <a:t>there</a:t>
          </a:r>
          <a:r>
            <a:rPr lang="ro-RO" sz="2400" b="1" kern="1200" dirty="0"/>
            <a:t> are </a:t>
          </a:r>
          <a:r>
            <a:rPr lang="ro-RO" sz="2400" b="1" kern="1200" dirty="0" err="1"/>
            <a:t>statistically</a:t>
          </a:r>
          <a:r>
            <a:rPr lang="ro-RO" sz="2400" b="1" kern="1200" dirty="0"/>
            <a:t> </a:t>
          </a:r>
          <a:r>
            <a:rPr lang="ro-RO" sz="2400" b="1" kern="1200" dirty="0" err="1"/>
            <a:t>significant</a:t>
          </a:r>
          <a:r>
            <a:rPr lang="ro-RO" sz="2400" b="1" kern="1200" dirty="0"/>
            <a:t> </a:t>
          </a:r>
          <a:r>
            <a:rPr lang="ro-RO" sz="2400" b="1" kern="1200" dirty="0" err="1"/>
            <a:t>differences</a:t>
          </a:r>
          <a:r>
            <a:rPr lang="ro-RO" sz="2400" b="1" kern="1200" dirty="0"/>
            <a:t> in "</a:t>
          </a:r>
          <a:r>
            <a:rPr lang="ro-RO" sz="2400" b="1" kern="1200" dirty="0" err="1"/>
            <a:t>Positive</a:t>
          </a:r>
          <a:r>
            <a:rPr lang="ro-RO" sz="2400" b="1" kern="1200" dirty="0"/>
            <a:t> </a:t>
          </a:r>
          <a:r>
            <a:rPr lang="ro-RO" sz="2400" b="1" kern="1200" dirty="0" err="1"/>
            <a:t>attitude</a:t>
          </a:r>
          <a:r>
            <a:rPr lang="ro-RO" sz="2400" b="1" kern="1200" dirty="0"/>
            <a:t> </a:t>
          </a:r>
          <a:r>
            <a:rPr lang="ro-RO" sz="2400" b="1" kern="1200" dirty="0" err="1"/>
            <a:t>towards</a:t>
          </a:r>
          <a:r>
            <a:rPr lang="ro-RO" sz="2400" b="1" kern="1200" dirty="0"/>
            <a:t> </a:t>
          </a:r>
          <a:r>
            <a:rPr lang="ro-RO" sz="2400" b="1" kern="1200" dirty="0" err="1"/>
            <a:t>sustainable</a:t>
          </a:r>
          <a:r>
            <a:rPr lang="ro-RO" sz="2400" b="1" kern="1200" dirty="0"/>
            <a:t> </a:t>
          </a:r>
          <a:r>
            <a:rPr lang="ro-RO" sz="2400" b="1" kern="1200" dirty="0" err="1"/>
            <a:t>tourism</a:t>
          </a:r>
          <a:r>
            <a:rPr lang="ro-RO" sz="2400" b="1" kern="1200" dirty="0"/>
            <a:t>" </a:t>
          </a:r>
          <a:r>
            <a:rPr lang="ro-RO" sz="2400" b="1" kern="1200" dirty="0" err="1"/>
            <a:t>among</a:t>
          </a:r>
          <a:r>
            <a:rPr lang="ro-RO" sz="2400" b="1" kern="1200" dirty="0"/>
            <a:t> </a:t>
          </a:r>
          <a:r>
            <a:rPr lang="ro-RO" sz="2400" b="1" kern="1200" dirty="0" err="1">
              <a:solidFill>
                <a:srgbClr val="FFFF00"/>
              </a:solidFill>
            </a:rPr>
            <a:t>extraverts</a:t>
          </a:r>
          <a:r>
            <a:rPr lang="ro-RO" sz="2400" b="1" kern="1200" dirty="0">
              <a:solidFill>
                <a:srgbClr val="FFFF00"/>
              </a:solidFill>
            </a:rPr>
            <a:t> </a:t>
          </a:r>
          <a:r>
            <a:rPr lang="ro-RO" sz="2400" b="1" kern="1200" dirty="0" err="1"/>
            <a:t>depending</a:t>
          </a:r>
          <a:r>
            <a:rPr lang="ro-RO" sz="2400" b="1" kern="1200" dirty="0"/>
            <a:t> on </a:t>
          </a:r>
          <a:r>
            <a:rPr lang="ro-RO" sz="2400" b="1" kern="1200" dirty="0" err="1">
              <a:solidFill>
                <a:srgbClr val="FFFF00"/>
              </a:solidFill>
            </a:rPr>
            <a:t>the</a:t>
          </a:r>
          <a:r>
            <a:rPr lang="ro-RO" sz="2400" b="1" kern="1200" dirty="0">
              <a:solidFill>
                <a:srgbClr val="FFFF00"/>
              </a:solidFill>
            </a:rPr>
            <a:t> parental status </a:t>
          </a:r>
          <a:r>
            <a:rPr lang="ro-RO" sz="2400" b="1" kern="1200" dirty="0"/>
            <a:t>of </a:t>
          </a:r>
          <a:r>
            <a:rPr lang="ro-RO" sz="2400" b="1" kern="1200" dirty="0" err="1"/>
            <a:t>the</a:t>
          </a:r>
          <a:r>
            <a:rPr lang="ro-RO" sz="2400" b="1" kern="1200" dirty="0"/>
            <a:t> </a:t>
          </a:r>
          <a:r>
            <a:rPr lang="ro-RO" sz="2400" b="1" kern="1200" dirty="0" err="1"/>
            <a:t>respondents</a:t>
          </a:r>
          <a:r>
            <a:rPr lang="ro-RO" sz="2400" b="1" kern="1200" dirty="0"/>
            <a:t>.</a:t>
          </a:r>
          <a:endParaRPr lang="en-US" sz="2400" kern="1200" dirty="0"/>
        </a:p>
      </dsp:txBody>
      <dsp:txXfrm>
        <a:off x="40680" y="40673"/>
        <a:ext cx="7562591" cy="130727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BC7FDD-DE02-4F21-A2F5-06EA15B076DD}">
      <dsp:nvSpPr>
        <dsp:cNvPr id="0" name=""/>
        <dsp:cNvSpPr/>
      </dsp:nvSpPr>
      <dsp:spPr>
        <a:xfrm>
          <a:off x="9" y="2"/>
          <a:ext cx="7643933" cy="1388612"/>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ro-RO" sz="2400" b="0" kern="1200" dirty="0"/>
            <a:t>I</a:t>
          </a:r>
          <a:r>
            <a:rPr lang="ro-RO" sz="2400" b="0" kern="1200" baseline="-25000" dirty="0"/>
            <a:t>4</a:t>
          </a:r>
          <a:r>
            <a:rPr lang="en-US" sz="2400" b="0" kern="1200" baseline="-25000" dirty="0"/>
            <a:t> </a:t>
          </a:r>
          <a:r>
            <a:rPr lang="ro-RO" sz="2400" b="0" kern="1200" dirty="0"/>
            <a:t> - "</a:t>
          </a:r>
          <a:r>
            <a:rPr lang="ro-RO" sz="2400" b="0" kern="1200" dirty="0" err="1"/>
            <a:t>Positive</a:t>
          </a:r>
          <a:r>
            <a:rPr lang="ro-RO" sz="2400" b="0" kern="1200" dirty="0"/>
            <a:t> </a:t>
          </a:r>
          <a:r>
            <a:rPr lang="ro-RO" sz="2400" b="0" kern="1200" dirty="0" err="1"/>
            <a:t>attitude</a:t>
          </a:r>
          <a:r>
            <a:rPr lang="ro-RO" sz="2400" b="0" kern="1200" dirty="0"/>
            <a:t> </a:t>
          </a:r>
          <a:r>
            <a:rPr lang="ro-RO" sz="2400" b="0" kern="1200" dirty="0" err="1"/>
            <a:t>towards</a:t>
          </a:r>
          <a:r>
            <a:rPr lang="ro-RO" sz="2400" b="0" kern="1200" dirty="0"/>
            <a:t> </a:t>
          </a:r>
          <a:r>
            <a:rPr lang="ro-RO" sz="2400" b="0" kern="1200" dirty="0" err="1"/>
            <a:t>sustainable</a:t>
          </a:r>
          <a:r>
            <a:rPr lang="ro-RO" sz="2400" b="0" kern="1200" dirty="0"/>
            <a:t> </a:t>
          </a:r>
          <a:r>
            <a:rPr lang="ro-RO" sz="2400" b="0" kern="1200" dirty="0" err="1"/>
            <a:t>tourism</a:t>
          </a:r>
          <a:r>
            <a:rPr lang="ro-RO" sz="2400" b="0" kern="1200" dirty="0"/>
            <a:t>" </a:t>
          </a:r>
          <a:r>
            <a:rPr lang="ro-RO" sz="2400" b="0" kern="1200" dirty="0" err="1"/>
            <a:t>is</a:t>
          </a:r>
          <a:r>
            <a:rPr lang="ro-RO" sz="2400" b="0" kern="1200" dirty="0"/>
            <a:t> </a:t>
          </a:r>
          <a:r>
            <a:rPr lang="ro-RO" sz="2400" b="0" kern="1200" dirty="0" err="1"/>
            <a:t>presumed</a:t>
          </a:r>
          <a:r>
            <a:rPr lang="ro-RO" sz="2400" b="0" kern="1200" dirty="0"/>
            <a:t> </a:t>
          </a:r>
          <a:r>
            <a:rPr lang="ro-RO" sz="2400" b="0" kern="1200" dirty="0" err="1"/>
            <a:t>to</a:t>
          </a:r>
          <a:r>
            <a:rPr lang="ro-RO" sz="2400" b="0" kern="1200" dirty="0"/>
            <a:t> </a:t>
          </a:r>
          <a:r>
            <a:rPr lang="ro-RO" sz="2400" b="0" kern="1200" dirty="0" err="1"/>
            <a:t>correlate</a:t>
          </a:r>
          <a:r>
            <a:rPr lang="ro-RO" sz="2400" b="0" kern="1200" dirty="0"/>
            <a:t> </a:t>
          </a:r>
          <a:r>
            <a:rPr lang="ro-RO" sz="2400" b="0" kern="1200" dirty="0" err="1"/>
            <a:t>significantly</a:t>
          </a:r>
          <a:r>
            <a:rPr lang="ro-RO" sz="2400" b="0" kern="1200" dirty="0"/>
            <a:t> </a:t>
          </a:r>
          <a:r>
            <a:rPr lang="ro-RO" sz="2400" b="0" kern="1200" dirty="0" err="1"/>
            <a:t>with</a:t>
          </a:r>
          <a:r>
            <a:rPr lang="ro-RO" sz="2400" b="0" kern="1200" dirty="0"/>
            <a:t> </a:t>
          </a:r>
          <a:r>
            <a:rPr lang="ro-RO" sz="2400" b="0" kern="1200" dirty="0" err="1"/>
            <a:t>the</a:t>
          </a:r>
          <a:r>
            <a:rPr lang="ro-RO" sz="2400" b="0" kern="1200" dirty="0"/>
            <a:t> </a:t>
          </a:r>
          <a:r>
            <a:rPr lang="ro-RO" sz="2400" b="1" kern="1200" dirty="0" err="1">
              <a:solidFill>
                <a:srgbClr val="FFFF00"/>
              </a:solidFill>
            </a:rPr>
            <a:t>Autonomy</a:t>
          </a:r>
          <a:r>
            <a:rPr lang="ro-RO" sz="2400" b="1" kern="1200" dirty="0">
              <a:solidFill>
                <a:srgbClr val="FFFF00"/>
              </a:solidFill>
            </a:rPr>
            <a:t>, Social </a:t>
          </a:r>
          <a:r>
            <a:rPr lang="ro-RO" sz="2400" b="1" kern="1200" dirty="0" err="1">
              <a:solidFill>
                <a:srgbClr val="FFFF00"/>
              </a:solidFill>
            </a:rPr>
            <a:t>Relationships</a:t>
          </a:r>
          <a:r>
            <a:rPr lang="ro-RO" sz="2400" b="1" kern="1200" dirty="0">
              <a:solidFill>
                <a:srgbClr val="FFFF00"/>
              </a:solidFill>
            </a:rPr>
            <a:t>, Respect for </a:t>
          </a:r>
          <a:r>
            <a:rPr lang="ro-RO" sz="2400" b="1" kern="1200" dirty="0" err="1">
              <a:solidFill>
                <a:srgbClr val="FFFF00"/>
              </a:solidFill>
            </a:rPr>
            <a:t>Rules</a:t>
          </a:r>
          <a:r>
            <a:rPr lang="ro-RO" sz="2400" b="1" kern="1200" dirty="0">
              <a:solidFill>
                <a:srgbClr val="FFFF00"/>
              </a:solidFill>
            </a:rPr>
            <a:t> and </a:t>
          </a:r>
          <a:r>
            <a:rPr lang="ro-RO" sz="2400" b="1" kern="1200" dirty="0" err="1">
              <a:solidFill>
                <a:srgbClr val="FFFF00"/>
              </a:solidFill>
            </a:rPr>
            <a:t>Safety</a:t>
          </a:r>
          <a:r>
            <a:rPr lang="ro-RO" sz="2400" b="1" kern="1200" dirty="0">
              <a:solidFill>
                <a:srgbClr val="FFFF00"/>
              </a:solidFill>
            </a:rPr>
            <a:t> </a:t>
          </a:r>
          <a:r>
            <a:rPr lang="ro-RO" sz="2400" b="0" kern="1200" dirty="0" err="1"/>
            <a:t>scales</a:t>
          </a:r>
          <a:r>
            <a:rPr lang="ro-RO" sz="2400" b="0" kern="1200" dirty="0"/>
            <a:t> of </a:t>
          </a:r>
          <a:r>
            <a:rPr lang="ro-RO" sz="2400" b="0" kern="1200" dirty="0" err="1"/>
            <a:t>the</a:t>
          </a:r>
          <a:r>
            <a:rPr lang="ro-RO" sz="2400" b="0" kern="1200" dirty="0"/>
            <a:t> </a:t>
          </a:r>
          <a:r>
            <a:rPr lang="ro-RO" sz="2400" b="0" kern="1200" dirty="0" err="1"/>
            <a:t>Values</a:t>
          </a:r>
          <a:r>
            <a:rPr lang="ro-RO" sz="2400" b="0" kern="1200" dirty="0"/>
            <a:t> </a:t>
          </a:r>
          <a:r>
            <a:rPr lang="ro-RO" sz="2400" b="0" kern="1200" dirty="0" err="1"/>
            <a:t>Assessment</a:t>
          </a:r>
          <a:r>
            <a:rPr lang="ro-RO" sz="2400" b="0" kern="1200" dirty="0"/>
            <a:t> </a:t>
          </a:r>
          <a:r>
            <a:rPr lang="ro-RO" sz="2400" b="0" kern="1200" dirty="0" err="1"/>
            <a:t>Questionnaire</a:t>
          </a:r>
          <a:r>
            <a:rPr lang="ro-RO" sz="2400" b="0" kern="1200" dirty="0"/>
            <a:t> (V21).</a:t>
          </a:r>
          <a:endParaRPr lang="en-US" sz="2400" kern="1200" dirty="0"/>
        </a:p>
      </dsp:txBody>
      <dsp:txXfrm>
        <a:off x="40680" y="40673"/>
        <a:ext cx="7562591" cy="130727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0E8C67-F306-4E5F-BB16-EC20DCF7BBE6}">
      <dsp:nvSpPr>
        <dsp:cNvPr id="0" name=""/>
        <dsp:cNvSpPr/>
      </dsp:nvSpPr>
      <dsp:spPr>
        <a:xfrm>
          <a:off x="1075943" y="253042"/>
          <a:ext cx="3931920" cy="1365504"/>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086144A-6C69-4992-AD9C-66D27B9A59D4}">
      <dsp:nvSpPr>
        <dsp:cNvPr id="0" name=""/>
        <dsp:cNvSpPr/>
      </dsp:nvSpPr>
      <dsp:spPr>
        <a:xfrm>
          <a:off x="2822173" y="3369512"/>
          <a:ext cx="762000" cy="487680"/>
        </a:xfrm>
        <a:prstGeom prst="down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066A791-4694-4993-98F7-BB58D16C0D51}">
      <dsp:nvSpPr>
        <dsp:cNvPr id="0" name=""/>
        <dsp:cNvSpPr/>
      </dsp:nvSpPr>
      <dsp:spPr>
        <a:xfrm>
          <a:off x="63727" y="3808744"/>
          <a:ext cx="5968544" cy="12705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ro-RO" sz="2000" kern="1200" dirty="0">
              <a:effectLst/>
              <a:ea typeface="DengXian" panose="02010600030101010101" pitchFamily="2" charset="-122"/>
              <a:cs typeface="Arial" panose="020B0604020202020204" pitchFamily="34" charset="0"/>
            </a:rPr>
            <a:t> include a larger sample size to ensure local, regional and even national representativeness and extensive coverage of attitudes towards sustainable tourism.</a:t>
          </a:r>
          <a:endParaRPr lang="en-US" sz="2000" kern="1200" dirty="0"/>
        </a:p>
      </dsp:txBody>
      <dsp:txXfrm>
        <a:off x="63727" y="3808744"/>
        <a:ext cx="5968544" cy="1270595"/>
      </dsp:txXfrm>
    </dsp:sp>
    <dsp:sp modelId="{6ECA358B-A01E-4BFC-83B1-7C2B4A4836F8}">
      <dsp:nvSpPr>
        <dsp:cNvPr id="0" name=""/>
        <dsp:cNvSpPr/>
      </dsp:nvSpPr>
      <dsp:spPr>
        <a:xfrm>
          <a:off x="2029681" y="54925"/>
          <a:ext cx="2133600" cy="213360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ro-RO" sz="2000" kern="1200" dirty="0">
              <a:solidFill>
                <a:schemeClr val="tx1"/>
              </a:solidFill>
              <a:effectLst/>
              <a:ea typeface="DengXian" panose="02010600030101010101" pitchFamily="2" charset="-122"/>
              <a:cs typeface="Arial" panose="020B0604020202020204" pitchFamily="34" charset="0"/>
            </a:rPr>
            <a:t>Future research directions</a:t>
          </a:r>
          <a:endParaRPr lang="en-US" sz="2000" kern="1200" dirty="0">
            <a:solidFill>
              <a:schemeClr val="tx1"/>
            </a:solidFill>
          </a:endParaRPr>
        </a:p>
      </dsp:txBody>
      <dsp:txXfrm>
        <a:off x="2342139" y="367383"/>
        <a:ext cx="1508684" cy="1508684"/>
      </dsp:txXfrm>
    </dsp:sp>
    <dsp:sp modelId="{22434CCB-8062-4778-B4E3-76F363CD7A05}">
      <dsp:nvSpPr>
        <dsp:cNvPr id="0" name=""/>
        <dsp:cNvSpPr/>
      </dsp:nvSpPr>
      <dsp:spPr>
        <a:xfrm>
          <a:off x="1028035" y="106670"/>
          <a:ext cx="4267200" cy="3413760"/>
        </a:xfrm>
        <a:prstGeom prst="funnel">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121983-0E68-40BF-B2BF-A880220B6568}" type="datetimeFigureOut">
              <a:rPr lang="en-US" smtClean="0"/>
              <a:t>3/8/2024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408CC7-20B7-44BD-B8D0-6F0DFD4908F3}" type="slidenum">
              <a:rPr lang="en-US" smtClean="0"/>
              <a:t>‹#›</a:t>
            </a:fld>
            <a:endParaRPr lang="en-US"/>
          </a:p>
        </p:txBody>
      </p:sp>
    </p:spTree>
    <p:extLst>
      <p:ext uri="{BB962C8B-B14F-4D97-AF65-F5344CB8AC3E}">
        <p14:creationId xmlns:p14="http://schemas.microsoft.com/office/powerpoint/2010/main" val="3475457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E408CC7-20B7-44BD-B8D0-6F0DFD4908F3}" type="slidenum">
              <a:rPr lang="en-US" smtClean="0"/>
              <a:t>1</a:t>
            </a:fld>
            <a:endParaRPr lang="en-US"/>
          </a:p>
        </p:txBody>
      </p:sp>
    </p:spTree>
    <p:extLst>
      <p:ext uri="{BB962C8B-B14F-4D97-AF65-F5344CB8AC3E}">
        <p14:creationId xmlns:p14="http://schemas.microsoft.com/office/powerpoint/2010/main" val="10212211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FBBF80-7BC4-B364-2836-5D87047027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7CA3895-5F8F-DFF0-4104-4545AA5BE1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435C890-BED4-ACBB-070C-56AC779782B0}"/>
              </a:ext>
            </a:extLst>
          </p:cNvPr>
          <p:cNvSpPr>
            <a:spLocks noGrp="1"/>
          </p:cNvSpPr>
          <p:nvPr>
            <p:ph type="body" idx="1"/>
          </p:nvPr>
        </p:nvSpPr>
        <p:spPr/>
        <p:txBody>
          <a:bodyPr/>
          <a:lstStyle/>
          <a:p>
            <a:pPr lvl="0"/>
            <a:r>
              <a:rPr lang="ro-RO" sz="1200" dirty="0"/>
              <a:t>In </a:t>
            </a:r>
            <a:r>
              <a:rPr lang="ro-RO" sz="1200" dirty="0" err="1"/>
              <a:t>the</a:t>
            </a:r>
            <a:r>
              <a:rPr lang="ro-RO" sz="1200" dirty="0"/>
              <a:t> </a:t>
            </a:r>
            <a:r>
              <a:rPr lang="ro-RO" sz="1200" dirty="0" err="1"/>
              <a:t>literature</a:t>
            </a:r>
            <a:r>
              <a:rPr lang="ro-RO" sz="1200" dirty="0"/>
              <a:t> </a:t>
            </a:r>
            <a:r>
              <a:rPr lang="ro-RO" sz="1200" dirty="0" err="1"/>
              <a:t>the</a:t>
            </a:r>
            <a:r>
              <a:rPr lang="ro-RO" sz="1200" dirty="0"/>
              <a:t> </a:t>
            </a:r>
            <a:r>
              <a:rPr lang="ro-RO" sz="1200" dirty="0" err="1"/>
              <a:t>evidence</a:t>
            </a:r>
            <a:r>
              <a:rPr lang="ro-RO" sz="1200" dirty="0"/>
              <a:t> </a:t>
            </a:r>
            <a:r>
              <a:rPr lang="ro-RO" sz="1200" dirty="0" err="1"/>
              <a:t>identified</a:t>
            </a:r>
            <a:r>
              <a:rPr lang="ro-RO" sz="1200" dirty="0"/>
              <a:t> </a:t>
            </a:r>
            <a:r>
              <a:rPr lang="ro-RO" sz="1200" dirty="0" err="1"/>
              <a:t>is</a:t>
            </a:r>
            <a:r>
              <a:rPr lang="ro-RO" sz="1200" dirty="0"/>
              <a:t> </a:t>
            </a:r>
            <a:r>
              <a:rPr lang="ro-RO" sz="1200" b="1" dirty="0" err="1"/>
              <a:t>contradictory</a:t>
            </a:r>
            <a:r>
              <a:rPr lang="ro-RO" sz="1200" dirty="0"/>
              <a:t>. </a:t>
            </a:r>
            <a:endParaRPr lang="en-US" sz="1200" dirty="0"/>
          </a:p>
          <a:p>
            <a:pPr lvl="0"/>
            <a:r>
              <a:rPr lang="ro-RO" sz="1200" b="1" dirty="0" err="1">
                <a:solidFill>
                  <a:srgbClr val="FFFF00"/>
                </a:solidFill>
              </a:rPr>
              <a:t>Grodziéska-Jurczak</a:t>
            </a:r>
            <a:r>
              <a:rPr lang="ro-RO" sz="1200" b="1" dirty="0">
                <a:solidFill>
                  <a:srgbClr val="FFFF00"/>
                </a:solidFill>
              </a:rPr>
              <a:t> et al. (2006)</a:t>
            </a:r>
          </a:p>
          <a:p>
            <a:pPr lvl="0"/>
            <a:r>
              <a:rPr lang="ro-RO" sz="1200" dirty="0" err="1"/>
              <a:t>parents</a:t>
            </a:r>
            <a:r>
              <a:rPr lang="ro-RO" sz="1200" dirty="0"/>
              <a:t> </a:t>
            </a:r>
            <a:r>
              <a:rPr lang="ro-RO" sz="1200" dirty="0" err="1"/>
              <a:t>showed</a:t>
            </a:r>
            <a:r>
              <a:rPr lang="ro-RO" sz="1200" dirty="0"/>
              <a:t> </a:t>
            </a:r>
            <a:r>
              <a:rPr lang="ro-RO" sz="1200" b="1" dirty="0" err="1"/>
              <a:t>favourable</a:t>
            </a:r>
            <a:r>
              <a:rPr lang="ro-RO" sz="1200" b="1" dirty="0"/>
              <a:t> </a:t>
            </a:r>
            <a:r>
              <a:rPr lang="ro-RO" sz="1200" b="1" dirty="0" err="1"/>
              <a:t>attitudes</a:t>
            </a:r>
            <a:r>
              <a:rPr lang="ro-RO" sz="1200" b="1" dirty="0"/>
              <a:t> </a:t>
            </a:r>
            <a:r>
              <a:rPr lang="ro-RO" sz="1200" dirty="0" err="1"/>
              <a:t>towards</a:t>
            </a:r>
            <a:r>
              <a:rPr lang="ro-RO" sz="1200" dirty="0"/>
              <a:t> </a:t>
            </a:r>
            <a:r>
              <a:rPr lang="ro-RO" sz="1200" dirty="0" err="1"/>
              <a:t>forms</a:t>
            </a:r>
            <a:r>
              <a:rPr lang="ro-RO" sz="1200" dirty="0"/>
              <a:t> of </a:t>
            </a:r>
            <a:r>
              <a:rPr lang="ro-RO" sz="1200" dirty="0" err="1"/>
              <a:t>tourism</a:t>
            </a:r>
            <a:r>
              <a:rPr lang="ro-RO" sz="1200" dirty="0"/>
              <a:t> </a:t>
            </a:r>
            <a:r>
              <a:rPr lang="ro-RO" sz="1200" dirty="0" err="1"/>
              <a:t>involving</a:t>
            </a:r>
            <a:r>
              <a:rPr lang="ro-RO" sz="1200" dirty="0"/>
              <a:t> </a:t>
            </a:r>
            <a:r>
              <a:rPr lang="ro-RO" sz="1200" dirty="0" err="1"/>
              <a:t>the</a:t>
            </a:r>
            <a:r>
              <a:rPr lang="ro-RO" sz="1200" dirty="0"/>
              <a:t> </a:t>
            </a:r>
            <a:r>
              <a:rPr lang="ro-RO" sz="1200" dirty="0" err="1"/>
              <a:t>environment</a:t>
            </a:r>
            <a:r>
              <a:rPr lang="ro-RO" sz="1200" dirty="0"/>
              <a:t>, but </a:t>
            </a:r>
            <a:r>
              <a:rPr lang="ro-RO" sz="1200" b="1" dirty="0" err="1"/>
              <a:t>were</a:t>
            </a:r>
            <a:r>
              <a:rPr lang="ro-RO" sz="1200" b="1" dirty="0"/>
              <a:t> </a:t>
            </a:r>
            <a:r>
              <a:rPr lang="ro-RO" sz="1200" b="1" dirty="0" err="1"/>
              <a:t>not</a:t>
            </a:r>
            <a:r>
              <a:rPr lang="ro-RO" sz="1200" b="1" dirty="0"/>
              <a:t> </a:t>
            </a:r>
            <a:r>
              <a:rPr lang="ro-RO" sz="1200" b="1" dirty="0" err="1"/>
              <a:t>always</a:t>
            </a:r>
            <a:r>
              <a:rPr lang="ro-RO" sz="1200" b="1" dirty="0"/>
              <a:t> </a:t>
            </a:r>
            <a:r>
              <a:rPr lang="ro-RO" sz="1200" b="1" dirty="0" err="1"/>
              <a:t>willing</a:t>
            </a:r>
            <a:r>
              <a:rPr lang="ro-RO" sz="1200" b="1" dirty="0"/>
              <a:t> </a:t>
            </a:r>
            <a:r>
              <a:rPr lang="ro-RO" sz="1200" b="1" dirty="0" err="1"/>
              <a:t>to</a:t>
            </a:r>
            <a:r>
              <a:rPr lang="ro-RO" sz="1200" b="1" dirty="0"/>
              <a:t> </a:t>
            </a:r>
            <a:r>
              <a:rPr lang="ro-RO" sz="1200" b="1" dirty="0" err="1"/>
              <a:t>change</a:t>
            </a:r>
            <a:r>
              <a:rPr lang="ro-RO" sz="1200" b="1" dirty="0"/>
              <a:t> </a:t>
            </a:r>
            <a:r>
              <a:rPr lang="ro-RO" sz="1200" b="1" dirty="0" err="1"/>
              <a:t>their</a:t>
            </a:r>
            <a:r>
              <a:rPr lang="ro-RO" sz="1200" b="1" dirty="0"/>
              <a:t> </a:t>
            </a:r>
            <a:r>
              <a:rPr lang="ro-RO" sz="1200" b="1" dirty="0" err="1"/>
              <a:t>habits</a:t>
            </a:r>
            <a:r>
              <a:rPr lang="ro-RO" sz="1200" dirty="0"/>
              <a:t>. </a:t>
            </a:r>
            <a:endParaRPr lang="en-US" sz="1200" dirty="0"/>
          </a:p>
          <a:p>
            <a:pPr lvl="0"/>
            <a:r>
              <a:rPr lang="ro-RO" sz="1200" b="1" dirty="0">
                <a:solidFill>
                  <a:srgbClr val="FFFF00"/>
                </a:solidFill>
              </a:rPr>
              <a:t>Gibson &amp; </a:t>
            </a:r>
            <a:r>
              <a:rPr lang="ro-RO" sz="1200" b="1" dirty="0" err="1">
                <a:solidFill>
                  <a:srgbClr val="FFFF00"/>
                </a:solidFill>
              </a:rPr>
              <a:t>Yiannakis</a:t>
            </a:r>
            <a:r>
              <a:rPr lang="ro-RO" sz="1200" b="1" dirty="0">
                <a:solidFill>
                  <a:srgbClr val="FFFF00"/>
                </a:solidFill>
              </a:rPr>
              <a:t> (2002, apud </a:t>
            </a:r>
            <a:r>
              <a:rPr lang="ro-RO" sz="1200" b="1" dirty="0" err="1">
                <a:solidFill>
                  <a:srgbClr val="FFFF00"/>
                </a:solidFill>
              </a:rPr>
              <a:t>Hugues</a:t>
            </a:r>
            <a:r>
              <a:rPr lang="ro-RO" sz="1200" b="1" dirty="0">
                <a:solidFill>
                  <a:srgbClr val="FFFF00"/>
                </a:solidFill>
              </a:rPr>
              <a:t>, 2022)</a:t>
            </a:r>
          </a:p>
          <a:p>
            <a:pPr lvl="0"/>
            <a:r>
              <a:rPr lang="ro-RO" sz="1200" dirty="0" err="1"/>
              <a:t>explains</a:t>
            </a:r>
            <a:r>
              <a:rPr lang="ro-RO" sz="1200" dirty="0"/>
              <a:t> </a:t>
            </a:r>
            <a:r>
              <a:rPr lang="ro-RO" sz="1200" dirty="0" err="1"/>
              <a:t>the</a:t>
            </a:r>
            <a:r>
              <a:rPr lang="ro-RO" sz="1200" dirty="0"/>
              <a:t> </a:t>
            </a:r>
            <a:r>
              <a:rPr lang="ro-RO" sz="1200" dirty="0" err="1"/>
              <a:t>variation</a:t>
            </a:r>
            <a:r>
              <a:rPr lang="ro-RO" sz="1200" dirty="0"/>
              <a:t> in </a:t>
            </a:r>
            <a:r>
              <a:rPr lang="ro-RO" sz="1200" dirty="0" err="1"/>
              <a:t>consumption</a:t>
            </a:r>
            <a:r>
              <a:rPr lang="ro-RO" sz="1200" dirty="0"/>
              <a:t> </a:t>
            </a:r>
            <a:endParaRPr lang="en-US" sz="1200" dirty="0"/>
          </a:p>
          <a:p>
            <a:pPr lvl="0"/>
            <a:r>
              <a:rPr lang="ro-RO" sz="1200" dirty="0" err="1"/>
              <a:t>tourism</a:t>
            </a:r>
            <a:r>
              <a:rPr lang="ro-RO" sz="1200" dirty="0"/>
              <a:t> and </a:t>
            </a:r>
            <a:r>
              <a:rPr lang="ro-RO" sz="1200" dirty="0" err="1"/>
              <a:t>according</a:t>
            </a:r>
            <a:r>
              <a:rPr lang="ro-RO" sz="1200" dirty="0"/>
              <a:t> </a:t>
            </a:r>
            <a:r>
              <a:rPr lang="ro-RO" sz="1200" dirty="0" err="1"/>
              <a:t>to</a:t>
            </a:r>
            <a:r>
              <a:rPr lang="ro-RO" sz="1200" dirty="0"/>
              <a:t> </a:t>
            </a:r>
            <a:r>
              <a:rPr lang="ro-RO" sz="1200" dirty="0" err="1"/>
              <a:t>the</a:t>
            </a:r>
            <a:r>
              <a:rPr lang="ro-RO" sz="1200" dirty="0"/>
              <a:t> </a:t>
            </a:r>
            <a:r>
              <a:rPr lang="ro-RO" sz="1200" dirty="0" err="1"/>
              <a:t>presence</a:t>
            </a:r>
            <a:r>
              <a:rPr lang="ro-RO" sz="1200" dirty="0"/>
              <a:t> or </a:t>
            </a:r>
            <a:r>
              <a:rPr lang="ro-RO" sz="1200" dirty="0" err="1"/>
              <a:t>absence</a:t>
            </a:r>
            <a:r>
              <a:rPr lang="ro-RO" sz="1200" dirty="0"/>
              <a:t> of </a:t>
            </a:r>
            <a:r>
              <a:rPr lang="ro-RO" sz="1200" dirty="0" err="1"/>
              <a:t>children</a:t>
            </a:r>
            <a:r>
              <a:rPr lang="ro-RO" sz="1200" dirty="0"/>
              <a:t>, </a:t>
            </a:r>
            <a:r>
              <a:rPr lang="ro-RO" sz="1200" dirty="0" err="1"/>
              <a:t>their</a:t>
            </a:r>
            <a:r>
              <a:rPr lang="ro-RO" sz="1200" dirty="0"/>
              <a:t> </a:t>
            </a:r>
            <a:r>
              <a:rPr lang="ro-RO" sz="1200" dirty="0" err="1"/>
              <a:t>age</a:t>
            </a:r>
            <a:r>
              <a:rPr lang="ro-RO" sz="1200" dirty="0"/>
              <a:t> and </a:t>
            </a:r>
            <a:r>
              <a:rPr lang="ro-RO" sz="1200" dirty="0" err="1"/>
              <a:t>the</a:t>
            </a:r>
            <a:r>
              <a:rPr lang="ro-RO" sz="1200" dirty="0"/>
              <a:t> </a:t>
            </a:r>
            <a:r>
              <a:rPr lang="ro-RO" sz="1200" dirty="0" err="1"/>
              <a:t>length</a:t>
            </a:r>
            <a:r>
              <a:rPr lang="ro-RO" sz="1200" dirty="0"/>
              <a:t> of </a:t>
            </a:r>
            <a:r>
              <a:rPr lang="ro-RO" sz="1200" dirty="0" err="1"/>
              <a:t>their</a:t>
            </a:r>
            <a:r>
              <a:rPr lang="ro-RO" sz="1200" dirty="0"/>
              <a:t> </a:t>
            </a:r>
            <a:r>
              <a:rPr lang="ro-RO" sz="1200" dirty="0" err="1"/>
              <a:t>holiday</a:t>
            </a:r>
            <a:r>
              <a:rPr lang="ro-RO" sz="1200" dirty="0"/>
              <a:t>, but </a:t>
            </a:r>
            <a:r>
              <a:rPr lang="ro-RO" sz="1200" dirty="0" err="1"/>
              <a:t>does</a:t>
            </a:r>
            <a:r>
              <a:rPr lang="ro-RO" sz="1200" dirty="0"/>
              <a:t> </a:t>
            </a:r>
            <a:r>
              <a:rPr lang="ro-RO" sz="1200" dirty="0" err="1"/>
              <a:t>not</a:t>
            </a:r>
            <a:r>
              <a:rPr lang="ro-RO" sz="1200" dirty="0"/>
              <a:t> show a direct </a:t>
            </a:r>
            <a:r>
              <a:rPr lang="ro-RO" sz="1200" dirty="0" err="1"/>
              <a:t>influence</a:t>
            </a:r>
            <a:r>
              <a:rPr lang="ro-RO" sz="1200" dirty="0"/>
              <a:t> on </a:t>
            </a:r>
            <a:r>
              <a:rPr lang="ro-RO" sz="1200" dirty="0" err="1"/>
              <a:t>the</a:t>
            </a:r>
            <a:r>
              <a:rPr lang="ro-RO" sz="1200" dirty="0"/>
              <a:t> </a:t>
            </a:r>
            <a:r>
              <a:rPr lang="ro-RO" sz="1200" dirty="0" err="1"/>
              <a:t>form</a:t>
            </a:r>
            <a:r>
              <a:rPr lang="ro-RO" sz="1200" dirty="0"/>
              <a:t> of </a:t>
            </a:r>
            <a:r>
              <a:rPr lang="ro-RO" sz="1200" dirty="0" err="1"/>
              <a:t>tourism</a:t>
            </a:r>
            <a:r>
              <a:rPr lang="ro-RO" sz="1200" dirty="0"/>
              <a:t> </a:t>
            </a:r>
            <a:r>
              <a:rPr lang="ro-RO" sz="1200" dirty="0" err="1"/>
              <a:t>practised</a:t>
            </a:r>
            <a:r>
              <a:rPr lang="ro-RO" sz="1200" dirty="0"/>
              <a:t> </a:t>
            </a:r>
            <a:endParaRPr lang="en-US" sz="1200" dirty="0"/>
          </a:p>
          <a:p>
            <a:pPr lvl="0"/>
            <a:r>
              <a:rPr lang="ro-RO" sz="1200" b="1" dirty="0" err="1">
                <a:solidFill>
                  <a:srgbClr val="FFFF00"/>
                </a:solidFill>
              </a:rPr>
              <a:t>Curtale</a:t>
            </a:r>
            <a:r>
              <a:rPr lang="ro-RO" sz="1200" b="1" dirty="0">
                <a:solidFill>
                  <a:srgbClr val="FFFF00"/>
                </a:solidFill>
              </a:rPr>
              <a:t> (2018) - </a:t>
            </a:r>
            <a:r>
              <a:rPr lang="ro-RO" sz="1200" dirty="0" err="1"/>
              <a:t>children</a:t>
            </a:r>
            <a:r>
              <a:rPr lang="ro-RO" sz="1200" dirty="0"/>
              <a:t> </a:t>
            </a:r>
            <a:r>
              <a:rPr lang="ro-RO" sz="1200" b="1" dirty="0"/>
              <a:t>are </a:t>
            </a:r>
            <a:r>
              <a:rPr lang="ro-RO" sz="1200" b="1" dirty="0" err="1"/>
              <a:t>not</a:t>
            </a:r>
            <a:r>
              <a:rPr lang="ro-RO" sz="1200" b="1" dirty="0"/>
              <a:t> </a:t>
            </a:r>
            <a:r>
              <a:rPr lang="ro-RO" sz="1200" b="1" dirty="0" err="1"/>
              <a:t>seen</a:t>
            </a:r>
            <a:r>
              <a:rPr lang="ro-RO" sz="1200" b="1" dirty="0"/>
              <a:t> as </a:t>
            </a:r>
            <a:r>
              <a:rPr lang="ro-RO" sz="1200" dirty="0"/>
              <a:t>real </a:t>
            </a:r>
            <a:r>
              <a:rPr lang="ro-RO" sz="1200" b="1" dirty="0" err="1"/>
              <a:t>decision</a:t>
            </a:r>
            <a:r>
              <a:rPr lang="ro-RO" sz="1200" b="1" dirty="0"/>
              <a:t> </a:t>
            </a:r>
            <a:r>
              <a:rPr lang="ro-RO" sz="1200" b="1" dirty="0" err="1"/>
              <a:t>makers</a:t>
            </a:r>
            <a:r>
              <a:rPr lang="ro-RO" sz="1200" dirty="0"/>
              <a:t>, but </a:t>
            </a:r>
            <a:r>
              <a:rPr lang="ro-RO" sz="1200" dirty="0" err="1"/>
              <a:t>rather</a:t>
            </a:r>
            <a:r>
              <a:rPr lang="ro-RO" sz="1200" dirty="0"/>
              <a:t> as </a:t>
            </a:r>
            <a:r>
              <a:rPr lang="ro-RO" sz="1200" b="1" dirty="0" err="1"/>
              <a:t>influencers</a:t>
            </a:r>
            <a:r>
              <a:rPr lang="ro-RO" sz="1200" b="1" dirty="0"/>
              <a:t> </a:t>
            </a:r>
            <a:r>
              <a:rPr lang="ro-RO" sz="1200" b="1" dirty="0">
                <a:solidFill>
                  <a:srgbClr val="FFFF00"/>
                </a:solidFill>
              </a:rPr>
              <a:t>(Thornton et al., 1997</a:t>
            </a:r>
            <a:r>
              <a:rPr lang="en-US" sz="1200" b="1" dirty="0">
                <a:solidFill>
                  <a:srgbClr val="FFFF00"/>
                </a:solidFill>
              </a:rPr>
              <a:t>)</a:t>
            </a:r>
          </a:p>
        </p:txBody>
      </p:sp>
      <p:sp>
        <p:nvSpPr>
          <p:cNvPr id="4" name="Slide Number Placeholder 3">
            <a:extLst>
              <a:ext uri="{FF2B5EF4-FFF2-40B4-BE49-F238E27FC236}">
                <a16:creationId xmlns:a16="http://schemas.microsoft.com/office/drawing/2014/main" id="{5C2CB652-D72A-89C1-E04E-ECF36E44281E}"/>
              </a:ext>
            </a:extLst>
          </p:cNvPr>
          <p:cNvSpPr>
            <a:spLocks noGrp="1"/>
          </p:cNvSpPr>
          <p:nvPr>
            <p:ph type="sldNum" sz="quarter" idx="5"/>
          </p:nvPr>
        </p:nvSpPr>
        <p:spPr/>
        <p:txBody>
          <a:bodyPr/>
          <a:lstStyle/>
          <a:p>
            <a:fld id="{0E408CC7-20B7-44BD-B8D0-6F0DFD4908F3}" type="slidenum">
              <a:rPr lang="en-US" smtClean="0"/>
              <a:t>10</a:t>
            </a:fld>
            <a:endParaRPr lang="en-US"/>
          </a:p>
        </p:txBody>
      </p:sp>
    </p:spTree>
    <p:extLst>
      <p:ext uri="{BB962C8B-B14F-4D97-AF65-F5344CB8AC3E}">
        <p14:creationId xmlns:p14="http://schemas.microsoft.com/office/powerpoint/2010/main" val="42775408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EFFEE5-6A25-DAC3-32E2-1ACC148B9E6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35BDF00-93D1-533D-7829-504C76750BA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1C0CE25-2756-5762-14DE-5DE2D19FA948}"/>
              </a:ext>
            </a:extLst>
          </p:cNvPr>
          <p:cNvSpPr>
            <a:spLocks noGrp="1"/>
          </p:cNvSpPr>
          <p:nvPr>
            <p:ph type="body" idx="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tx1">
                    <a:lumMod val="95000"/>
                    <a:lumOff val="5000"/>
                  </a:schemeClr>
                </a:solidFill>
                <a:effectLst/>
                <a:uLnTx/>
                <a:uFillTx/>
                <a:ea typeface="DengXian" panose="02010600030101010101" pitchFamily="2" charset="-122"/>
                <a:cs typeface="+mn-cs"/>
              </a:rPr>
              <a:t>Following the identification of the values obtained for the correlation coefficient, the existence of presumed correlations between the value dimensions autonomy, social relations, respect for rules and safety and positive attitude towards sustainable tourism is observed. </a:t>
            </a:r>
          </a:p>
          <a:p>
            <a:pPr lvl="0"/>
            <a:r>
              <a:rPr lang="ro-RO" dirty="0"/>
              <a:t>In </a:t>
            </a:r>
            <a:r>
              <a:rPr lang="ro-RO" dirty="0" err="1"/>
              <a:t>the</a:t>
            </a:r>
            <a:r>
              <a:rPr lang="ro-RO" dirty="0"/>
              <a:t> </a:t>
            </a:r>
            <a:r>
              <a:rPr lang="ro-RO" dirty="0" err="1"/>
              <a:t>literature</a:t>
            </a:r>
            <a:r>
              <a:rPr lang="ro-RO" dirty="0"/>
              <a:t>, </a:t>
            </a:r>
            <a:r>
              <a:rPr lang="ro-RO" dirty="0" err="1"/>
              <a:t>the</a:t>
            </a:r>
            <a:r>
              <a:rPr lang="ro-RO" dirty="0"/>
              <a:t> </a:t>
            </a:r>
            <a:r>
              <a:rPr lang="ro-RO" dirty="0" err="1"/>
              <a:t>evidence</a:t>
            </a:r>
            <a:r>
              <a:rPr lang="ro-RO" dirty="0"/>
              <a:t> </a:t>
            </a:r>
            <a:r>
              <a:rPr lang="ro-RO" dirty="0" err="1"/>
              <a:t>identified</a:t>
            </a:r>
            <a:r>
              <a:rPr lang="ro-RO" dirty="0"/>
              <a:t> </a:t>
            </a:r>
            <a:r>
              <a:rPr lang="ro-RO" dirty="0" err="1"/>
              <a:t>indirectly</a:t>
            </a:r>
            <a:r>
              <a:rPr lang="ro-RO" dirty="0"/>
              <a:t> </a:t>
            </a:r>
            <a:r>
              <a:rPr lang="ro-RO" dirty="0" err="1"/>
              <a:t>supports</a:t>
            </a:r>
            <a:r>
              <a:rPr lang="ro-RO" dirty="0"/>
              <a:t> </a:t>
            </a:r>
            <a:r>
              <a:rPr lang="ro-RO" dirty="0" err="1"/>
              <a:t>the</a:t>
            </a:r>
            <a:r>
              <a:rPr lang="ro-RO" dirty="0"/>
              <a:t> </a:t>
            </a:r>
            <a:r>
              <a:rPr lang="ro-RO" dirty="0" err="1"/>
              <a:t>hypothesis</a:t>
            </a:r>
            <a:r>
              <a:rPr lang="ro-RO" dirty="0"/>
              <a:t>. </a:t>
            </a:r>
            <a:endParaRPr lang="en-US" dirty="0"/>
          </a:p>
          <a:p>
            <a:pPr lvl="0"/>
            <a:r>
              <a:rPr lang="ro-RO" dirty="0"/>
              <a:t>The </a:t>
            </a:r>
            <a:r>
              <a:rPr lang="ro-RO" dirty="0" err="1"/>
              <a:t>identification</a:t>
            </a:r>
            <a:r>
              <a:rPr lang="ro-RO" dirty="0"/>
              <a:t> of </a:t>
            </a:r>
            <a:r>
              <a:rPr lang="ro-RO" dirty="0" err="1"/>
              <a:t>statistically</a:t>
            </a:r>
            <a:r>
              <a:rPr lang="ro-RO" dirty="0"/>
              <a:t> </a:t>
            </a:r>
            <a:r>
              <a:rPr lang="ro-RO" dirty="0" err="1"/>
              <a:t>significant</a:t>
            </a:r>
            <a:r>
              <a:rPr lang="ro-RO" dirty="0"/>
              <a:t> </a:t>
            </a:r>
            <a:r>
              <a:rPr lang="ro-RO" dirty="0" err="1"/>
              <a:t>correlations</a:t>
            </a:r>
            <a:r>
              <a:rPr lang="ro-RO" dirty="0"/>
              <a:t> </a:t>
            </a:r>
            <a:r>
              <a:rPr lang="ro-RO" dirty="0" err="1"/>
              <a:t>between</a:t>
            </a:r>
            <a:r>
              <a:rPr lang="ro-RO" dirty="0"/>
              <a:t> </a:t>
            </a:r>
            <a:r>
              <a:rPr lang="ro-RO" dirty="0" err="1"/>
              <a:t>the</a:t>
            </a:r>
            <a:r>
              <a:rPr lang="ro-RO" dirty="0"/>
              <a:t> </a:t>
            </a:r>
            <a:r>
              <a:rPr lang="ro-RO" dirty="0" err="1"/>
              <a:t>expected</a:t>
            </a:r>
            <a:r>
              <a:rPr lang="ro-RO" dirty="0"/>
              <a:t> </a:t>
            </a:r>
            <a:r>
              <a:rPr lang="ro-RO" dirty="0" err="1"/>
              <a:t>dimensions</a:t>
            </a:r>
            <a:r>
              <a:rPr lang="ro-RO" dirty="0"/>
              <a:t> and </a:t>
            </a:r>
            <a:r>
              <a:rPr lang="ro-RO" dirty="0" err="1"/>
              <a:t>the</a:t>
            </a:r>
            <a:r>
              <a:rPr lang="ro-RO" dirty="0"/>
              <a:t> </a:t>
            </a:r>
            <a:r>
              <a:rPr lang="ro-RO" dirty="0" err="1"/>
              <a:t>positive</a:t>
            </a:r>
            <a:r>
              <a:rPr lang="ro-RO" dirty="0"/>
              <a:t> </a:t>
            </a:r>
            <a:r>
              <a:rPr lang="ro-RO" dirty="0" err="1"/>
              <a:t>attitude</a:t>
            </a:r>
            <a:r>
              <a:rPr lang="ro-RO" dirty="0"/>
              <a:t> </a:t>
            </a:r>
            <a:r>
              <a:rPr lang="ro-RO" dirty="0" err="1"/>
              <a:t>towards</a:t>
            </a:r>
            <a:r>
              <a:rPr lang="ro-RO" dirty="0"/>
              <a:t> </a:t>
            </a:r>
            <a:r>
              <a:rPr lang="ro-RO" dirty="0" err="1"/>
              <a:t>sustainable</a:t>
            </a:r>
            <a:r>
              <a:rPr lang="ro-RO" dirty="0"/>
              <a:t> </a:t>
            </a:r>
            <a:r>
              <a:rPr lang="ro-RO" dirty="0" err="1"/>
              <a:t>tourism</a:t>
            </a:r>
            <a:r>
              <a:rPr lang="ro-RO" dirty="0"/>
              <a:t> </a:t>
            </a:r>
            <a:r>
              <a:rPr lang="ro-RO" dirty="0" err="1"/>
              <a:t>is</a:t>
            </a:r>
            <a:r>
              <a:rPr lang="ro-RO" dirty="0"/>
              <a:t> in line </a:t>
            </a:r>
            <a:r>
              <a:rPr lang="ro-RO" dirty="0" err="1"/>
              <a:t>with</a:t>
            </a:r>
            <a:r>
              <a:rPr lang="ro-RO" dirty="0"/>
              <a:t> </a:t>
            </a:r>
            <a:r>
              <a:rPr lang="ro-RO" dirty="0" err="1"/>
              <a:t>the</a:t>
            </a:r>
            <a:r>
              <a:rPr lang="ro-RO" dirty="0"/>
              <a:t> </a:t>
            </a:r>
            <a:r>
              <a:rPr lang="ro-RO" b="1" dirty="0" err="1"/>
              <a:t>author</a:t>
            </a:r>
            <a:r>
              <a:rPr lang="ro-RO" b="1" dirty="0"/>
              <a:t> M.V. </a:t>
            </a:r>
            <a:r>
              <a:rPr lang="ro-RO" b="1" dirty="0" err="1"/>
              <a:t>Grigoruță's</a:t>
            </a:r>
            <a:r>
              <a:rPr lang="ro-RO" b="1" dirty="0"/>
              <a:t> </a:t>
            </a:r>
            <a:r>
              <a:rPr lang="ro-RO" dirty="0"/>
              <a:t>(2005, p. 13) </a:t>
            </a:r>
            <a:r>
              <a:rPr lang="ro-RO" b="1" dirty="0" err="1"/>
              <a:t>claim</a:t>
            </a:r>
            <a:r>
              <a:rPr lang="ro-RO" b="1" dirty="0"/>
              <a:t> </a:t>
            </a:r>
            <a:r>
              <a:rPr lang="ro-RO" dirty="0" err="1"/>
              <a:t>that</a:t>
            </a:r>
            <a:r>
              <a:rPr lang="ro-RO" dirty="0"/>
              <a:t> </a:t>
            </a:r>
            <a:r>
              <a:rPr lang="ro-RO" dirty="0">
                <a:solidFill>
                  <a:srgbClr val="FFFF00"/>
                </a:solidFill>
              </a:rPr>
              <a:t>an </a:t>
            </a:r>
            <a:r>
              <a:rPr lang="ro-RO" dirty="0" err="1">
                <a:solidFill>
                  <a:srgbClr val="FFFF00"/>
                </a:solidFill>
              </a:rPr>
              <a:t>attitude</a:t>
            </a:r>
            <a:r>
              <a:rPr lang="ro-RO" dirty="0">
                <a:solidFill>
                  <a:srgbClr val="FFFF00"/>
                </a:solidFill>
              </a:rPr>
              <a:t> </a:t>
            </a:r>
            <a:r>
              <a:rPr lang="ro-RO" b="0" i="1" dirty="0">
                <a:solidFill>
                  <a:srgbClr val="FFFF00"/>
                </a:solidFill>
              </a:rPr>
              <a:t>"</a:t>
            </a:r>
            <a:r>
              <a:rPr lang="ro-RO" b="0" i="1" dirty="0" err="1">
                <a:solidFill>
                  <a:srgbClr val="FFFF00"/>
                </a:solidFill>
              </a:rPr>
              <a:t>once</a:t>
            </a:r>
            <a:r>
              <a:rPr lang="ro-RO" b="0" i="1" dirty="0">
                <a:solidFill>
                  <a:srgbClr val="FFFF00"/>
                </a:solidFill>
              </a:rPr>
              <a:t> </a:t>
            </a:r>
            <a:r>
              <a:rPr lang="ro-RO" b="0" i="1" dirty="0" err="1">
                <a:solidFill>
                  <a:srgbClr val="FFFF00"/>
                </a:solidFill>
              </a:rPr>
              <a:t>formed</a:t>
            </a:r>
            <a:r>
              <a:rPr lang="ro-RO" b="0" i="1" dirty="0">
                <a:solidFill>
                  <a:srgbClr val="FFFF00"/>
                </a:solidFill>
              </a:rPr>
              <a:t>, </a:t>
            </a:r>
            <a:r>
              <a:rPr lang="ro-RO" b="0" i="1" dirty="0" err="1">
                <a:solidFill>
                  <a:srgbClr val="FFFF00"/>
                </a:solidFill>
              </a:rPr>
              <a:t>influences</a:t>
            </a:r>
            <a:r>
              <a:rPr lang="ro-RO" b="0" i="1" dirty="0">
                <a:solidFill>
                  <a:srgbClr val="FFFF00"/>
                </a:solidFill>
              </a:rPr>
              <a:t> </a:t>
            </a:r>
            <a:r>
              <a:rPr lang="ro-RO" b="0" i="1" dirty="0" err="1">
                <a:solidFill>
                  <a:srgbClr val="FFFF00"/>
                </a:solidFill>
              </a:rPr>
              <a:t>the</a:t>
            </a:r>
            <a:r>
              <a:rPr lang="ro-RO" b="0" i="1" dirty="0">
                <a:solidFill>
                  <a:srgbClr val="FFFF00"/>
                </a:solidFill>
              </a:rPr>
              <a:t> </a:t>
            </a:r>
            <a:r>
              <a:rPr lang="ro-RO" b="0" i="1" dirty="0" err="1">
                <a:solidFill>
                  <a:srgbClr val="FFFF00"/>
                </a:solidFill>
              </a:rPr>
              <a:t>perception</a:t>
            </a:r>
            <a:r>
              <a:rPr lang="ro-RO" b="0" i="1" dirty="0">
                <a:solidFill>
                  <a:srgbClr val="FFFF00"/>
                </a:solidFill>
              </a:rPr>
              <a:t> of </a:t>
            </a:r>
            <a:r>
              <a:rPr lang="ro-RO" b="0" i="1" dirty="0" err="1">
                <a:solidFill>
                  <a:srgbClr val="FFFF00"/>
                </a:solidFill>
              </a:rPr>
              <a:t>related</a:t>
            </a:r>
            <a:r>
              <a:rPr lang="ro-RO" b="0" i="1" dirty="0">
                <a:solidFill>
                  <a:srgbClr val="FFFF00"/>
                </a:solidFill>
              </a:rPr>
              <a:t> </a:t>
            </a:r>
            <a:r>
              <a:rPr lang="ro-RO" b="0" i="1" dirty="0" err="1">
                <a:solidFill>
                  <a:srgbClr val="FFFF00"/>
                </a:solidFill>
              </a:rPr>
              <a:t>information</a:t>
            </a:r>
            <a:r>
              <a:rPr lang="ro-RO" b="0" i="1" dirty="0">
                <a:solidFill>
                  <a:srgbClr val="FFFF00"/>
                </a:solidFill>
              </a:rPr>
              <a:t>". </a:t>
            </a:r>
            <a:endParaRPr lang="en-US" b="0" i="1" dirty="0">
              <a:solidFill>
                <a:srgbClr val="FFFF00"/>
              </a:solidFill>
            </a:endParaRPr>
          </a:p>
          <a:p>
            <a:pPr lvl="0"/>
            <a:r>
              <a:rPr lang="ro-RO" dirty="0"/>
              <a:t>In general, </a:t>
            </a:r>
            <a:r>
              <a:rPr lang="ro-RO" dirty="0" err="1"/>
              <a:t>by</a:t>
            </a:r>
            <a:r>
              <a:rPr lang="ro-RO" dirty="0"/>
              <a:t> </a:t>
            </a:r>
            <a:r>
              <a:rPr lang="ro-RO" dirty="0" err="1"/>
              <a:t>analysing</a:t>
            </a:r>
            <a:r>
              <a:rPr lang="ro-RO" dirty="0"/>
              <a:t> </a:t>
            </a:r>
            <a:r>
              <a:rPr lang="ro-RO" dirty="0" err="1"/>
              <a:t>the</a:t>
            </a:r>
            <a:r>
              <a:rPr lang="ro-RO" dirty="0"/>
              <a:t> </a:t>
            </a:r>
            <a:r>
              <a:rPr lang="ro-RO" dirty="0" err="1"/>
              <a:t>relationship</a:t>
            </a:r>
            <a:r>
              <a:rPr lang="ro-RO" dirty="0"/>
              <a:t> </a:t>
            </a:r>
            <a:r>
              <a:rPr lang="ro-RO" dirty="0" err="1"/>
              <a:t>between</a:t>
            </a:r>
            <a:r>
              <a:rPr lang="ro-RO" dirty="0"/>
              <a:t> </a:t>
            </a:r>
            <a:r>
              <a:rPr lang="ro-RO" dirty="0" err="1"/>
              <a:t>attitudes</a:t>
            </a:r>
            <a:r>
              <a:rPr lang="ro-RO" dirty="0"/>
              <a:t> and behaviour, it </a:t>
            </a:r>
            <a:r>
              <a:rPr lang="ro-RO" dirty="0" err="1"/>
              <a:t>is</a:t>
            </a:r>
            <a:r>
              <a:rPr lang="ro-RO" dirty="0"/>
              <a:t> </a:t>
            </a:r>
            <a:r>
              <a:rPr lang="ro-RO" dirty="0" err="1"/>
              <a:t>considered</a:t>
            </a:r>
            <a:r>
              <a:rPr lang="ro-RO" dirty="0"/>
              <a:t> </a:t>
            </a:r>
            <a:r>
              <a:rPr lang="ro-RO" dirty="0" err="1"/>
              <a:t>that</a:t>
            </a:r>
            <a:r>
              <a:rPr lang="ro-RO" dirty="0"/>
              <a:t> </a:t>
            </a:r>
            <a:r>
              <a:rPr lang="ro-RO" dirty="0" err="1"/>
              <a:t>if</a:t>
            </a:r>
            <a:r>
              <a:rPr lang="ro-RO" dirty="0"/>
              <a:t> </a:t>
            </a:r>
            <a:r>
              <a:rPr lang="ro-RO" dirty="0" err="1"/>
              <a:t>we</a:t>
            </a:r>
            <a:r>
              <a:rPr lang="ro-RO" dirty="0"/>
              <a:t> </a:t>
            </a:r>
            <a:r>
              <a:rPr lang="ro-RO" dirty="0" err="1"/>
              <a:t>know</a:t>
            </a:r>
            <a:r>
              <a:rPr lang="ro-RO" dirty="0"/>
              <a:t> a </a:t>
            </a:r>
            <a:r>
              <a:rPr lang="ro-RO" dirty="0" err="1"/>
              <a:t>person's</a:t>
            </a:r>
            <a:r>
              <a:rPr lang="ro-RO" dirty="0"/>
              <a:t> </a:t>
            </a:r>
            <a:r>
              <a:rPr lang="ro-RO" dirty="0" err="1"/>
              <a:t>attitudes</a:t>
            </a:r>
            <a:r>
              <a:rPr lang="ro-RO" dirty="0"/>
              <a:t> </a:t>
            </a:r>
            <a:r>
              <a:rPr lang="ro-RO" dirty="0" err="1"/>
              <a:t>towards</a:t>
            </a:r>
            <a:r>
              <a:rPr lang="ro-RO" dirty="0"/>
              <a:t> a particular </a:t>
            </a:r>
            <a:r>
              <a:rPr lang="ro-RO" dirty="0" err="1"/>
              <a:t>issue</a:t>
            </a:r>
            <a:r>
              <a:rPr lang="ro-RO" dirty="0"/>
              <a:t> - </a:t>
            </a:r>
            <a:r>
              <a:rPr lang="ro-RO" dirty="0" err="1"/>
              <a:t>such</a:t>
            </a:r>
            <a:r>
              <a:rPr lang="ro-RO" dirty="0"/>
              <a:t> as </a:t>
            </a:r>
            <a:r>
              <a:rPr lang="ro-RO" dirty="0" err="1"/>
              <a:t>the</a:t>
            </a:r>
            <a:r>
              <a:rPr lang="ro-RO" dirty="0"/>
              <a:t> </a:t>
            </a:r>
            <a:r>
              <a:rPr lang="ro-RO" dirty="0" err="1"/>
              <a:t>sustainability</a:t>
            </a:r>
            <a:r>
              <a:rPr lang="ro-RO" dirty="0"/>
              <a:t> of </a:t>
            </a:r>
            <a:r>
              <a:rPr lang="ro-RO" dirty="0" err="1"/>
              <a:t>tourism</a:t>
            </a:r>
            <a:r>
              <a:rPr lang="ro-RO" dirty="0"/>
              <a:t> - it </a:t>
            </a:r>
            <a:r>
              <a:rPr lang="ro-RO" dirty="0" err="1"/>
              <a:t>becomes</a:t>
            </a:r>
            <a:r>
              <a:rPr lang="ro-RO" dirty="0"/>
              <a:t> </a:t>
            </a:r>
            <a:r>
              <a:rPr lang="ro-RO" dirty="0" err="1"/>
              <a:t>possible</a:t>
            </a:r>
            <a:r>
              <a:rPr lang="ro-RO" dirty="0"/>
              <a:t> </a:t>
            </a:r>
            <a:r>
              <a:rPr lang="ro-RO" dirty="0" err="1"/>
              <a:t>to</a:t>
            </a:r>
            <a:r>
              <a:rPr lang="ro-RO" dirty="0"/>
              <a:t> </a:t>
            </a:r>
            <a:r>
              <a:rPr lang="ro-RO" dirty="0" err="1"/>
              <a:t>predict</a:t>
            </a:r>
            <a:r>
              <a:rPr lang="ro-RO" dirty="0"/>
              <a:t> </a:t>
            </a:r>
            <a:r>
              <a:rPr lang="ro-RO" dirty="0" err="1"/>
              <a:t>their</a:t>
            </a:r>
            <a:r>
              <a:rPr lang="ro-RO" dirty="0"/>
              <a:t> behaviour. </a:t>
            </a:r>
            <a:endParaRPr lang="en-US" dirty="0"/>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chemeClr val="tx1">
                  <a:lumMod val="95000"/>
                  <a:lumOff val="5000"/>
                </a:schemeClr>
              </a:solidFill>
              <a:effectLst/>
              <a:uLnTx/>
              <a:uFillTx/>
              <a:ea typeface="DengXian" panose="02010600030101010101" pitchFamily="2" charset="-122"/>
              <a:cs typeface="+mn-cs"/>
            </a:endParaRPr>
          </a:p>
        </p:txBody>
      </p:sp>
      <p:sp>
        <p:nvSpPr>
          <p:cNvPr id="4" name="Slide Number Placeholder 3">
            <a:extLst>
              <a:ext uri="{FF2B5EF4-FFF2-40B4-BE49-F238E27FC236}">
                <a16:creationId xmlns:a16="http://schemas.microsoft.com/office/drawing/2014/main" id="{9714A44A-B8F8-11A4-6D25-CA42BF56E42D}"/>
              </a:ext>
            </a:extLst>
          </p:cNvPr>
          <p:cNvSpPr>
            <a:spLocks noGrp="1"/>
          </p:cNvSpPr>
          <p:nvPr>
            <p:ph type="sldNum" sz="quarter" idx="5"/>
          </p:nvPr>
        </p:nvSpPr>
        <p:spPr/>
        <p:txBody>
          <a:bodyPr/>
          <a:lstStyle/>
          <a:p>
            <a:fld id="{0E408CC7-20B7-44BD-B8D0-6F0DFD4908F3}" type="slidenum">
              <a:rPr lang="en-US" smtClean="0"/>
              <a:t>11</a:t>
            </a:fld>
            <a:endParaRPr lang="en-US"/>
          </a:p>
        </p:txBody>
      </p:sp>
    </p:spTree>
    <p:extLst>
      <p:ext uri="{BB962C8B-B14F-4D97-AF65-F5344CB8AC3E}">
        <p14:creationId xmlns:p14="http://schemas.microsoft.com/office/powerpoint/2010/main" val="3984832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E408CC7-20B7-44BD-B8D0-6F0DFD4908F3}" type="slidenum">
              <a:rPr lang="en-US" smtClean="0"/>
              <a:t>12</a:t>
            </a:fld>
            <a:endParaRPr lang="en-US"/>
          </a:p>
        </p:txBody>
      </p:sp>
    </p:spTree>
    <p:extLst>
      <p:ext uri="{BB962C8B-B14F-4D97-AF65-F5344CB8AC3E}">
        <p14:creationId xmlns:p14="http://schemas.microsoft.com/office/powerpoint/2010/main" val="1615466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Such factors might include affinity to diversity, personal values.</a:t>
            </a:r>
          </a:p>
        </p:txBody>
      </p:sp>
      <p:sp>
        <p:nvSpPr>
          <p:cNvPr id="4" name="Slide Number Placeholder 3"/>
          <p:cNvSpPr>
            <a:spLocks noGrp="1"/>
          </p:cNvSpPr>
          <p:nvPr>
            <p:ph type="sldNum" sz="quarter" idx="5"/>
          </p:nvPr>
        </p:nvSpPr>
        <p:spPr/>
        <p:txBody>
          <a:bodyPr/>
          <a:lstStyle/>
          <a:p>
            <a:fld id="{0E408CC7-20B7-44BD-B8D0-6F0DFD4908F3}" type="slidenum">
              <a:rPr lang="en-US" smtClean="0"/>
              <a:t>13</a:t>
            </a:fld>
            <a:endParaRPr lang="en-US"/>
          </a:p>
        </p:txBody>
      </p:sp>
    </p:spTree>
    <p:extLst>
      <p:ext uri="{BB962C8B-B14F-4D97-AF65-F5344CB8AC3E}">
        <p14:creationId xmlns:p14="http://schemas.microsoft.com/office/powerpoint/2010/main" val="27917282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E408CC7-20B7-44BD-B8D0-6F0DFD4908F3}" type="slidenum">
              <a:rPr lang="en-US" smtClean="0"/>
              <a:t>14</a:t>
            </a:fld>
            <a:endParaRPr lang="en-US"/>
          </a:p>
        </p:txBody>
      </p:sp>
    </p:spTree>
    <p:extLst>
      <p:ext uri="{BB962C8B-B14F-4D97-AF65-F5344CB8AC3E}">
        <p14:creationId xmlns:p14="http://schemas.microsoft.com/office/powerpoint/2010/main" val="36363649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E408CC7-20B7-44BD-B8D0-6F0DFD4908F3}" type="slidenum">
              <a:rPr lang="en-US" smtClean="0"/>
              <a:t>15</a:t>
            </a:fld>
            <a:endParaRPr lang="en-US"/>
          </a:p>
        </p:txBody>
      </p:sp>
    </p:spTree>
    <p:extLst>
      <p:ext uri="{BB962C8B-B14F-4D97-AF65-F5344CB8AC3E}">
        <p14:creationId xmlns:p14="http://schemas.microsoft.com/office/powerpoint/2010/main" val="32358582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E408CC7-20B7-44BD-B8D0-6F0DFD4908F3}" type="slidenum">
              <a:rPr lang="en-US" smtClean="0"/>
              <a:t>2</a:t>
            </a:fld>
            <a:endParaRPr lang="en-US"/>
          </a:p>
        </p:txBody>
      </p:sp>
    </p:spTree>
    <p:extLst>
      <p:ext uri="{BB962C8B-B14F-4D97-AF65-F5344CB8AC3E}">
        <p14:creationId xmlns:p14="http://schemas.microsoft.com/office/powerpoint/2010/main" val="24960621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E408CC7-20B7-44BD-B8D0-6F0DFD4908F3}" type="slidenum">
              <a:rPr lang="en-US" smtClean="0"/>
              <a:t>3</a:t>
            </a:fld>
            <a:endParaRPr lang="en-US"/>
          </a:p>
        </p:txBody>
      </p:sp>
    </p:spTree>
    <p:extLst>
      <p:ext uri="{BB962C8B-B14F-4D97-AF65-F5344CB8AC3E}">
        <p14:creationId xmlns:p14="http://schemas.microsoft.com/office/powerpoint/2010/main" val="2160034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E408CC7-20B7-44BD-B8D0-6F0DFD4908F3}" type="slidenum">
              <a:rPr lang="en-US" smtClean="0"/>
              <a:t>4</a:t>
            </a:fld>
            <a:endParaRPr lang="en-US"/>
          </a:p>
        </p:txBody>
      </p:sp>
    </p:spTree>
    <p:extLst>
      <p:ext uri="{BB962C8B-B14F-4D97-AF65-F5344CB8AC3E}">
        <p14:creationId xmlns:p14="http://schemas.microsoft.com/office/powerpoint/2010/main" val="8701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E408CC7-20B7-44BD-B8D0-6F0DFD4908F3}" type="slidenum">
              <a:rPr lang="en-US" smtClean="0"/>
              <a:t>5</a:t>
            </a:fld>
            <a:endParaRPr lang="en-US"/>
          </a:p>
        </p:txBody>
      </p:sp>
    </p:spTree>
    <p:extLst>
      <p:ext uri="{BB962C8B-B14F-4D97-AF65-F5344CB8AC3E}">
        <p14:creationId xmlns:p14="http://schemas.microsoft.com/office/powerpoint/2010/main" val="36814721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E408CC7-20B7-44BD-B8D0-6F0DFD4908F3}" type="slidenum">
              <a:rPr lang="en-US" smtClean="0"/>
              <a:t>6</a:t>
            </a:fld>
            <a:endParaRPr lang="en-US"/>
          </a:p>
        </p:txBody>
      </p:sp>
    </p:spTree>
    <p:extLst>
      <p:ext uri="{BB962C8B-B14F-4D97-AF65-F5344CB8AC3E}">
        <p14:creationId xmlns:p14="http://schemas.microsoft.com/office/powerpoint/2010/main" val="38622327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ro-RO" sz="1200" dirty="0"/>
              <a:t>- </a:t>
            </a:r>
            <a:r>
              <a:rPr lang="ro-RO" sz="1200" dirty="0" err="1"/>
              <a:t>the</a:t>
            </a:r>
            <a:r>
              <a:rPr lang="ro-RO" sz="1200" dirty="0"/>
              <a:t> </a:t>
            </a:r>
            <a:r>
              <a:rPr lang="ro-RO" sz="1200" dirty="0" err="1"/>
              <a:t>existence</a:t>
            </a:r>
            <a:r>
              <a:rPr lang="ro-RO" sz="1200" dirty="0"/>
              <a:t> of a </a:t>
            </a:r>
            <a:r>
              <a:rPr lang="ro-RO" sz="1200" dirty="0" err="1"/>
              <a:t>correlation</a:t>
            </a:r>
            <a:r>
              <a:rPr lang="ro-RO" sz="1200" dirty="0"/>
              <a:t> </a:t>
            </a:r>
            <a:r>
              <a:rPr lang="ro-RO" sz="1200" dirty="0" err="1"/>
              <a:t>only</a:t>
            </a:r>
            <a:r>
              <a:rPr lang="ro-RO" sz="1200" dirty="0"/>
              <a:t> </a:t>
            </a:r>
            <a:r>
              <a:rPr lang="ro-RO" sz="1200" dirty="0" err="1"/>
              <a:t>between</a:t>
            </a:r>
            <a:r>
              <a:rPr lang="ro-RO" sz="1200" dirty="0"/>
              <a:t> </a:t>
            </a:r>
            <a:r>
              <a:rPr lang="ro-RO" sz="1200" dirty="0" err="1"/>
              <a:t>the</a:t>
            </a:r>
            <a:r>
              <a:rPr lang="ro-RO" sz="1200" dirty="0"/>
              <a:t> </a:t>
            </a:r>
            <a:r>
              <a:rPr lang="ro-RO" sz="1200" dirty="0" err="1"/>
              <a:t>level</a:t>
            </a:r>
            <a:r>
              <a:rPr lang="ro-RO" sz="1200" dirty="0"/>
              <a:t> of </a:t>
            </a:r>
            <a:r>
              <a:rPr lang="ro-RO" sz="1200" b="1" dirty="0" err="1">
                <a:solidFill>
                  <a:srgbClr val="FFFF00"/>
                </a:solidFill>
              </a:rPr>
              <a:t>extraversion</a:t>
            </a:r>
            <a:r>
              <a:rPr lang="ro-RO" sz="1200" dirty="0"/>
              <a:t>, </a:t>
            </a:r>
            <a:r>
              <a:rPr lang="ro-RO" sz="1200" dirty="0" err="1"/>
              <a:t>the</a:t>
            </a:r>
            <a:r>
              <a:rPr lang="ro-RO" sz="1200" dirty="0"/>
              <a:t> </a:t>
            </a:r>
            <a:r>
              <a:rPr lang="ro-RO" sz="1200" dirty="0" err="1"/>
              <a:t>level</a:t>
            </a:r>
            <a:r>
              <a:rPr lang="ro-RO" sz="1200" dirty="0"/>
              <a:t> of </a:t>
            </a:r>
            <a:r>
              <a:rPr lang="ro-RO" sz="1200" b="1" dirty="0" err="1">
                <a:solidFill>
                  <a:srgbClr val="FFFF00"/>
                </a:solidFill>
              </a:rPr>
              <a:t>conscientiousness</a:t>
            </a:r>
            <a:r>
              <a:rPr lang="ro-RO" sz="1200" b="1" dirty="0">
                <a:solidFill>
                  <a:srgbClr val="FFFF00"/>
                </a:solidFill>
              </a:rPr>
              <a:t> </a:t>
            </a:r>
            <a:r>
              <a:rPr lang="ro-RO" sz="1200" dirty="0"/>
              <a:t>and </a:t>
            </a:r>
            <a:r>
              <a:rPr lang="ro-RO" sz="1200" dirty="0" err="1"/>
              <a:t>the</a:t>
            </a:r>
            <a:r>
              <a:rPr lang="ro-RO" sz="1200" dirty="0"/>
              <a:t> </a:t>
            </a:r>
            <a:r>
              <a:rPr lang="ro-RO" sz="1200" dirty="0" err="1"/>
              <a:t>level</a:t>
            </a:r>
            <a:r>
              <a:rPr lang="ro-RO" sz="1200" dirty="0"/>
              <a:t> of </a:t>
            </a:r>
            <a:r>
              <a:rPr lang="ro-RO" sz="1200" b="1" dirty="0" err="1">
                <a:solidFill>
                  <a:srgbClr val="FFFF00"/>
                </a:solidFill>
              </a:rPr>
              <a:t>openness</a:t>
            </a:r>
            <a:r>
              <a:rPr lang="ro-RO" sz="1200" b="1" dirty="0">
                <a:solidFill>
                  <a:srgbClr val="FFFF00"/>
                </a:solidFill>
              </a:rPr>
              <a:t> </a:t>
            </a:r>
            <a:r>
              <a:rPr lang="ro-RO" sz="1200" b="1" dirty="0" err="1">
                <a:solidFill>
                  <a:srgbClr val="FFFF00"/>
                </a:solidFill>
              </a:rPr>
              <a:t>to</a:t>
            </a:r>
            <a:r>
              <a:rPr lang="ro-RO" sz="1200" b="1" dirty="0">
                <a:solidFill>
                  <a:srgbClr val="FFFF00"/>
                </a:solidFill>
              </a:rPr>
              <a:t> </a:t>
            </a:r>
            <a:r>
              <a:rPr lang="ro-RO" sz="1200" b="1" dirty="0" err="1">
                <a:solidFill>
                  <a:srgbClr val="FFFF00"/>
                </a:solidFill>
              </a:rPr>
              <a:t>experience</a:t>
            </a:r>
            <a:r>
              <a:rPr lang="ro-RO" sz="1200" b="1" dirty="0">
                <a:solidFill>
                  <a:srgbClr val="FFFF00"/>
                </a:solidFill>
              </a:rPr>
              <a:t>, </a:t>
            </a:r>
            <a:r>
              <a:rPr lang="ro-RO" sz="1200" dirty="0" err="1"/>
              <a:t>respectively</a:t>
            </a:r>
            <a:r>
              <a:rPr lang="ro-RO" sz="1200" dirty="0"/>
              <a:t>, as </a:t>
            </a:r>
            <a:r>
              <a:rPr lang="ro-RO" sz="1200" dirty="0" err="1"/>
              <a:t>personality</a:t>
            </a:r>
            <a:r>
              <a:rPr lang="ro-RO" sz="1200" dirty="0"/>
              <a:t> </a:t>
            </a:r>
            <a:r>
              <a:rPr lang="ro-RO" sz="1200" dirty="0" err="1"/>
              <a:t>factors</a:t>
            </a:r>
            <a:r>
              <a:rPr lang="ro-RO" sz="1200" dirty="0"/>
              <a:t> and "</a:t>
            </a:r>
            <a:r>
              <a:rPr lang="ro-RO" sz="1200" dirty="0" err="1"/>
              <a:t>Positive</a:t>
            </a:r>
            <a:r>
              <a:rPr lang="ro-RO" sz="1200" dirty="0"/>
              <a:t> </a:t>
            </a:r>
            <a:r>
              <a:rPr lang="ro-RO" sz="1200" dirty="0" err="1"/>
              <a:t>attitude</a:t>
            </a:r>
            <a:r>
              <a:rPr lang="ro-RO" sz="1200" dirty="0"/>
              <a:t> </a:t>
            </a:r>
            <a:r>
              <a:rPr lang="ro-RO" sz="1200" dirty="0" err="1"/>
              <a:t>towards</a:t>
            </a:r>
            <a:r>
              <a:rPr lang="ro-RO" sz="1200" dirty="0"/>
              <a:t> </a:t>
            </a:r>
            <a:r>
              <a:rPr lang="ro-RO" sz="1200" dirty="0" err="1"/>
              <a:t>sustainable</a:t>
            </a:r>
            <a:r>
              <a:rPr lang="ro-RO" sz="1200" dirty="0"/>
              <a:t> </a:t>
            </a:r>
            <a:r>
              <a:rPr lang="ro-RO" sz="1200" dirty="0" err="1"/>
              <a:t>tourism</a:t>
            </a:r>
            <a:r>
              <a:rPr lang="ro-RO" sz="1200" dirty="0"/>
              <a:t>" as a component of </a:t>
            </a:r>
            <a:r>
              <a:rPr lang="ro-RO" sz="1200" dirty="0" err="1"/>
              <a:t>the</a:t>
            </a:r>
            <a:r>
              <a:rPr lang="ro-RO" sz="1200" dirty="0"/>
              <a:t> general </a:t>
            </a:r>
            <a:r>
              <a:rPr lang="ro-RO" sz="1200" dirty="0" err="1"/>
              <a:t>attitude</a:t>
            </a:r>
            <a:r>
              <a:rPr lang="ro-RO" sz="1200" dirty="0"/>
              <a:t> </a:t>
            </a:r>
            <a:r>
              <a:rPr lang="ro-RO" sz="1200" dirty="0" err="1"/>
              <a:t>towards</a:t>
            </a:r>
            <a:r>
              <a:rPr lang="ro-RO" sz="1200" dirty="0"/>
              <a:t> </a:t>
            </a:r>
            <a:r>
              <a:rPr lang="ro-RO" sz="1200" dirty="0" err="1"/>
              <a:t>sustainable</a:t>
            </a:r>
            <a:r>
              <a:rPr lang="ro-RO" sz="1200" dirty="0"/>
              <a:t> </a:t>
            </a:r>
            <a:r>
              <a:rPr lang="ro-RO" sz="1200" dirty="0" err="1"/>
              <a:t>tourism</a:t>
            </a:r>
            <a:r>
              <a:rPr lang="ro-RO" sz="1200" dirty="0"/>
              <a:t>, an indicator </a:t>
            </a:r>
            <a:r>
              <a:rPr lang="ro-RO" sz="1200" dirty="0" err="1"/>
              <a:t>that</a:t>
            </a:r>
            <a:r>
              <a:rPr lang="ro-RO" sz="1200" dirty="0"/>
              <a:t> </a:t>
            </a:r>
            <a:r>
              <a:rPr lang="ro-RO" sz="1200" dirty="0" err="1"/>
              <a:t>quantifies</a:t>
            </a:r>
            <a:r>
              <a:rPr lang="ro-RO" sz="1200" dirty="0"/>
              <a:t> </a:t>
            </a:r>
            <a:r>
              <a:rPr lang="ro-RO" sz="1200" dirty="0" err="1"/>
              <a:t>the</a:t>
            </a:r>
            <a:r>
              <a:rPr lang="ro-RO" sz="1200" dirty="0"/>
              <a:t> </a:t>
            </a:r>
            <a:r>
              <a:rPr lang="ro-RO" sz="1200" dirty="0" err="1"/>
              <a:t>extent</a:t>
            </a:r>
            <a:r>
              <a:rPr lang="ro-RO" sz="1200" dirty="0"/>
              <a:t> </a:t>
            </a:r>
            <a:r>
              <a:rPr lang="ro-RO" sz="1200" dirty="0" err="1"/>
              <a:t>to</a:t>
            </a:r>
            <a:r>
              <a:rPr lang="ro-RO" sz="1200" dirty="0"/>
              <a:t> </a:t>
            </a:r>
            <a:r>
              <a:rPr lang="ro-RO" sz="1200" dirty="0" err="1"/>
              <a:t>which</a:t>
            </a:r>
            <a:r>
              <a:rPr lang="ro-RO" sz="1200" dirty="0"/>
              <a:t> </a:t>
            </a:r>
            <a:r>
              <a:rPr lang="ro-RO" sz="1200" dirty="0" err="1"/>
              <a:t>the</a:t>
            </a:r>
            <a:r>
              <a:rPr lang="ro-RO" sz="1200" dirty="0"/>
              <a:t> individual </a:t>
            </a:r>
            <a:r>
              <a:rPr lang="ro-RO" sz="1200" dirty="0" err="1"/>
              <a:t>embraces</a:t>
            </a:r>
            <a:r>
              <a:rPr lang="ro-RO" sz="1200" dirty="0"/>
              <a:t> </a:t>
            </a:r>
            <a:r>
              <a:rPr lang="ro-RO" sz="1200" dirty="0" err="1"/>
              <a:t>the</a:t>
            </a:r>
            <a:r>
              <a:rPr lang="ro-RO" sz="1200" dirty="0"/>
              <a:t> idea of </a:t>
            </a:r>
            <a:r>
              <a:rPr lang="ro-RO" sz="1200" b="1" dirty="0" err="1">
                <a:solidFill>
                  <a:srgbClr val="FFFF00"/>
                </a:solidFill>
              </a:rPr>
              <a:t>sustainable</a:t>
            </a:r>
            <a:r>
              <a:rPr lang="ro-RO" sz="1200" b="1" dirty="0">
                <a:solidFill>
                  <a:srgbClr val="FFFF00"/>
                </a:solidFill>
              </a:rPr>
              <a:t> </a:t>
            </a:r>
            <a:r>
              <a:rPr lang="ro-RO" sz="1200" b="1" dirty="0" err="1">
                <a:solidFill>
                  <a:srgbClr val="FFFF00"/>
                </a:solidFill>
              </a:rPr>
              <a:t>consumption</a:t>
            </a:r>
            <a:r>
              <a:rPr lang="ro-RO" sz="1200" b="1" dirty="0">
                <a:solidFill>
                  <a:srgbClr val="FFFF00"/>
                </a:solidFill>
              </a:rPr>
              <a:t> behaviour. </a:t>
            </a:r>
          </a:p>
          <a:p>
            <a:pPr lvl="0"/>
            <a:r>
              <a:rPr lang="ro-RO" sz="1200" dirty="0">
                <a:solidFill>
                  <a:schemeClr val="bg1"/>
                </a:solidFill>
              </a:rPr>
              <a:t>-</a:t>
            </a:r>
            <a:r>
              <a:rPr lang="ro-RO" sz="1200" dirty="0" err="1">
                <a:solidFill>
                  <a:schemeClr val="bg1"/>
                </a:solidFill>
              </a:rPr>
              <a:t>Hypothesis</a:t>
            </a:r>
            <a:r>
              <a:rPr lang="ro-RO" sz="1200" dirty="0">
                <a:solidFill>
                  <a:schemeClr val="bg1"/>
                </a:solidFill>
              </a:rPr>
              <a:t> </a:t>
            </a:r>
            <a:r>
              <a:rPr lang="ro-RO" sz="1200" dirty="0" err="1"/>
              <a:t>number</a:t>
            </a:r>
            <a:r>
              <a:rPr lang="ro-RO" sz="1200" dirty="0"/>
              <a:t> 1 </a:t>
            </a:r>
            <a:r>
              <a:rPr lang="ro-RO" sz="1200" b="1" dirty="0" err="1"/>
              <a:t>is</a:t>
            </a:r>
            <a:r>
              <a:rPr lang="ro-RO" sz="1200" b="1" dirty="0"/>
              <a:t> </a:t>
            </a:r>
            <a:r>
              <a:rPr lang="ro-RO" sz="1200" b="1" dirty="0" err="1">
                <a:solidFill>
                  <a:srgbClr val="FFFF00"/>
                </a:solidFill>
              </a:rPr>
              <a:t>only</a:t>
            </a:r>
            <a:r>
              <a:rPr lang="ro-RO" sz="1200" b="1" dirty="0">
                <a:solidFill>
                  <a:srgbClr val="FFFF00"/>
                </a:solidFill>
              </a:rPr>
              <a:t> </a:t>
            </a:r>
            <a:r>
              <a:rPr lang="ro-RO" sz="1200" b="1" dirty="0" err="1">
                <a:solidFill>
                  <a:srgbClr val="FFFF00"/>
                </a:solidFill>
              </a:rPr>
              <a:t>partially</a:t>
            </a:r>
            <a:r>
              <a:rPr lang="ro-RO" sz="1200" b="1" dirty="0">
                <a:solidFill>
                  <a:srgbClr val="FFFF00"/>
                </a:solidFill>
              </a:rPr>
              <a:t> </a:t>
            </a:r>
            <a:r>
              <a:rPr lang="ro-RO" sz="1200" b="1" dirty="0" err="1">
                <a:solidFill>
                  <a:srgbClr val="FFFF00"/>
                </a:solidFill>
              </a:rPr>
              <a:t>confirmed</a:t>
            </a:r>
            <a:r>
              <a:rPr lang="ro-RO" sz="1200" b="1" dirty="0">
                <a:solidFill>
                  <a:srgbClr val="FFFF00"/>
                </a:solidFill>
              </a:rPr>
              <a:t> </a:t>
            </a:r>
            <a:r>
              <a:rPr lang="ro-RO" sz="1200" dirty="0"/>
              <a:t>on </a:t>
            </a:r>
            <a:r>
              <a:rPr lang="ro-RO" sz="1200" dirty="0" err="1"/>
              <a:t>the</a:t>
            </a:r>
            <a:r>
              <a:rPr lang="ro-RO" sz="1200" dirty="0"/>
              <a:t> </a:t>
            </a:r>
            <a:r>
              <a:rPr lang="ro-RO" sz="1200" dirty="0" err="1"/>
              <a:t>sample</a:t>
            </a:r>
            <a:r>
              <a:rPr lang="ro-RO" sz="1200" dirty="0"/>
              <a:t> </a:t>
            </a:r>
            <a:r>
              <a:rPr lang="ro-RO" sz="1200" dirty="0" err="1"/>
              <a:t>analysed</a:t>
            </a:r>
            <a:r>
              <a:rPr lang="ro-RO" sz="1200" dirty="0"/>
              <a:t>. </a:t>
            </a:r>
            <a:endParaRPr lang="en-US" sz="1200" dirty="0">
              <a:effectLst/>
              <a:ea typeface="DengXian" panose="02010600030101010101" pitchFamily="2" charset="-122"/>
              <a:cs typeface="Arial" panose="020B0604020202020204" pitchFamily="34" charset="0"/>
            </a:endParaRPr>
          </a:p>
          <a:p>
            <a:pPr lvl="0"/>
            <a:r>
              <a:rPr lang="ro-RO" sz="1400" b="1" dirty="0" err="1">
                <a:solidFill>
                  <a:srgbClr val="FFFF00"/>
                </a:solidFill>
              </a:rPr>
              <a:t>Explanation</a:t>
            </a:r>
            <a:r>
              <a:rPr lang="ro-RO" sz="1400" b="1" dirty="0">
                <a:solidFill>
                  <a:srgbClr val="FFFF00"/>
                </a:solidFill>
              </a:rPr>
              <a:t> of </a:t>
            </a:r>
            <a:r>
              <a:rPr lang="ro-RO" sz="1400" dirty="0" err="1"/>
              <a:t>results</a:t>
            </a:r>
            <a:r>
              <a:rPr lang="ro-RO" sz="1400" dirty="0"/>
              <a:t> </a:t>
            </a:r>
            <a:r>
              <a:rPr lang="en-US" sz="1400" dirty="0"/>
              <a:t>- </a:t>
            </a:r>
            <a:r>
              <a:rPr lang="en-US" sz="1400" dirty="0">
                <a:solidFill>
                  <a:srgbClr val="FFFF00"/>
                </a:solidFill>
              </a:rPr>
              <a:t>mindset</a:t>
            </a:r>
            <a:r>
              <a:rPr lang="ro-RO" sz="1400" dirty="0">
                <a:solidFill>
                  <a:srgbClr val="FFFF00"/>
                </a:solidFill>
              </a:rPr>
              <a:t>, </a:t>
            </a:r>
            <a:r>
              <a:rPr lang="ro-RO" sz="1400" dirty="0" err="1">
                <a:solidFill>
                  <a:srgbClr val="FFFF00"/>
                </a:solidFill>
              </a:rPr>
              <a:t>sample</a:t>
            </a:r>
            <a:r>
              <a:rPr lang="ro-RO" sz="1400" dirty="0">
                <a:solidFill>
                  <a:srgbClr val="FFFF00"/>
                </a:solidFill>
              </a:rPr>
              <a:t> </a:t>
            </a:r>
            <a:r>
              <a:rPr lang="en-US" sz="1400" dirty="0">
                <a:solidFill>
                  <a:srgbClr val="FFFF00"/>
                </a:solidFill>
              </a:rPr>
              <a:t>structure </a:t>
            </a:r>
            <a:r>
              <a:rPr lang="ro-RO" sz="1400" dirty="0"/>
              <a:t>and </a:t>
            </a:r>
            <a:r>
              <a:rPr lang="en-US" sz="1400" dirty="0"/>
              <a:t>reporting </a:t>
            </a:r>
            <a:r>
              <a:rPr lang="ro-RO" sz="1400" dirty="0"/>
              <a:t>on a </a:t>
            </a:r>
            <a:r>
              <a:rPr lang="ro-RO" sz="1400" dirty="0">
                <a:solidFill>
                  <a:srgbClr val="FFFF00"/>
                </a:solidFill>
              </a:rPr>
              <a:t>single indicator </a:t>
            </a:r>
            <a:r>
              <a:rPr lang="ro-RO" sz="1400" dirty="0" err="1">
                <a:solidFill>
                  <a:srgbClr val="FFFF00"/>
                </a:solidFill>
              </a:rPr>
              <a:t>to</a:t>
            </a:r>
            <a:r>
              <a:rPr lang="ro-RO" sz="1400" dirty="0">
                <a:solidFill>
                  <a:srgbClr val="FFFF00"/>
                </a:solidFill>
              </a:rPr>
              <a:t> </a:t>
            </a:r>
            <a:r>
              <a:rPr lang="ro-RO" sz="1400" dirty="0" err="1">
                <a:solidFill>
                  <a:srgbClr val="FFFF00"/>
                </a:solidFill>
              </a:rPr>
              <a:t>quantify</a:t>
            </a:r>
            <a:r>
              <a:rPr lang="ro-RO" sz="1400" dirty="0">
                <a:solidFill>
                  <a:srgbClr val="FFFF00"/>
                </a:solidFill>
              </a:rPr>
              <a:t> </a:t>
            </a:r>
            <a:r>
              <a:rPr lang="ro-RO" sz="1400" dirty="0" err="1"/>
              <a:t>attitude</a:t>
            </a:r>
            <a:r>
              <a:rPr lang="ro-RO" sz="1400" dirty="0"/>
              <a:t> </a:t>
            </a:r>
            <a:r>
              <a:rPr lang="ro-RO" sz="1400" dirty="0" err="1"/>
              <a:t>towards</a:t>
            </a:r>
            <a:r>
              <a:rPr lang="ro-RO" sz="1400" dirty="0"/>
              <a:t> </a:t>
            </a:r>
            <a:r>
              <a:rPr lang="ro-RO" sz="1400" dirty="0" err="1"/>
              <a:t>sustainability</a:t>
            </a:r>
            <a:r>
              <a:rPr lang="ro-RO" sz="1400" dirty="0"/>
              <a:t> - "</a:t>
            </a:r>
            <a:r>
              <a:rPr lang="ro-RO" sz="1400" dirty="0" err="1"/>
              <a:t>Positive</a:t>
            </a:r>
            <a:r>
              <a:rPr lang="ro-RO" sz="1400" dirty="0"/>
              <a:t> </a:t>
            </a:r>
            <a:r>
              <a:rPr lang="ro-RO" sz="1400" dirty="0" err="1"/>
              <a:t>attitude</a:t>
            </a:r>
            <a:r>
              <a:rPr lang="ro-RO" sz="1400" dirty="0"/>
              <a:t> </a:t>
            </a:r>
            <a:r>
              <a:rPr lang="ro-RO" sz="1400" dirty="0" err="1"/>
              <a:t>towards</a:t>
            </a:r>
            <a:r>
              <a:rPr lang="ro-RO" sz="1400" dirty="0"/>
              <a:t> </a:t>
            </a:r>
            <a:r>
              <a:rPr lang="ro-RO" sz="1400" dirty="0" err="1"/>
              <a:t>sustainable</a:t>
            </a:r>
            <a:r>
              <a:rPr lang="ro-RO" sz="1400" dirty="0"/>
              <a:t> </a:t>
            </a:r>
            <a:r>
              <a:rPr lang="ro-RO" sz="1400" dirty="0" err="1"/>
              <a:t>tourism</a:t>
            </a:r>
            <a:r>
              <a:rPr lang="ro-RO" sz="1400" dirty="0"/>
              <a:t>"</a:t>
            </a:r>
            <a:r>
              <a:rPr lang="en-US" sz="1400" dirty="0"/>
              <a:t>.</a:t>
            </a:r>
          </a:p>
          <a:p>
            <a:endParaRPr lang="en-US" dirty="0"/>
          </a:p>
        </p:txBody>
      </p:sp>
      <p:sp>
        <p:nvSpPr>
          <p:cNvPr id="4" name="Slide Number Placeholder 3"/>
          <p:cNvSpPr>
            <a:spLocks noGrp="1"/>
          </p:cNvSpPr>
          <p:nvPr>
            <p:ph type="sldNum" sz="quarter" idx="5"/>
          </p:nvPr>
        </p:nvSpPr>
        <p:spPr/>
        <p:txBody>
          <a:bodyPr/>
          <a:lstStyle/>
          <a:p>
            <a:fld id="{0E408CC7-20B7-44BD-B8D0-6F0DFD4908F3}" type="slidenum">
              <a:rPr lang="en-US" smtClean="0"/>
              <a:t>7</a:t>
            </a:fld>
            <a:endParaRPr lang="en-US"/>
          </a:p>
        </p:txBody>
      </p:sp>
    </p:spTree>
    <p:extLst>
      <p:ext uri="{BB962C8B-B14F-4D97-AF65-F5344CB8AC3E}">
        <p14:creationId xmlns:p14="http://schemas.microsoft.com/office/powerpoint/2010/main" val="7333475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ro-RO" sz="2000" b="0" dirty="0"/>
              <a:t>*A </a:t>
            </a:r>
            <a:r>
              <a:rPr lang="ro-RO" sz="2000" b="0" dirty="0" err="1"/>
              <a:t>number</a:t>
            </a:r>
            <a:r>
              <a:rPr lang="ro-RO" sz="2000" b="0" dirty="0"/>
              <a:t> of </a:t>
            </a:r>
            <a:r>
              <a:rPr lang="ro-RO" sz="2000" b="0" dirty="0" err="1"/>
              <a:t>considerations</a:t>
            </a:r>
            <a:r>
              <a:rPr lang="ro-RO" sz="2000" b="0" dirty="0"/>
              <a:t> </a:t>
            </a:r>
            <a:r>
              <a:rPr lang="ro-RO" sz="2000" b="0" dirty="0" err="1"/>
              <a:t>could</a:t>
            </a:r>
            <a:r>
              <a:rPr lang="ro-RO" sz="2000" b="0" dirty="0"/>
              <a:t> </a:t>
            </a:r>
            <a:r>
              <a:rPr lang="ro-RO" sz="2000" b="0" dirty="0" err="1"/>
              <a:t>be</a:t>
            </a:r>
            <a:r>
              <a:rPr lang="ro-RO" sz="2000" b="0" dirty="0"/>
              <a:t> </a:t>
            </a:r>
            <a:r>
              <a:rPr lang="ro-RO" sz="2000" b="0" dirty="0" err="1"/>
              <a:t>presented</a:t>
            </a:r>
            <a:r>
              <a:rPr lang="ro-RO" sz="2000" b="0" dirty="0"/>
              <a:t> in </a:t>
            </a:r>
            <a:r>
              <a:rPr lang="ro-RO" sz="2000" b="0" dirty="0" err="1"/>
              <a:t>support</a:t>
            </a:r>
            <a:r>
              <a:rPr lang="ro-RO" sz="2000" b="0" dirty="0"/>
              <a:t> of </a:t>
            </a:r>
            <a:r>
              <a:rPr lang="ro-RO" sz="2000" b="0" dirty="0" err="1"/>
              <a:t>the</a:t>
            </a:r>
            <a:r>
              <a:rPr lang="ro-RO" sz="2000" b="0" dirty="0"/>
              <a:t> </a:t>
            </a:r>
            <a:r>
              <a:rPr lang="ro-RO" sz="2000" b="0" dirty="0" err="1"/>
              <a:t>correlation</a:t>
            </a:r>
            <a:r>
              <a:rPr lang="ro-RO" sz="2000" b="0" dirty="0"/>
              <a:t> </a:t>
            </a:r>
            <a:r>
              <a:rPr lang="ro-RO" sz="2000" b="0" dirty="0" err="1"/>
              <a:t>between</a:t>
            </a:r>
            <a:r>
              <a:rPr lang="ro-RO" sz="2000" b="0" dirty="0"/>
              <a:t> </a:t>
            </a:r>
            <a:r>
              <a:rPr lang="ro-RO" sz="2000" b="1" dirty="0" err="1">
                <a:solidFill>
                  <a:srgbClr val="FFFF00"/>
                </a:solidFill>
              </a:rPr>
              <a:t>extraversion</a:t>
            </a:r>
            <a:r>
              <a:rPr lang="ro-RO" sz="2000" b="1" dirty="0">
                <a:solidFill>
                  <a:srgbClr val="FFFF00"/>
                </a:solidFill>
              </a:rPr>
              <a:t> </a:t>
            </a:r>
            <a:r>
              <a:rPr lang="ro-RO" sz="2000" b="0" dirty="0"/>
              <a:t>and </a:t>
            </a:r>
            <a:r>
              <a:rPr lang="ro-RO" sz="2000" b="0" dirty="0" err="1"/>
              <a:t>attitude</a:t>
            </a:r>
            <a:r>
              <a:rPr lang="ro-RO" sz="2000" b="0" dirty="0"/>
              <a:t> </a:t>
            </a:r>
            <a:r>
              <a:rPr lang="ro-RO" sz="2000" b="0" dirty="0" err="1"/>
              <a:t>towards</a:t>
            </a:r>
            <a:r>
              <a:rPr lang="ro-RO" sz="2000" b="0" dirty="0"/>
              <a:t> </a:t>
            </a:r>
            <a:r>
              <a:rPr lang="ro-RO" sz="2000" b="0" dirty="0" err="1"/>
              <a:t>sustainable</a:t>
            </a:r>
            <a:r>
              <a:rPr lang="ro-RO" sz="2000" b="0" dirty="0"/>
              <a:t> </a:t>
            </a:r>
            <a:r>
              <a:rPr lang="ro-RO" sz="2000" b="0" dirty="0" err="1"/>
              <a:t>tourism</a:t>
            </a:r>
            <a:r>
              <a:rPr lang="ro-RO" sz="2000" b="0" dirty="0"/>
              <a:t> and </a:t>
            </a:r>
            <a:r>
              <a:rPr lang="ro-RO" sz="2000" b="0" dirty="0" err="1"/>
              <a:t>sustainable</a:t>
            </a:r>
            <a:r>
              <a:rPr lang="ro-RO" sz="2000" b="0" dirty="0"/>
              <a:t> </a:t>
            </a:r>
            <a:r>
              <a:rPr lang="ro-RO" sz="2000" b="0" dirty="0" err="1"/>
              <a:t>tourism</a:t>
            </a:r>
            <a:r>
              <a:rPr lang="ro-RO" sz="2000" b="0" dirty="0"/>
              <a:t> </a:t>
            </a:r>
            <a:r>
              <a:rPr lang="en-US" sz="2000" b="0" dirty="0"/>
              <a:t>consumption </a:t>
            </a:r>
            <a:r>
              <a:rPr lang="ro-RO" sz="2000" b="0" dirty="0"/>
              <a:t>behaviour. </a:t>
            </a:r>
            <a:endParaRPr lang="en-US" sz="2000" b="0" dirty="0">
              <a:effectLst/>
              <a:ea typeface="DengXian" panose="02010600030101010101" pitchFamily="2" charset="-122"/>
              <a:cs typeface="Arial" panose="020B0604020202020204" pitchFamily="34" charset="0"/>
            </a:endParaRPr>
          </a:p>
          <a:p>
            <a:pPr lvl="1"/>
            <a:r>
              <a:rPr lang="ro-RO" sz="2000" b="0" dirty="0" err="1">
                <a:solidFill>
                  <a:schemeClr val="tx1"/>
                </a:solidFill>
              </a:rPr>
              <a:t>Milfont</a:t>
            </a:r>
            <a:r>
              <a:rPr lang="ro-RO" sz="2000" b="0" dirty="0">
                <a:solidFill>
                  <a:schemeClr val="tx1"/>
                </a:solidFill>
              </a:rPr>
              <a:t> and </a:t>
            </a:r>
            <a:r>
              <a:rPr lang="ro-RO" sz="2000" b="0" dirty="0" err="1">
                <a:solidFill>
                  <a:schemeClr val="tx1"/>
                </a:solidFill>
              </a:rPr>
              <a:t>Sibley</a:t>
            </a:r>
            <a:r>
              <a:rPr lang="ro-RO" sz="2000" b="0" dirty="0">
                <a:solidFill>
                  <a:schemeClr val="tx1"/>
                </a:solidFill>
              </a:rPr>
              <a:t> (2012) - </a:t>
            </a:r>
            <a:r>
              <a:rPr lang="ro-RO" sz="1050" dirty="0"/>
              <a:t>dominant </a:t>
            </a:r>
            <a:r>
              <a:rPr lang="ro-RO" sz="1050" dirty="0" err="1"/>
              <a:t>worldviews</a:t>
            </a:r>
            <a:r>
              <a:rPr lang="ro-RO" sz="1050" dirty="0"/>
              <a:t> </a:t>
            </a:r>
            <a:r>
              <a:rPr lang="en-US" sz="1050" b="1" cap="none" dirty="0">
                <a:solidFill>
                  <a:schemeClr val="tx1"/>
                </a:solidFill>
                <a:latin typeface="+mj-lt"/>
                <a:cs typeface="Times New Roman" panose="02020603050405020304" pitchFamily="18" charset="0"/>
              </a:rPr>
              <a:t>→ </a:t>
            </a:r>
            <a:r>
              <a:rPr lang="ro-RO" sz="1050" dirty="0"/>
              <a:t>pro-</a:t>
            </a:r>
            <a:r>
              <a:rPr lang="ro-RO" sz="1050" dirty="0" err="1"/>
              <a:t>environmental</a:t>
            </a:r>
            <a:r>
              <a:rPr lang="ro-RO" sz="1050" dirty="0"/>
              <a:t> </a:t>
            </a:r>
            <a:r>
              <a:rPr lang="ro-RO" sz="1050" dirty="0" err="1"/>
              <a:t>behaviours</a:t>
            </a:r>
            <a:r>
              <a:rPr lang="ro-RO" sz="1050" dirty="0"/>
              <a:t>. </a:t>
            </a:r>
            <a:endParaRPr lang="en-US" sz="1050" b="0" dirty="0">
              <a:solidFill>
                <a:schemeClr val="tx1"/>
              </a:solidFill>
            </a:endParaRPr>
          </a:p>
          <a:p>
            <a:pPr lvl="1"/>
            <a:r>
              <a:rPr lang="ro-RO" sz="2000" b="0" dirty="0" err="1">
                <a:solidFill>
                  <a:schemeClr val="tx1"/>
                </a:solidFill>
              </a:rPr>
              <a:t>Markowitz</a:t>
            </a:r>
            <a:r>
              <a:rPr lang="ro-RO" sz="2000" b="0" dirty="0">
                <a:solidFill>
                  <a:schemeClr val="tx1"/>
                </a:solidFill>
              </a:rPr>
              <a:t> et al. (2012) - </a:t>
            </a:r>
            <a:r>
              <a:rPr lang="en-US" sz="1050" b="0" dirty="0">
                <a:solidFill>
                  <a:schemeClr val="tx1"/>
                </a:solidFill>
              </a:rPr>
              <a:t>positive relationship extraversion </a:t>
            </a:r>
            <a:r>
              <a:rPr lang="en-US" sz="1050" b="1" cap="none" dirty="0">
                <a:solidFill>
                  <a:schemeClr val="tx1"/>
                </a:solidFill>
                <a:latin typeface="+mj-lt"/>
                <a:cs typeface="Times New Roman" panose="02020603050405020304" pitchFamily="18" charset="0"/>
              </a:rPr>
              <a:t>→ </a:t>
            </a:r>
            <a:r>
              <a:rPr lang="en-US" sz="1050" b="0" dirty="0">
                <a:solidFill>
                  <a:schemeClr val="tx1"/>
                </a:solidFill>
              </a:rPr>
              <a:t>positive actions towards the environment. </a:t>
            </a:r>
            <a:endParaRPr lang="en-US" sz="1200" b="0" dirty="0">
              <a:solidFill>
                <a:schemeClr val="tx1"/>
              </a:solidFill>
            </a:endParaRPr>
          </a:p>
          <a:p>
            <a:pPr lvl="1"/>
            <a:r>
              <a:rPr lang="ro-RO" sz="2000" b="0" dirty="0" err="1">
                <a:solidFill>
                  <a:schemeClr val="tx1"/>
                </a:solidFill>
              </a:rPr>
              <a:t>Gharibah</a:t>
            </a:r>
            <a:r>
              <a:rPr lang="ro-RO" sz="2000" b="0" dirty="0">
                <a:solidFill>
                  <a:schemeClr val="tx1"/>
                </a:solidFill>
              </a:rPr>
              <a:t> &amp; </a:t>
            </a:r>
            <a:r>
              <a:rPr lang="ro-RO" sz="2000" b="0" dirty="0" err="1">
                <a:solidFill>
                  <a:schemeClr val="tx1"/>
                </a:solidFill>
              </a:rPr>
              <a:t>Mahfod</a:t>
            </a:r>
            <a:r>
              <a:rPr lang="ro-RO" sz="2000" b="0" dirty="0">
                <a:solidFill>
                  <a:schemeClr val="tx1"/>
                </a:solidFill>
              </a:rPr>
              <a:t> </a:t>
            </a:r>
            <a:r>
              <a:rPr lang="en-US" sz="2000" b="0" dirty="0">
                <a:solidFill>
                  <a:schemeClr val="tx1"/>
                </a:solidFill>
              </a:rPr>
              <a:t>(</a:t>
            </a:r>
            <a:r>
              <a:rPr lang="ro-RO" sz="2000" b="0" dirty="0">
                <a:solidFill>
                  <a:schemeClr val="tx1"/>
                </a:solidFill>
              </a:rPr>
              <a:t>2022) - </a:t>
            </a:r>
            <a:r>
              <a:rPr lang="ro-RO" sz="1000" dirty="0" err="1"/>
              <a:t>positive</a:t>
            </a:r>
            <a:r>
              <a:rPr lang="ro-RO" sz="1000" dirty="0"/>
              <a:t> </a:t>
            </a:r>
            <a:r>
              <a:rPr lang="ro-RO" sz="1000" dirty="0" err="1"/>
              <a:t>effect</a:t>
            </a:r>
            <a:r>
              <a:rPr lang="ro-RO" sz="1000" dirty="0"/>
              <a:t> of </a:t>
            </a:r>
            <a:r>
              <a:rPr lang="ro-RO" sz="1000" dirty="0" err="1"/>
              <a:t>extraversion</a:t>
            </a:r>
            <a:r>
              <a:rPr lang="ro-RO" sz="1000" dirty="0"/>
              <a:t> </a:t>
            </a:r>
            <a:r>
              <a:rPr lang="en-US" sz="1000" b="1" cap="none" dirty="0">
                <a:solidFill>
                  <a:schemeClr val="tx1"/>
                </a:solidFill>
                <a:latin typeface="+mj-lt"/>
                <a:cs typeface="Times New Roman" panose="02020603050405020304" pitchFamily="18" charset="0"/>
              </a:rPr>
              <a:t>→ </a:t>
            </a:r>
            <a:r>
              <a:rPr lang="en-US" sz="1000" dirty="0"/>
              <a:t>intention</a:t>
            </a:r>
            <a:r>
              <a:rPr lang="ro-RO" sz="1000" dirty="0"/>
              <a:t> </a:t>
            </a:r>
            <a:r>
              <a:rPr lang="ro-RO" sz="1000" dirty="0" err="1"/>
              <a:t>to</a:t>
            </a:r>
            <a:r>
              <a:rPr lang="ro-RO" sz="1000" dirty="0"/>
              <a:t> </a:t>
            </a:r>
            <a:r>
              <a:rPr lang="ro-RO" sz="1000" dirty="0" err="1"/>
              <a:t>visit</a:t>
            </a:r>
            <a:r>
              <a:rPr lang="ro-RO" sz="1000" dirty="0"/>
              <a:t> </a:t>
            </a:r>
            <a:r>
              <a:rPr lang="ro-RO" sz="1000" dirty="0" err="1"/>
              <a:t>green</a:t>
            </a:r>
            <a:r>
              <a:rPr lang="ro-RO" sz="1000" dirty="0"/>
              <a:t> </a:t>
            </a:r>
            <a:r>
              <a:rPr lang="ro-RO" sz="1000" dirty="0" err="1"/>
              <a:t>hotels</a:t>
            </a:r>
            <a:r>
              <a:rPr lang="ro-RO" sz="1000" dirty="0"/>
              <a:t>.</a:t>
            </a:r>
            <a:endParaRPr lang="en-US" sz="1000" b="0" dirty="0">
              <a:solidFill>
                <a:schemeClr val="tx1"/>
              </a:solidFill>
            </a:endParaRPr>
          </a:p>
          <a:p>
            <a:pPr lvl="0"/>
            <a:r>
              <a:rPr lang="ro-RO" sz="2000" b="0" dirty="0"/>
              <a:t>**A </a:t>
            </a:r>
            <a:r>
              <a:rPr lang="ro-RO" sz="2000" b="0" dirty="0" err="1"/>
              <a:t>number</a:t>
            </a:r>
            <a:r>
              <a:rPr lang="ro-RO" sz="2000" b="0" dirty="0"/>
              <a:t> of </a:t>
            </a:r>
            <a:r>
              <a:rPr lang="ro-RO" sz="2000" b="0" dirty="0" err="1"/>
              <a:t>considerations</a:t>
            </a:r>
            <a:r>
              <a:rPr lang="ro-RO" sz="2000" b="0" dirty="0"/>
              <a:t> </a:t>
            </a:r>
            <a:r>
              <a:rPr lang="ro-RO" sz="2000" b="0" dirty="0" err="1"/>
              <a:t>could</a:t>
            </a:r>
            <a:r>
              <a:rPr lang="ro-RO" sz="2000" b="0" dirty="0"/>
              <a:t> </a:t>
            </a:r>
            <a:r>
              <a:rPr lang="ro-RO" sz="2000" b="0" dirty="0" err="1"/>
              <a:t>be</a:t>
            </a:r>
            <a:r>
              <a:rPr lang="ro-RO" sz="2000" b="0" dirty="0"/>
              <a:t> </a:t>
            </a:r>
            <a:r>
              <a:rPr lang="ro-RO" sz="2000" b="0" dirty="0" err="1"/>
              <a:t>presented</a:t>
            </a:r>
            <a:r>
              <a:rPr lang="ro-RO" sz="2000" b="0" dirty="0"/>
              <a:t> in </a:t>
            </a:r>
            <a:r>
              <a:rPr lang="ro-RO" sz="2000" b="0" dirty="0" err="1"/>
              <a:t>support</a:t>
            </a:r>
            <a:r>
              <a:rPr lang="ro-RO" sz="2000" b="0" dirty="0"/>
              <a:t> of </a:t>
            </a:r>
            <a:r>
              <a:rPr lang="ro-RO" sz="2000" b="0" dirty="0" err="1"/>
              <a:t>the</a:t>
            </a:r>
            <a:r>
              <a:rPr lang="ro-RO" sz="2000" b="0" dirty="0"/>
              <a:t> </a:t>
            </a:r>
            <a:r>
              <a:rPr lang="ro-RO" sz="2000" b="0" dirty="0" err="1"/>
              <a:t>correlation</a:t>
            </a:r>
            <a:r>
              <a:rPr lang="ro-RO" sz="2000" b="0" dirty="0"/>
              <a:t> </a:t>
            </a:r>
            <a:r>
              <a:rPr lang="ro-RO" sz="2000" b="0" dirty="0" err="1"/>
              <a:t>between</a:t>
            </a:r>
            <a:r>
              <a:rPr lang="ro-RO" sz="2000" b="0" dirty="0"/>
              <a:t> </a:t>
            </a:r>
            <a:r>
              <a:rPr lang="ro-RO" sz="2000" b="1" dirty="0" err="1">
                <a:solidFill>
                  <a:srgbClr val="FFFF00"/>
                </a:solidFill>
              </a:rPr>
              <a:t>awareness</a:t>
            </a:r>
            <a:r>
              <a:rPr lang="ro-RO" sz="2000" b="1" dirty="0">
                <a:solidFill>
                  <a:srgbClr val="FFFF00"/>
                </a:solidFill>
              </a:rPr>
              <a:t> </a:t>
            </a:r>
            <a:r>
              <a:rPr lang="ro-RO" sz="2000" b="0" dirty="0"/>
              <a:t>and </a:t>
            </a:r>
            <a:r>
              <a:rPr lang="ro-RO" sz="2000" b="0" dirty="0" err="1"/>
              <a:t>attitude</a:t>
            </a:r>
            <a:r>
              <a:rPr lang="ro-RO" sz="2000" b="0" dirty="0"/>
              <a:t> </a:t>
            </a:r>
            <a:r>
              <a:rPr lang="ro-RO" sz="2000" b="0" dirty="0" err="1"/>
              <a:t>towards</a:t>
            </a:r>
            <a:r>
              <a:rPr lang="ro-RO" sz="2000" b="0" dirty="0"/>
              <a:t> </a:t>
            </a:r>
            <a:r>
              <a:rPr lang="ro-RO" sz="2000" b="0" dirty="0" err="1"/>
              <a:t>sustainable</a:t>
            </a:r>
            <a:r>
              <a:rPr lang="ro-RO" sz="2000" b="0" dirty="0"/>
              <a:t> </a:t>
            </a:r>
            <a:r>
              <a:rPr lang="ro-RO" sz="2000" b="0" dirty="0" err="1"/>
              <a:t>tourism</a:t>
            </a:r>
            <a:r>
              <a:rPr lang="ro-RO" sz="2000" b="0" dirty="0"/>
              <a:t> and </a:t>
            </a:r>
            <a:r>
              <a:rPr lang="ro-RO" sz="2000" b="0" dirty="0" err="1"/>
              <a:t>sustainable</a:t>
            </a:r>
            <a:r>
              <a:rPr lang="ro-RO" sz="2000" b="0" dirty="0"/>
              <a:t> </a:t>
            </a:r>
            <a:r>
              <a:rPr lang="ro-RO" sz="2000" b="0" dirty="0" err="1"/>
              <a:t>tourism</a:t>
            </a:r>
            <a:r>
              <a:rPr lang="ro-RO" sz="2000" b="0" dirty="0"/>
              <a:t> </a:t>
            </a:r>
            <a:r>
              <a:rPr lang="en-US" sz="2000" b="0" dirty="0"/>
              <a:t>consumption </a:t>
            </a:r>
            <a:r>
              <a:rPr lang="ro-RO" sz="2000" b="0" dirty="0"/>
              <a:t>behaviour.</a:t>
            </a:r>
            <a:endParaRPr lang="en-US" sz="2000" b="0" dirty="0">
              <a:effectLst/>
              <a:ea typeface="DengXian" panose="02010600030101010101" pitchFamily="2" charset="-122"/>
              <a:cs typeface="Arial" panose="020B0604020202020204" pitchFamily="34" charset="0"/>
            </a:endParaRPr>
          </a:p>
          <a:p>
            <a:pPr lvl="1" algn="l"/>
            <a:r>
              <a:rPr lang="ro-RO" sz="2000" b="0" dirty="0" err="1">
                <a:solidFill>
                  <a:schemeClr val="tx1"/>
                </a:solidFill>
              </a:rPr>
              <a:t>Kvasova</a:t>
            </a:r>
            <a:r>
              <a:rPr lang="ro-RO" sz="2000" b="0" dirty="0">
                <a:solidFill>
                  <a:schemeClr val="tx1"/>
                </a:solidFill>
              </a:rPr>
              <a:t> (2015) - </a:t>
            </a:r>
            <a:r>
              <a:rPr lang="ro-RO" sz="1000" dirty="0" err="1"/>
              <a:t>conscientiousness</a:t>
            </a:r>
            <a:r>
              <a:rPr lang="ro-RO" sz="1000" dirty="0"/>
              <a:t> </a:t>
            </a:r>
            <a:r>
              <a:rPr lang="en-US" sz="1000" b="1" cap="none" dirty="0">
                <a:solidFill>
                  <a:schemeClr val="tx1"/>
                </a:solidFill>
                <a:latin typeface="+mj-lt"/>
                <a:cs typeface="Times New Roman" panose="02020603050405020304" pitchFamily="18" charset="0"/>
              </a:rPr>
              <a:t>→linked to </a:t>
            </a:r>
            <a:r>
              <a:rPr lang="ro-RO" sz="1000" dirty="0" err="1"/>
              <a:t>greater</a:t>
            </a:r>
            <a:r>
              <a:rPr lang="ro-RO" sz="1000" dirty="0"/>
              <a:t> </a:t>
            </a:r>
            <a:r>
              <a:rPr lang="ro-RO" sz="1000" dirty="0" err="1"/>
              <a:t>commitment</a:t>
            </a:r>
            <a:r>
              <a:rPr lang="ro-RO" sz="1000" dirty="0"/>
              <a:t> </a:t>
            </a:r>
            <a:r>
              <a:rPr lang="ro-RO" sz="1000" dirty="0" err="1"/>
              <a:t>to</a:t>
            </a:r>
            <a:r>
              <a:rPr lang="ro-RO" sz="1000" dirty="0"/>
              <a:t> </a:t>
            </a:r>
            <a:r>
              <a:rPr lang="ro-RO" sz="1000" dirty="0" err="1"/>
              <a:t>the</a:t>
            </a:r>
            <a:r>
              <a:rPr lang="ro-RO" sz="1000" dirty="0"/>
              <a:t> </a:t>
            </a:r>
            <a:r>
              <a:rPr lang="ro-RO" sz="1000" dirty="0" err="1"/>
              <a:t>environment</a:t>
            </a:r>
            <a:r>
              <a:rPr lang="ro-RO" sz="1000" dirty="0"/>
              <a:t>. </a:t>
            </a:r>
            <a:endParaRPr lang="en-US" sz="1000" b="0" dirty="0">
              <a:solidFill>
                <a:schemeClr val="tx1"/>
              </a:solidFill>
            </a:endParaRPr>
          </a:p>
          <a:p>
            <a:pPr lvl="1" algn="l"/>
            <a:r>
              <a:rPr lang="ro-RO" sz="2000" b="0" dirty="0" err="1">
                <a:solidFill>
                  <a:schemeClr val="tx1"/>
                </a:solidFill>
              </a:rPr>
              <a:t>Hirsh</a:t>
            </a:r>
            <a:r>
              <a:rPr lang="ro-RO" sz="2000" b="0" dirty="0">
                <a:solidFill>
                  <a:schemeClr val="tx1"/>
                </a:solidFill>
              </a:rPr>
              <a:t> (2010) - </a:t>
            </a:r>
            <a:r>
              <a:rPr lang="ro-RO" sz="1050" dirty="0" err="1"/>
              <a:t>conscientious</a:t>
            </a:r>
            <a:r>
              <a:rPr lang="ro-RO" sz="1050" dirty="0"/>
              <a:t> </a:t>
            </a:r>
            <a:r>
              <a:rPr lang="ro-RO" sz="1050" dirty="0" err="1"/>
              <a:t>individuals</a:t>
            </a:r>
            <a:r>
              <a:rPr lang="ro-RO" sz="1050" dirty="0"/>
              <a:t> </a:t>
            </a:r>
            <a:r>
              <a:rPr lang="en-US" sz="1050" b="1" cap="none" dirty="0">
                <a:solidFill>
                  <a:schemeClr val="tx1"/>
                </a:solidFill>
                <a:latin typeface="+mj-lt"/>
                <a:cs typeface="Times New Roman" panose="02020603050405020304" pitchFamily="18" charset="0"/>
              </a:rPr>
              <a:t>→ </a:t>
            </a:r>
            <a:r>
              <a:rPr lang="ro-RO" sz="1050" dirty="0"/>
              <a:t>more </a:t>
            </a:r>
            <a:r>
              <a:rPr lang="ro-RO" sz="1050" dirty="0" err="1"/>
              <a:t>likely</a:t>
            </a:r>
            <a:r>
              <a:rPr lang="ro-RO" sz="1050" dirty="0"/>
              <a:t> </a:t>
            </a:r>
            <a:r>
              <a:rPr lang="ro-RO" sz="1050" dirty="0" err="1"/>
              <a:t>to</a:t>
            </a:r>
            <a:r>
              <a:rPr lang="ro-RO" sz="1050" dirty="0"/>
              <a:t> </a:t>
            </a:r>
            <a:r>
              <a:rPr lang="ro-RO" sz="1050" dirty="0" err="1"/>
              <a:t>support</a:t>
            </a:r>
            <a:r>
              <a:rPr lang="ro-RO" sz="1050" dirty="0"/>
              <a:t> </a:t>
            </a:r>
            <a:r>
              <a:rPr lang="ro-RO" sz="1050" dirty="0" err="1"/>
              <a:t>sustainable</a:t>
            </a:r>
            <a:r>
              <a:rPr lang="ro-RO" sz="1050" dirty="0"/>
              <a:t> </a:t>
            </a:r>
            <a:r>
              <a:rPr lang="ro-RO" sz="1050" dirty="0" err="1"/>
              <a:t>behaviours</a:t>
            </a:r>
            <a:r>
              <a:rPr lang="en-US" sz="1050" dirty="0"/>
              <a:t>.</a:t>
            </a:r>
            <a:endParaRPr lang="en-US" sz="1050" b="0" dirty="0">
              <a:solidFill>
                <a:schemeClr val="tx1"/>
              </a:solidFill>
            </a:endParaRPr>
          </a:p>
          <a:p>
            <a:pPr lvl="1" algn="l"/>
            <a:r>
              <a:rPr lang="ro-RO" sz="2000" b="0" dirty="0">
                <a:solidFill>
                  <a:schemeClr val="tx1"/>
                </a:solidFill>
              </a:rPr>
              <a:t>Al-</a:t>
            </a:r>
            <a:r>
              <a:rPr lang="ro-RO" sz="2000" b="0" dirty="0" err="1">
                <a:solidFill>
                  <a:schemeClr val="tx1"/>
                </a:solidFill>
              </a:rPr>
              <a:t>Gharibah</a:t>
            </a:r>
            <a:r>
              <a:rPr lang="ro-RO" sz="2000" b="0" dirty="0">
                <a:solidFill>
                  <a:schemeClr val="tx1"/>
                </a:solidFill>
              </a:rPr>
              <a:t> &amp; </a:t>
            </a:r>
            <a:r>
              <a:rPr lang="ro-RO" sz="2000" b="0" dirty="0" err="1">
                <a:solidFill>
                  <a:schemeClr val="tx1"/>
                </a:solidFill>
              </a:rPr>
              <a:t>Mahfod</a:t>
            </a:r>
            <a:r>
              <a:rPr lang="ro-RO" sz="2000" b="0" dirty="0">
                <a:solidFill>
                  <a:schemeClr val="tx1"/>
                </a:solidFill>
              </a:rPr>
              <a:t> (2022</a:t>
            </a:r>
            <a:r>
              <a:rPr lang="en-US" sz="2000" b="0" dirty="0">
                <a:solidFill>
                  <a:schemeClr val="tx1"/>
                </a:solidFill>
              </a:rPr>
              <a:t>) </a:t>
            </a:r>
            <a:r>
              <a:rPr lang="ro-RO" sz="2000" b="0" dirty="0">
                <a:solidFill>
                  <a:schemeClr val="tx1"/>
                </a:solidFill>
              </a:rPr>
              <a:t>- </a:t>
            </a:r>
            <a:r>
              <a:rPr lang="ro-RO" sz="1000" b="0" dirty="0" err="1">
                <a:solidFill>
                  <a:schemeClr val="tx1"/>
                </a:solidFill>
              </a:rPr>
              <a:t>the</a:t>
            </a:r>
            <a:r>
              <a:rPr lang="ro-RO" sz="1000" b="0" dirty="0">
                <a:solidFill>
                  <a:schemeClr val="tx1"/>
                </a:solidFill>
              </a:rPr>
              <a:t> </a:t>
            </a:r>
            <a:r>
              <a:rPr lang="ro-RO" sz="1000" b="0" dirty="0" err="1">
                <a:solidFill>
                  <a:schemeClr val="tx1"/>
                </a:solidFill>
              </a:rPr>
              <a:t>conscientious</a:t>
            </a:r>
            <a:r>
              <a:rPr lang="ro-RO" sz="1000" b="0" dirty="0">
                <a:solidFill>
                  <a:schemeClr val="tx1"/>
                </a:solidFill>
              </a:rPr>
              <a:t> </a:t>
            </a:r>
            <a:r>
              <a:rPr lang="en-US" sz="1000" b="1" cap="none" dirty="0">
                <a:solidFill>
                  <a:schemeClr val="tx1"/>
                </a:solidFill>
                <a:latin typeface="+mj-lt"/>
                <a:cs typeface="Times New Roman" panose="02020603050405020304" pitchFamily="18" charset="0"/>
              </a:rPr>
              <a:t>→ </a:t>
            </a:r>
            <a:r>
              <a:rPr lang="ro-RO" sz="1050" dirty="0"/>
              <a:t>more </a:t>
            </a:r>
            <a:r>
              <a:rPr lang="ro-RO" sz="1050" dirty="0" err="1"/>
              <a:t>concerned</a:t>
            </a:r>
            <a:r>
              <a:rPr lang="ro-RO" sz="1050" dirty="0"/>
              <a:t> </a:t>
            </a:r>
            <a:r>
              <a:rPr lang="ro-RO" sz="1050" dirty="0" err="1"/>
              <a:t>with</a:t>
            </a:r>
            <a:r>
              <a:rPr lang="ro-RO" sz="1050" dirty="0"/>
              <a:t> </a:t>
            </a:r>
            <a:r>
              <a:rPr lang="ro-RO" sz="1050" dirty="0" err="1"/>
              <a:t>action</a:t>
            </a:r>
            <a:r>
              <a:rPr lang="ro-RO" sz="1050" dirty="0"/>
              <a:t> and </a:t>
            </a:r>
            <a:r>
              <a:rPr lang="ro-RO" sz="1050" dirty="0" err="1"/>
              <a:t>its</a:t>
            </a:r>
            <a:r>
              <a:rPr lang="ro-RO" sz="1050" dirty="0"/>
              <a:t> </a:t>
            </a:r>
            <a:r>
              <a:rPr lang="ro-RO" sz="1050" dirty="0" err="1"/>
              <a:t>outcome</a:t>
            </a:r>
            <a:r>
              <a:rPr lang="ro-RO" sz="1050" dirty="0"/>
              <a:t>.</a:t>
            </a:r>
            <a:endParaRPr lang="en-US" sz="1050" b="0" dirty="0">
              <a:solidFill>
                <a:schemeClr val="tx1"/>
              </a:solidFill>
            </a:endParaRPr>
          </a:p>
          <a:p>
            <a:pPr lvl="1" algn="l"/>
            <a:r>
              <a:rPr lang="ro-RO" sz="2000" b="0" dirty="0" err="1">
                <a:solidFill>
                  <a:schemeClr val="tx1"/>
                </a:solidFill>
              </a:rPr>
              <a:t>Verma</a:t>
            </a:r>
            <a:r>
              <a:rPr lang="ro-RO" sz="2000" b="0" dirty="0">
                <a:solidFill>
                  <a:schemeClr val="tx1"/>
                </a:solidFill>
              </a:rPr>
              <a:t> et al. (2017</a:t>
            </a:r>
            <a:r>
              <a:rPr lang="en-US" sz="2000" b="0" dirty="0">
                <a:solidFill>
                  <a:schemeClr val="tx1"/>
                </a:solidFill>
              </a:rPr>
              <a:t>) </a:t>
            </a:r>
            <a:r>
              <a:rPr lang="ro-RO" sz="2000" b="0" dirty="0">
                <a:solidFill>
                  <a:schemeClr val="tx1"/>
                </a:solidFill>
              </a:rPr>
              <a:t>- </a:t>
            </a:r>
            <a:r>
              <a:rPr lang="ro-RO" sz="1000" dirty="0" err="1"/>
              <a:t>Correlation</a:t>
            </a:r>
            <a:r>
              <a:rPr lang="ro-RO" sz="1000" dirty="0"/>
              <a:t> of </a:t>
            </a:r>
            <a:r>
              <a:rPr lang="ro-RO" sz="1000" dirty="0" err="1"/>
              <a:t>conscientiousness</a:t>
            </a:r>
            <a:r>
              <a:rPr lang="ro-RO" sz="1000" dirty="0"/>
              <a:t> - </a:t>
            </a:r>
            <a:r>
              <a:rPr lang="ro-RO" sz="1000" dirty="0" err="1"/>
              <a:t>intention</a:t>
            </a:r>
            <a:r>
              <a:rPr lang="ro-RO" sz="1000" dirty="0"/>
              <a:t> </a:t>
            </a:r>
            <a:r>
              <a:rPr lang="ro-RO" sz="1000" dirty="0" err="1"/>
              <a:t>to</a:t>
            </a:r>
            <a:r>
              <a:rPr lang="ro-RO" sz="1000" dirty="0"/>
              <a:t> </a:t>
            </a:r>
            <a:r>
              <a:rPr lang="ro-RO" sz="1000" dirty="0" err="1"/>
              <a:t>use</a:t>
            </a:r>
            <a:r>
              <a:rPr lang="ro-RO" sz="1000" dirty="0"/>
              <a:t> </a:t>
            </a:r>
            <a:r>
              <a:rPr lang="ro-RO" sz="1000" dirty="0" err="1"/>
              <a:t>the</a:t>
            </a:r>
            <a:r>
              <a:rPr lang="ro-RO" sz="1000" dirty="0"/>
              <a:t> </a:t>
            </a:r>
            <a:r>
              <a:rPr lang="ro-RO" sz="1000" dirty="0" err="1"/>
              <a:t>services</a:t>
            </a:r>
            <a:r>
              <a:rPr lang="ro-RO" sz="1000" dirty="0"/>
              <a:t> of an </a:t>
            </a:r>
            <a:r>
              <a:rPr lang="ro-RO" sz="1000" dirty="0" err="1"/>
              <a:t>eco-friendly</a:t>
            </a:r>
            <a:r>
              <a:rPr lang="ro-RO" sz="1000" dirty="0"/>
              <a:t> </a:t>
            </a:r>
            <a:r>
              <a:rPr lang="ro-RO" sz="1000" dirty="0" err="1"/>
              <a:t>accommodation</a:t>
            </a:r>
            <a:r>
              <a:rPr lang="ro-RO" sz="1000" dirty="0"/>
              <a:t>. </a:t>
            </a:r>
            <a:endParaRPr lang="en-US" sz="1000" b="0" dirty="0">
              <a:solidFill>
                <a:schemeClr val="tx1"/>
              </a:solidFill>
            </a:endParaRPr>
          </a:p>
          <a:p>
            <a:pPr lvl="1" algn="l"/>
            <a:r>
              <a:rPr lang="ro-RO" sz="2000" b="0" dirty="0" err="1">
                <a:solidFill>
                  <a:schemeClr val="tx1"/>
                </a:solidFill>
              </a:rPr>
              <a:t>Verma</a:t>
            </a:r>
            <a:r>
              <a:rPr lang="ro-RO" sz="2000" b="0" dirty="0">
                <a:solidFill>
                  <a:schemeClr val="tx1"/>
                </a:solidFill>
              </a:rPr>
              <a:t> &amp; </a:t>
            </a:r>
            <a:r>
              <a:rPr lang="ro-RO" sz="2000" b="0" dirty="0" err="1">
                <a:solidFill>
                  <a:schemeClr val="tx1"/>
                </a:solidFill>
              </a:rPr>
              <a:t>Chandra</a:t>
            </a:r>
            <a:r>
              <a:rPr lang="ro-RO" sz="2000" b="0" dirty="0">
                <a:solidFill>
                  <a:schemeClr val="tx1"/>
                </a:solidFill>
              </a:rPr>
              <a:t> (2018) - The </a:t>
            </a:r>
            <a:r>
              <a:rPr lang="ro-RO" sz="1000" dirty="0" err="1"/>
              <a:t>positive</a:t>
            </a:r>
            <a:r>
              <a:rPr lang="ro-RO" sz="1000" dirty="0"/>
              <a:t> </a:t>
            </a:r>
            <a:r>
              <a:rPr lang="ro-RO" sz="1000" dirty="0" err="1"/>
              <a:t>effect</a:t>
            </a:r>
            <a:r>
              <a:rPr lang="ro-RO" sz="1000" dirty="0"/>
              <a:t> of </a:t>
            </a:r>
            <a:r>
              <a:rPr lang="ro-RO" sz="1000" dirty="0" err="1"/>
              <a:t>conscientiousness</a:t>
            </a:r>
            <a:r>
              <a:rPr lang="ro-RO" sz="1000" dirty="0"/>
              <a:t> on </a:t>
            </a:r>
            <a:r>
              <a:rPr lang="ro-RO" sz="1000" dirty="0" err="1"/>
              <a:t>the</a:t>
            </a:r>
            <a:r>
              <a:rPr lang="ro-RO" sz="1000" dirty="0"/>
              <a:t> </a:t>
            </a:r>
            <a:r>
              <a:rPr lang="ro-RO" sz="1000" dirty="0" err="1"/>
              <a:t>intention</a:t>
            </a:r>
            <a:r>
              <a:rPr lang="ro-RO" sz="1000" dirty="0"/>
              <a:t> </a:t>
            </a:r>
            <a:r>
              <a:rPr lang="ro-RO" sz="1000" dirty="0" err="1"/>
              <a:t>to</a:t>
            </a:r>
            <a:r>
              <a:rPr lang="ro-RO" sz="1000" dirty="0"/>
              <a:t> </a:t>
            </a:r>
            <a:r>
              <a:rPr lang="ro-RO" sz="1000" dirty="0" err="1"/>
              <a:t>visit</a:t>
            </a:r>
            <a:r>
              <a:rPr lang="ro-RO" sz="1000" dirty="0"/>
              <a:t> a </a:t>
            </a:r>
            <a:r>
              <a:rPr lang="ro-RO" sz="1000" dirty="0" err="1"/>
              <a:t>green</a:t>
            </a:r>
            <a:r>
              <a:rPr lang="ro-RO" sz="1000" dirty="0"/>
              <a:t> hotel. </a:t>
            </a:r>
            <a:endParaRPr lang="en-US" sz="1000" b="0" dirty="0">
              <a:solidFill>
                <a:schemeClr val="tx1"/>
              </a:solidFill>
            </a:endParaRPr>
          </a:p>
          <a:p>
            <a:pPr lvl="1" algn="just"/>
            <a:r>
              <a:rPr lang="ro-RO" sz="2000" b="0" dirty="0">
                <a:solidFill>
                  <a:schemeClr val="tx1"/>
                </a:solidFill>
              </a:rPr>
              <a:t>Sun et al. (2018) - </a:t>
            </a:r>
            <a:r>
              <a:rPr lang="ro-RO" sz="1000" dirty="0"/>
              <a:t>The </a:t>
            </a:r>
            <a:r>
              <a:rPr lang="ro-RO" sz="1000" dirty="0" err="1"/>
              <a:t>positive</a:t>
            </a:r>
            <a:r>
              <a:rPr lang="ro-RO" sz="1000" dirty="0"/>
              <a:t> </a:t>
            </a:r>
            <a:r>
              <a:rPr lang="ro-RO" sz="1000" dirty="0" err="1"/>
              <a:t>conscientiousness-consumption</a:t>
            </a:r>
            <a:r>
              <a:rPr lang="ro-RO" sz="1000" dirty="0"/>
              <a:t> </a:t>
            </a:r>
            <a:r>
              <a:rPr lang="ro-RO" sz="1000" dirty="0" err="1"/>
              <a:t>intention</a:t>
            </a:r>
            <a:r>
              <a:rPr lang="ro-RO" sz="1000" dirty="0"/>
              <a:t> link for </a:t>
            </a:r>
            <a:r>
              <a:rPr lang="ro-RO" sz="1000" dirty="0" err="1"/>
              <a:t>green</a:t>
            </a:r>
            <a:r>
              <a:rPr lang="ro-RO" sz="1000" dirty="0"/>
              <a:t> </a:t>
            </a:r>
            <a:r>
              <a:rPr lang="ro-RO" sz="1000" dirty="0" err="1"/>
              <a:t>accommodation</a:t>
            </a:r>
            <a:r>
              <a:rPr lang="ro-RO" sz="1000" dirty="0"/>
              <a:t> </a:t>
            </a:r>
            <a:r>
              <a:rPr lang="ro-RO" sz="1000" dirty="0" err="1"/>
              <a:t>services</a:t>
            </a:r>
            <a:r>
              <a:rPr lang="ro-RO" sz="1000" dirty="0"/>
              <a:t>.</a:t>
            </a:r>
            <a:endParaRPr lang="en-US" sz="1000" b="0" dirty="0">
              <a:solidFill>
                <a:schemeClr val="tx1"/>
              </a:solidFill>
            </a:endParaRPr>
          </a:p>
          <a:p>
            <a:endParaRPr lang="en-US" dirty="0"/>
          </a:p>
        </p:txBody>
      </p:sp>
      <p:sp>
        <p:nvSpPr>
          <p:cNvPr id="4" name="Slide Number Placeholder 3"/>
          <p:cNvSpPr>
            <a:spLocks noGrp="1"/>
          </p:cNvSpPr>
          <p:nvPr>
            <p:ph type="sldNum" sz="quarter" idx="5"/>
          </p:nvPr>
        </p:nvSpPr>
        <p:spPr/>
        <p:txBody>
          <a:bodyPr/>
          <a:lstStyle/>
          <a:p>
            <a:fld id="{0E408CC7-20B7-44BD-B8D0-6F0DFD4908F3}" type="slidenum">
              <a:rPr lang="en-US" smtClean="0"/>
              <a:t>8</a:t>
            </a:fld>
            <a:endParaRPr lang="en-US"/>
          </a:p>
        </p:txBody>
      </p:sp>
    </p:spTree>
    <p:extLst>
      <p:ext uri="{BB962C8B-B14F-4D97-AF65-F5344CB8AC3E}">
        <p14:creationId xmlns:p14="http://schemas.microsoft.com/office/powerpoint/2010/main" val="30433722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DB3DD0-F82C-17C5-805A-09815D0F5D4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0EE366D-FC7F-D00D-60C5-1038E410361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AA9BDC5-8C57-7C59-E2D1-52EC65FF8BDE}"/>
              </a:ext>
            </a:extLst>
          </p:cNvPr>
          <p:cNvSpPr>
            <a:spLocks noGrp="1"/>
          </p:cNvSpPr>
          <p:nvPr>
            <p:ph type="body" idx="1"/>
          </p:nvPr>
        </p:nvSpPr>
        <p:spPr/>
        <p:txBody>
          <a:bodyPr/>
          <a:lstStyle/>
          <a:p>
            <a:pPr lvl="0"/>
            <a:r>
              <a:rPr lang="ro-RO" sz="1200" dirty="0"/>
              <a:t>In </a:t>
            </a:r>
            <a:r>
              <a:rPr lang="ro-RO" sz="1200" dirty="0" err="1"/>
              <a:t>the</a:t>
            </a:r>
            <a:r>
              <a:rPr lang="ro-RO" sz="1200" dirty="0"/>
              <a:t> </a:t>
            </a:r>
            <a:r>
              <a:rPr lang="ro-RO" sz="1200" dirty="0" err="1"/>
              <a:t>literature</a:t>
            </a:r>
            <a:r>
              <a:rPr lang="ro-RO" sz="1200" dirty="0"/>
              <a:t>, </a:t>
            </a:r>
            <a:r>
              <a:rPr lang="ro-RO" sz="1200" dirty="0" err="1"/>
              <a:t>the</a:t>
            </a:r>
            <a:r>
              <a:rPr lang="ro-RO" sz="1200" dirty="0"/>
              <a:t> topic </a:t>
            </a:r>
            <a:r>
              <a:rPr lang="ro-RO" sz="1200" dirty="0" err="1"/>
              <a:t>is</a:t>
            </a:r>
            <a:r>
              <a:rPr lang="ro-RO" sz="1200" dirty="0"/>
              <a:t> </a:t>
            </a:r>
            <a:r>
              <a:rPr lang="ro-RO" sz="1200" dirty="0" err="1"/>
              <a:t>represented</a:t>
            </a:r>
            <a:r>
              <a:rPr lang="ro-RO" sz="1200" dirty="0"/>
              <a:t> </a:t>
            </a:r>
            <a:r>
              <a:rPr lang="ro-RO" sz="1200" dirty="0" err="1"/>
              <a:t>from</a:t>
            </a:r>
            <a:r>
              <a:rPr lang="ro-RO" sz="1200" dirty="0"/>
              <a:t> </a:t>
            </a:r>
            <a:r>
              <a:rPr lang="ro-RO" sz="1200" dirty="0" err="1"/>
              <a:t>the</a:t>
            </a:r>
            <a:r>
              <a:rPr lang="ro-RO" sz="1200" dirty="0"/>
              <a:t> perspective of </a:t>
            </a:r>
            <a:r>
              <a:rPr lang="ro-RO" sz="1200" dirty="0" err="1"/>
              <a:t>environmental</a:t>
            </a:r>
            <a:r>
              <a:rPr lang="ro-RO" sz="1200" dirty="0"/>
              <a:t> </a:t>
            </a:r>
            <a:r>
              <a:rPr lang="ro-RO" sz="1200" dirty="0" err="1"/>
              <a:t>attitudes</a:t>
            </a:r>
            <a:r>
              <a:rPr lang="ro-RO" sz="1200" dirty="0"/>
              <a:t> </a:t>
            </a:r>
            <a:r>
              <a:rPr lang="ro-RO" sz="1200" dirty="0" err="1"/>
              <a:t>rather</a:t>
            </a:r>
            <a:r>
              <a:rPr lang="ro-RO" sz="1200" dirty="0"/>
              <a:t> </a:t>
            </a:r>
            <a:r>
              <a:rPr lang="ro-RO" sz="1200" dirty="0" err="1"/>
              <a:t>than</a:t>
            </a:r>
            <a:r>
              <a:rPr lang="ro-RO" sz="1200" dirty="0"/>
              <a:t> </a:t>
            </a:r>
            <a:r>
              <a:rPr lang="ro-RO" sz="1200" dirty="0" err="1"/>
              <a:t>sustainability</a:t>
            </a:r>
            <a:r>
              <a:rPr lang="ro-RO" sz="1200" dirty="0"/>
              <a:t>. </a:t>
            </a:r>
            <a:endParaRPr lang="en-US" sz="1200" dirty="0"/>
          </a:p>
          <a:p>
            <a:pPr lvl="0"/>
            <a:r>
              <a:rPr lang="ro-RO" sz="1200" dirty="0" err="1"/>
              <a:t>Grodziéska-Jurczak</a:t>
            </a:r>
            <a:r>
              <a:rPr lang="ro-RO" sz="1200" dirty="0"/>
              <a:t> et al. (2006) - </a:t>
            </a:r>
            <a:r>
              <a:rPr lang="ro-RO" sz="1200" dirty="0" err="1"/>
              <a:t>one</a:t>
            </a:r>
            <a:r>
              <a:rPr lang="ro-RO" sz="1200" dirty="0"/>
              <a:t> of </a:t>
            </a:r>
            <a:r>
              <a:rPr lang="ro-RO" sz="1200" dirty="0" err="1"/>
              <a:t>the</a:t>
            </a:r>
            <a:r>
              <a:rPr lang="ro-RO" sz="1200" dirty="0"/>
              <a:t> </a:t>
            </a:r>
            <a:r>
              <a:rPr lang="ro-RO" sz="1200" dirty="0" err="1"/>
              <a:t>factors</a:t>
            </a:r>
            <a:r>
              <a:rPr lang="ro-RO" sz="1200" dirty="0"/>
              <a:t> </a:t>
            </a:r>
            <a:r>
              <a:rPr lang="ro-RO" sz="1200" dirty="0" err="1"/>
              <a:t>influencing</a:t>
            </a:r>
            <a:r>
              <a:rPr lang="ro-RO" sz="1200" dirty="0"/>
              <a:t> </a:t>
            </a:r>
            <a:r>
              <a:rPr lang="ro-RO" sz="1200" dirty="0" err="1"/>
              <a:t>adults</a:t>
            </a:r>
            <a:r>
              <a:rPr lang="ro-RO" sz="1200" dirty="0"/>
              <a:t>' </a:t>
            </a:r>
            <a:r>
              <a:rPr lang="ro-RO" sz="1200" dirty="0" err="1"/>
              <a:t>attitudes</a:t>
            </a:r>
            <a:r>
              <a:rPr lang="ro-RO" sz="1200" dirty="0"/>
              <a:t> </a:t>
            </a:r>
            <a:r>
              <a:rPr lang="ro-RO" sz="1200" dirty="0" err="1"/>
              <a:t>towards</a:t>
            </a:r>
            <a:r>
              <a:rPr lang="ro-RO" sz="1200" dirty="0"/>
              <a:t> </a:t>
            </a:r>
            <a:r>
              <a:rPr lang="ro-RO" sz="1200" dirty="0" err="1"/>
              <a:t>the</a:t>
            </a:r>
            <a:r>
              <a:rPr lang="ro-RO" sz="1200" dirty="0"/>
              <a:t> </a:t>
            </a:r>
            <a:r>
              <a:rPr lang="ro-RO" sz="1200" dirty="0" err="1"/>
              <a:t>environment</a:t>
            </a:r>
            <a:r>
              <a:rPr lang="ro-RO" sz="1200" dirty="0"/>
              <a:t> </a:t>
            </a:r>
            <a:r>
              <a:rPr lang="ro-RO" sz="1200" dirty="0" err="1"/>
              <a:t>was</a:t>
            </a:r>
            <a:r>
              <a:rPr lang="ro-RO" sz="1200" dirty="0"/>
              <a:t> </a:t>
            </a:r>
            <a:r>
              <a:rPr lang="ro-RO" sz="1200" b="1" dirty="0" err="1">
                <a:solidFill>
                  <a:srgbClr val="FFFF00"/>
                </a:solidFill>
              </a:rPr>
              <a:t>education</a:t>
            </a:r>
            <a:r>
              <a:rPr lang="ro-RO" sz="1200" dirty="0"/>
              <a:t>.  </a:t>
            </a:r>
            <a:endParaRPr lang="en-US" sz="1200" dirty="0"/>
          </a:p>
          <a:p>
            <a:pPr lvl="0"/>
            <a:r>
              <a:rPr lang="ro-RO" sz="1200" dirty="0"/>
              <a:t>De Silva &amp; </a:t>
            </a:r>
            <a:r>
              <a:rPr lang="ro-RO" sz="1200" dirty="0" err="1"/>
              <a:t>Pownall</a:t>
            </a:r>
            <a:r>
              <a:rPr lang="ro-RO" sz="1200" dirty="0"/>
              <a:t> (2013) - </a:t>
            </a:r>
            <a:r>
              <a:rPr lang="ro-RO" sz="1200" b="1" dirty="0" err="1">
                <a:solidFill>
                  <a:srgbClr val="FFFF00"/>
                </a:solidFill>
              </a:rPr>
              <a:t>education</a:t>
            </a:r>
            <a:r>
              <a:rPr lang="ro-RO" sz="1200" b="1" dirty="0">
                <a:solidFill>
                  <a:srgbClr val="FFFF00"/>
                </a:solidFill>
              </a:rPr>
              <a:t> </a:t>
            </a:r>
            <a:r>
              <a:rPr lang="ro-RO" sz="1200" dirty="0" err="1"/>
              <a:t>is</a:t>
            </a:r>
            <a:r>
              <a:rPr lang="ro-RO" sz="1200" dirty="0"/>
              <a:t> a more important factor for </a:t>
            </a:r>
            <a:r>
              <a:rPr lang="ro-RO" sz="1200" dirty="0" err="1"/>
              <a:t>sustainability</a:t>
            </a:r>
            <a:r>
              <a:rPr lang="ro-RO" sz="1200" dirty="0"/>
              <a:t> </a:t>
            </a:r>
            <a:r>
              <a:rPr lang="ro-RO" sz="1200" dirty="0" err="1"/>
              <a:t>than</a:t>
            </a:r>
            <a:r>
              <a:rPr lang="ro-RO" sz="1200" dirty="0"/>
              <a:t> </a:t>
            </a:r>
            <a:r>
              <a:rPr lang="ro-RO" sz="1200" dirty="0" err="1"/>
              <a:t>income</a:t>
            </a:r>
            <a:r>
              <a:rPr lang="ro-RO" sz="1200" dirty="0"/>
              <a:t> </a:t>
            </a:r>
            <a:r>
              <a:rPr lang="ro-RO" sz="1200" dirty="0" err="1"/>
              <a:t>levels</a:t>
            </a:r>
            <a:r>
              <a:rPr lang="ro-RO" sz="1200" dirty="0"/>
              <a:t>. </a:t>
            </a:r>
            <a:endParaRPr lang="en-US" sz="1200" dirty="0"/>
          </a:p>
          <a:p>
            <a:pPr lvl="0"/>
            <a:r>
              <a:rPr lang="ro-RO" sz="1200" dirty="0"/>
              <a:t>Meyer (2015) - </a:t>
            </a:r>
            <a:r>
              <a:rPr lang="ro-RO" sz="1200" dirty="0" err="1"/>
              <a:t>highlights</a:t>
            </a:r>
            <a:r>
              <a:rPr lang="ro-RO" sz="1200" dirty="0"/>
              <a:t> </a:t>
            </a:r>
            <a:r>
              <a:rPr lang="ro-RO" sz="1200" dirty="0" err="1"/>
              <a:t>studies</a:t>
            </a:r>
            <a:r>
              <a:rPr lang="ro-RO" sz="1200" dirty="0"/>
              <a:t> </a:t>
            </a:r>
            <a:r>
              <a:rPr lang="ro-RO" sz="1200" dirty="0" err="1"/>
              <a:t>that</a:t>
            </a:r>
            <a:r>
              <a:rPr lang="ro-RO" sz="1200" dirty="0"/>
              <a:t> </a:t>
            </a:r>
            <a:r>
              <a:rPr lang="ro-RO" sz="1200" dirty="0" err="1"/>
              <a:t>find</a:t>
            </a:r>
            <a:r>
              <a:rPr lang="ro-RO" sz="1200" dirty="0"/>
              <a:t> an </a:t>
            </a:r>
            <a:r>
              <a:rPr lang="ro-RO" sz="1200" dirty="0" err="1"/>
              <a:t>association</a:t>
            </a:r>
            <a:r>
              <a:rPr lang="ro-RO" sz="1200" dirty="0"/>
              <a:t> </a:t>
            </a:r>
            <a:r>
              <a:rPr lang="ro-RO" sz="1200" dirty="0" err="1"/>
              <a:t>between</a:t>
            </a:r>
            <a:r>
              <a:rPr lang="ro-RO" sz="1200" dirty="0"/>
              <a:t> </a:t>
            </a:r>
            <a:r>
              <a:rPr lang="ro-RO" sz="1200" b="1" dirty="0" err="1">
                <a:solidFill>
                  <a:srgbClr val="FFFF00"/>
                </a:solidFill>
              </a:rPr>
              <a:t>higher</a:t>
            </a:r>
            <a:r>
              <a:rPr lang="ro-RO" sz="1200" b="1" dirty="0">
                <a:solidFill>
                  <a:srgbClr val="FFFF00"/>
                </a:solidFill>
              </a:rPr>
              <a:t> </a:t>
            </a:r>
            <a:r>
              <a:rPr lang="ro-RO" sz="1200" b="1" dirty="0" err="1">
                <a:solidFill>
                  <a:srgbClr val="FFFF00"/>
                </a:solidFill>
              </a:rPr>
              <a:t>education</a:t>
            </a:r>
            <a:r>
              <a:rPr lang="ro-RO" sz="1200" b="1" dirty="0">
                <a:solidFill>
                  <a:srgbClr val="FFFF00"/>
                </a:solidFill>
              </a:rPr>
              <a:t> </a:t>
            </a:r>
            <a:r>
              <a:rPr lang="ro-RO" sz="1200" b="1" dirty="0" err="1">
                <a:solidFill>
                  <a:srgbClr val="FFFF00"/>
                </a:solidFill>
              </a:rPr>
              <a:t>levels</a:t>
            </a:r>
            <a:r>
              <a:rPr lang="ro-RO" sz="1200" b="1" dirty="0">
                <a:solidFill>
                  <a:srgbClr val="FFFF00"/>
                </a:solidFill>
              </a:rPr>
              <a:t> </a:t>
            </a:r>
            <a:r>
              <a:rPr lang="ro-RO" sz="1200" dirty="0"/>
              <a:t>and </a:t>
            </a:r>
            <a:r>
              <a:rPr lang="ro-RO" sz="1200" dirty="0" err="1"/>
              <a:t>environmental</a:t>
            </a:r>
            <a:r>
              <a:rPr lang="ro-RO" sz="1200" dirty="0"/>
              <a:t> concern.   </a:t>
            </a:r>
            <a:endParaRPr lang="en-US" sz="1200" dirty="0"/>
          </a:p>
        </p:txBody>
      </p:sp>
      <p:sp>
        <p:nvSpPr>
          <p:cNvPr id="4" name="Slide Number Placeholder 3">
            <a:extLst>
              <a:ext uri="{FF2B5EF4-FFF2-40B4-BE49-F238E27FC236}">
                <a16:creationId xmlns:a16="http://schemas.microsoft.com/office/drawing/2014/main" id="{61ACB81B-CC47-0592-EAD0-2BE690522521}"/>
              </a:ext>
            </a:extLst>
          </p:cNvPr>
          <p:cNvSpPr>
            <a:spLocks noGrp="1"/>
          </p:cNvSpPr>
          <p:nvPr>
            <p:ph type="sldNum" sz="quarter" idx="5"/>
          </p:nvPr>
        </p:nvSpPr>
        <p:spPr/>
        <p:txBody>
          <a:bodyPr/>
          <a:lstStyle/>
          <a:p>
            <a:fld id="{0E408CC7-20B7-44BD-B8D0-6F0DFD4908F3}" type="slidenum">
              <a:rPr lang="en-US" smtClean="0"/>
              <a:t>9</a:t>
            </a:fld>
            <a:endParaRPr lang="en-US"/>
          </a:p>
        </p:txBody>
      </p:sp>
    </p:spTree>
    <p:extLst>
      <p:ext uri="{BB962C8B-B14F-4D97-AF65-F5344CB8AC3E}">
        <p14:creationId xmlns:p14="http://schemas.microsoft.com/office/powerpoint/2010/main" val="19391208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74D012-4440-5FFB-D22B-B0B4012992F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197C502-1417-7F8C-B773-844C4C6F0CF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AF9B61B-D4DA-129C-4896-8C6783D87DEE}"/>
              </a:ext>
            </a:extLst>
          </p:cNvPr>
          <p:cNvSpPr>
            <a:spLocks noGrp="1"/>
          </p:cNvSpPr>
          <p:nvPr>
            <p:ph type="dt" sz="half" idx="10"/>
          </p:nvPr>
        </p:nvSpPr>
        <p:spPr/>
        <p:txBody>
          <a:bodyPr/>
          <a:lstStyle/>
          <a:p>
            <a:fld id="{C0634264-8DA7-44C3-87B1-23D968C8B409}" type="datetimeFigureOut">
              <a:rPr lang="en-US" smtClean="0"/>
              <a:t>3/8/2024</a:t>
            </a:fld>
            <a:endParaRPr lang="en-US"/>
          </a:p>
        </p:txBody>
      </p:sp>
      <p:sp>
        <p:nvSpPr>
          <p:cNvPr id="5" name="Footer Placeholder 4">
            <a:extLst>
              <a:ext uri="{FF2B5EF4-FFF2-40B4-BE49-F238E27FC236}">
                <a16:creationId xmlns:a16="http://schemas.microsoft.com/office/drawing/2014/main" id="{397C1ACA-E64C-5535-3762-07197C9D27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4BAE54-5815-6221-DAF1-EF0C99A87CDB}"/>
              </a:ext>
            </a:extLst>
          </p:cNvPr>
          <p:cNvSpPr>
            <a:spLocks noGrp="1"/>
          </p:cNvSpPr>
          <p:nvPr>
            <p:ph type="sldNum" sz="quarter" idx="12"/>
          </p:nvPr>
        </p:nvSpPr>
        <p:spPr/>
        <p:txBody>
          <a:bodyPr/>
          <a:lstStyle/>
          <a:p>
            <a:fld id="{B7B43143-B111-4E06-9263-F351D9ECF27E}" type="slidenum">
              <a:rPr lang="en-US" smtClean="0"/>
              <a:t>‹#›</a:t>
            </a:fld>
            <a:endParaRPr lang="en-US"/>
          </a:p>
        </p:txBody>
      </p:sp>
    </p:spTree>
    <p:extLst>
      <p:ext uri="{BB962C8B-B14F-4D97-AF65-F5344CB8AC3E}">
        <p14:creationId xmlns:p14="http://schemas.microsoft.com/office/powerpoint/2010/main" val="18366764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441E1B-ADBE-6C44-24CB-31A25F50B27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0F9E632-E580-DEA6-96D8-AACF4F750D6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122D25-05A5-E8CA-D88D-634CF42EE04A}"/>
              </a:ext>
            </a:extLst>
          </p:cNvPr>
          <p:cNvSpPr>
            <a:spLocks noGrp="1"/>
          </p:cNvSpPr>
          <p:nvPr>
            <p:ph type="dt" sz="half" idx="10"/>
          </p:nvPr>
        </p:nvSpPr>
        <p:spPr/>
        <p:txBody>
          <a:bodyPr/>
          <a:lstStyle/>
          <a:p>
            <a:fld id="{C0634264-8DA7-44C3-87B1-23D968C8B409}" type="datetimeFigureOut">
              <a:rPr lang="en-US" smtClean="0"/>
              <a:t>3/8/2024</a:t>
            </a:fld>
            <a:endParaRPr lang="en-US"/>
          </a:p>
        </p:txBody>
      </p:sp>
      <p:sp>
        <p:nvSpPr>
          <p:cNvPr id="5" name="Footer Placeholder 4">
            <a:extLst>
              <a:ext uri="{FF2B5EF4-FFF2-40B4-BE49-F238E27FC236}">
                <a16:creationId xmlns:a16="http://schemas.microsoft.com/office/drawing/2014/main" id="{4ADEE4DD-297E-F06A-4A84-9B52DA1DA2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D3C5862-5106-56A4-04C4-BFE012016767}"/>
              </a:ext>
            </a:extLst>
          </p:cNvPr>
          <p:cNvSpPr>
            <a:spLocks noGrp="1"/>
          </p:cNvSpPr>
          <p:nvPr>
            <p:ph type="sldNum" sz="quarter" idx="12"/>
          </p:nvPr>
        </p:nvSpPr>
        <p:spPr/>
        <p:txBody>
          <a:bodyPr/>
          <a:lstStyle/>
          <a:p>
            <a:fld id="{B7B43143-B111-4E06-9263-F351D9ECF27E}" type="slidenum">
              <a:rPr lang="en-US" smtClean="0"/>
              <a:t>‹#›</a:t>
            </a:fld>
            <a:endParaRPr lang="en-US"/>
          </a:p>
        </p:txBody>
      </p:sp>
    </p:spTree>
    <p:extLst>
      <p:ext uri="{BB962C8B-B14F-4D97-AF65-F5344CB8AC3E}">
        <p14:creationId xmlns:p14="http://schemas.microsoft.com/office/powerpoint/2010/main" val="13859649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6716A8E-0D90-CD7E-BB4D-5487F763026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B844846-1F8B-8EDE-DCBC-D2F47B816FB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C086FB-3D38-1EC8-8DF8-353FBEFBDE56}"/>
              </a:ext>
            </a:extLst>
          </p:cNvPr>
          <p:cNvSpPr>
            <a:spLocks noGrp="1"/>
          </p:cNvSpPr>
          <p:nvPr>
            <p:ph type="dt" sz="half" idx="10"/>
          </p:nvPr>
        </p:nvSpPr>
        <p:spPr/>
        <p:txBody>
          <a:bodyPr/>
          <a:lstStyle/>
          <a:p>
            <a:fld id="{C0634264-8DA7-44C3-87B1-23D968C8B409}" type="datetimeFigureOut">
              <a:rPr lang="en-US" smtClean="0"/>
              <a:t>3/8/2024</a:t>
            </a:fld>
            <a:endParaRPr lang="en-US"/>
          </a:p>
        </p:txBody>
      </p:sp>
      <p:sp>
        <p:nvSpPr>
          <p:cNvPr id="5" name="Footer Placeholder 4">
            <a:extLst>
              <a:ext uri="{FF2B5EF4-FFF2-40B4-BE49-F238E27FC236}">
                <a16:creationId xmlns:a16="http://schemas.microsoft.com/office/drawing/2014/main" id="{FDF7B866-2A8C-8861-444B-C4FF9B6B9A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FE3208F-E634-F04E-A9A5-FED624E1AD59}"/>
              </a:ext>
            </a:extLst>
          </p:cNvPr>
          <p:cNvSpPr>
            <a:spLocks noGrp="1"/>
          </p:cNvSpPr>
          <p:nvPr>
            <p:ph type="sldNum" sz="quarter" idx="12"/>
          </p:nvPr>
        </p:nvSpPr>
        <p:spPr/>
        <p:txBody>
          <a:bodyPr/>
          <a:lstStyle/>
          <a:p>
            <a:fld id="{B7B43143-B111-4E06-9263-F351D9ECF27E}" type="slidenum">
              <a:rPr lang="en-US" smtClean="0"/>
              <a:t>‹#›</a:t>
            </a:fld>
            <a:endParaRPr lang="en-US"/>
          </a:p>
        </p:txBody>
      </p:sp>
    </p:spTree>
    <p:extLst>
      <p:ext uri="{BB962C8B-B14F-4D97-AF65-F5344CB8AC3E}">
        <p14:creationId xmlns:p14="http://schemas.microsoft.com/office/powerpoint/2010/main" val="22254565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B781A5-1925-4C30-C4D6-49E8F6B9442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6D98E02-FE9C-850A-A9CA-ABB7F7D4C01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C0A645C-16A0-8BA7-055B-ACA731F00C8D}"/>
              </a:ext>
            </a:extLst>
          </p:cNvPr>
          <p:cNvSpPr>
            <a:spLocks noGrp="1"/>
          </p:cNvSpPr>
          <p:nvPr>
            <p:ph type="dt" sz="half" idx="10"/>
          </p:nvPr>
        </p:nvSpPr>
        <p:spPr/>
        <p:txBody>
          <a:bodyPr/>
          <a:lstStyle/>
          <a:p>
            <a:fld id="{C0634264-8DA7-44C3-87B1-23D968C8B409}" type="datetimeFigureOut">
              <a:rPr lang="en-US" smtClean="0"/>
              <a:t>3/8/2024</a:t>
            </a:fld>
            <a:endParaRPr lang="en-US"/>
          </a:p>
        </p:txBody>
      </p:sp>
      <p:sp>
        <p:nvSpPr>
          <p:cNvPr id="5" name="Footer Placeholder 4">
            <a:extLst>
              <a:ext uri="{FF2B5EF4-FFF2-40B4-BE49-F238E27FC236}">
                <a16:creationId xmlns:a16="http://schemas.microsoft.com/office/drawing/2014/main" id="{92CBC138-FD25-CD70-D3E1-D4B1A15732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B502CA-6CD2-38CC-21DA-B58C6D77925A}"/>
              </a:ext>
            </a:extLst>
          </p:cNvPr>
          <p:cNvSpPr>
            <a:spLocks noGrp="1"/>
          </p:cNvSpPr>
          <p:nvPr>
            <p:ph type="sldNum" sz="quarter" idx="12"/>
          </p:nvPr>
        </p:nvSpPr>
        <p:spPr/>
        <p:txBody>
          <a:bodyPr/>
          <a:lstStyle/>
          <a:p>
            <a:fld id="{B7B43143-B111-4E06-9263-F351D9ECF27E}" type="slidenum">
              <a:rPr lang="en-US" smtClean="0"/>
              <a:t>‹#›</a:t>
            </a:fld>
            <a:endParaRPr lang="en-US"/>
          </a:p>
        </p:txBody>
      </p:sp>
    </p:spTree>
    <p:extLst>
      <p:ext uri="{BB962C8B-B14F-4D97-AF65-F5344CB8AC3E}">
        <p14:creationId xmlns:p14="http://schemas.microsoft.com/office/powerpoint/2010/main" val="27479882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EC3176-9796-6CC5-84FF-CBCDAE886AD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BEEC5E1-AFD1-F016-14C7-4CD8674F08A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FC9EA5A-50AA-11EB-8328-F09C991D5246}"/>
              </a:ext>
            </a:extLst>
          </p:cNvPr>
          <p:cNvSpPr>
            <a:spLocks noGrp="1"/>
          </p:cNvSpPr>
          <p:nvPr>
            <p:ph type="dt" sz="half" idx="10"/>
          </p:nvPr>
        </p:nvSpPr>
        <p:spPr/>
        <p:txBody>
          <a:bodyPr/>
          <a:lstStyle/>
          <a:p>
            <a:fld id="{C0634264-8DA7-44C3-87B1-23D968C8B409}" type="datetimeFigureOut">
              <a:rPr lang="en-US" smtClean="0"/>
              <a:t>3/8/2024</a:t>
            </a:fld>
            <a:endParaRPr lang="en-US"/>
          </a:p>
        </p:txBody>
      </p:sp>
      <p:sp>
        <p:nvSpPr>
          <p:cNvPr id="5" name="Footer Placeholder 4">
            <a:extLst>
              <a:ext uri="{FF2B5EF4-FFF2-40B4-BE49-F238E27FC236}">
                <a16:creationId xmlns:a16="http://schemas.microsoft.com/office/drawing/2014/main" id="{7B3CBC39-E6C2-B335-AC74-FACE4D7D9B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CA9BA5F-927F-10A7-9BB5-75DF016FA181}"/>
              </a:ext>
            </a:extLst>
          </p:cNvPr>
          <p:cNvSpPr>
            <a:spLocks noGrp="1"/>
          </p:cNvSpPr>
          <p:nvPr>
            <p:ph type="sldNum" sz="quarter" idx="12"/>
          </p:nvPr>
        </p:nvSpPr>
        <p:spPr/>
        <p:txBody>
          <a:bodyPr/>
          <a:lstStyle/>
          <a:p>
            <a:fld id="{B7B43143-B111-4E06-9263-F351D9ECF27E}" type="slidenum">
              <a:rPr lang="en-US" smtClean="0"/>
              <a:t>‹#›</a:t>
            </a:fld>
            <a:endParaRPr lang="en-US"/>
          </a:p>
        </p:txBody>
      </p:sp>
    </p:spTree>
    <p:extLst>
      <p:ext uri="{BB962C8B-B14F-4D97-AF65-F5344CB8AC3E}">
        <p14:creationId xmlns:p14="http://schemas.microsoft.com/office/powerpoint/2010/main" val="18040474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1AF5AA-9944-F915-01F5-F5DB408F265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F227D94-5768-0C1B-0803-4D1AC12B8D2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00FF5BD-3333-483B-CBDE-F88D92C1887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209653D-ED0E-CFE1-6E3D-AB2E9F46344C}"/>
              </a:ext>
            </a:extLst>
          </p:cNvPr>
          <p:cNvSpPr>
            <a:spLocks noGrp="1"/>
          </p:cNvSpPr>
          <p:nvPr>
            <p:ph type="dt" sz="half" idx="10"/>
          </p:nvPr>
        </p:nvSpPr>
        <p:spPr/>
        <p:txBody>
          <a:bodyPr/>
          <a:lstStyle/>
          <a:p>
            <a:fld id="{C0634264-8DA7-44C3-87B1-23D968C8B409}" type="datetimeFigureOut">
              <a:rPr lang="en-US" smtClean="0"/>
              <a:t>3/8/2024</a:t>
            </a:fld>
            <a:endParaRPr lang="en-US"/>
          </a:p>
        </p:txBody>
      </p:sp>
      <p:sp>
        <p:nvSpPr>
          <p:cNvPr id="6" name="Footer Placeholder 5">
            <a:extLst>
              <a:ext uri="{FF2B5EF4-FFF2-40B4-BE49-F238E27FC236}">
                <a16:creationId xmlns:a16="http://schemas.microsoft.com/office/drawing/2014/main" id="{9F73A192-A963-2E2F-3E65-F1398A2611C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47633ED-83A1-C8C4-3F18-D22DE22E1DB1}"/>
              </a:ext>
            </a:extLst>
          </p:cNvPr>
          <p:cNvSpPr>
            <a:spLocks noGrp="1"/>
          </p:cNvSpPr>
          <p:nvPr>
            <p:ph type="sldNum" sz="quarter" idx="12"/>
          </p:nvPr>
        </p:nvSpPr>
        <p:spPr/>
        <p:txBody>
          <a:bodyPr/>
          <a:lstStyle/>
          <a:p>
            <a:fld id="{B7B43143-B111-4E06-9263-F351D9ECF27E}" type="slidenum">
              <a:rPr lang="en-US" smtClean="0"/>
              <a:t>‹#›</a:t>
            </a:fld>
            <a:endParaRPr lang="en-US"/>
          </a:p>
        </p:txBody>
      </p:sp>
    </p:spTree>
    <p:extLst>
      <p:ext uri="{BB962C8B-B14F-4D97-AF65-F5344CB8AC3E}">
        <p14:creationId xmlns:p14="http://schemas.microsoft.com/office/powerpoint/2010/main" val="36949223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EBB0B-4958-7FF7-B894-C432F44F75A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FF2734E-4B6D-E86A-49AB-4CE18CB939E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18C4CE0-C47D-95AD-20CD-C29FD4D1F0E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50CD794-FD70-EB49-9D3E-5245098AE83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58B3B6E-4347-A8BA-8F8D-4F43B80F0F2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3CEF524-18C4-F46A-F0E5-4FCCD4D52477}"/>
              </a:ext>
            </a:extLst>
          </p:cNvPr>
          <p:cNvSpPr>
            <a:spLocks noGrp="1"/>
          </p:cNvSpPr>
          <p:nvPr>
            <p:ph type="dt" sz="half" idx="10"/>
          </p:nvPr>
        </p:nvSpPr>
        <p:spPr/>
        <p:txBody>
          <a:bodyPr/>
          <a:lstStyle/>
          <a:p>
            <a:fld id="{C0634264-8DA7-44C3-87B1-23D968C8B409}" type="datetimeFigureOut">
              <a:rPr lang="en-US" smtClean="0"/>
              <a:t>3/8/2024</a:t>
            </a:fld>
            <a:endParaRPr lang="en-US"/>
          </a:p>
        </p:txBody>
      </p:sp>
      <p:sp>
        <p:nvSpPr>
          <p:cNvPr id="8" name="Footer Placeholder 7">
            <a:extLst>
              <a:ext uri="{FF2B5EF4-FFF2-40B4-BE49-F238E27FC236}">
                <a16:creationId xmlns:a16="http://schemas.microsoft.com/office/drawing/2014/main" id="{AD11712E-5878-9EFA-CE90-970612EDBFD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6207EAB-C47C-4179-647A-37DEE6C12936}"/>
              </a:ext>
            </a:extLst>
          </p:cNvPr>
          <p:cNvSpPr>
            <a:spLocks noGrp="1"/>
          </p:cNvSpPr>
          <p:nvPr>
            <p:ph type="sldNum" sz="quarter" idx="12"/>
          </p:nvPr>
        </p:nvSpPr>
        <p:spPr/>
        <p:txBody>
          <a:bodyPr/>
          <a:lstStyle/>
          <a:p>
            <a:fld id="{B7B43143-B111-4E06-9263-F351D9ECF27E}" type="slidenum">
              <a:rPr lang="en-US" smtClean="0"/>
              <a:t>‹#›</a:t>
            </a:fld>
            <a:endParaRPr lang="en-US"/>
          </a:p>
        </p:txBody>
      </p:sp>
    </p:spTree>
    <p:extLst>
      <p:ext uri="{BB962C8B-B14F-4D97-AF65-F5344CB8AC3E}">
        <p14:creationId xmlns:p14="http://schemas.microsoft.com/office/powerpoint/2010/main" val="3678830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3C6BB2-C005-59C4-DA5C-EAE8562B201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EC01D25-D574-D5DE-556B-424BB91ADF32}"/>
              </a:ext>
            </a:extLst>
          </p:cNvPr>
          <p:cNvSpPr>
            <a:spLocks noGrp="1"/>
          </p:cNvSpPr>
          <p:nvPr>
            <p:ph type="dt" sz="half" idx="10"/>
          </p:nvPr>
        </p:nvSpPr>
        <p:spPr/>
        <p:txBody>
          <a:bodyPr/>
          <a:lstStyle/>
          <a:p>
            <a:fld id="{C0634264-8DA7-44C3-87B1-23D968C8B409}" type="datetimeFigureOut">
              <a:rPr lang="en-US" smtClean="0"/>
              <a:t>3/8/2024</a:t>
            </a:fld>
            <a:endParaRPr lang="en-US"/>
          </a:p>
        </p:txBody>
      </p:sp>
      <p:sp>
        <p:nvSpPr>
          <p:cNvPr id="4" name="Footer Placeholder 3">
            <a:extLst>
              <a:ext uri="{FF2B5EF4-FFF2-40B4-BE49-F238E27FC236}">
                <a16:creationId xmlns:a16="http://schemas.microsoft.com/office/drawing/2014/main" id="{CBA79B49-D129-9520-9DD4-88919DB1BEE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8C0A5C4-60A5-033E-9C32-6330A1F12F18}"/>
              </a:ext>
            </a:extLst>
          </p:cNvPr>
          <p:cNvSpPr>
            <a:spLocks noGrp="1"/>
          </p:cNvSpPr>
          <p:nvPr>
            <p:ph type="sldNum" sz="quarter" idx="12"/>
          </p:nvPr>
        </p:nvSpPr>
        <p:spPr/>
        <p:txBody>
          <a:bodyPr/>
          <a:lstStyle/>
          <a:p>
            <a:fld id="{B7B43143-B111-4E06-9263-F351D9ECF27E}" type="slidenum">
              <a:rPr lang="en-US" smtClean="0"/>
              <a:t>‹#›</a:t>
            </a:fld>
            <a:endParaRPr lang="en-US"/>
          </a:p>
        </p:txBody>
      </p:sp>
    </p:spTree>
    <p:extLst>
      <p:ext uri="{BB962C8B-B14F-4D97-AF65-F5344CB8AC3E}">
        <p14:creationId xmlns:p14="http://schemas.microsoft.com/office/powerpoint/2010/main" val="18735299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E2FFFF9-9C10-38ED-AFB1-4C00080D7E54}"/>
              </a:ext>
            </a:extLst>
          </p:cNvPr>
          <p:cNvSpPr>
            <a:spLocks noGrp="1"/>
          </p:cNvSpPr>
          <p:nvPr>
            <p:ph type="dt" sz="half" idx="10"/>
          </p:nvPr>
        </p:nvSpPr>
        <p:spPr/>
        <p:txBody>
          <a:bodyPr/>
          <a:lstStyle/>
          <a:p>
            <a:fld id="{C0634264-8DA7-44C3-87B1-23D968C8B409}" type="datetimeFigureOut">
              <a:rPr lang="en-US" smtClean="0"/>
              <a:t>3/8/2024</a:t>
            </a:fld>
            <a:endParaRPr lang="en-US"/>
          </a:p>
        </p:txBody>
      </p:sp>
      <p:sp>
        <p:nvSpPr>
          <p:cNvPr id="3" name="Footer Placeholder 2">
            <a:extLst>
              <a:ext uri="{FF2B5EF4-FFF2-40B4-BE49-F238E27FC236}">
                <a16:creationId xmlns:a16="http://schemas.microsoft.com/office/drawing/2014/main" id="{0945BFC9-ED57-3A91-3213-430FF2FA00F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4FB18F6-E91E-9080-84D9-5374687B6D78}"/>
              </a:ext>
            </a:extLst>
          </p:cNvPr>
          <p:cNvSpPr>
            <a:spLocks noGrp="1"/>
          </p:cNvSpPr>
          <p:nvPr>
            <p:ph type="sldNum" sz="quarter" idx="12"/>
          </p:nvPr>
        </p:nvSpPr>
        <p:spPr/>
        <p:txBody>
          <a:bodyPr/>
          <a:lstStyle/>
          <a:p>
            <a:fld id="{B7B43143-B111-4E06-9263-F351D9ECF27E}" type="slidenum">
              <a:rPr lang="en-US" smtClean="0"/>
              <a:t>‹#›</a:t>
            </a:fld>
            <a:endParaRPr lang="en-US"/>
          </a:p>
        </p:txBody>
      </p:sp>
    </p:spTree>
    <p:extLst>
      <p:ext uri="{BB962C8B-B14F-4D97-AF65-F5344CB8AC3E}">
        <p14:creationId xmlns:p14="http://schemas.microsoft.com/office/powerpoint/2010/main" val="30650553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32C8B-5E80-BED8-A8AD-C84F644A7EE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63613D-22A3-4230-AE0E-544CD9EC901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74B94D4-E688-7891-9676-873D902E9F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CA83429-17C0-AC05-6A26-7875E1745462}"/>
              </a:ext>
            </a:extLst>
          </p:cNvPr>
          <p:cNvSpPr>
            <a:spLocks noGrp="1"/>
          </p:cNvSpPr>
          <p:nvPr>
            <p:ph type="dt" sz="half" idx="10"/>
          </p:nvPr>
        </p:nvSpPr>
        <p:spPr/>
        <p:txBody>
          <a:bodyPr/>
          <a:lstStyle/>
          <a:p>
            <a:fld id="{C0634264-8DA7-44C3-87B1-23D968C8B409}" type="datetimeFigureOut">
              <a:rPr lang="en-US" smtClean="0"/>
              <a:t>3/8/2024</a:t>
            </a:fld>
            <a:endParaRPr lang="en-US"/>
          </a:p>
        </p:txBody>
      </p:sp>
      <p:sp>
        <p:nvSpPr>
          <p:cNvPr id="6" name="Footer Placeholder 5">
            <a:extLst>
              <a:ext uri="{FF2B5EF4-FFF2-40B4-BE49-F238E27FC236}">
                <a16:creationId xmlns:a16="http://schemas.microsoft.com/office/drawing/2014/main" id="{D518D778-6EBD-809D-CF54-07F199A6A03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5DDED08-9BA2-1A01-63B9-DC839B082E69}"/>
              </a:ext>
            </a:extLst>
          </p:cNvPr>
          <p:cNvSpPr>
            <a:spLocks noGrp="1"/>
          </p:cNvSpPr>
          <p:nvPr>
            <p:ph type="sldNum" sz="quarter" idx="12"/>
          </p:nvPr>
        </p:nvSpPr>
        <p:spPr/>
        <p:txBody>
          <a:bodyPr/>
          <a:lstStyle/>
          <a:p>
            <a:fld id="{B7B43143-B111-4E06-9263-F351D9ECF27E}" type="slidenum">
              <a:rPr lang="en-US" smtClean="0"/>
              <a:t>‹#›</a:t>
            </a:fld>
            <a:endParaRPr lang="en-US"/>
          </a:p>
        </p:txBody>
      </p:sp>
    </p:spTree>
    <p:extLst>
      <p:ext uri="{BB962C8B-B14F-4D97-AF65-F5344CB8AC3E}">
        <p14:creationId xmlns:p14="http://schemas.microsoft.com/office/powerpoint/2010/main" val="4032359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558978-3BA0-6405-D65F-1C51C472555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2D5E6F7-DBDD-50B5-F7B5-BA14874742A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059F2B2-D80C-5458-7734-2888CDDB7AD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C027B32-3E1B-90AF-C102-FB310AC82C3B}"/>
              </a:ext>
            </a:extLst>
          </p:cNvPr>
          <p:cNvSpPr>
            <a:spLocks noGrp="1"/>
          </p:cNvSpPr>
          <p:nvPr>
            <p:ph type="dt" sz="half" idx="10"/>
          </p:nvPr>
        </p:nvSpPr>
        <p:spPr/>
        <p:txBody>
          <a:bodyPr/>
          <a:lstStyle/>
          <a:p>
            <a:fld id="{C0634264-8DA7-44C3-87B1-23D968C8B409}" type="datetimeFigureOut">
              <a:rPr lang="en-US" smtClean="0"/>
              <a:t>3/8/2024</a:t>
            </a:fld>
            <a:endParaRPr lang="en-US"/>
          </a:p>
        </p:txBody>
      </p:sp>
      <p:sp>
        <p:nvSpPr>
          <p:cNvPr id="6" name="Footer Placeholder 5">
            <a:extLst>
              <a:ext uri="{FF2B5EF4-FFF2-40B4-BE49-F238E27FC236}">
                <a16:creationId xmlns:a16="http://schemas.microsoft.com/office/drawing/2014/main" id="{2E0091C7-037A-BF71-0058-505051330E0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05B0A6D-6191-896D-D9AD-F7D313D19E8F}"/>
              </a:ext>
            </a:extLst>
          </p:cNvPr>
          <p:cNvSpPr>
            <a:spLocks noGrp="1"/>
          </p:cNvSpPr>
          <p:nvPr>
            <p:ph type="sldNum" sz="quarter" idx="12"/>
          </p:nvPr>
        </p:nvSpPr>
        <p:spPr/>
        <p:txBody>
          <a:bodyPr/>
          <a:lstStyle/>
          <a:p>
            <a:fld id="{B7B43143-B111-4E06-9263-F351D9ECF27E}" type="slidenum">
              <a:rPr lang="en-US" smtClean="0"/>
              <a:t>‹#›</a:t>
            </a:fld>
            <a:endParaRPr lang="en-US"/>
          </a:p>
        </p:txBody>
      </p:sp>
    </p:spTree>
    <p:extLst>
      <p:ext uri="{BB962C8B-B14F-4D97-AF65-F5344CB8AC3E}">
        <p14:creationId xmlns:p14="http://schemas.microsoft.com/office/powerpoint/2010/main" val="28191383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37341E5-2598-A549-A5BD-6B2BECF981D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5E34678-4C3F-3217-E3B9-34A62D2BBE7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F73034-49CB-4D06-A963-00E3E2DDDAD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634264-8DA7-44C3-87B1-23D968C8B409}" type="datetimeFigureOut">
              <a:rPr lang="en-US" smtClean="0"/>
              <a:t>3/8/2024</a:t>
            </a:fld>
            <a:endParaRPr lang="en-US"/>
          </a:p>
        </p:txBody>
      </p:sp>
      <p:sp>
        <p:nvSpPr>
          <p:cNvPr id="5" name="Footer Placeholder 4">
            <a:extLst>
              <a:ext uri="{FF2B5EF4-FFF2-40B4-BE49-F238E27FC236}">
                <a16:creationId xmlns:a16="http://schemas.microsoft.com/office/drawing/2014/main" id="{C4ADBAA9-F2D7-4592-291D-CFFF9B08A5E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1AF70AB-AC3E-9D5F-716C-A172C290D86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B43143-B111-4E06-9263-F351D9ECF27E}" type="slidenum">
              <a:rPr lang="en-US" smtClean="0"/>
              <a:t>‹#›</a:t>
            </a:fld>
            <a:endParaRPr lang="en-US"/>
          </a:p>
        </p:txBody>
      </p:sp>
    </p:spTree>
    <p:extLst>
      <p:ext uri="{BB962C8B-B14F-4D97-AF65-F5344CB8AC3E}">
        <p14:creationId xmlns:p14="http://schemas.microsoft.com/office/powerpoint/2010/main" val="9151619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jpe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8" Type="http://schemas.openxmlformats.org/officeDocument/2006/relationships/diagramQuickStyle" Target="../diagrams/quickStyle3.xml"/><Relationship Id="rId3" Type="http://schemas.openxmlformats.org/officeDocument/2006/relationships/image" Target="../media/image1.png"/><Relationship Id="rId7" Type="http://schemas.openxmlformats.org/officeDocument/2006/relationships/diagramLayout" Target="../diagrams/layout3.xml"/><Relationship Id="rId12" Type="http://schemas.openxmlformats.org/officeDocument/2006/relationships/image" Target="../media/image16.emf"/><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Data" Target="../diagrams/data3.xml"/><Relationship Id="rId11" Type="http://schemas.openxmlformats.org/officeDocument/2006/relationships/image" Target="../media/image13.png"/><Relationship Id="rId5" Type="http://schemas.openxmlformats.org/officeDocument/2006/relationships/image" Target="../media/image2.jpeg"/><Relationship Id="rId10" Type="http://schemas.microsoft.com/office/2007/relationships/diagramDrawing" Target="../diagrams/drawing3.xml"/><Relationship Id="rId4" Type="http://schemas.microsoft.com/office/2007/relationships/hdphoto" Target="../media/hdphoto1.wdp"/><Relationship Id="rId9" Type="http://schemas.openxmlformats.org/officeDocument/2006/relationships/diagramColors" Target="../diagrams/colors3.xml"/></Relationships>
</file>

<file path=ppt/slides/_rels/slide11.xml.rels><?xml version="1.0" encoding="UTF-8" standalone="yes"?>
<Relationships xmlns="http://schemas.openxmlformats.org/package/2006/relationships"><Relationship Id="rId8" Type="http://schemas.openxmlformats.org/officeDocument/2006/relationships/diagramQuickStyle" Target="../diagrams/quickStyle4.xml"/><Relationship Id="rId3" Type="http://schemas.openxmlformats.org/officeDocument/2006/relationships/image" Target="../media/image1.png"/><Relationship Id="rId7" Type="http://schemas.openxmlformats.org/officeDocument/2006/relationships/diagramLayout" Target="../diagrams/layout4.xml"/><Relationship Id="rId12" Type="http://schemas.openxmlformats.org/officeDocument/2006/relationships/image" Target="../media/image17.emf"/><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Data" Target="../diagrams/data4.xml"/><Relationship Id="rId11" Type="http://schemas.openxmlformats.org/officeDocument/2006/relationships/image" Target="../media/image13.png"/><Relationship Id="rId5" Type="http://schemas.openxmlformats.org/officeDocument/2006/relationships/image" Target="../media/image2.jpeg"/><Relationship Id="rId10" Type="http://schemas.microsoft.com/office/2007/relationships/diagramDrawing" Target="../diagrams/drawing4.xml"/><Relationship Id="rId4" Type="http://schemas.microsoft.com/office/2007/relationships/hdphoto" Target="../media/hdphoto1.wdp"/><Relationship Id="rId9" Type="http://schemas.openxmlformats.org/officeDocument/2006/relationships/diagramColors" Target="../diagrams/colors4.xml"/></Relationships>
</file>

<file path=ppt/slides/_rels/slide12.xml.rels><?xml version="1.0" encoding="UTF-8" standalone="yes"?>
<Relationships xmlns="http://schemas.openxmlformats.org/package/2006/relationships"><Relationship Id="rId8" Type="http://schemas.openxmlformats.org/officeDocument/2006/relationships/image" Target="../media/image20.svg"/><Relationship Id="rId13" Type="http://schemas.openxmlformats.org/officeDocument/2006/relationships/diagramColors" Target="../diagrams/colors5.xml"/><Relationship Id="rId3" Type="http://schemas.openxmlformats.org/officeDocument/2006/relationships/image" Target="../media/image1.png"/><Relationship Id="rId7" Type="http://schemas.openxmlformats.org/officeDocument/2006/relationships/image" Target="../media/image19.png"/><Relationship Id="rId12" Type="http://schemas.openxmlformats.org/officeDocument/2006/relationships/diagramQuickStyle" Target="../diagrams/quickStyle5.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8.png"/><Relationship Id="rId11" Type="http://schemas.openxmlformats.org/officeDocument/2006/relationships/diagramLayout" Target="../diagrams/layout5.xml"/><Relationship Id="rId5" Type="http://schemas.openxmlformats.org/officeDocument/2006/relationships/image" Target="../media/image2.jpeg"/><Relationship Id="rId10" Type="http://schemas.openxmlformats.org/officeDocument/2006/relationships/diagramData" Target="../diagrams/data5.xml"/><Relationship Id="rId4" Type="http://schemas.microsoft.com/office/2007/relationships/hdphoto" Target="../media/hdphoto1.wdp"/><Relationship Id="rId9" Type="http://schemas.openxmlformats.org/officeDocument/2006/relationships/image" Target="../media/image13.png"/><Relationship Id="rId14" Type="http://schemas.microsoft.com/office/2007/relationships/diagramDrawing" Target="../diagrams/drawing5.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jpeg"/><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jpeg"/><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jpe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jpe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jpe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jpe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3" Type="http://schemas.openxmlformats.org/officeDocument/2006/relationships/image" Target="../media/image1.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2.jpeg"/><Relationship Id="rId10" Type="http://schemas.openxmlformats.org/officeDocument/2006/relationships/image" Target="../media/image9.png"/><Relationship Id="rId4" Type="http://schemas.microsoft.com/office/2007/relationships/hdphoto" Target="../media/hdphoto1.wdp"/><Relationship Id="rId9" Type="http://schemas.openxmlformats.org/officeDocument/2006/relationships/image" Target="../media/image8.svg"/></Relationships>
</file>

<file path=ppt/slides/_rels/slide6.xml.rels><?xml version="1.0" encoding="UTF-8" standalone="yes"?>
<Relationships xmlns="http://schemas.openxmlformats.org/package/2006/relationships"><Relationship Id="rId8" Type="http://schemas.openxmlformats.org/officeDocument/2006/relationships/diagramData" Target="../diagrams/data1.xml"/><Relationship Id="rId13" Type="http://schemas.openxmlformats.org/officeDocument/2006/relationships/image" Target="../media/image13.png"/><Relationship Id="rId3" Type="http://schemas.openxmlformats.org/officeDocument/2006/relationships/image" Target="../media/image7.png"/><Relationship Id="rId7" Type="http://schemas.openxmlformats.org/officeDocument/2006/relationships/image" Target="../media/image2.jpeg"/><Relationship Id="rId12"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microsoft.com/office/2007/relationships/hdphoto" Target="../media/hdphoto1.wdp"/><Relationship Id="rId11" Type="http://schemas.openxmlformats.org/officeDocument/2006/relationships/diagramColors" Target="../diagrams/colors1.xml"/><Relationship Id="rId5" Type="http://schemas.openxmlformats.org/officeDocument/2006/relationships/image" Target="../media/image1.png"/><Relationship Id="rId10" Type="http://schemas.openxmlformats.org/officeDocument/2006/relationships/diagramQuickStyle" Target="../diagrams/quickStyle1.xml"/><Relationship Id="rId4" Type="http://schemas.openxmlformats.org/officeDocument/2006/relationships/image" Target="../media/image8.svg"/><Relationship Id="rId9"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4.emf"/><Relationship Id="rId5" Type="http://schemas.openxmlformats.org/officeDocument/2006/relationships/image" Target="../media/image2.jpe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2.jpeg"/><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image" Target="../media/image1.png"/><Relationship Id="rId7" Type="http://schemas.openxmlformats.org/officeDocument/2006/relationships/diagramLayout" Target="../diagrams/layout2.xml"/><Relationship Id="rId12" Type="http://schemas.openxmlformats.org/officeDocument/2006/relationships/image" Target="../media/image15.emf"/><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Data" Target="../diagrams/data2.xml"/><Relationship Id="rId11" Type="http://schemas.openxmlformats.org/officeDocument/2006/relationships/image" Target="../media/image13.png"/><Relationship Id="rId5" Type="http://schemas.openxmlformats.org/officeDocument/2006/relationships/image" Target="../media/image2.jpeg"/><Relationship Id="rId10" Type="http://schemas.microsoft.com/office/2007/relationships/diagramDrawing" Target="../diagrams/drawing2.xml"/><Relationship Id="rId4" Type="http://schemas.microsoft.com/office/2007/relationships/hdphoto" Target="../media/hdphoto1.wdp"/><Relationship Id="rId9" Type="http://schemas.openxmlformats.org/officeDocument/2006/relationships/diagramColors" Target="../diagrams/colors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36895072-7757-B612-0C93-E5A3C2954156}"/>
              </a:ext>
            </a:extLst>
          </p:cNvPr>
          <p:cNvSpPr>
            <a:spLocks noGrp="1" noRot="1" noMove="1" noResize="1" noEditPoints="1" noAdjustHandles="1" noChangeArrowheads="1" noChangeShapeType="1"/>
          </p:cNvSpPr>
          <p:nvPr/>
        </p:nvSpPr>
        <p:spPr>
          <a:xfrm>
            <a:off x="-1818807" y="283939"/>
            <a:ext cx="12486807" cy="5262422"/>
          </a:xfrm>
          <a:prstGeom prst="roundRect">
            <a:avLst/>
          </a:prstGeom>
          <a:solidFill>
            <a:srgbClr val="2DB2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A black background with blue dots">
            <a:extLst>
              <a:ext uri="{FF2B5EF4-FFF2-40B4-BE49-F238E27FC236}">
                <a16:creationId xmlns:a16="http://schemas.microsoft.com/office/drawing/2014/main" id="{12A3726A-BA31-4B74-223A-94FA748943FA}"/>
              </a:ext>
            </a:extLst>
          </p:cNvPr>
          <p:cNvPicPr>
            <a:picLocks noGrp="1" noRot="1" noChangeAspect="1" noMove="1" noResize="1" noEditPoints="1" noAdjustHandles="1" noChangeArrowheads="1" noChangeShapeType="1" noCrop="1"/>
          </p:cNvPicPr>
          <p:nvPr/>
        </p:nvPicPr>
        <p:blipFill>
          <a:blip r:embed="rId3" cstate="print">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2953059" y="-2293872"/>
            <a:ext cx="10957810" cy="10476330"/>
          </a:xfrm>
          <a:prstGeom prst="rect">
            <a:avLst/>
          </a:prstGeom>
          <a:noFill/>
          <a:ln>
            <a:noFill/>
          </a:ln>
        </p:spPr>
      </p:pic>
      <p:sp>
        <p:nvSpPr>
          <p:cNvPr id="2" name="Title 1">
            <a:extLst>
              <a:ext uri="{FF2B5EF4-FFF2-40B4-BE49-F238E27FC236}">
                <a16:creationId xmlns:a16="http://schemas.microsoft.com/office/drawing/2014/main" id="{DA1C47E6-53E3-BD5E-C244-46B1A1559576}"/>
              </a:ext>
            </a:extLst>
          </p:cNvPr>
          <p:cNvSpPr>
            <a:spLocks noGrp="1"/>
          </p:cNvSpPr>
          <p:nvPr>
            <p:ph type="ctrTitle"/>
          </p:nvPr>
        </p:nvSpPr>
        <p:spPr>
          <a:xfrm>
            <a:off x="1898754" y="1059160"/>
            <a:ext cx="8769246" cy="2625334"/>
          </a:xfrm>
          <a:solidFill>
            <a:srgbClr val="2DB2BB"/>
          </a:solidFill>
        </p:spPr>
        <p:txBody>
          <a:bodyPr>
            <a:normAutofit fontScale="90000"/>
          </a:bodyPr>
          <a:lstStyle/>
          <a:p>
            <a:pPr algn="l"/>
            <a:r>
              <a:rPr lang="en-US" b="1" dirty="0">
                <a:solidFill>
                  <a:schemeClr val="bg1"/>
                </a:solidFill>
              </a:rPr>
              <a:t>Influence of Personality Traits on Sustainable Tourism Consumer Behaviour</a:t>
            </a:r>
          </a:p>
        </p:txBody>
      </p:sp>
      <p:sp>
        <p:nvSpPr>
          <p:cNvPr id="3" name="Subtitle 2">
            <a:extLst>
              <a:ext uri="{FF2B5EF4-FFF2-40B4-BE49-F238E27FC236}">
                <a16:creationId xmlns:a16="http://schemas.microsoft.com/office/drawing/2014/main" id="{A44F0D5A-D56D-A188-AA0F-03572BB2E851}"/>
              </a:ext>
            </a:extLst>
          </p:cNvPr>
          <p:cNvSpPr>
            <a:spLocks noGrp="1"/>
          </p:cNvSpPr>
          <p:nvPr>
            <p:ph type="subTitle" idx="1"/>
          </p:nvPr>
        </p:nvSpPr>
        <p:spPr>
          <a:xfrm>
            <a:off x="1898753" y="3902388"/>
            <a:ext cx="7921521" cy="1539187"/>
          </a:xfrm>
        </p:spPr>
        <p:txBody>
          <a:bodyPr>
            <a:normAutofit/>
          </a:bodyPr>
          <a:lstStyle/>
          <a:p>
            <a:pPr algn="l"/>
            <a:r>
              <a:rPr lang="en-US" b="1" dirty="0">
                <a:solidFill>
                  <a:schemeClr val="bg1"/>
                </a:solidFill>
              </a:rPr>
              <a:t>Presenter</a:t>
            </a:r>
            <a:r>
              <a:rPr lang="en-US" dirty="0">
                <a:solidFill>
                  <a:schemeClr val="bg1"/>
                </a:solidFill>
              </a:rPr>
              <a:t>: </a:t>
            </a:r>
            <a:r>
              <a:rPr lang="lv-LV" dirty="0">
                <a:solidFill>
                  <a:schemeClr val="bg1"/>
                </a:solidFill>
              </a:rPr>
              <a:t>Constantina-Alina</a:t>
            </a:r>
            <a:r>
              <a:rPr lang="en-US" dirty="0">
                <a:solidFill>
                  <a:schemeClr val="bg1"/>
                </a:solidFill>
              </a:rPr>
              <a:t> I</a:t>
            </a:r>
            <a:r>
              <a:rPr lang="lv-LV" dirty="0">
                <a:solidFill>
                  <a:schemeClr val="bg1"/>
                </a:solidFill>
              </a:rPr>
              <a:t>lie (</a:t>
            </a:r>
            <a:r>
              <a:rPr lang="lv-LV">
                <a:solidFill>
                  <a:schemeClr val="bg1"/>
                </a:solidFill>
              </a:rPr>
              <a:t>Milos), </a:t>
            </a:r>
            <a:endParaRPr lang="ro-RO" dirty="0">
              <a:solidFill>
                <a:schemeClr val="bg1"/>
              </a:solidFill>
            </a:endParaRPr>
          </a:p>
          <a:p>
            <a:pPr algn="l"/>
            <a:r>
              <a:rPr lang="en-US" b="1" dirty="0">
                <a:solidFill>
                  <a:schemeClr val="bg1"/>
                </a:solidFill>
              </a:rPr>
              <a:t>Supervised</a:t>
            </a:r>
            <a:r>
              <a:rPr lang="en-US" dirty="0">
                <a:solidFill>
                  <a:schemeClr val="bg1"/>
                </a:solidFill>
              </a:rPr>
              <a:t> by Lect. Dr. </a:t>
            </a:r>
            <a:r>
              <a:rPr lang="lv-LV" dirty="0">
                <a:solidFill>
                  <a:schemeClr val="bg1"/>
                </a:solidFill>
              </a:rPr>
              <a:t>Mariana-Floricica</a:t>
            </a:r>
            <a:r>
              <a:rPr lang="en-US" dirty="0">
                <a:solidFill>
                  <a:schemeClr val="bg1"/>
                </a:solidFill>
              </a:rPr>
              <a:t> </a:t>
            </a:r>
            <a:r>
              <a:rPr lang="lv-LV" dirty="0">
                <a:solidFill>
                  <a:schemeClr val="bg1"/>
                </a:solidFill>
              </a:rPr>
              <a:t>Călin</a:t>
            </a:r>
            <a:endParaRPr lang="en-US" dirty="0">
              <a:solidFill>
                <a:schemeClr val="bg1"/>
              </a:solidFill>
            </a:endParaRPr>
          </a:p>
          <a:p>
            <a:pPr algn="l"/>
            <a:r>
              <a:rPr lang="en-US" b="1" dirty="0" err="1">
                <a:solidFill>
                  <a:schemeClr val="bg1"/>
                </a:solidFill>
              </a:rPr>
              <a:t>Ovidius</a:t>
            </a:r>
            <a:r>
              <a:rPr lang="en-US" b="1" dirty="0">
                <a:solidFill>
                  <a:schemeClr val="bg1"/>
                </a:solidFill>
              </a:rPr>
              <a:t> University of Constanta, </a:t>
            </a:r>
            <a:r>
              <a:rPr lang="en-US" dirty="0">
                <a:solidFill>
                  <a:schemeClr val="bg1"/>
                </a:solidFill>
              </a:rPr>
              <a:t>Romania</a:t>
            </a:r>
          </a:p>
        </p:txBody>
      </p:sp>
      <p:sp>
        <p:nvSpPr>
          <p:cNvPr id="4" name="Text Box 2">
            <a:extLst>
              <a:ext uri="{FF2B5EF4-FFF2-40B4-BE49-F238E27FC236}">
                <a16:creationId xmlns:a16="http://schemas.microsoft.com/office/drawing/2014/main" id="{008E129B-1229-0D12-9A0F-D5EBDB411192}"/>
              </a:ext>
            </a:extLst>
          </p:cNvPr>
          <p:cNvSpPr txBox="1">
            <a:spLocks noGrp="1" noRot="1" noMove="1" noResize="1" noEditPoints="1" noAdjustHandles="1" noChangeArrowheads="1" noChangeShapeType="1"/>
          </p:cNvSpPr>
          <p:nvPr/>
        </p:nvSpPr>
        <p:spPr bwMode="auto">
          <a:xfrm>
            <a:off x="8120362" y="5826043"/>
            <a:ext cx="3566160" cy="807978"/>
          </a:xfrm>
          <a:prstGeom prst="rect">
            <a:avLst/>
          </a:prstGeom>
          <a:noFill/>
          <a:ln w="9525">
            <a:noFill/>
            <a:miter lim="800000"/>
            <a:headEnd/>
            <a:tailEnd/>
          </a:ln>
        </p:spPr>
        <p:txBody>
          <a:bodyPr rot="0" vert="horz" wrap="square" lIns="91440" tIns="45720" rIns="91440" bIns="45720" anchor="t" anchorCtr="0">
            <a:spAutoFit/>
          </a:bodyPr>
          <a:lstStyle/>
          <a:p>
            <a:pPr marL="0" marR="0" algn="ctr">
              <a:lnSpc>
                <a:spcPct val="107000"/>
              </a:lnSpc>
              <a:spcBef>
                <a:spcPts val="0"/>
              </a:spcBef>
              <a:spcAft>
                <a:spcPts val="0"/>
              </a:spcAft>
            </a:pPr>
            <a:r>
              <a:rPr lang="en-US" sz="1200" b="1" dirty="0">
                <a:effectLst/>
                <a:latin typeface="Noto Sans" panose="020B0502040504020204" pitchFamily="34" charset="0"/>
                <a:ea typeface="Calibri" panose="020F0502020204030204" pitchFamily="34" charset="0"/>
                <a:cs typeface="Arial" panose="020B0604020202020204" pitchFamily="34" charset="0"/>
              </a:rPr>
              <a:t>First Annual FORTHEM conference</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0" marR="0" algn="ctr">
              <a:lnSpc>
                <a:spcPct val="107000"/>
              </a:lnSpc>
              <a:spcBef>
                <a:spcPts val="0"/>
              </a:spcBef>
              <a:spcAft>
                <a:spcPts val="0"/>
              </a:spcAft>
            </a:pPr>
            <a:r>
              <a:rPr lang="en-US" sz="2000" b="1" dirty="0">
                <a:solidFill>
                  <a:srgbClr val="2DB2BB"/>
                </a:solidFill>
                <a:effectLst/>
                <a:latin typeface="Noto Sans" panose="020B0502040504020204" pitchFamily="34" charset="0"/>
                <a:ea typeface="Calibri" panose="020F0502020204030204" pitchFamily="34" charset="0"/>
                <a:cs typeface="Arial" panose="020B0604020202020204" pitchFamily="34" charset="0"/>
              </a:rPr>
              <a:t>FORTHEM – For the Future</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0" marR="0" algn="ctr">
              <a:lnSpc>
                <a:spcPct val="107000"/>
              </a:lnSpc>
              <a:spcBef>
                <a:spcPts val="0"/>
              </a:spcBef>
              <a:spcAft>
                <a:spcPts val="0"/>
              </a:spcAft>
            </a:pPr>
            <a:r>
              <a:rPr lang="lv-LV" sz="1200" b="1" i="1" dirty="0">
                <a:effectLst/>
                <a:latin typeface="Noto Sans" panose="020B0502040504020204" pitchFamily="34" charset="0"/>
                <a:ea typeface="Calibri" panose="020F0502020204030204" pitchFamily="34" charset="0"/>
                <a:cs typeface="Arial" panose="020B0604020202020204" pitchFamily="34" charset="0"/>
              </a:rPr>
              <a:t>March 6-8, 2024</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5" name="Picture 4" descr="A map of europe with black dots&#10;&#10;Description automatically generated">
            <a:extLst>
              <a:ext uri="{FF2B5EF4-FFF2-40B4-BE49-F238E27FC236}">
                <a16:creationId xmlns:a16="http://schemas.microsoft.com/office/drawing/2014/main" id="{6247C9E3-2FA3-92EA-ADD2-91DA25D3DF58}"/>
              </a:ext>
            </a:extLst>
          </p:cNvPr>
          <p:cNvPicPr>
            <a:picLocks noGrp="1" noRot="1" noChangeAspect="1" noMove="1" noResize="1" noEditPoints="1" noAdjustHandles="1" noChangeArrowheads="1" noChangeShapeType="1" noCrop="1"/>
          </p:cNvPicPr>
          <p:nvPr/>
        </p:nvPicPr>
        <p:blipFill>
          <a:blip r:embed="rId5" cstate="print">
            <a:extLst>
              <a:ext uri="{28A0092B-C50C-407E-A947-70E740481C1C}">
                <a14:useLocalDpi xmlns:a14="http://schemas.microsoft.com/office/drawing/2010/main" val="0"/>
              </a:ext>
            </a:extLst>
          </a:blip>
          <a:stretch>
            <a:fillRect/>
          </a:stretch>
        </p:blipFill>
        <p:spPr>
          <a:xfrm>
            <a:off x="5946911" y="5735637"/>
            <a:ext cx="2160270" cy="967740"/>
          </a:xfrm>
          <a:prstGeom prst="rect">
            <a:avLst/>
          </a:prstGeom>
        </p:spPr>
      </p:pic>
      <p:sp>
        <p:nvSpPr>
          <p:cNvPr id="9" name="Rectangle: Rounded Corners 8">
            <a:extLst>
              <a:ext uri="{FF2B5EF4-FFF2-40B4-BE49-F238E27FC236}">
                <a16:creationId xmlns:a16="http://schemas.microsoft.com/office/drawing/2014/main" id="{03FC8AAF-C333-5EF8-B1E1-018CA61BD920}"/>
              </a:ext>
            </a:extLst>
          </p:cNvPr>
          <p:cNvSpPr>
            <a:spLocks noGrp="1" noRot="1" noMove="1" noResize="1" noEditPoints="1" noAdjustHandles="1" noChangeArrowheads="1" noChangeShapeType="1"/>
          </p:cNvSpPr>
          <p:nvPr/>
        </p:nvSpPr>
        <p:spPr>
          <a:xfrm>
            <a:off x="-1" y="6100997"/>
            <a:ext cx="5787827" cy="248212"/>
          </a:xfrm>
          <a:prstGeom prst="roundRect">
            <a:avLst/>
          </a:prstGeom>
          <a:solidFill>
            <a:srgbClr val="2DB2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C0CCADBD-2DD4-57F2-65D5-2EE3C6367616}"/>
              </a:ext>
            </a:extLst>
          </p:cNvPr>
          <p:cNvSpPr>
            <a:spLocks noGrp="1" noRot="1" noMove="1" noResize="1" noEditPoints="1" noAdjustHandles="1" noChangeArrowheads="1" noChangeShapeType="1"/>
          </p:cNvSpPr>
          <p:nvPr/>
        </p:nvSpPr>
        <p:spPr>
          <a:xfrm>
            <a:off x="11836422" y="6100997"/>
            <a:ext cx="393501" cy="254051"/>
          </a:xfrm>
          <a:prstGeom prst="roundRect">
            <a:avLst/>
          </a:prstGeom>
          <a:solidFill>
            <a:srgbClr val="2DB2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311263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A24109-F40F-EE49-A613-1B851C5E5F57}"/>
            </a:ext>
          </a:extLst>
        </p:cNvPr>
        <p:cNvGrpSpPr/>
        <p:nvPr/>
      </p:nvGrpSpPr>
      <p:grpSpPr>
        <a:xfrm>
          <a:off x="0" y="0"/>
          <a:ext cx="0" cy="0"/>
          <a:chOff x="0" y="0"/>
          <a:chExt cx="0" cy="0"/>
        </a:xfrm>
      </p:grpSpPr>
      <p:pic>
        <p:nvPicPr>
          <p:cNvPr id="8" name="Picture 7" descr="A black background with blue dots">
            <a:extLst>
              <a:ext uri="{FF2B5EF4-FFF2-40B4-BE49-F238E27FC236}">
                <a16:creationId xmlns:a16="http://schemas.microsoft.com/office/drawing/2014/main" id="{45F27CD8-4E23-B661-D25F-CAC982871E9D}"/>
              </a:ext>
            </a:extLst>
          </p:cNvPr>
          <p:cNvPicPr/>
          <p:nvPr/>
        </p:nvPicPr>
        <p:blipFill>
          <a:blip r:embed="rId3" cstate="print">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3114423" y="-2356625"/>
            <a:ext cx="10957810" cy="10476330"/>
          </a:xfrm>
          <a:prstGeom prst="rect">
            <a:avLst/>
          </a:prstGeom>
          <a:noFill/>
          <a:ln>
            <a:noFill/>
          </a:ln>
        </p:spPr>
      </p:pic>
      <p:pic>
        <p:nvPicPr>
          <p:cNvPr id="4" name="Picture 3" descr="A map of europe with black dots&#10;&#10;Description automatically generated">
            <a:extLst>
              <a:ext uri="{FF2B5EF4-FFF2-40B4-BE49-F238E27FC236}">
                <a16:creationId xmlns:a16="http://schemas.microsoft.com/office/drawing/2014/main" id="{BF2F4BD2-3FF5-8C40-65AC-C01F315A1B7B}"/>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5946911" y="5735637"/>
            <a:ext cx="2160270" cy="967740"/>
          </a:xfrm>
          <a:prstGeom prst="rect">
            <a:avLst/>
          </a:prstGeom>
        </p:spPr>
      </p:pic>
      <p:sp>
        <p:nvSpPr>
          <p:cNvPr id="5" name="Rectangle: Rounded Corners 4">
            <a:extLst>
              <a:ext uri="{FF2B5EF4-FFF2-40B4-BE49-F238E27FC236}">
                <a16:creationId xmlns:a16="http://schemas.microsoft.com/office/drawing/2014/main" id="{CC4C845B-03F7-68B4-6DF5-848BAC282559}"/>
              </a:ext>
            </a:extLst>
          </p:cNvPr>
          <p:cNvSpPr/>
          <p:nvPr/>
        </p:nvSpPr>
        <p:spPr>
          <a:xfrm>
            <a:off x="-1" y="6100997"/>
            <a:ext cx="5787827" cy="248212"/>
          </a:xfrm>
          <a:prstGeom prst="roundRect">
            <a:avLst/>
          </a:prstGeom>
          <a:solidFill>
            <a:srgbClr val="2DB2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Box 2">
            <a:extLst>
              <a:ext uri="{FF2B5EF4-FFF2-40B4-BE49-F238E27FC236}">
                <a16:creationId xmlns:a16="http://schemas.microsoft.com/office/drawing/2014/main" id="{778BFA17-05C8-CE8A-40A3-55A78FC4CBEB}"/>
              </a:ext>
            </a:extLst>
          </p:cNvPr>
          <p:cNvSpPr txBox="1"/>
          <p:nvPr/>
        </p:nvSpPr>
        <p:spPr bwMode="auto">
          <a:xfrm>
            <a:off x="8120362" y="5826043"/>
            <a:ext cx="3566160" cy="807978"/>
          </a:xfrm>
          <a:prstGeom prst="rect">
            <a:avLst/>
          </a:prstGeom>
          <a:noFill/>
          <a:ln w="9525">
            <a:noFill/>
            <a:miter lim="800000"/>
            <a:headEnd/>
            <a:tailEnd/>
          </a:ln>
        </p:spPr>
        <p:txBody>
          <a:bodyPr rot="0" vert="horz" wrap="square" lIns="91440" tIns="45720" rIns="91440" bIns="45720" anchor="t" anchorCtr="0">
            <a:spAutoFit/>
          </a:bodyPr>
          <a:lstStyle/>
          <a:p>
            <a:pPr marL="0" marR="0" algn="ctr">
              <a:lnSpc>
                <a:spcPct val="107000"/>
              </a:lnSpc>
              <a:spcBef>
                <a:spcPts val="0"/>
              </a:spcBef>
              <a:spcAft>
                <a:spcPts val="0"/>
              </a:spcAft>
            </a:pPr>
            <a:r>
              <a:rPr lang="en-US" sz="1200" b="1" dirty="0">
                <a:effectLst/>
                <a:latin typeface="Noto Sans" panose="020B0502040504020204" pitchFamily="34" charset="0"/>
                <a:ea typeface="Calibri" panose="020F0502020204030204" pitchFamily="34" charset="0"/>
                <a:cs typeface="Arial" panose="020B0604020202020204" pitchFamily="34" charset="0"/>
              </a:rPr>
              <a:t>First Annual FORTHEM conference</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0" marR="0" algn="ctr">
              <a:lnSpc>
                <a:spcPct val="107000"/>
              </a:lnSpc>
              <a:spcBef>
                <a:spcPts val="0"/>
              </a:spcBef>
              <a:spcAft>
                <a:spcPts val="0"/>
              </a:spcAft>
            </a:pPr>
            <a:r>
              <a:rPr lang="en-US" sz="2000" b="1" dirty="0">
                <a:solidFill>
                  <a:srgbClr val="2DB2BB"/>
                </a:solidFill>
                <a:effectLst/>
                <a:latin typeface="Noto Sans" panose="020B0502040504020204" pitchFamily="34" charset="0"/>
                <a:ea typeface="Calibri" panose="020F0502020204030204" pitchFamily="34" charset="0"/>
                <a:cs typeface="Arial" panose="020B0604020202020204" pitchFamily="34" charset="0"/>
              </a:rPr>
              <a:t>FORTHEM – For the Future</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0" marR="0" algn="ctr">
              <a:lnSpc>
                <a:spcPct val="107000"/>
              </a:lnSpc>
              <a:spcBef>
                <a:spcPts val="0"/>
              </a:spcBef>
              <a:spcAft>
                <a:spcPts val="0"/>
              </a:spcAft>
            </a:pPr>
            <a:r>
              <a:rPr lang="lv-LV" sz="1200" b="1" i="1" dirty="0">
                <a:effectLst/>
                <a:latin typeface="Noto Sans" panose="020B0502040504020204" pitchFamily="34" charset="0"/>
                <a:ea typeface="Calibri" panose="020F0502020204030204" pitchFamily="34" charset="0"/>
                <a:cs typeface="Arial" panose="020B0604020202020204" pitchFamily="34" charset="0"/>
              </a:rPr>
              <a:t>March 6-8, 2024</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7" name="Rectangle: Rounded Corners 6">
            <a:extLst>
              <a:ext uri="{FF2B5EF4-FFF2-40B4-BE49-F238E27FC236}">
                <a16:creationId xmlns:a16="http://schemas.microsoft.com/office/drawing/2014/main" id="{B778F1AD-9DFD-B0B8-BD78-7871AB4CC9E7}"/>
              </a:ext>
            </a:extLst>
          </p:cNvPr>
          <p:cNvSpPr/>
          <p:nvPr/>
        </p:nvSpPr>
        <p:spPr>
          <a:xfrm>
            <a:off x="11836422" y="6100997"/>
            <a:ext cx="393501" cy="254051"/>
          </a:xfrm>
          <a:prstGeom prst="roundRect">
            <a:avLst/>
          </a:prstGeom>
          <a:solidFill>
            <a:srgbClr val="2DB2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92BC756-25EE-0488-59F6-15C8A6EA6394}"/>
              </a:ext>
            </a:extLst>
          </p:cNvPr>
          <p:cNvSpPr>
            <a:spLocks noGrp="1"/>
          </p:cNvSpPr>
          <p:nvPr>
            <p:ph type="title"/>
          </p:nvPr>
        </p:nvSpPr>
        <p:spPr>
          <a:xfrm>
            <a:off x="95084" y="-27376"/>
            <a:ext cx="6279776" cy="744170"/>
          </a:xfrm>
        </p:spPr>
        <p:txBody>
          <a:bodyPr>
            <a:normAutofit/>
          </a:bodyPr>
          <a:lstStyle/>
          <a:p>
            <a:r>
              <a:rPr lang="en-US" b="1" dirty="0"/>
              <a:t>Results – statistical analysis</a:t>
            </a:r>
          </a:p>
        </p:txBody>
      </p:sp>
      <p:sp>
        <p:nvSpPr>
          <p:cNvPr id="24" name="TextBox 23">
            <a:extLst>
              <a:ext uri="{FF2B5EF4-FFF2-40B4-BE49-F238E27FC236}">
                <a16:creationId xmlns:a16="http://schemas.microsoft.com/office/drawing/2014/main" id="{759A9783-7D10-D1EA-D0AF-6B97C229740C}"/>
              </a:ext>
            </a:extLst>
          </p:cNvPr>
          <p:cNvSpPr txBox="1"/>
          <p:nvPr/>
        </p:nvSpPr>
        <p:spPr>
          <a:xfrm>
            <a:off x="1026934" y="1431052"/>
            <a:ext cx="2606804" cy="769441"/>
          </a:xfrm>
          <a:prstGeom prst="rect">
            <a:avLst/>
          </a:prstGeom>
          <a:noFill/>
        </p:spPr>
        <p:txBody>
          <a:bodyPr wrap="square">
            <a:spAutoFit/>
          </a:bodyPr>
          <a:lstStyle/>
          <a:p>
            <a:r>
              <a:rPr lang="en-US" sz="4400" b="1" dirty="0">
                <a:solidFill>
                  <a:prstClr val="black"/>
                </a:solidFill>
                <a:latin typeface="Calibri Light" panose="020F0302020204030204"/>
                <a:ea typeface="+mj-ea"/>
                <a:cs typeface="+mj-cs"/>
              </a:rPr>
              <a:t>H3</a:t>
            </a:r>
            <a:endParaRPr lang="en-US" b="1" dirty="0"/>
          </a:p>
        </p:txBody>
      </p:sp>
      <p:graphicFrame>
        <p:nvGraphicFramePr>
          <p:cNvPr id="3" name="Content Placeholder 3">
            <a:extLst>
              <a:ext uri="{FF2B5EF4-FFF2-40B4-BE49-F238E27FC236}">
                <a16:creationId xmlns:a16="http://schemas.microsoft.com/office/drawing/2014/main" id="{358278BB-D16A-3075-4E63-FE40ABA204B7}"/>
              </a:ext>
            </a:extLst>
          </p:cNvPr>
          <p:cNvGraphicFramePr>
            <a:graphicFrameLocks/>
          </p:cNvGraphicFramePr>
          <p:nvPr>
            <p:extLst>
              <p:ext uri="{D42A27DB-BD31-4B8C-83A1-F6EECF244321}">
                <p14:modId xmlns:p14="http://schemas.microsoft.com/office/powerpoint/2010/main" val="3512595233"/>
              </p:ext>
            </p:extLst>
          </p:nvPr>
        </p:nvGraphicFramePr>
        <p:xfrm>
          <a:off x="1921397" y="696589"/>
          <a:ext cx="7643943" cy="1388615"/>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21" name="Picture 20">
            <a:extLst>
              <a:ext uri="{FF2B5EF4-FFF2-40B4-BE49-F238E27FC236}">
                <a16:creationId xmlns:a16="http://schemas.microsoft.com/office/drawing/2014/main" id="{DB5281F0-0EA2-A155-5E10-14DA349DAB78}"/>
              </a:ext>
            </a:extLst>
          </p:cNvPr>
          <p:cNvPicPr>
            <a:picLocks noChangeAspect="1"/>
          </p:cNvPicPr>
          <p:nvPr/>
        </p:nvPicPr>
        <p:blipFill rotWithShape="1">
          <a:blip r:embed="rId11">
            <a:grayscl/>
          </a:blip>
          <a:srcRect r="17231"/>
          <a:stretch/>
        </p:blipFill>
        <p:spPr>
          <a:xfrm>
            <a:off x="194448" y="702623"/>
            <a:ext cx="1036154" cy="1673836"/>
          </a:xfrm>
          <a:prstGeom prst="rect">
            <a:avLst/>
          </a:prstGeom>
          <a:ln>
            <a:noFill/>
          </a:ln>
          <a:effectLst>
            <a:softEdge rad="112500"/>
          </a:effectLst>
        </p:spPr>
      </p:pic>
      <p:sp>
        <p:nvSpPr>
          <p:cNvPr id="23" name="TextBox 22">
            <a:extLst>
              <a:ext uri="{FF2B5EF4-FFF2-40B4-BE49-F238E27FC236}">
                <a16:creationId xmlns:a16="http://schemas.microsoft.com/office/drawing/2014/main" id="{1F48142A-3DC0-4AF2-6E4E-FAF6671A7EE2}"/>
              </a:ext>
            </a:extLst>
          </p:cNvPr>
          <p:cNvSpPr txBox="1"/>
          <p:nvPr/>
        </p:nvSpPr>
        <p:spPr>
          <a:xfrm>
            <a:off x="9932895" y="397002"/>
            <a:ext cx="2366682" cy="1938992"/>
          </a:xfrm>
          <a:prstGeom prst="rect">
            <a:avLst/>
          </a:prstGeom>
          <a:noFill/>
        </p:spPr>
        <p:txBody>
          <a:bodyPr wrap="square">
            <a:spAutoFit/>
          </a:bodyPr>
          <a:lstStyle/>
          <a:p>
            <a:r>
              <a:rPr lang="ro-RO" sz="2400" b="1" dirty="0">
                <a:solidFill>
                  <a:schemeClr val="tx1">
                    <a:lumMod val="95000"/>
                    <a:lumOff val="5000"/>
                  </a:schemeClr>
                </a:solidFill>
                <a:effectLst/>
                <a:latin typeface="+mj-lt"/>
                <a:ea typeface="DengXian" panose="02010600030101010101" pitchFamily="2" charset="-122"/>
              </a:rPr>
              <a:t>For the identification of extraverts - 81 out of 95 respondents!</a:t>
            </a:r>
            <a:endParaRPr lang="en-US" sz="3600" b="1" dirty="0">
              <a:solidFill>
                <a:schemeClr val="tx1">
                  <a:lumMod val="95000"/>
                  <a:lumOff val="5000"/>
                </a:schemeClr>
              </a:solidFill>
              <a:latin typeface="+mj-lt"/>
            </a:endParaRPr>
          </a:p>
        </p:txBody>
      </p:sp>
      <p:sp>
        <p:nvSpPr>
          <p:cNvPr id="26" name="TextBox 25">
            <a:extLst>
              <a:ext uri="{FF2B5EF4-FFF2-40B4-BE49-F238E27FC236}">
                <a16:creationId xmlns:a16="http://schemas.microsoft.com/office/drawing/2014/main" id="{4FD587C8-AD6C-00C4-E2C8-90AE3F1410BC}"/>
              </a:ext>
            </a:extLst>
          </p:cNvPr>
          <p:cNvSpPr txBox="1"/>
          <p:nvPr/>
        </p:nvSpPr>
        <p:spPr>
          <a:xfrm>
            <a:off x="47542" y="4361877"/>
            <a:ext cx="12096916" cy="120032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tx1">
                    <a:lumMod val="95000"/>
                    <a:lumOff val="5000"/>
                  </a:schemeClr>
                </a:solidFill>
                <a:effectLst/>
                <a:uLnTx/>
                <a:uFillTx/>
                <a:ea typeface="DengXian" panose="02010600030101010101" pitchFamily="2" charset="-122"/>
                <a:cs typeface="+mn-cs"/>
              </a:rPr>
              <a:t>The sig coefficient shows the a</a:t>
            </a:r>
            <a:r>
              <a:rPr kumimoji="0" lang="ro-RO" sz="2400" b="0" i="0" u="none" strike="noStrike" kern="1200" cap="none" spc="0" normalizeH="0" baseline="0" noProof="0" dirty="0" err="1">
                <a:ln>
                  <a:noFill/>
                </a:ln>
                <a:solidFill>
                  <a:schemeClr val="tx1">
                    <a:lumMod val="95000"/>
                    <a:lumOff val="5000"/>
                  </a:schemeClr>
                </a:solidFill>
                <a:effectLst/>
                <a:uLnTx/>
                <a:uFillTx/>
                <a:ea typeface="DengXian" panose="02010600030101010101" pitchFamily="2" charset="-122"/>
                <a:cs typeface="+mn-cs"/>
              </a:rPr>
              <a:t>bsence</a:t>
            </a:r>
            <a:r>
              <a:rPr kumimoji="0" lang="ro-RO" sz="2400" b="0" i="0" u="none" strike="noStrike" kern="1200" cap="none" spc="0" normalizeH="0" baseline="0" noProof="0" dirty="0">
                <a:ln>
                  <a:noFill/>
                </a:ln>
                <a:solidFill>
                  <a:schemeClr val="tx1">
                    <a:lumMod val="95000"/>
                    <a:lumOff val="5000"/>
                  </a:schemeClr>
                </a:solidFill>
                <a:effectLst/>
                <a:uLnTx/>
                <a:uFillTx/>
                <a:ea typeface="DengXian" panose="02010600030101010101" pitchFamily="2" charset="-122"/>
                <a:cs typeface="+mn-cs"/>
              </a:rPr>
              <a:t> of a </a:t>
            </a:r>
            <a:r>
              <a:rPr kumimoji="0" lang="ro-RO" sz="2400" b="0" i="0" u="none" strike="noStrike" kern="1200" cap="none" spc="0" normalizeH="0" baseline="0" noProof="0" dirty="0" err="1">
                <a:ln>
                  <a:noFill/>
                </a:ln>
                <a:solidFill>
                  <a:schemeClr val="tx1">
                    <a:lumMod val="95000"/>
                    <a:lumOff val="5000"/>
                  </a:schemeClr>
                </a:solidFill>
                <a:effectLst/>
                <a:uLnTx/>
                <a:uFillTx/>
                <a:ea typeface="DengXian" panose="02010600030101010101" pitchFamily="2" charset="-122"/>
                <a:cs typeface="+mn-cs"/>
              </a:rPr>
              <a:t>statistically</a:t>
            </a:r>
            <a:r>
              <a:rPr kumimoji="0" lang="ro-RO" sz="2400" b="0" i="0" u="none" strike="noStrike" kern="1200" cap="none" spc="0" normalizeH="0" baseline="0" noProof="0" dirty="0">
                <a:ln>
                  <a:noFill/>
                </a:ln>
                <a:solidFill>
                  <a:schemeClr val="tx1">
                    <a:lumMod val="95000"/>
                    <a:lumOff val="5000"/>
                  </a:schemeClr>
                </a:solidFill>
                <a:effectLst/>
                <a:uLnTx/>
                <a:uFillTx/>
                <a:ea typeface="DengXian" panose="02010600030101010101" pitchFamily="2" charset="-122"/>
                <a:cs typeface="+mn-cs"/>
              </a:rPr>
              <a:t> </a:t>
            </a:r>
            <a:r>
              <a:rPr kumimoji="0" lang="ro-RO" sz="2400" b="0" i="0" u="none" strike="noStrike" kern="1200" cap="none" spc="0" normalizeH="0" baseline="0" noProof="0" dirty="0" err="1">
                <a:ln>
                  <a:noFill/>
                </a:ln>
                <a:solidFill>
                  <a:schemeClr val="tx1">
                    <a:lumMod val="95000"/>
                    <a:lumOff val="5000"/>
                  </a:schemeClr>
                </a:solidFill>
                <a:effectLst/>
                <a:uLnTx/>
                <a:uFillTx/>
                <a:ea typeface="DengXian" panose="02010600030101010101" pitchFamily="2" charset="-122"/>
                <a:cs typeface="+mn-cs"/>
              </a:rPr>
              <a:t>significant</a:t>
            </a:r>
            <a:r>
              <a:rPr kumimoji="0" lang="ro-RO" sz="2400" b="0" i="0" u="none" strike="noStrike" kern="1200" cap="none" spc="0" normalizeH="0" baseline="0" noProof="0" dirty="0">
                <a:ln>
                  <a:noFill/>
                </a:ln>
                <a:solidFill>
                  <a:schemeClr val="tx1">
                    <a:lumMod val="95000"/>
                    <a:lumOff val="5000"/>
                  </a:schemeClr>
                </a:solidFill>
                <a:effectLst/>
                <a:uLnTx/>
                <a:uFillTx/>
                <a:ea typeface="DengXian" panose="02010600030101010101" pitchFamily="2" charset="-122"/>
                <a:cs typeface="+mn-cs"/>
              </a:rPr>
              <a:t> </a:t>
            </a:r>
            <a:r>
              <a:rPr kumimoji="0" lang="ro-RO" sz="2400" b="0" i="0" u="none" strike="noStrike" kern="1200" cap="none" spc="0" normalizeH="0" baseline="0" noProof="0" dirty="0" err="1">
                <a:ln>
                  <a:noFill/>
                </a:ln>
                <a:solidFill>
                  <a:schemeClr val="tx1">
                    <a:lumMod val="95000"/>
                    <a:lumOff val="5000"/>
                  </a:schemeClr>
                </a:solidFill>
                <a:effectLst/>
                <a:uLnTx/>
                <a:uFillTx/>
                <a:ea typeface="DengXian" panose="02010600030101010101" pitchFamily="2" charset="-122"/>
                <a:cs typeface="+mn-cs"/>
              </a:rPr>
              <a:t>difference</a:t>
            </a:r>
            <a:r>
              <a:rPr kumimoji="0" lang="ro-RO" sz="2400" b="0" i="0" u="none" strike="noStrike" kern="1200" cap="none" spc="0" normalizeH="0" baseline="0" noProof="0" dirty="0">
                <a:ln>
                  <a:noFill/>
                </a:ln>
                <a:solidFill>
                  <a:schemeClr val="tx1">
                    <a:lumMod val="95000"/>
                    <a:lumOff val="5000"/>
                  </a:schemeClr>
                </a:solidFill>
                <a:effectLst/>
                <a:uLnTx/>
                <a:uFillTx/>
                <a:ea typeface="DengXian" panose="02010600030101010101" pitchFamily="2" charset="-122"/>
                <a:cs typeface="+mn-cs"/>
              </a:rPr>
              <a:t> </a:t>
            </a:r>
            <a:r>
              <a:rPr kumimoji="0" lang="ro-RO" sz="2400" b="0" i="0" u="none" strike="noStrike" kern="1200" cap="none" spc="0" normalizeH="0" baseline="0" noProof="0" dirty="0" err="1">
                <a:ln>
                  <a:noFill/>
                </a:ln>
                <a:solidFill>
                  <a:schemeClr val="tx1">
                    <a:lumMod val="95000"/>
                    <a:lumOff val="5000"/>
                  </a:schemeClr>
                </a:solidFill>
                <a:effectLst/>
                <a:uLnTx/>
                <a:uFillTx/>
                <a:ea typeface="DengXian" panose="02010600030101010101" pitchFamily="2" charset="-122"/>
                <a:cs typeface="+mn-cs"/>
              </a:rPr>
              <a:t>between</a:t>
            </a:r>
            <a:r>
              <a:rPr kumimoji="0" lang="ro-RO" sz="2400" b="0" i="0" u="none" strike="noStrike" kern="1200" cap="none" spc="0" normalizeH="0" baseline="0" noProof="0" dirty="0">
                <a:ln>
                  <a:noFill/>
                </a:ln>
                <a:solidFill>
                  <a:schemeClr val="tx1">
                    <a:lumMod val="95000"/>
                    <a:lumOff val="5000"/>
                  </a:schemeClr>
                </a:solidFill>
                <a:effectLst/>
                <a:uLnTx/>
                <a:uFillTx/>
                <a:ea typeface="DengXian" panose="02010600030101010101" pitchFamily="2" charset="-122"/>
                <a:cs typeface="+mn-cs"/>
              </a:rPr>
              <a:t> </a:t>
            </a:r>
            <a:r>
              <a:rPr kumimoji="0" lang="ro-RO" sz="2400" b="0" i="0" u="none" strike="noStrike" kern="1200" cap="none" spc="0" normalizeH="0" baseline="0" noProof="0" dirty="0" err="1">
                <a:ln>
                  <a:noFill/>
                </a:ln>
                <a:solidFill>
                  <a:schemeClr val="tx1">
                    <a:lumMod val="95000"/>
                    <a:lumOff val="5000"/>
                  </a:schemeClr>
                </a:solidFill>
                <a:effectLst/>
                <a:uLnTx/>
                <a:uFillTx/>
                <a:ea typeface="DengXian" panose="02010600030101010101" pitchFamily="2" charset="-122"/>
                <a:cs typeface="+mn-cs"/>
              </a:rPr>
              <a:t>the</a:t>
            </a:r>
            <a:r>
              <a:rPr kumimoji="0" lang="ro-RO" sz="2400" b="0" i="0" u="none" strike="noStrike" kern="1200" cap="none" spc="0" normalizeH="0" baseline="0" noProof="0" dirty="0">
                <a:ln>
                  <a:noFill/>
                </a:ln>
                <a:solidFill>
                  <a:schemeClr val="tx1">
                    <a:lumMod val="95000"/>
                    <a:lumOff val="5000"/>
                  </a:schemeClr>
                </a:solidFill>
                <a:effectLst/>
                <a:uLnTx/>
                <a:uFillTx/>
                <a:ea typeface="DengXian" panose="02010600030101010101" pitchFamily="2" charset="-122"/>
                <a:cs typeface="+mn-cs"/>
              </a:rPr>
              <a:t> </a:t>
            </a:r>
            <a:r>
              <a:rPr kumimoji="0" lang="en-US" sz="2400" b="0" i="0" u="none" strike="noStrike" kern="1200" cap="none" spc="0" normalizeH="0" baseline="0" noProof="0" dirty="0">
                <a:ln>
                  <a:noFill/>
                </a:ln>
                <a:solidFill>
                  <a:schemeClr val="tx1">
                    <a:lumMod val="95000"/>
                    <a:lumOff val="5000"/>
                  </a:schemeClr>
                </a:solidFill>
                <a:effectLst/>
                <a:uLnTx/>
                <a:uFillTx/>
                <a:ea typeface="DengXian" panose="02010600030101010101" pitchFamily="2" charset="-122"/>
                <a:cs typeface="+mn-cs"/>
              </a:rPr>
              <a:t>respondents </a:t>
            </a:r>
            <a:r>
              <a:rPr kumimoji="0" lang="ro-RO" sz="2400" b="0" i="0" u="none" strike="noStrike" kern="1200" cap="none" spc="0" normalizeH="0" baseline="0" noProof="0" dirty="0" err="1">
                <a:ln>
                  <a:noFill/>
                </a:ln>
                <a:solidFill>
                  <a:schemeClr val="tx1">
                    <a:lumMod val="95000"/>
                    <a:lumOff val="5000"/>
                  </a:schemeClr>
                </a:solidFill>
                <a:effectLst/>
                <a:uLnTx/>
                <a:uFillTx/>
                <a:ea typeface="DengXian" panose="02010600030101010101" pitchFamily="2" charset="-122"/>
                <a:cs typeface="+mn-cs"/>
              </a:rPr>
              <a:t>with</a:t>
            </a:r>
            <a:r>
              <a:rPr kumimoji="0" lang="ro-RO" sz="2400" b="0" i="0" u="none" strike="noStrike" kern="1200" cap="none" spc="0" normalizeH="0" baseline="0" noProof="0" dirty="0">
                <a:ln>
                  <a:noFill/>
                </a:ln>
                <a:solidFill>
                  <a:schemeClr val="tx1">
                    <a:lumMod val="95000"/>
                    <a:lumOff val="5000"/>
                  </a:schemeClr>
                </a:solidFill>
                <a:effectLst/>
                <a:uLnTx/>
                <a:uFillTx/>
                <a:ea typeface="DengXian" panose="02010600030101010101" pitchFamily="2" charset="-122"/>
                <a:cs typeface="+mn-cs"/>
              </a:rPr>
              <a:t> </a:t>
            </a:r>
            <a:r>
              <a:rPr kumimoji="0" lang="ro-RO" sz="2400" b="1" i="0" u="none" strike="noStrike" kern="1200" cap="none" spc="0" normalizeH="0" baseline="0" noProof="0" dirty="0">
                <a:ln>
                  <a:noFill/>
                </a:ln>
                <a:solidFill>
                  <a:schemeClr val="tx1">
                    <a:lumMod val="95000"/>
                    <a:lumOff val="5000"/>
                  </a:schemeClr>
                </a:solidFill>
                <a:effectLst/>
                <a:uLnTx/>
                <a:uFillTx/>
                <a:ea typeface="DengXian" panose="02010600030101010101" pitchFamily="2" charset="-122"/>
                <a:cs typeface="+mn-cs"/>
              </a:rPr>
              <a:t>parental status </a:t>
            </a:r>
            <a:r>
              <a:rPr kumimoji="0" lang="ro-RO" sz="2400" b="0" i="0" u="none" strike="noStrike" kern="1200" cap="none" spc="0" normalizeH="0" baseline="0" noProof="0" dirty="0">
                <a:ln>
                  <a:noFill/>
                </a:ln>
                <a:solidFill>
                  <a:schemeClr val="tx1">
                    <a:lumMod val="95000"/>
                    <a:lumOff val="5000"/>
                  </a:schemeClr>
                </a:solidFill>
                <a:effectLst/>
                <a:uLnTx/>
                <a:uFillTx/>
                <a:ea typeface="DengXian" panose="02010600030101010101" pitchFamily="2" charset="-122"/>
                <a:cs typeface="+mn-cs"/>
              </a:rPr>
              <a:t>and </a:t>
            </a:r>
            <a:r>
              <a:rPr kumimoji="0" lang="ro-RO" sz="2400" b="0" i="0" u="none" strike="noStrike" kern="1200" cap="none" spc="0" normalizeH="0" baseline="0" noProof="0" dirty="0" err="1">
                <a:ln>
                  <a:noFill/>
                </a:ln>
                <a:solidFill>
                  <a:schemeClr val="tx1">
                    <a:lumMod val="95000"/>
                    <a:lumOff val="5000"/>
                  </a:schemeClr>
                </a:solidFill>
                <a:effectLst/>
                <a:uLnTx/>
                <a:uFillTx/>
                <a:ea typeface="DengXian" panose="02010600030101010101" pitchFamily="2" charset="-122"/>
                <a:cs typeface="+mn-cs"/>
              </a:rPr>
              <a:t>those</a:t>
            </a:r>
            <a:r>
              <a:rPr kumimoji="0" lang="ro-RO" sz="2400" b="0" i="0" u="none" strike="noStrike" kern="1200" cap="none" spc="0" normalizeH="0" baseline="0" noProof="0" dirty="0">
                <a:ln>
                  <a:noFill/>
                </a:ln>
                <a:solidFill>
                  <a:schemeClr val="tx1">
                    <a:lumMod val="95000"/>
                    <a:lumOff val="5000"/>
                  </a:schemeClr>
                </a:solidFill>
                <a:effectLst/>
                <a:uLnTx/>
                <a:uFillTx/>
                <a:ea typeface="DengXian" panose="02010600030101010101" pitchFamily="2" charset="-122"/>
                <a:cs typeface="+mn-cs"/>
              </a:rPr>
              <a:t> </a:t>
            </a:r>
            <a:r>
              <a:rPr kumimoji="0" lang="ro-RO" sz="2400" b="0" i="0" u="none" strike="noStrike" kern="1200" cap="none" spc="0" normalizeH="0" baseline="0" noProof="0" dirty="0" err="1">
                <a:ln>
                  <a:noFill/>
                </a:ln>
                <a:solidFill>
                  <a:schemeClr val="tx1">
                    <a:lumMod val="95000"/>
                    <a:lumOff val="5000"/>
                  </a:schemeClr>
                </a:solidFill>
                <a:effectLst/>
                <a:uLnTx/>
                <a:uFillTx/>
                <a:ea typeface="DengXian" panose="02010600030101010101" pitchFamily="2" charset="-122"/>
                <a:cs typeface="+mn-cs"/>
              </a:rPr>
              <a:t>without</a:t>
            </a:r>
            <a:r>
              <a:rPr kumimoji="0" lang="ro-RO" sz="2400" b="0" i="0" u="none" strike="noStrike" kern="1200" cap="none" spc="0" normalizeH="0" baseline="0" noProof="0" dirty="0">
                <a:ln>
                  <a:noFill/>
                </a:ln>
                <a:solidFill>
                  <a:schemeClr val="tx1">
                    <a:lumMod val="95000"/>
                    <a:lumOff val="5000"/>
                  </a:schemeClr>
                </a:solidFill>
                <a:effectLst/>
                <a:uLnTx/>
                <a:uFillTx/>
                <a:ea typeface="DengXian" panose="02010600030101010101" pitchFamily="2" charset="-122"/>
                <a:cs typeface="+mn-cs"/>
              </a:rPr>
              <a:t> in </a:t>
            </a:r>
            <a:r>
              <a:rPr kumimoji="0" lang="ro-RO" sz="2400" b="0" i="0" u="none" strike="noStrike" kern="1200" cap="none" spc="0" normalizeH="0" baseline="0" noProof="0" dirty="0" err="1">
                <a:ln>
                  <a:noFill/>
                </a:ln>
                <a:solidFill>
                  <a:schemeClr val="tx1">
                    <a:lumMod val="95000"/>
                    <a:lumOff val="5000"/>
                  </a:schemeClr>
                </a:solidFill>
                <a:effectLst/>
                <a:uLnTx/>
                <a:uFillTx/>
                <a:ea typeface="DengXian" panose="02010600030101010101" pitchFamily="2" charset="-122"/>
                <a:cs typeface="+mn-cs"/>
              </a:rPr>
              <a:t>terms</a:t>
            </a:r>
            <a:r>
              <a:rPr kumimoji="0" lang="ro-RO" sz="2400" b="0" i="0" u="none" strike="noStrike" kern="1200" cap="none" spc="0" normalizeH="0" baseline="0" noProof="0" dirty="0">
                <a:ln>
                  <a:noFill/>
                </a:ln>
                <a:solidFill>
                  <a:schemeClr val="tx1">
                    <a:lumMod val="95000"/>
                    <a:lumOff val="5000"/>
                  </a:schemeClr>
                </a:solidFill>
                <a:effectLst/>
                <a:uLnTx/>
                <a:uFillTx/>
                <a:ea typeface="DengXian" panose="02010600030101010101" pitchFamily="2" charset="-122"/>
                <a:cs typeface="+mn-cs"/>
              </a:rPr>
              <a:t> of </a:t>
            </a:r>
            <a:r>
              <a:rPr kumimoji="0" lang="ro-RO" sz="2400" b="0" i="0" u="none" strike="noStrike" kern="1200" cap="none" spc="0" normalizeH="0" baseline="0" noProof="0" dirty="0" err="1">
                <a:ln>
                  <a:noFill/>
                </a:ln>
                <a:solidFill>
                  <a:schemeClr val="tx1">
                    <a:lumMod val="95000"/>
                    <a:lumOff val="5000"/>
                  </a:schemeClr>
                </a:solidFill>
                <a:effectLst/>
                <a:uLnTx/>
                <a:uFillTx/>
                <a:ea typeface="DengXian" panose="02010600030101010101" pitchFamily="2" charset="-122"/>
                <a:cs typeface="+mn-cs"/>
              </a:rPr>
              <a:t>the</a:t>
            </a:r>
            <a:r>
              <a:rPr kumimoji="0" lang="ro-RO" sz="2400" b="0" i="0" u="none" strike="noStrike" kern="1200" cap="none" spc="0" normalizeH="0" baseline="0" noProof="0" dirty="0">
                <a:ln>
                  <a:noFill/>
                </a:ln>
                <a:solidFill>
                  <a:schemeClr val="tx1">
                    <a:lumMod val="95000"/>
                    <a:lumOff val="5000"/>
                  </a:schemeClr>
                </a:solidFill>
                <a:effectLst/>
                <a:uLnTx/>
                <a:uFillTx/>
                <a:ea typeface="DengXian" panose="02010600030101010101" pitchFamily="2" charset="-122"/>
                <a:cs typeface="+mn-cs"/>
              </a:rPr>
              <a:t> </a:t>
            </a:r>
            <a:r>
              <a:rPr kumimoji="0" lang="ro-RO" sz="2400" b="0" i="0" u="none" strike="noStrike" kern="1200" cap="none" spc="0" normalizeH="0" baseline="0" noProof="0" dirty="0" err="1">
                <a:ln>
                  <a:noFill/>
                </a:ln>
                <a:solidFill>
                  <a:schemeClr val="tx1">
                    <a:lumMod val="95000"/>
                    <a:lumOff val="5000"/>
                  </a:schemeClr>
                </a:solidFill>
                <a:effectLst/>
                <a:uLnTx/>
                <a:uFillTx/>
                <a:ea typeface="DengXian" panose="02010600030101010101" pitchFamily="2" charset="-122"/>
                <a:cs typeface="+mn-cs"/>
              </a:rPr>
              <a:t>mean</a:t>
            </a:r>
            <a:r>
              <a:rPr kumimoji="0" lang="ro-RO" sz="2400" b="0" i="0" u="none" strike="noStrike" kern="1200" cap="none" spc="0" normalizeH="0" baseline="0" noProof="0" dirty="0">
                <a:ln>
                  <a:noFill/>
                </a:ln>
                <a:solidFill>
                  <a:schemeClr val="tx1">
                    <a:lumMod val="95000"/>
                    <a:lumOff val="5000"/>
                  </a:schemeClr>
                </a:solidFill>
                <a:effectLst/>
                <a:uLnTx/>
                <a:uFillTx/>
                <a:ea typeface="DengXian" panose="02010600030101010101" pitchFamily="2" charset="-122"/>
                <a:cs typeface="+mn-cs"/>
              </a:rPr>
              <a:t> </a:t>
            </a:r>
            <a:r>
              <a:rPr kumimoji="0" lang="ro-RO" sz="2400" b="0" i="0" u="none" strike="noStrike" kern="1200" cap="none" spc="0" normalizeH="0" baseline="0" noProof="0" dirty="0" err="1">
                <a:ln>
                  <a:noFill/>
                </a:ln>
                <a:solidFill>
                  <a:schemeClr val="tx1">
                    <a:lumMod val="95000"/>
                    <a:lumOff val="5000"/>
                  </a:schemeClr>
                </a:solidFill>
                <a:effectLst/>
                <a:uLnTx/>
                <a:uFillTx/>
                <a:ea typeface="DengXian" panose="02010600030101010101" pitchFamily="2" charset="-122"/>
                <a:cs typeface="+mn-cs"/>
              </a:rPr>
              <a:t>value</a:t>
            </a:r>
            <a:r>
              <a:rPr kumimoji="0" lang="ro-RO" sz="2400" b="0" i="0" u="none" strike="noStrike" kern="1200" cap="none" spc="0" normalizeH="0" baseline="0" noProof="0" dirty="0">
                <a:ln>
                  <a:noFill/>
                </a:ln>
                <a:solidFill>
                  <a:schemeClr val="tx1">
                    <a:lumMod val="95000"/>
                    <a:lumOff val="5000"/>
                  </a:schemeClr>
                </a:solidFill>
                <a:effectLst/>
                <a:uLnTx/>
                <a:uFillTx/>
                <a:ea typeface="DengXian" panose="02010600030101010101" pitchFamily="2" charset="-122"/>
                <a:cs typeface="+mn-cs"/>
              </a:rPr>
              <a:t> of </a:t>
            </a:r>
            <a:r>
              <a:rPr kumimoji="0" lang="ro-RO" sz="2400" b="0" i="0" u="none" strike="noStrike" kern="1200" cap="none" spc="0" normalizeH="0" baseline="0" noProof="0" dirty="0" err="1">
                <a:ln>
                  <a:noFill/>
                </a:ln>
                <a:solidFill>
                  <a:schemeClr val="tx1">
                    <a:lumMod val="95000"/>
                    <a:lumOff val="5000"/>
                  </a:schemeClr>
                </a:solidFill>
                <a:effectLst/>
                <a:uLnTx/>
                <a:uFillTx/>
                <a:ea typeface="DengXian" panose="02010600030101010101" pitchFamily="2" charset="-122"/>
                <a:cs typeface="+mn-cs"/>
              </a:rPr>
              <a:t>the</a:t>
            </a:r>
            <a:r>
              <a:rPr kumimoji="0" lang="ro-RO" sz="2400" b="0" i="0" u="none" strike="noStrike" kern="1200" cap="none" spc="0" normalizeH="0" baseline="0" noProof="0" dirty="0">
                <a:ln>
                  <a:noFill/>
                </a:ln>
                <a:solidFill>
                  <a:schemeClr val="tx1">
                    <a:lumMod val="95000"/>
                    <a:lumOff val="5000"/>
                  </a:schemeClr>
                </a:solidFill>
                <a:effectLst/>
                <a:uLnTx/>
                <a:uFillTx/>
                <a:ea typeface="DengXian" panose="02010600030101010101" pitchFamily="2" charset="-122"/>
                <a:cs typeface="+mn-cs"/>
              </a:rPr>
              <a:t> </a:t>
            </a:r>
            <a:r>
              <a:rPr kumimoji="0" lang="ro-RO" sz="2400" b="0" i="0" u="none" strike="noStrike" kern="1200" cap="none" spc="0" normalizeH="0" baseline="0" noProof="0" dirty="0" err="1">
                <a:ln>
                  <a:noFill/>
                </a:ln>
                <a:solidFill>
                  <a:schemeClr val="tx1">
                    <a:lumMod val="95000"/>
                    <a:lumOff val="5000"/>
                  </a:schemeClr>
                </a:solidFill>
                <a:effectLst/>
                <a:uLnTx/>
                <a:uFillTx/>
                <a:ea typeface="DengXian" panose="02010600030101010101" pitchFamily="2" charset="-122"/>
                <a:cs typeface="+mn-cs"/>
              </a:rPr>
              <a:t>score</a:t>
            </a:r>
            <a:r>
              <a:rPr kumimoji="0" lang="ro-RO" sz="2400" b="0" i="0" u="none" strike="noStrike" kern="1200" cap="none" spc="0" normalizeH="0" baseline="0" noProof="0" dirty="0">
                <a:ln>
                  <a:noFill/>
                </a:ln>
                <a:solidFill>
                  <a:schemeClr val="tx1">
                    <a:lumMod val="95000"/>
                    <a:lumOff val="5000"/>
                  </a:schemeClr>
                </a:solidFill>
                <a:effectLst/>
                <a:uLnTx/>
                <a:uFillTx/>
                <a:ea typeface="DengXian" panose="02010600030101010101" pitchFamily="2" charset="-122"/>
                <a:cs typeface="+mn-cs"/>
              </a:rPr>
              <a:t> </a:t>
            </a:r>
            <a:r>
              <a:rPr kumimoji="0" lang="ro-RO" sz="2400" b="0" i="0" u="none" strike="noStrike" kern="1200" cap="none" spc="0" normalizeH="0" baseline="0" noProof="0" dirty="0" err="1">
                <a:ln>
                  <a:noFill/>
                </a:ln>
                <a:solidFill>
                  <a:schemeClr val="tx1">
                    <a:lumMod val="95000"/>
                    <a:lumOff val="5000"/>
                  </a:schemeClr>
                </a:solidFill>
                <a:effectLst/>
                <a:uLnTx/>
                <a:uFillTx/>
                <a:ea typeface="DengXian" panose="02010600030101010101" pitchFamily="2" charset="-122"/>
                <a:cs typeface="+mn-cs"/>
              </a:rPr>
              <a:t>obtained</a:t>
            </a:r>
            <a:r>
              <a:rPr kumimoji="0" lang="ro-RO" sz="2400" b="0" i="0" u="none" strike="noStrike" kern="1200" cap="none" spc="0" normalizeH="0" baseline="0" noProof="0" dirty="0">
                <a:ln>
                  <a:noFill/>
                </a:ln>
                <a:solidFill>
                  <a:schemeClr val="tx1">
                    <a:lumMod val="95000"/>
                    <a:lumOff val="5000"/>
                  </a:schemeClr>
                </a:solidFill>
                <a:effectLst/>
                <a:uLnTx/>
                <a:uFillTx/>
                <a:ea typeface="DengXian" panose="02010600030101010101" pitchFamily="2" charset="-122"/>
                <a:cs typeface="+mn-cs"/>
              </a:rPr>
              <a:t> for "</a:t>
            </a:r>
            <a:r>
              <a:rPr kumimoji="0" lang="ro-RO" sz="2400" b="0" i="0" u="none" strike="noStrike" kern="1200" cap="none" spc="0" normalizeH="0" baseline="0" noProof="0" dirty="0" err="1">
                <a:ln>
                  <a:noFill/>
                </a:ln>
                <a:solidFill>
                  <a:schemeClr val="tx1">
                    <a:lumMod val="95000"/>
                    <a:lumOff val="5000"/>
                  </a:schemeClr>
                </a:solidFill>
                <a:effectLst/>
                <a:uLnTx/>
                <a:uFillTx/>
                <a:ea typeface="DengXian" panose="02010600030101010101" pitchFamily="2" charset="-122"/>
                <a:cs typeface="+mn-cs"/>
              </a:rPr>
              <a:t>Positive</a:t>
            </a:r>
            <a:r>
              <a:rPr kumimoji="0" lang="ro-RO" sz="2400" b="0" i="0" u="none" strike="noStrike" kern="1200" cap="none" spc="0" normalizeH="0" baseline="0" noProof="0" dirty="0">
                <a:ln>
                  <a:noFill/>
                </a:ln>
                <a:solidFill>
                  <a:schemeClr val="tx1">
                    <a:lumMod val="95000"/>
                    <a:lumOff val="5000"/>
                  </a:schemeClr>
                </a:solidFill>
                <a:effectLst/>
                <a:uLnTx/>
                <a:uFillTx/>
                <a:ea typeface="DengXian" panose="02010600030101010101" pitchFamily="2" charset="-122"/>
                <a:cs typeface="+mn-cs"/>
              </a:rPr>
              <a:t> </a:t>
            </a:r>
            <a:r>
              <a:rPr kumimoji="0" lang="ro-RO" sz="2400" b="0" i="0" u="none" strike="noStrike" kern="1200" cap="none" spc="0" normalizeH="0" baseline="0" noProof="0" dirty="0" err="1">
                <a:ln>
                  <a:noFill/>
                </a:ln>
                <a:solidFill>
                  <a:schemeClr val="tx1">
                    <a:lumMod val="95000"/>
                    <a:lumOff val="5000"/>
                  </a:schemeClr>
                </a:solidFill>
                <a:effectLst/>
                <a:uLnTx/>
                <a:uFillTx/>
                <a:ea typeface="DengXian" panose="02010600030101010101" pitchFamily="2" charset="-122"/>
                <a:cs typeface="+mn-cs"/>
              </a:rPr>
              <a:t>attitude</a:t>
            </a:r>
            <a:r>
              <a:rPr kumimoji="0" lang="ro-RO" sz="2400" b="0" i="0" u="none" strike="noStrike" kern="1200" cap="none" spc="0" normalizeH="0" baseline="0" noProof="0" dirty="0">
                <a:ln>
                  <a:noFill/>
                </a:ln>
                <a:solidFill>
                  <a:schemeClr val="tx1">
                    <a:lumMod val="95000"/>
                    <a:lumOff val="5000"/>
                  </a:schemeClr>
                </a:solidFill>
                <a:effectLst/>
                <a:uLnTx/>
                <a:uFillTx/>
                <a:ea typeface="DengXian" panose="02010600030101010101" pitchFamily="2" charset="-122"/>
                <a:cs typeface="+mn-cs"/>
              </a:rPr>
              <a:t> </a:t>
            </a:r>
            <a:r>
              <a:rPr kumimoji="0" lang="ro-RO" sz="2400" b="0" i="0" u="none" strike="noStrike" kern="1200" cap="none" spc="0" normalizeH="0" baseline="0" noProof="0" dirty="0" err="1">
                <a:ln>
                  <a:noFill/>
                </a:ln>
                <a:solidFill>
                  <a:schemeClr val="tx1">
                    <a:lumMod val="95000"/>
                    <a:lumOff val="5000"/>
                  </a:schemeClr>
                </a:solidFill>
                <a:effectLst/>
                <a:uLnTx/>
                <a:uFillTx/>
                <a:ea typeface="DengXian" panose="02010600030101010101" pitchFamily="2" charset="-122"/>
                <a:cs typeface="+mn-cs"/>
              </a:rPr>
              <a:t>towards</a:t>
            </a:r>
            <a:r>
              <a:rPr kumimoji="0" lang="ro-RO" sz="2400" b="0" i="0" u="none" strike="noStrike" kern="1200" cap="none" spc="0" normalizeH="0" baseline="0" noProof="0" dirty="0">
                <a:ln>
                  <a:noFill/>
                </a:ln>
                <a:solidFill>
                  <a:schemeClr val="tx1">
                    <a:lumMod val="95000"/>
                    <a:lumOff val="5000"/>
                  </a:schemeClr>
                </a:solidFill>
                <a:effectLst/>
                <a:uLnTx/>
                <a:uFillTx/>
                <a:ea typeface="DengXian" panose="02010600030101010101" pitchFamily="2" charset="-122"/>
                <a:cs typeface="+mn-cs"/>
              </a:rPr>
              <a:t> </a:t>
            </a:r>
            <a:r>
              <a:rPr kumimoji="0" lang="ro-RO" sz="2400" b="0" i="0" u="none" strike="noStrike" kern="1200" cap="none" spc="0" normalizeH="0" baseline="0" noProof="0" dirty="0" err="1">
                <a:ln>
                  <a:noFill/>
                </a:ln>
                <a:solidFill>
                  <a:schemeClr val="tx1">
                    <a:lumMod val="95000"/>
                    <a:lumOff val="5000"/>
                  </a:schemeClr>
                </a:solidFill>
                <a:effectLst/>
                <a:uLnTx/>
                <a:uFillTx/>
                <a:ea typeface="DengXian" panose="02010600030101010101" pitchFamily="2" charset="-122"/>
                <a:cs typeface="+mn-cs"/>
              </a:rPr>
              <a:t>sustainable</a:t>
            </a:r>
            <a:r>
              <a:rPr kumimoji="0" lang="ro-RO" sz="2400" b="0" i="0" u="none" strike="noStrike" kern="1200" cap="none" spc="0" normalizeH="0" baseline="0" noProof="0" dirty="0">
                <a:ln>
                  <a:noFill/>
                </a:ln>
                <a:solidFill>
                  <a:schemeClr val="tx1">
                    <a:lumMod val="95000"/>
                    <a:lumOff val="5000"/>
                  </a:schemeClr>
                </a:solidFill>
                <a:effectLst/>
                <a:uLnTx/>
                <a:uFillTx/>
                <a:ea typeface="DengXian" panose="02010600030101010101" pitchFamily="2" charset="-122"/>
                <a:cs typeface="+mn-cs"/>
              </a:rPr>
              <a:t> </a:t>
            </a:r>
            <a:r>
              <a:rPr kumimoji="0" lang="ro-RO" sz="2400" b="0" i="0" u="none" strike="noStrike" kern="1200" cap="none" spc="0" normalizeH="0" baseline="0" noProof="0" dirty="0" err="1">
                <a:ln>
                  <a:noFill/>
                </a:ln>
                <a:solidFill>
                  <a:schemeClr val="tx1">
                    <a:lumMod val="95000"/>
                    <a:lumOff val="5000"/>
                  </a:schemeClr>
                </a:solidFill>
                <a:effectLst/>
                <a:uLnTx/>
                <a:uFillTx/>
                <a:ea typeface="DengXian" panose="02010600030101010101" pitchFamily="2" charset="-122"/>
                <a:cs typeface="+mn-cs"/>
              </a:rPr>
              <a:t>tourism</a:t>
            </a:r>
            <a:r>
              <a:rPr kumimoji="0" lang="ro-RO" sz="2400" b="0" i="0" u="none" strike="noStrike" kern="1200" cap="none" spc="0" normalizeH="0" baseline="0" noProof="0" dirty="0">
                <a:ln>
                  <a:noFill/>
                </a:ln>
                <a:solidFill>
                  <a:schemeClr val="tx1">
                    <a:lumMod val="95000"/>
                    <a:lumOff val="5000"/>
                  </a:schemeClr>
                </a:solidFill>
                <a:effectLst/>
                <a:uLnTx/>
                <a:uFillTx/>
                <a:ea typeface="DengXian" panose="02010600030101010101" pitchFamily="2" charset="-122"/>
                <a:cs typeface="+mn-cs"/>
              </a:rPr>
              <a:t>".</a:t>
            </a:r>
            <a:r>
              <a:rPr kumimoji="0" lang="en-US" sz="2400" b="0" i="0" u="none" strike="noStrike" kern="1200" cap="none" spc="0" normalizeH="0" baseline="0" noProof="0" dirty="0">
                <a:ln>
                  <a:noFill/>
                </a:ln>
                <a:solidFill>
                  <a:schemeClr val="tx1">
                    <a:lumMod val="95000"/>
                    <a:lumOff val="5000"/>
                  </a:schemeClr>
                </a:solidFill>
                <a:effectLst/>
                <a:uLnTx/>
                <a:uFillTx/>
                <a:ea typeface="DengXian" panose="02010600030101010101" pitchFamily="2" charset="-122"/>
                <a:cs typeface="+mn-cs"/>
              </a:rPr>
              <a:t> </a:t>
            </a:r>
            <a:r>
              <a:rPr lang="en-US" sz="2400" dirty="0">
                <a:solidFill>
                  <a:schemeClr val="tx1">
                    <a:lumMod val="95000"/>
                    <a:lumOff val="5000"/>
                  </a:schemeClr>
                </a:solidFill>
                <a:effectLst/>
                <a:ea typeface="DengXian" panose="02010600030101010101" pitchFamily="2" charset="-122"/>
              </a:rPr>
              <a:t>Further research will be needed.</a:t>
            </a:r>
            <a:endParaRPr kumimoji="0" lang="en-US" sz="3600" b="0" i="0" u="none" strike="noStrike" kern="1200" cap="none" spc="0" normalizeH="0" baseline="0" noProof="0" dirty="0">
              <a:ln>
                <a:noFill/>
              </a:ln>
              <a:solidFill>
                <a:schemeClr val="tx1">
                  <a:lumMod val="95000"/>
                  <a:lumOff val="5000"/>
                </a:schemeClr>
              </a:solidFill>
              <a:effectLst/>
              <a:uLnTx/>
              <a:uFillTx/>
              <a:ea typeface="+mn-ea"/>
              <a:cs typeface="+mn-cs"/>
            </a:endParaRPr>
          </a:p>
        </p:txBody>
      </p:sp>
      <p:sp>
        <p:nvSpPr>
          <p:cNvPr id="27" name="Arrow: Down 26">
            <a:extLst>
              <a:ext uri="{FF2B5EF4-FFF2-40B4-BE49-F238E27FC236}">
                <a16:creationId xmlns:a16="http://schemas.microsoft.com/office/drawing/2014/main" id="{AEAC3F6A-3619-3BA8-3095-392E72F66660}"/>
              </a:ext>
            </a:extLst>
          </p:cNvPr>
          <p:cNvSpPr/>
          <p:nvPr/>
        </p:nvSpPr>
        <p:spPr>
          <a:xfrm>
            <a:off x="10069191" y="3936605"/>
            <a:ext cx="520861" cy="374488"/>
          </a:xfrm>
          <a:prstGeom prst="downArrow">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95000"/>
                  <a:lumOff val="5000"/>
                </a:schemeClr>
              </a:solidFill>
              <a:latin typeface="+mj-lt"/>
            </a:endParaRPr>
          </a:p>
        </p:txBody>
      </p:sp>
      <p:sp>
        <p:nvSpPr>
          <p:cNvPr id="29" name="Oval 28">
            <a:extLst>
              <a:ext uri="{FF2B5EF4-FFF2-40B4-BE49-F238E27FC236}">
                <a16:creationId xmlns:a16="http://schemas.microsoft.com/office/drawing/2014/main" id="{68DBECE3-3564-588F-5EA7-3A574B16566A}"/>
              </a:ext>
            </a:extLst>
          </p:cNvPr>
          <p:cNvSpPr/>
          <p:nvPr/>
        </p:nvSpPr>
        <p:spPr>
          <a:xfrm>
            <a:off x="3089355" y="3585386"/>
            <a:ext cx="1008609" cy="294291"/>
          </a:xfrm>
          <a:prstGeom prst="ellipse">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b="1" dirty="0">
              <a:solidFill>
                <a:schemeClr val="tx1">
                  <a:lumMod val="95000"/>
                  <a:lumOff val="5000"/>
                </a:schemeClr>
              </a:solidFill>
            </a:endParaRPr>
          </a:p>
        </p:txBody>
      </p:sp>
      <p:pic>
        <p:nvPicPr>
          <p:cNvPr id="9" name="Picture 8">
            <a:extLst>
              <a:ext uri="{FF2B5EF4-FFF2-40B4-BE49-F238E27FC236}">
                <a16:creationId xmlns:a16="http://schemas.microsoft.com/office/drawing/2014/main" id="{21B8286C-CAE9-0422-F95F-C3B1075E9FD2}"/>
              </a:ext>
            </a:extLst>
          </p:cNvPr>
          <p:cNvPicPr>
            <a:picLocks noChangeAspect="1"/>
          </p:cNvPicPr>
          <p:nvPr/>
        </p:nvPicPr>
        <p:blipFill>
          <a:blip r:embed="rId12">
            <a:duotone>
              <a:prstClr val="black"/>
              <a:schemeClr val="tx2">
                <a:tint val="45000"/>
                <a:satMod val="400000"/>
              </a:schemeClr>
            </a:duotone>
          </a:blip>
          <a:stretch>
            <a:fillRect/>
          </a:stretch>
        </p:blipFill>
        <p:spPr>
          <a:xfrm>
            <a:off x="873596" y="2200493"/>
            <a:ext cx="8988068" cy="2572304"/>
          </a:xfrm>
          <a:prstGeom prst="rect">
            <a:avLst/>
          </a:prstGeom>
          <a:noFill/>
        </p:spPr>
      </p:pic>
      <p:sp>
        <p:nvSpPr>
          <p:cNvPr id="10" name="TextBox 9">
            <a:extLst>
              <a:ext uri="{FF2B5EF4-FFF2-40B4-BE49-F238E27FC236}">
                <a16:creationId xmlns:a16="http://schemas.microsoft.com/office/drawing/2014/main" id="{207F31A5-5E1C-58DC-F594-E4D048A67942}"/>
              </a:ext>
            </a:extLst>
          </p:cNvPr>
          <p:cNvSpPr txBox="1"/>
          <p:nvPr/>
        </p:nvSpPr>
        <p:spPr>
          <a:xfrm>
            <a:off x="935335" y="2200493"/>
            <a:ext cx="1395001" cy="1323439"/>
          </a:xfrm>
          <a:prstGeom prst="rect">
            <a:avLst/>
          </a:prstGeom>
          <a:ln>
            <a:noFill/>
          </a:ln>
        </p:spPr>
        <p:style>
          <a:lnRef idx="2">
            <a:schemeClr val="accent3"/>
          </a:lnRef>
          <a:fillRef idx="1">
            <a:schemeClr val="lt1"/>
          </a:fillRef>
          <a:effectRef idx="0">
            <a:schemeClr val="accent3"/>
          </a:effectRef>
          <a:fontRef idx="minor">
            <a:schemeClr val="dk1"/>
          </a:fontRef>
        </p:style>
        <p:txBody>
          <a:bodyPr wrap="square">
            <a:spAutoFit/>
          </a:bodyPr>
          <a:lstStyle/>
          <a:p>
            <a:pPr algn="ctr"/>
            <a:r>
              <a:rPr lang="en-US" sz="1600" dirty="0">
                <a:solidFill>
                  <a:schemeClr val="tx1">
                    <a:lumMod val="95000"/>
                    <a:lumOff val="5000"/>
                  </a:schemeClr>
                </a:solidFill>
              </a:rPr>
              <a:t>Positive Attitude towards Sustainable Tourism</a:t>
            </a:r>
          </a:p>
        </p:txBody>
      </p:sp>
    </p:spTree>
    <p:extLst>
      <p:ext uri="{BB962C8B-B14F-4D97-AF65-F5344CB8AC3E}">
        <p14:creationId xmlns:p14="http://schemas.microsoft.com/office/powerpoint/2010/main" val="13252590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C16992-0B92-DE97-7324-06D8CAEB3D5D}"/>
            </a:ext>
          </a:extLst>
        </p:cNvPr>
        <p:cNvGrpSpPr/>
        <p:nvPr/>
      </p:nvGrpSpPr>
      <p:grpSpPr>
        <a:xfrm>
          <a:off x="0" y="0"/>
          <a:ext cx="0" cy="0"/>
          <a:chOff x="0" y="0"/>
          <a:chExt cx="0" cy="0"/>
        </a:xfrm>
      </p:grpSpPr>
      <p:pic>
        <p:nvPicPr>
          <p:cNvPr id="8" name="Picture 7" descr="A black background with blue dots">
            <a:extLst>
              <a:ext uri="{FF2B5EF4-FFF2-40B4-BE49-F238E27FC236}">
                <a16:creationId xmlns:a16="http://schemas.microsoft.com/office/drawing/2014/main" id="{CF6A0BC8-1A46-D6FD-E5EC-56729455DB9A}"/>
              </a:ext>
            </a:extLst>
          </p:cNvPr>
          <p:cNvPicPr/>
          <p:nvPr/>
        </p:nvPicPr>
        <p:blipFill>
          <a:blip r:embed="rId3" cstate="print">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3161396" y="-2314584"/>
            <a:ext cx="10957810" cy="10476330"/>
          </a:xfrm>
          <a:prstGeom prst="rect">
            <a:avLst/>
          </a:prstGeom>
          <a:noFill/>
          <a:ln>
            <a:noFill/>
          </a:ln>
        </p:spPr>
      </p:pic>
      <p:pic>
        <p:nvPicPr>
          <p:cNvPr id="4" name="Picture 3" descr="A map of europe with black dots&#10;&#10;Description automatically generated">
            <a:extLst>
              <a:ext uri="{FF2B5EF4-FFF2-40B4-BE49-F238E27FC236}">
                <a16:creationId xmlns:a16="http://schemas.microsoft.com/office/drawing/2014/main" id="{C2C1E690-D164-7790-EA48-CF02FD6AF5B4}"/>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5946911" y="5735637"/>
            <a:ext cx="2160270" cy="967740"/>
          </a:xfrm>
          <a:prstGeom prst="rect">
            <a:avLst/>
          </a:prstGeom>
        </p:spPr>
      </p:pic>
      <p:sp>
        <p:nvSpPr>
          <p:cNvPr id="5" name="Rectangle: Rounded Corners 4">
            <a:extLst>
              <a:ext uri="{FF2B5EF4-FFF2-40B4-BE49-F238E27FC236}">
                <a16:creationId xmlns:a16="http://schemas.microsoft.com/office/drawing/2014/main" id="{4BF38C3A-3F86-CF84-B929-1E93FAA2972E}"/>
              </a:ext>
            </a:extLst>
          </p:cNvPr>
          <p:cNvSpPr/>
          <p:nvPr/>
        </p:nvSpPr>
        <p:spPr>
          <a:xfrm>
            <a:off x="-1" y="6100997"/>
            <a:ext cx="5787827" cy="248212"/>
          </a:xfrm>
          <a:prstGeom prst="roundRect">
            <a:avLst/>
          </a:prstGeom>
          <a:solidFill>
            <a:srgbClr val="2DB2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Box 2">
            <a:extLst>
              <a:ext uri="{FF2B5EF4-FFF2-40B4-BE49-F238E27FC236}">
                <a16:creationId xmlns:a16="http://schemas.microsoft.com/office/drawing/2014/main" id="{5196AF0A-B291-8F0A-603E-9A82FFDC66AD}"/>
              </a:ext>
            </a:extLst>
          </p:cNvPr>
          <p:cNvSpPr txBox="1"/>
          <p:nvPr/>
        </p:nvSpPr>
        <p:spPr bwMode="auto">
          <a:xfrm>
            <a:off x="8120362" y="5826043"/>
            <a:ext cx="3566160" cy="807978"/>
          </a:xfrm>
          <a:prstGeom prst="rect">
            <a:avLst/>
          </a:prstGeom>
          <a:noFill/>
          <a:ln w="9525">
            <a:noFill/>
            <a:miter lim="800000"/>
            <a:headEnd/>
            <a:tailEnd/>
          </a:ln>
        </p:spPr>
        <p:txBody>
          <a:bodyPr rot="0" vert="horz" wrap="square" lIns="91440" tIns="45720" rIns="91440" bIns="45720" anchor="t" anchorCtr="0">
            <a:spAutoFit/>
          </a:bodyPr>
          <a:lstStyle/>
          <a:p>
            <a:pPr marL="0" marR="0" algn="ctr">
              <a:lnSpc>
                <a:spcPct val="107000"/>
              </a:lnSpc>
              <a:spcBef>
                <a:spcPts val="0"/>
              </a:spcBef>
              <a:spcAft>
                <a:spcPts val="0"/>
              </a:spcAft>
            </a:pPr>
            <a:r>
              <a:rPr lang="en-US" sz="1200" b="1" dirty="0">
                <a:effectLst/>
                <a:latin typeface="Noto Sans" panose="020B0502040504020204" pitchFamily="34" charset="0"/>
                <a:ea typeface="Calibri" panose="020F0502020204030204" pitchFamily="34" charset="0"/>
                <a:cs typeface="Arial" panose="020B0604020202020204" pitchFamily="34" charset="0"/>
              </a:rPr>
              <a:t>First Annual FORTHEM conference</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0" marR="0" algn="ctr">
              <a:lnSpc>
                <a:spcPct val="107000"/>
              </a:lnSpc>
              <a:spcBef>
                <a:spcPts val="0"/>
              </a:spcBef>
              <a:spcAft>
                <a:spcPts val="0"/>
              </a:spcAft>
            </a:pPr>
            <a:r>
              <a:rPr lang="en-US" sz="2000" b="1" dirty="0">
                <a:solidFill>
                  <a:srgbClr val="2DB2BB"/>
                </a:solidFill>
                <a:effectLst/>
                <a:latin typeface="Noto Sans" panose="020B0502040504020204" pitchFamily="34" charset="0"/>
                <a:ea typeface="Calibri" panose="020F0502020204030204" pitchFamily="34" charset="0"/>
                <a:cs typeface="Arial" panose="020B0604020202020204" pitchFamily="34" charset="0"/>
              </a:rPr>
              <a:t>FORTHEM – For the Future</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0" marR="0" algn="ctr">
              <a:lnSpc>
                <a:spcPct val="107000"/>
              </a:lnSpc>
              <a:spcBef>
                <a:spcPts val="0"/>
              </a:spcBef>
              <a:spcAft>
                <a:spcPts val="0"/>
              </a:spcAft>
            </a:pPr>
            <a:r>
              <a:rPr lang="lv-LV" sz="1200" b="1" i="1" dirty="0">
                <a:effectLst/>
                <a:latin typeface="Noto Sans" panose="020B0502040504020204" pitchFamily="34" charset="0"/>
                <a:ea typeface="Calibri" panose="020F0502020204030204" pitchFamily="34" charset="0"/>
                <a:cs typeface="Arial" panose="020B0604020202020204" pitchFamily="34" charset="0"/>
              </a:rPr>
              <a:t>March 6-8, 2024</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7" name="Rectangle: Rounded Corners 6">
            <a:extLst>
              <a:ext uri="{FF2B5EF4-FFF2-40B4-BE49-F238E27FC236}">
                <a16:creationId xmlns:a16="http://schemas.microsoft.com/office/drawing/2014/main" id="{F77ED5D4-B3E1-0EDC-1F95-4F6F56C8C78A}"/>
              </a:ext>
            </a:extLst>
          </p:cNvPr>
          <p:cNvSpPr/>
          <p:nvPr/>
        </p:nvSpPr>
        <p:spPr>
          <a:xfrm>
            <a:off x="11836422" y="6100997"/>
            <a:ext cx="393501" cy="254051"/>
          </a:xfrm>
          <a:prstGeom prst="roundRect">
            <a:avLst/>
          </a:prstGeom>
          <a:solidFill>
            <a:srgbClr val="2DB2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0164F2E-7212-AD29-C2FE-BDDB38EE960C}"/>
              </a:ext>
            </a:extLst>
          </p:cNvPr>
          <p:cNvSpPr>
            <a:spLocks noGrp="1"/>
          </p:cNvSpPr>
          <p:nvPr>
            <p:ph type="title"/>
          </p:nvPr>
        </p:nvSpPr>
        <p:spPr>
          <a:xfrm>
            <a:off x="95084" y="-27376"/>
            <a:ext cx="6279776" cy="744170"/>
          </a:xfrm>
        </p:spPr>
        <p:txBody>
          <a:bodyPr>
            <a:normAutofit/>
          </a:bodyPr>
          <a:lstStyle/>
          <a:p>
            <a:r>
              <a:rPr lang="en-US" b="1" dirty="0"/>
              <a:t>Results – statistical analysis</a:t>
            </a:r>
          </a:p>
        </p:txBody>
      </p:sp>
      <p:sp>
        <p:nvSpPr>
          <p:cNvPr id="24" name="TextBox 23">
            <a:extLst>
              <a:ext uri="{FF2B5EF4-FFF2-40B4-BE49-F238E27FC236}">
                <a16:creationId xmlns:a16="http://schemas.microsoft.com/office/drawing/2014/main" id="{347AB7D5-CF63-42E7-3B6A-325ECE4EC46E}"/>
              </a:ext>
            </a:extLst>
          </p:cNvPr>
          <p:cNvSpPr txBox="1"/>
          <p:nvPr/>
        </p:nvSpPr>
        <p:spPr>
          <a:xfrm>
            <a:off x="844076" y="1359927"/>
            <a:ext cx="2606804" cy="769441"/>
          </a:xfrm>
          <a:prstGeom prst="rect">
            <a:avLst/>
          </a:prstGeom>
          <a:noFill/>
        </p:spPr>
        <p:txBody>
          <a:bodyPr wrap="square">
            <a:spAutoFit/>
          </a:bodyPr>
          <a:lstStyle/>
          <a:p>
            <a:r>
              <a:rPr lang="en-US" sz="4400" b="1" dirty="0">
                <a:solidFill>
                  <a:prstClr val="black"/>
                </a:solidFill>
                <a:latin typeface="Calibri Light" panose="020F0302020204030204"/>
                <a:ea typeface="+mj-ea"/>
                <a:cs typeface="+mj-cs"/>
              </a:rPr>
              <a:t>H4</a:t>
            </a:r>
            <a:endParaRPr lang="en-US" b="1" dirty="0"/>
          </a:p>
        </p:txBody>
      </p:sp>
      <p:graphicFrame>
        <p:nvGraphicFramePr>
          <p:cNvPr id="3" name="Content Placeholder 3">
            <a:extLst>
              <a:ext uri="{FF2B5EF4-FFF2-40B4-BE49-F238E27FC236}">
                <a16:creationId xmlns:a16="http://schemas.microsoft.com/office/drawing/2014/main" id="{9B16CF76-EBAB-B0DB-A9F2-A491AE2B5F33}"/>
              </a:ext>
            </a:extLst>
          </p:cNvPr>
          <p:cNvGraphicFramePr>
            <a:graphicFrameLocks/>
          </p:cNvGraphicFramePr>
          <p:nvPr>
            <p:extLst>
              <p:ext uri="{D42A27DB-BD31-4B8C-83A1-F6EECF244321}">
                <p14:modId xmlns:p14="http://schemas.microsoft.com/office/powerpoint/2010/main" val="3910795235"/>
              </p:ext>
            </p:extLst>
          </p:nvPr>
        </p:nvGraphicFramePr>
        <p:xfrm>
          <a:off x="1921397" y="696589"/>
          <a:ext cx="7643943" cy="1388615"/>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21" name="Picture 20">
            <a:extLst>
              <a:ext uri="{FF2B5EF4-FFF2-40B4-BE49-F238E27FC236}">
                <a16:creationId xmlns:a16="http://schemas.microsoft.com/office/drawing/2014/main" id="{0C9A0876-CEAD-EC5B-041E-A6FE97FFEAC7}"/>
              </a:ext>
            </a:extLst>
          </p:cNvPr>
          <p:cNvPicPr>
            <a:picLocks noChangeAspect="1"/>
          </p:cNvPicPr>
          <p:nvPr/>
        </p:nvPicPr>
        <p:blipFill rotWithShape="1">
          <a:blip r:embed="rId11">
            <a:grayscl/>
          </a:blip>
          <a:srcRect r="17231"/>
          <a:stretch/>
        </p:blipFill>
        <p:spPr>
          <a:xfrm>
            <a:off x="50523" y="644004"/>
            <a:ext cx="1036154" cy="1673836"/>
          </a:xfrm>
          <a:prstGeom prst="rect">
            <a:avLst/>
          </a:prstGeom>
          <a:ln>
            <a:noFill/>
          </a:ln>
          <a:effectLst>
            <a:softEdge rad="112500"/>
          </a:effectLst>
        </p:spPr>
      </p:pic>
      <p:sp>
        <p:nvSpPr>
          <p:cNvPr id="23" name="TextBox 22">
            <a:extLst>
              <a:ext uri="{FF2B5EF4-FFF2-40B4-BE49-F238E27FC236}">
                <a16:creationId xmlns:a16="http://schemas.microsoft.com/office/drawing/2014/main" id="{0BA5EE5C-C6A2-3241-03B8-202A9739BB05}"/>
              </a:ext>
            </a:extLst>
          </p:cNvPr>
          <p:cNvSpPr txBox="1"/>
          <p:nvPr/>
        </p:nvSpPr>
        <p:spPr>
          <a:xfrm>
            <a:off x="9630922" y="1200709"/>
            <a:ext cx="2366682" cy="461665"/>
          </a:xfrm>
          <a:prstGeom prst="rect">
            <a:avLst/>
          </a:prstGeom>
          <a:noFill/>
        </p:spPr>
        <p:txBody>
          <a:bodyPr wrap="square">
            <a:spAutoFit/>
          </a:bodyPr>
          <a:lstStyle/>
          <a:p>
            <a:r>
              <a:rPr lang="ro-RO" sz="2400" b="1" dirty="0">
                <a:solidFill>
                  <a:schemeClr val="tx1">
                    <a:lumMod val="95000"/>
                    <a:lumOff val="5000"/>
                  </a:schemeClr>
                </a:solidFill>
                <a:effectLst/>
                <a:highlight>
                  <a:srgbClr val="FFFF00"/>
                </a:highlight>
                <a:latin typeface="+mj-lt"/>
                <a:ea typeface="DengXian" panose="02010600030101010101" pitchFamily="2" charset="-122"/>
              </a:rPr>
              <a:t>95 </a:t>
            </a:r>
            <a:r>
              <a:rPr lang="ro-RO" sz="2400" b="1" dirty="0" err="1">
                <a:solidFill>
                  <a:schemeClr val="tx1">
                    <a:lumMod val="95000"/>
                    <a:lumOff val="5000"/>
                  </a:schemeClr>
                </a:solidFill>
                <a:effectLst/>
                <a:highlight>
                  <a:srgbClr val="FFFF00"/>
                </a:highlight>
                <a:latin typeface="+mj-lt"/>
                <a:ea typeface="DengXian" panose="02010600030101010101" pitchFamily="2" charset="-122"/>
              </a:rPr>
              <a:t>respondents</a:t>
            </a:r>
            <a:endParaRPr lang="ro-RO" sz="2400" b="1" dirty="0">
              <a:solidFill>
                <a:schemeClr val="tx1">
                  <a:lumMod val="95000"/>
                  <a:lumOff val="5000"/>
                </a:schemeClr>
              </a:solidFill>
              <a:effectLst/>
              <a:highlight>
                <a:srgbClr val="FFFF00"/>
              </a:highlight>
              <a:latin typeface="+mj-lt"/>
              <a:ea typeface="DengXian" panose="02010600030101010101" pitchFamily="2" charset="-122"/>
            </a:endParaRPr>
          </a:p>
        </p:txBody>
      </p:sp>
      <p:sp>
        <p:nvSpPr>
          <p:cNvPr id="27" name="Arrow: Down 26">
            <a:extLst>
              <a:ext uri="{FF2B5EF4-FFF2-40B4-BE49-F238E27FC236}">
                <a16:creationId xmlns:a16="http://schemas.microsoft.com/office/drawing/2014/main" id="{B74B7FE5-C797-174B-C5B0-499E1DC31B88}"/>
              </a:ext>
            </a:extLst>
          </p:cNvPr>
          <p:cNvSpPr/>
          <p:nvPr/>
        </p:nvSpPr>
        <p:spPr>
          <a:xfrm>
            <a:off x="10069191" y="3936605"/>
            <a:ext cx="520861" cy="374488"/>
          </a:xfrm>
          <a:prstGeom prst="downArrow">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95000"/>
                  <a:lumOff val="5000"/>
                </a:schemeClr>
              </a:solidFill>
              <a:latin typeface="+mj-lt"/>
            </a:endParaRPr>
          </a:p>
        </p:txBody>
      </p:sp>
      <p:sp>
        <p:nvSpPr>
          <p:cNvPr id="29" name="Oval 28">
            <a:extLst>
              <a:ext uri="{FF2B5EF4-FFF2-40B4-BE49-F238E27FC236}">
                <a16:creationId xmlns:a16="http://schemas.microsoft.com/office/drawing/2014/main" id="{6D90C7C4-893C-A9B8-FA17-8A7BF07925E0}"/>
              </a:ext>
            </a:extLst>
          </p:cNvPr>
          <p:cNvSpPr/>
          <p:nvPr/>
        </p:nvSpPr>
        <p:spPr>
          <a:xfrm>
            <a:off x="5787827" y="3621209"/>
            <a:ext cx="3327964" cy="315396"/>
          </a:xfrm>
          <a:prstGeom prst="ellipse">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b="1" dirty="0">
              <a:solidFill>
                <a:schemeClr val="tx1">
                  <a:lumMod val="95000"/>
                  <a:lumOff val="5000"/>
                </a:schemeClr>
              </a:solidFill>
            </a:endParaRPr>
          </a:p>
        </p:txBody>
      </p:sp>
      <p:sp>
        <p:nvSpPr>
          <p:cNvPr id="10" name="TextBox 9">
            <a:extLst>
              <a:ext uri="{FF2B5EF4-FFF2-40B4-BE49-F238E27FC236}">
                <a16:creationId xmlns:a16="http://schemas.microsoft.com/office/drawing/2014/main" id="{B40789E8-989F-4240-E2E3-96C840607144}"/>
              </a:ext>
            </a:extLst>
          </p:cNvPr>
          <p:cNvSpPr txBox="1"/>
          <p:nvPr/>
        </p:nvSpPr>
        <p:spPr>
          <a:xfrm>
            <a:off x="9397709" y="4428832"/>
            <a:ext cx="1863823" cy="707886"/>
          </a:xfrm>
          <a:prstGeom prst="rect">
            <a:avLst/>
          </a:prstGeom>
          <a:noFill/>
        </p:spPr>
        <p:txBody>
          <a:bodyPr wrap="square">
            <a:spAutoFit/>
          </a:bodyPr>
          <a:lstStyle/>
          <a:p>
            <a:pPr algn="ctr"/>
            <a:r>
              <a:rPr lang="ro-RO" sz="2000" b="1" dirty="0">
                <a:solidFill>
                  <a:schemeClr val="tx1">
                    <a:lumMod val="95000"/>
                    <a:lumOff val="5000"/>
                  </a:schemeClr>
                </a:solidFill>
                <a:effectLst/>
                <a:latin typeface="+mj-lt"/>
                <a:ea typeface="DengXian" panose="02010600030101010101" pitchFamily="2" charset="-122"/>
              </a:rPr>
              <a:t>Hypothesis </a:t>
            </a:r>
          </a:p>
          <a:p>
            <a:pPr algn="ctr"/>
            <a:r>
              <a:rPr lang="ro-RO" sz="2000" b="1" dirty="0">
                <a:solidFill>
                  <a:schemeClr val="tx1">
                    <a:lumMod val="95000"/>
                    <a:lumOff val="5000"/>
                  </a:schemeClr>
                </a:solidFill>
                <a:effectLst/>
                <a:latin typeface="+mj-lt"/>
                <a:ea typeface="DengXian" panose="02010600030101010101" pitchFamily="2" charset="-122"/>
              </a:rPr>
              <a:t>confirmed!</a:t>
            </a:r>
            <a:endParaRPr lang="en-US" sz="2000" b="1" dirty="0">
              <a:solidFill>
                <a:schemeClr val="tx1">
                  <a:lumMod val="95000"/>
                  <a:lumOff val="5000"/>
                </a:schemeClr>
              </a:solidFill>
            </a:endParaRPr>
          </a:p>
        </p:txBody>
      </p:sp>
      <p:pic>
        <p:nvPicPr>
          <p:cNvPr id="11" name="Picture 10">
            <a:extLst>
              <a:ext uri="{FF2B5EF4-FFF2-40B4-BE49-F238E27FC236}">
                <a16:creationId xmlns:a16="http://schemas.microsoft.com/office/drawing/2014/main" id="{294C8D15-B5BC-92DB-CCFB-221E5A5DEED9}"/>
              </a:ext>
            </a:extLst>
          </p:cNvPr>
          <p:cNvPicPr>
            <a:picLocks noChangeAspect="1"/>
          </p:cNvPicPr>
          <p:nvPr/>
        </p:nvPicPr>
        <p:blipFill>
          <a:blip r:embed="rId12"/>
          <a:stretch>
            <a:fillRect/>
          </a:stretch>
        </p:blipFill>
        <p:spPr>
          <a:xfrm>
            <a:off x="194448" y="2245049"/>
            <a:ext cx="8689570" cy="3707462"/>
          </a:xfrm>
          <a:prstGeom prst="rect">
            <a:avLst/>
          </a:prstGeom>
        </p:spPr>
      </p:pic>
      <p:sp>
        <p:nvSpPr>
          <p:cNvPr id="9" name="TextBox 8">
            <a:extLst>
              <a:ext uri="{FF2B5EF4-FFF2-40B4-BE49-F238E27FC236}">
                <a16:creationId xmlns:a16="http://schemas.microsoft.com/office/drawing/2014/main" id="{53FA15D4-4FA8-DD22-4EDC-1F0892C423BE}"/>
              </a:ext>
            </a:extLst>
          </p:cNvPr>
          <p:cNvSpPr txBox="1"/>
          <p:nvPr/>
        </p:nvSpPr>
        <p:spPr>
          <a:xfrm>
            <a:off x="209752" y="3752861"/>
            <a:ext cx="1272207" cy="1323439"/>
          </a:xfrm>
          <a:prstGeom prst="rect">
            <a:avLst/>
          </a:prstGeom>
          <a:ln>
            <a:noFill/>
          </a:ln>
        </p:spPr>
        <p:style>
          <a:lnRef idx="2">
            <a:schemeClr val="accent3"/>
          </a:lnRef>
          <a:fillRef idx="1">
            <a:schemeClr val="lt1"/>
          </a:fillRef>
          <a:effectRef idx="0">
            <a:schemeClr val="accent3"/>
          </a:effectRef>
          <a:fontRef idx="minor">
            <a:schemeClr val="dk1"/>
          </a:fontRef>
        </p:style>
        <p:txBody>
          <a:bodyPr wrap="square">
            <a:spAutoFit/>
          </a:bodyPr>
          <a:lstStyle/>
          <a:p>
            <a:pPr algn="ctr"/>
            <a:r>
              <a:rPr lang="en-US" sz="1600" dirty="0">
                <a:solidFill>
                  <a:schemeClr val="tx1">
                    <a:lumMod val="95000"/>
                    <a:lumOff val="5000"/>
                  </a:schemeClr>
                </a:solidFill>
              </a:rPr>
              <a:t>Positive Attitude towards Sustainable Tourism</a:t>
            </a:r>
          </a:p>
        </p:txBody>
      </p:sp>
    </p:spTree>
    <p:extLst>
      <p:ext uri="{BB962C8B-B14F-4D97-AF65-F5344CB8AC3E}">
        <p14:creationId xmlns:p14="http://schemas.microsoft.com/office/powerpoint/2010/main" val="20293711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black background with blue dots">
            <a:extLst>
              <a:ext uri="{FF2B5EF4-FFF2-40B4-BE49-F238E27FC236}">
                <a16:creationId xmlns:a16="http://schemas.microsoft.com/office/drawing/2014/main" id="{4C0E24F0-71FE-4E60-88FD-4235642A2A82}"/>
              </a:ext>
            </a:extLst>
          </p:cNvPr>
          <p:cNvPicPr/>
          <p:nvPr/>
        </p:nvPicPr>
        <p:blipFill>
          <a:blip r:embed="rId3" cstate="print">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2953059" y="-2293872"/>
            <a:ext cx="10957810" cy="10476330"/>
          </a:xfrm>
          <a:prstGeom prst="rect">
            <a:avLst/>
          </a:prstGeom>
          <a:noFill/>
          <a:ln>
            <a:noFill/>
          </a:ln>
        </p:spPr>
      </p:pic>
      <p:pic>
        <p:nvPicPr>
          <p:cNvPr id="4" name="Picture 3" descr="A map of europe with black dots&#10;&#10;Description automatically generated">
            <a:extLst>
              <a:ext uri="{FF2B5EF4-FFF2-40B4-BE49-F238E27FC236}">
                <a16:creationId xmlns:a16="http://schemas.microsoft.com/office/drawing/2014/main" id="{DB95BB77-94DE-A04C-5D84-4645C7989EC6}"/>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5946911" y="5735637"/>
            <a:ext cx="2160270" cy="967740"/>
          </a:xfrm>
          <a:prstGeom prst="rect">
            <a:avLst/>
          </a:prstGeom>
        </p:spPr>
      </p:pic>
      <p:sp>
        <p:nvSpPr>
          <p:cNvPr id="5" name="Rectangle: Rounded Corners 4">
            <a:extLst>
              <a:ext uri="{FF2B5EF4-FFF2-40B4-BE49-F238E27FC236}">
                <a16:creationId xmlns:a16="http://schemas.microsoft.com/office/drawing/2014/main" id="{01D48C88-8DEF-A4E7-D485-B33477126548}"/>
              </a:ext>
            </a:extLst>
          </p:cNvPr>
          <p:cNvSpPr/>
          <p:nvPr/>
        </p:nvSpPr>
        <p:spPr>
          <a:xfrm>
            <a:off x="-1" y="6100997"/>
            <a:ext cx="5787827" cy="248212"/>
          </a:xfrm>
          <a:prstGeom prst="roundRect">
            <a:avLst/>
          </a:prstGeom>
          <a:solidFill>
            <a:srgbClr val="2DB2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Box 2">
            <a:extLst>
              <a:ext uri="{FF2B5EF4-FFF2-40B4-BE49-F238E27FC236}">
                <a16:creationId xmlns:a16="http://schemas.microsoft.com/office/drawing/2014/main" id="{2E916490-8091-5974-3C08-0422EE14AB24}"/>
              </a:ext>
            </a:extLst>
          </p:cNvPr>
          <p:cNvSpPr txBox="1"/>
          <p:nvPr/>
        </p:nvSpPr>
        <p:spPr bwMode="auto">
          <a:xfrm>
            <a:off x="8120362" y="5826043"/>
            <a:ext cx="3566160" cy="807978"/>
          </a:xfrm>
          <a:prstGeom prst="rect">
            <a:avLst/>
          </a:prstGeom>
          <a:noFill/>
          <a:ln w="9525">
            <a:noFill/>
            <a:miter lim="800000"/>
            <a:headEnd/>
            <a:tailEnd/>
          </a:ln>
        </p:spPr>
        <p:txBody>
          <a:bodyPr rot="0" vert="horz" wrap="square" lIns="91440" tIns="45720" rIns="91440" bIns="45720" anchor="t" anchorCtr="0">
            <a:spAutoFit/>
          </a:bodyPr>
          <a:lstStyle/>
          <a:p>
            <a:pPr marL="0" marR="0" algn="ctr">
              <a:lnSpc>
                <a:spcPct val="107000"/>
              </a:lnSpc>
              <a:spcBef>
                <a:spcPts val="0"/>
              </a:spcBef>
              <a:spcAft>
                <a:spcPts val="0"/>
              </a:spcAft>
            </a:pPr>
            <a:r>
              <a:rPr lang="en-US" sz="1200" b="1" dirty="0">
                <a:effectLst/>
                <a:latin typeface="Noto Sans" panose="020B0502040504020204" pitchFamily="34" charset="0"/>
                <a:ea typeface="Calibri" panose="020F0502020204030204" pitchFamily="34" charset="0"/>
                <a:cs typeface="Arial" panose="020B0604020202020204" pitchFamily="34" charset="0"/>
              </a:rPr>
              <a:t>First Annual FORTHEM conference</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0" marR="0" algn="ctr">
              <a:lnSpc>
                <a:spcPct val="107000"/>
              </a:lnSpc>
              <a:spcBef>
                <a:spcPts val="0"/>
              </a:spcBef>
              <a:spcAft>
                <a:spcPts val="0"/>
              </a:spcAft>
            </a:pPr>
            <a:r>
              <a:rPr lang="en-US" sz="2000" b="1" dirty="0">
                <a:solidFill>
                  <a:srgbClr val="2DB2BB"/>
                </a:solidFill>
                <a:effectLst/>
                <a:latin typeface="Noto Sans" panose="020B0502040504020204" pitchFamily="34" charset="0"/>
                <a:ea typeface="Calibri" panose="020F0502020204030204" pitchFamily="34" charset="0"/>
                <a:cs typeface="Arial" panose="020B0604020202020204" pitchFamily="34" charset="0"/>
              </a:rPr>
              <a:t>FORTHEM – For the Future</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0" marR="0" algn="ctr">
              <a:lnSpc>
                <a:spcPct val="107000"/>
              </a:lnSpc>
              <a:spcBef>
                <a:spcPts val="0"/>
              </a:spcBef>
              <a:spcAft>
                <a:spcPts val="0"/>
              </a:spcAft>
            </a:pPr>
            <a:r>
              <a:rPr lang="lv-LV" sz="1200" b="1" i="1" dirty="0">
                <a:effectLst/>
                <a:latin typeface="Noto Sans" panose="020B0502040504020204" pitchFamily="34" charset="0"/>
                <a:ea typeface="Calibri" panose="020F0502020204030204" pitchFamily="34" charset="0"/>
                <a:cs typeface="Arial" panose="020B0604020202020204" pitchFamily="34" charset="0"/>
              </a:rPr>
              <a:t>March 6-8, 2024</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7" name="Rectangle: Rounded Corners 6">
            <a:extLst>
              <a:ext uri="{FF2B5EF4-FFF2-40B4-BE49-F238E27FC236}">
                <a16:creationId xmlns:a16="http://schemas.microsoft.com/office/drawing/2014/main" id="{32D4E05B-1BF7-D7BB-6CAC-DF867754748E}"/>
              </a:ext>
            </a:extLst>
          </p:cNvPr>
          <p:cNvSpPr/>
          <p:nvPr/>
        </p:nvSpPr>
        <p:spPr>
          <a:xfrm>
            <a:off x="11836422" y="6100997"/>
            <a:ext cx="393501" cy="254051"/>
          </a:xfrm>
          <a:prstGeom prst="roundRect">
            <a:avLst/>
          </a:prstGeom>
          <a:solidFill>
            <a:srgbClr val="2DB2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Placeholder 7">
            <a:extLst>
              <a:ext uri="{FF2B5EF4-FFF2-40B4-BE49-F238E27FC236}">
                <a16:creationId xmlns:a16="http://schemas.microsoft.com/office/drawing/2014/main" id="{82AFC684-4C7D-D1AA-5DD9-8BB383AC35BE}"/>
              </a:ext>
            </a:extLst>
          </p:cNvPr>
          <p:cNvPicPr>
            <a:picLocks noChangeAspect="1"/>
          </p:cNvPicPr>
          <p:nvPr/>
        </p:nvPicPr>
        <p:blipFill rotWithShape="1">
          <a:blip r:embed="rId6"/>
          <a:srcRect l="38214" t="4200" r="5160" b="3185"/>
          <a:stretch/>
        </p:blipFill>
        <p:spPr>
          <a:xfrm>
            <a:off x="5691267" y="393856"/>
            <a:ext cx="5721965" cy="5219768"/>
          </a:xfrm>
          <a:prstGeom prst="rect">
            <a:avLst/>
          </a:prstGeom>
          <a:ln>
            <a:noFill/>
          </a:ln>
          <a:effectLst>
            <a:softEdge rad="112500"/>
          </a:effectLst>
        </p:spPr>
      </p:pic>
      <p:pic>
        <p:nvPicPr>
          <p:cNvPr id="14" name="Picture Placeholder 81" descr="icon&#10;">
            <a:extLst>
              <a:ext uri="{FF2B5EF4-FFF2-40B4-BE49-F238E27FC236}">
                <a16:creationId xmlns:a16="http://schemas.microsoft.com/office/drawing/2014/main" id="{C4821F1F-16FE-78C1-792D-C6A175614D72}"/>
              </a:ext>
              <a:ext uri="{C183D7F6-B498-43B3-948B-1728B52AA6E4}">
                <adec:decorative xmlns:adec="http://schemas.microsoft.com/office/drawing/2017/decorative" val="1"/>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rcRect/>
          <a:stretch>
            <a:fillRect/>
          </a:stretch>
        </p:blipFill>
        <p:spPr>
          <a:xfrm>
            <a:off x="199559" y="1734436"/>
            <a:ext cx="587098" cy="538552"/>
          </a:xfrm>
          <a:prstGeom prst="rect">
            <a:avLst/>
          </a:prstGeom>
        </p:spPr>
      </p:pic>
      <p:sp>
        <p:nvSpPr>
          <p:cNvPr id="15" name="Text Placeholder 266">
            <a:extLst>
              <a:ext uri="{FF2B5EF4-FFF2-40B4-BE49-F238E27FC236}">
                <a16:creationId xmlns:a16="http://schemas.microsoft.com/office/drawing/2014/main" id="{859D526D-FC46-4FB1-577D-E11DDD7D9865}"/>
              </a:ext>
            </a:extLst>
          </p:cNvPr>
          <p:cNvSpPr txBox="1">
            <a:spLocks/>
          </p:cNvSpPr>
          <p:nvPr/>
        </p:nvSpPr>
        <p:spPr>
          <a:xfrm>
            <a:off x="875326" y="1739977"/>
            <a:ext cx="4912499" cy="488074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spcAft>
                <a:spcPts val="800"/>
              </a:spcAft>
              <a:buNone/>
            </a:pPr>
            <a:r>
              <a:rPr lang="ro-RO" sz="2400" dirty="0">
                <a:effectLst/>
                <a:ea typeface="DengXian" panose="02010600030101010101" pitchFamily="2" charset="-122"/>
                <a:cs typeface="Arial" panose="020B0604020202020204" pitchFamily="34" charset="0"/>
              </a:rPr>
              <a:t>Despite the </a:t>
            </a:r>
            <a:r>
              <a:rPr lang="ro-RO" sz="2400" b="1" dirty="0">
                <a:effectLst/>
                <a:ea typeface="DengXian" panose="02010600030101010101" pitchFamily="2" charset="-122"/>
                <a:cs typeface="Arial" panose="020B0604020202020204" pitchFamily="34" charset="0"/>
              </a:rPr>
              <a:t>limitations </a:t>
            </a:r>
            <a:r>
              <a:rPr lang="ro-RO" sz="2400" dirty="0">
                <a:effectLst/>
                <a:ea typeface="DengXian" panose="02010600030101010101" pitchFamily="2" charset="-122"/>
                <a:cs typeface="Arial" panose="020B0604020202020204" pitchFamily="34" charset="0"/>
              </a:rPr>
              <a:t>related to the </a:t>
            </a:r>
            <a:r>
              <a:rPr lang="ro-RO" sz="2400" b="1" dirty="0">
                <a:effectLst/>
                <a:ea typeface="DengXian" panose="02010600030101010101" pitchFamily="2" charset="-122"/>
                <a:cs typeface="Arial" panose="020B0604020202020204" pitchFamily="34" charset="0"/>
              </a:rPr>
              <a:t>sample size </a:t>
            </a:r>
            <a:r>
              <a:rPr lang="ro-RO" sz="2400" dirty="0">
                <a:effectLst/>
                <a:ea typeface="DengXian" panose="02010600030101010101" pitchFamily="2" charset="-122"/>
                <a:cs typeface="Arial" panose="020B0604020202020204" pitchFamily="34" charset="0"/>
              </a:rPr>
              <a:t>and </a:t>
            </a:r>
            <a:r>
              <a:rPr lang="ro-RO" sz="2400" b="1" dirty="0">
                <a:effectLst/>
                <a:ea typeface="DengXian" panose="02010600030101010101" pitchFamily="2" charset="-122"/>
                <a:cs typeface="Arial" panose="020B0604020202020204" pitchFamily="34" charset="0"/>
              </a:rPr>
              <a:t>characteristics </a:t>
            </a:r>
            <a:r>
              <a:rPr lang="ro-RO" sz="2400" dirty="0">
                <a:effectLst/>
                <a:ea typeface="DengXian" panose="02010600030101010101" pitchFamily="2" charset="-122"/>
                <a:cs typeface="Arial" panose="020B0604020202020204" pitchFamily="34" charset="0"/>
              </a:rPr>
              <a:t>and the limiting approach to </a:t>
            </a:r>
            <a:r>
              <a:rPr lang="ro-RO" sz="2400" b="1" dirty="0">
                <a:effectLst/>
                <a:ea typeface="DengXian" panose="02010600030101010101" pitchFamily="2" charset="-122"/>
                <a:cs typeface="Arial" panose="020B0604020202020204" pitchFamily="34" charset="0"/>
              </a:rPr>
              <a:t>positive </a:t>
            </a:r>
            <a:r>
              <a:rPr lang="ro-RO" sz="2400" dirty="0">
                <a:effectLst/>
                <a:ea typeface="DengXian" panose="02010600030101010101" pitchFamily="2" charset="-122"/>
                <a:cs typeface="Arial" panose="020B0604020202020204" pitchFamily="34" charset="0"/>
              </a:rPr>
              <a:t>attitudes towards sustainable tourism, the paper highlights the point that in the field of the influence of personality traits on </a:t>
            </a:r>
            <a:r>
              <a:rPr lang="ro-RO" sz="2400" dirty="0" err="1">
                <a:effectLst/>
                <a:ea typeface="DengXian" panose="02010600030101010101" pitchFamily="2" charset="-122"/>
                <a:cs typeface="Arial" panose="020B0604020202020204" pitchFamily="34" charset="0"/>
              </a:rPr>
              <a:t>consumption</a:t>
            </a:r>
            <a:r>
              <a:rPr lang="ro-RO" sz="2400" dirty="0">
                <a:effectLst/>
                <a:ea typeface="DengXian" panose="02010600030101010101" pitchFamily="2" charset="-122"/>
                <a:cs typeface="Arial" panose="020B0604020202020204" pitchFamily="34" charset="0"/>
              </a:rPr>
              <a:t> </a:t>
            </a:r>
            <a:r>
              <a:rPr lang="en-US" sz="2400" dirty="0">
                <a:effectLst/>
                <a:ea typeface="DengXian" panose="02010600030101010101" pitchFamily="2" charset="-122"/>
                <a:cs typeface="Arial" panose="020B0604020202020204" pitchFamily="34" charset="0"/>
              </a:rPr>
              <a:t>behaviour</a:t>
            </a:r>
            <a:r>
              <a:rPr lang="ro-RO" sz="2400" dirty="0">
                <a:effectLst/>
                <a:ea typeface="DengXian" panose="02010600030101010101" pitchFamily="2" charset="-122"/>
                <a:cs typeface="Arial" panose="020B0604020202020204" pitchFamily="34" charset="0"/>
              </a:rPr>
              <a:t> in sustainable tourism on the Romanian population </a:t>
            </a:r>
            <a:r>
              <a:rPr lang="ro-RO" sz="2400" dirty="0">
                <a:ea typeface="DengXian" panose="02010600030101010101" pitchFamily="2" charset="-122"/>
                <a:cs typeface="Arial" panose="020B0604020202020204" pitchFamily="34" charset="0"/>
              </a:rPr>
              <a:t>research remains </a:t>
            </a:r>
            <a:r>
              <a:rPr lang="ro-RO" sz="2400" dirty="0">
                <a:effectLst/>
                <a:ea typeface="DengXian" panose="02010600030101010101" pitchFamily="2" charset="-122"/>
                <a:cs typeface="Arial" panose="020B0604020202020204" pitchFamily="34" charset="0"/>
              </a:rPr>
              <a:t>open.</a:t>
            </a:r>
            <a:endParaRPr lang="en-US" sz="2000" dirty="0">
              <a:effectLst/>
              <a:ea typeface="DengXian" panose="02010600030101010101" pitchFamily="2" charset="-122"/>
              <a:cs typeface="Arial" panose="020B0604020202020204" pitchFamily="34" charset="0"/>
            </a:endParaRPr>
          </a:p>
        </p:txBody>
      </p:sp>
      <p:sp>
        <p:nvSpPr>
          <p:cNvPr id="16" name="Text Placeholder 4">
            <a:extLst>
              <a:ext uri="{FF2B5EF4-FFF2-40B4-BE49-F238E27FC236}">
                <a16:creationId xmlns:a16="http://schemas.microsoft.com/office/drawing/2014/main" id="{DB70678E-2079-440C-CBA3-B8B511E50E5B}"/>
              </a:ext>
            </a:extLst>
          </p:cNvPr>
          <p:cNvSpPr txBox="1">
            <a:spLocks/>
          </p:cNvSpPr>
          <p:nvPr/>
        </p:nvSpPr>
        <p:spPr>
          <a:xfrm>
            <a:off x="1694072" y="2497426"/>
            <a:ext cx="5945220" cy="36509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dirty="0">
              <a:latin typeface="+mj-lt"/>
              <a:cs typeface="Times New Roman" panose="02020603050405020304" pitchFamily="18" charset="0"/>
            </a:endParaRPr>
          </a:p>
        </p:txBody>
      </p:sp>
      <p:sp>
        <p:nvSpPr>
          <p:cNvPr id="17" name="Title 1">
            <a:extLst>
              <a:ext uri="{FF2B5EF4-FFF2-40B4-BE49-F238E27FC236}">
                <a16:creationId xmlns:a16="http://schemas.microsoft.com/office/drawing/2014/main" id="{48EC4DFF-72D8-22EA-D1F6-2E4E9DCE3AB3}"/>
              </a:ext>
            </a:extLst>
          </p:cNvPr>
          <p:cNvSpPr txBox="1">
            <a:spLocks/>
          </p:cNvSpPr>
          <p:nvPr/>
        </p:nvSpPr>
        <p:spPr>
          <a:xfrm>
            <a:off x="762364" y="411125"/>
            <a:ext cx="5315181" cy="841479"/>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ro-RO" sz="2800" b="1" dirty="0" err="1">
                <a:cs typeface="Times New Roman" panose="02020603050405020304" pitchFamily="18" charset="0"/>
              </a:rPr>
              <a:t>Study</a:t>
            </a:r>
            <a:r>
              <a:rPr lang="ro-RO" sz="2800" b="1" dirty="0">
                <a:cs typeface="Times New Roman" panose="02020603050405020304" pitchFamily="18" charset="0"/>
              </a:rPr>
              <a:t> </a:t>
            </a:r>
            <a:r>
              <a:rPr lang="ro-RO" sz="2800" b="1" dirty="0" err="1">
                <a:cs typeface="Times New Roman" panose="02020603050405020304" pitchFamily="18" charset="0"/>
              </a:rPr>
              <a:t>limitations</a:t>
            </a:r>
            <a:r>
              <a:rPr lang="ro-RO" sz="2800" b="1" dirty="0">
                <a:cs typeface="Times New Roman" panose="02020603050405020304" pitchFamily="18" charset="0"/>
              </a:rPr>
              <a:t> </a:t>
            </a:r>
            <a:br>
              <a:rPr lang="ro-RO" sz="2800" b="1" dirty="0">
                <a:cs typeface="Times New Roman" panose="02020603050405020304" pitchFamily="18" charset="0"/>
              </a:rPr>
            </a:br>
            <a:r>
              <a:rPr lang="ro-RO" sz="2800" b="1" dirty="0">
                <a:cs typeface="Times New Roman" panose="02020603050405020304" pitchFamily="18" charset="0"/>
              </a:rPr>
              <a:t>and </a:t>
            </a:r>
            <a:r>
              <a:rPr lang="ro-RO" sz="2800" b="1" dirty="0" err="1">
                <a:cs typeface="Times New Roman" panose="02020603050405020304" pitchFamily="18" charset="0"/>
              </a:rPr>
              <a:t>future</a:t>
            </a:r>
            <a:r>
              <a:rPr lang="ro-RO" sz="2800" b="1" dirty="0">
                <a:cs typeface="Times New Roman" panose="02020603050405020304" pitchFamily="18" charset="0"/>
              </a:rPr>
              <a:t> </a:t>
            </a:r>
            <a:r>
              <a:rPr lang="ro-RO" sz="2800" b="1" dirty="0" err="1">
                <a:cs typeface="Times New Roman" panose="02020603050405020304" pitchFamily="18" charset="0"/>
              </a:rPr>
              <a:t>research</a:t>
            </a:r>
            <a:r>
              <a:rPr lang="ro-RO" sz="2800" b="1" dirty="0">
                <a:cs typeface="Times New Roman" panose="02020603050405020304" pitchFamily="18" charset="0"/>
              </a:rPr>
              <a:t> </a:t>
            </a:r>
            <a:r>
              <a:rPr lang="ro-RO" sz="2800" b="1" dirty="0" err="1">
                <a:cs typeface="Times New Roman" panose="02020603050405020304" pitchFamily="18" charset="0"/>
              </a:rPr>
              <a:t>directions</a:t>
            </a:r>
            <a:endParaRPr lang="en-US" sz="2800" b="1" dirty="0">
              <a:cs typeface="Times New Roman" panose="02020603050405020304" pitchFamily="18" charset="0"/>
            </a:endParaRPr>
          </a:p>
        </p:txBody>
      </p:sp>
      <p:pic>
        <p:nvPicPr>
          <p:cNvPr id="18" name="Picture 17">
            <a:extLst>
              <a:ext uri="{FF2B5EF4-FFF2-40B4-BE49-F238E27FC236}">
                <a16:creationId xmlns:a16="http://schemas.microsoft.com/office/drawing/2014/main" id="{23AC942C-3AFB-26B6-309D-B2C328D58122}"/>
              </a:ext>
            </a:extLst>
          </p:cNvPr>
          <p:cNvPicPr>
            <a:picLocks noChangeAspect="1"/>
          </p:cNvPicPr>
          <p:nvPr/>
        </p:nvPicPr>
        <p:blipFill rotWithShape="1">
          <a:blip r:embed="rId9"/>
          <a:srcRect r="17231"/>
          <a:stretch/>
        </p:blipFill>
        <p:spPr>
          <a:xfrm>
            <a:off x="149629" y="300002"/>
            <a:ext cx="1003068" cy="1345918"/>
          </a:xfrm>
          <a:prstGeom prst="rect">
            <a:avLst/>
          </a:prstGeom>
        </p:spPr>
      </p:pic>
      <p:graphicFrame>
        <p:nvGraphicFramePr>
          <p:cNvPr id="19" name="Diagram 18">
            <a:extLst>
              <a:ext uri="{FF2B5EF4-FFF2-40B4-BE49-F238E27FC236}">
                <a16:creationId xmlns:a16="http://schemas.microsoft.com/office/drawing/2014/main" id="{CA0B761A-7333-6ADD-5100-EBED3D405642}"/>
              </a:ext>
            </a:extLst>
          </p:cNvPr>
          <p:cNvGraphicFramePr/>
          <p:nvPr>
            <p:extLst>
              <p:ext uri="{D42A27DB-BD31-4B8C-83A1-F6EECF244321}">
                <p14:modId xmlns:p14="http://schemas.microsoft.com/office/powerpoint/2010/main" val="1195111691"/>
              </p:ext>
            </p:extLst>
          </p:nvPr>
        </p:nvGraphicFramePr>
        <p:xfrm>
          <a:off x="5220673" y="448881"/>
          <a:ext cx="6096000" cy="5164743"/>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Tree>
    <p:extLst>
      <p:ext uri="{BB962C8B-B14F-4D97-AF65-F5344CB8AC3E}">
        <p14:creationId xmlns:p14="http://schemas.microsoft.com/office/powerpoint/2010/main" val="26499492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C34FD4-3095-640E-7E10-51ABB1F728EB}"/>
            </a:ext>
          </a:extLst>
        </p:cNvPr>
        <p:cNvGrpSpPr/>
        <p:nvPr/>
      </p:nvGrpSpPr>
      <p:grpSpPr>
        <a:xfrm>
          <a:off x="0" y="0"/>
          <a:ext cx="0" cy="0"/>
          <a:chOff x="0" y="0"/>
          <a:chExt cx="0" cy="0"/>
        </a:xfrm>
      </p:grpSpPr>
      <p:pic>
        <p:nvPicPr>
          <p:cNvPr id="8" name="Picture 7" descr="A black background with blue dots">
            <a:extLst>
              <a:ext uri="{FF2B5EF4-FFF2-40B4-BE49-F238E27FC236}">
                <a16:creationId xmlns:a16="http://schemas.microsoft.com/office/drawing/2014/main" id="{DFA8C4F0-F895-1172-BDF2-AFE30FA8F09E}"/>
              </a:ext>
            </a:extLst>
          </p:cNvPr>
          <p:cNvPicPr/>
          <p:nvPr/>
        </p:nvPicPr>
        <p:blipFill>
          <a:blip r:embed="rId3" cstate="print">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2953059" y="-2293872"/>
            <a:ext cx="10957810" cy="10476330"/>
          </a:xfrm>
          <a:prstGeom prst="rect">
            <a:avLst/>
          </a:prstGeom>
          <a:noFill/>
          <a:ln>
            <a:noFill/>
          </a:ln>
        </p:spPr>
      </p:pic>
      <p:pic>
        <p:nvPicPr>
          <p:cNvPr id="4" name="Picture 3" descr="A map of europe with black dots&#10;&#10;Description automatically generated">
            <a:extLst>
              <a:ext uri="{FF2B5EF4-FFF2-40B4-BE49-F238E27FC236}">
                <a16:creationId xmlns:a16="http://schemas.microsoft.com/office/drawing/2014/main" id="{72139B30-B239-D29B-9D77-AC5F702D0BEB}"/>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5946911" y="5735637"/>
            <a:ext cx="2160270" cy="967740"/>
          </a:xfrm>
          <a:prstGeom prst="rect">
            <a:avLst/>
          </a:prstGeom>
        </p:spPr>
      </p:pic>
      <p:sp>
        <p:nvSpPr>
          <p:cNvPr id="5" name="Rectangle: Rounded Corners 4">
            <a:extLst>
              <a:ext uri="{FF2B5EF4-FFF2-40B4-BE49-F238E27FC236}">
                <a16:creationId xmlns:a16="http://schemas.microsoft.com/office/drawing/2014/main" id="{C23B8582-A351-659D-3C00-A4F83AC3E686}"/>
              </a:ext>
            </a:extLst>
          </p:cNvPr>
          <p:cNvSpPr/>
          <p:nvPr/>
        </p:nvSpPr>
        <p:spPr>
          <a:xfrm>
            <a:off x="-1" y="6100997"/>
            <a:ext cx="5787827" cy="248212"/>
          </a:xfrm>
          <a:prstGeom prst="roundRect">
            <a:avLst/>
          </a:prstGeom>
          <a:solidFill>
            <a:srgbClr val="2DB2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Box 2">
            <a:extLst>
              <a:ext uri="{FF2B5EF4-FFF2-40B4-BE49-F238E27FC236}">
                <a16:creationId xmlns:a16="http://schemas.microsoft.com/office/drawing/2014/main" id="{94A9457C-36BA-83A7-32DB-01DFCBDB40D2}"/>
              </a:ext>
            </a:extLst>
          </p:cNvPr>
          <p:cNvSpPr txBox="1"/>
          <p:nvPr/>
        </p:nvSpPr>
        <p:spPr bwMode="auto">
          <a:xfrm>
            <a:off x="8120362" y="5826043"/>
            <a:ext cx="3566160" cy="807978"/>
          </a:xfrm>
          <a:prstGeom prst="rect">
            <a:avLst/>
          </a:prstGeom>
          <a:noFill/>
          <a:ln w="9525">
            <a:noFill/>
            <a:miter lim="800000"/>
            <a:headEnd/>
            <a:tailEnd/>
          </a:ln>
        </p:spPr>
        <p:txBody>
          <a:bodyPr rot="0" vert="horz" wrap="square" lIns="91440" tIns="45720" rIns="91440" bIns="45720" anchor="t" anchorCtr="0">
            <a:spAutoFit/>
          </a:bodyPr>
          <a:lstStyle/>
          <a:p>
            <a:pPr marL="0" marR="0" algn="ctr">
              <a:lnSpc>
                <a:spcPct val="107000"/>
              </a:lnSpc>
              <a:spcBef>
                <a:spcPts val="0"/>
              </a:spcBef>
              <a:spcAft>
                <a:spcPts val="0"/>
              </a:spcAft>
            </a:pPr>
            <a:r>
              <a:rPr lang="en-US" sz="1200" b="1" dirty="0">
                <a:effectLst/>
                <a:latin typeface="Noto Sans" panose="020B0502040504020204" pitchFamily="34" charset="0"/>
                <a:ea typeface="Calibri" panose="020F0502020204030204" pitchFamily="34" charset="0"/>
                <a:cs typeface="Arial" panose="020B0604020202020204" pitchFamily="34" charset="0"/>
              </a:rPr>
              <a:t>First Annual FORTHEM conference</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0" marR="0" algn="ctr">
              <a:lnSpc>
                <a:spcPct val="107000"/>
              </a:lnSpc>
              <a:spcBef>
                <a:spcPts val="0"/>
              </a:spcBef>
              <a:spcAft>
                <a:spcPts val="0"/>
              </a:spcAft>
            </a:pPr>
            <a:r>
              <a:rPr lang="en-US" sz="2000" b="1" dirty="0">
                <a:solidFill>
                  <a:srgbClr val="2DB2BB"/>
                </a:solidFill>
                <a:effectLst/>
                <a:latin typeface="Noto Sans" panose="020B0502040504020204" pitchFamily="34" charset="0"/>
                <a:ea typeface="Calibri" panose="020F0502020204030204" pitchFamily="34" charset="0"/>
                <a:cs typeface="Arial" panose="020B0604020202020204" pitchFamily="34" charset="0"/>
              </a:rPr>
              <a:t>FORTHEM – For the Future</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0" marR="0" algn="ctr">
              <a:lnSpc>
                <a:spcPct val="107000"/>
              </a:lnSpc>
              <a:spcBef>
                <a:spcPts val="0"/>
              </a:spcBef>
              <a:spcAft>
                <a:spcPts val="0"/>
              </a:spcAft>
            </a:pPr>
            <a:r>
              <a:rPr lang="lv-LV" sz="1200" b="1" i="1" dirty="0">
                <a:effectLst/>
                <a:latin typeface="Noto Sans" panose="020B0502040504020204" pitchFamily="34" charset="0"/>
                <a:ea typeface="Calibri" panose="020F0502020204030204" pitchFamily="34" charset="0"/>
                <a:cs typeface="Arial" panose="020B0604020202020204" pitchFamily="34" charset="0"/>
              </a:rPr>
              <a:t>March 6-8, 2024</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7" name="Rectangle: Rounded Corners 6">
            <a:extLst>
              <a:ext uri="{FF2B5EF4-FFF2-40B4-BE49-F238E27FC236}">
                <a16:creationId xmlns:a16="http://schemas.microsoft.com/office/drawing/2014/main" id="{58EF68C9-C402-4485-7CEB-BB479AB1C08D}"/>
              </a:ext>
            </a:extLst>
          </p:cNvPr>
          <p:cNvSpPr/>
          <p:nvPr/>
        </p:nvSpPr>
        <p:spPr>
          <a:xfrm>
            <a:off x="11836422" y="6100997"/>
            <a:ext cx="393501" cy="254051"/>
          </a:xfrm>
          <a:prstGeom prst="roundRect">
            <a:avLst/>
          </a:prstGeom>
          <a:solidFill>
            <a:srgbClr val="2DB2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524B74A-2B35-FC92-933C-1A18204E9A67}"/>
              </a:ext>
            </a:extLst>
          </p:cNvPr>
          <p:cNvSpPr>
            <a:spLocks noGrp="1"/>
          </p:cNvSpPr>
          <p:nvPr>
            <p:ph type="title"/>
          </p:nvPr>
        </p:nvSpPr>
        <p:spPr>
          <a:xfrm>
            <a:off x="838200" y="365125"/>
            <a:ext cx="10515600" cy="907863"/>
          </a:xfrm>
        </p:spPr>
        <p:txBody>
          <a:bodyPr/>
          <a:lstStyle/>
          <a:p>
            <a:r>
              <a:rPr lang="en-US" b="1" dirty="0"/>
              <a:t>Conclusion</a:t>
            </a:r>
          </a:p>
        </p:txBody>
      </p:sp>
      <p:sp>
        <p:nvSpPr>
          <p:cNvPr id="3" name="Content Placeholder 2">
            <a:extLst>
              <a:ext uri="{FF2B5EF4-FFF2-40B4-BE49-F238E27FC236}">
                <a16:creationId xmlns:a16="http://schemas.microsoft.com/office/drawing/2014/main" id="{0A67B508-A603-3A75-CF2E-556F2D48CA98}"/>
              </a:ext>
            </a:extLst>
          </p:cNvPr>
          <p:cNvSpPr>
            <a:spLocks noGrp="1"/>
          </p:cNvSpPr>
          <p:nvPr>
            <p:ph idx="1"/>
          </p:nvPr>
        </p:nvSpPr>
        <p:spPr>
          <a:xfrm>
            <a:off x="689111" y="1445220"/>
            <a:ext cx="10515600" cy="4351338"/>
          </a:xfrm>
        </p:spPr>
        <p:txBody>
          <a:bodyPr>
            <a:normAutofit lnSpcReduction="10000"/>
          </a:bodyPr>
          <a:lstStyle/>
          <a:p>
            <a:pPr algn="just"/>
            <a:r>
              <a:rPr lang="en-US" sz="2800" dirty="0">
                <a:ea typeface="DengXian" panose="02010600030101010101" pitchFamily="2" charset="-122"/>
                <a:cs typeface="Arial" panose="020B0604020202020204" pitchFamily="34" charset="0"/>
              </a:rPr>
              <a:t>Some of the p</a:t>
            </a:r>
            <a:r>
              <a:rPr lang="ro-RO" sz="2800" dirty="0" err="1">
                <a:ea typeface="DengXian" panose="02010600030101010101" pitchFamily="2" charset="-122"/>
                <a:cs typeface="Arial" panose="020B0604020202020204" pitchFamily="34" charset="0"/>
              </a:rPr>
              <a:t>ersonality</a:t>
            </a:r>
            <a:r>
              <a:rPr lang="ro-RO" sz="2800" dirty="0">
                <a:ea typeface="DengXian" panose="02010600030101010101" pitchFamily="2" charset="-122"/>
                <a:cs typeface="Arial" panose="020B0604020202020204" pitchFamily="34" charset="0"/>
              </a:rPr>
              <a:t> </a:t>
            </a:r>
            <a:r>
              <a:rPr lang="ro-RO" sz="2800" dirty="0" err="1">
                <a:ea typeface="DengXian" panose="02010600030101010101" pitchFamily="2" charset="-122"/>
                <a:cs typeface="Arial" panose="020B0604020202020204" pitchFamily="34" charset="0"/>
              </a:rPr>
              <a:t>traits</a:t>
            </a:r>
            <a:r>
              <a:rPr lang="ro-RO" sz="2800" dirty="0">
                <a:ea typeface="DengXian" panose="02010600030101010101" pitchFamily="2" charset="-122"/>
                <a:cs typeface="Arial" panose="020B0604020202020204" pitchFamily="34" charset="0"/>
              </a:rPr>
              <a:t> </a:t>
            </a:r>
            <a:r>
              <a:rPr lang="en-US" dirty="0">
                <a:solidFill>
                  <a:srgbClr val="0070C0"/>
                </a:solidFill>
                <a:ea typeface="DengXian" panose="02010600030101010101" pitchFamily="2" charset="-122"/>
                <a:cs typeface="Arial" panose="020B0604020202020204" pitchFamily="34" charset="0"/>
              </a:rPr>
              <a:t>- </a:t>
            </a:r>
            <a:r>
              <a:rPr lang="en-US" b="1" dirty="0">
                <a:solidFill>
                  <a:schemeClr val="accent1"/>
                </a:solidFill>
              </a:rPr>
              <a:t>extraversion, conscientiousness and openness to experiences- </a:t>
            </a:r>
            <a:r>
              <a:rPr lang="ro-RO" sz="2800" dirty="0" err="1">
                <a:ea typeface="DengXian" panose="02010600030101010101" pitchFamily="2" charset="-122"/>
                <a:cs typeface="Arial" panose="020B0604020202020204" pitchFamily="34" charset="0"/>
              </a:rPr>
              <a:t>have</a:t>
            </a:r>
            <a:r>
              <a:rPr lang="ro-RO" sz="2800" dirty="0">
                <a:ea typeface="DengXian" panose="02010600030101010101" pitchFamily="2" charset="-122"/>
                <a:cs typeface="Arial" panose="020B0604020202020204" pitchFamily="34" charset="0"/>
              </a:rPr>
              <a:t> </a:t>
            </a:r>
            <a:r>
              <a:rPr lang="ro-RO" sz="2800" dirty="0" err="1">
                <a:ea typeface="DengXian" panose="02010600030101010101" pitchFamily="2" charset="-122"/>
                <a:cs typeface="Arial" panose="020B0604020202020204" pitchFamily="34" charset="0"/>
              </a:rPr>
              <a:t>proven</a:t>
            </a:r>
            <a:r>
              <a:rPr lang="ro-RO" sz="2800" dirty="0">
                <a:ea typeface="DengXian" panose="02010600030101010101" pitchFamily="2" charset="-122"/>
                <a:cs typeface="Arial" panose="020B0604020202020204" pitchFamily="34" charset="0"/>
              </a:rPr>
              <a:t> </a:t>
            </a:r>
            <a:r>
              <a:rPr lang="ro-RO" sz="2800" dirty="0">
                <a:solidFill>
                  <a:srgbClr val="0070C0"/>
                </a:solidFill>
                <a:ea typeface="DengXian" panose="02010600030101010101" pitchFamily="2" charset="-122"/>
                <a:cs typeface="Arial" panose="020B0604020202020204" pitchFamily="34" charset="0"/>
              </a:rPr>
              <a:t>relevant in </a:t>
            </a:r>
            <a:r>
              <a:rPr lang="ro-RO" sz="2800" dirty="0" err="1">
                <a:solidFill>
                  <a:srgbClr val="0070C0"/>
                </a:solidFill>
                <a:ea typeface="DengXian" panose="02010600030101010101" pitchFamily="2" charset="-122"/>
                <a:cs typeface="Arial" panose="020B0604020202020204" pitchFamily="34" charset="0"/>
              </a:rPr>
              <a:t>predicting</a:t>
            </a:r>
            <a:r>
              <a:rPr lang="ro-RO" sz="2800" dirty="0">
                <a:solidFill>
                  <a:srgbClr val="0070C0"/>
                </a:solidFill>
                <a:ea typeface="DengXian" panose="02010600030101010101" pitchFamily="2" charset="-122"/>
                <a:cs typeface="Arial" panose="020B0604020202020204" pitchFamily="34" charset="0"/>
              </a:rPr>
              <a:t> </a:t>
            </a:r>
            <a:r>
              <a:rPr lang="ro-RO" sz="2800" dirty="0" err="1">
                <a:solidFill>
                  <a:srgbClr val="0070C0"/>
                </a:solidFill>
                <a:ea typeface="DengXian" panose="02010600030101010101" pitchFamily="2" charset="-122"/>
                <a:cs typeface="Arial" panose="020B0604020202020204" pitchFamily="34" charset="0"/>
              </a:rPr>
              <a:t>sustainable</a:t>
            </a:r>
            <a:r>
              <a:rPr lang="ro-RO" sz="2800" dirty="0">
                <a:solidFill>
                  <a:srgbClr val="0070C0"/>
                </a:solidFill>
                <a:ea typeface="DengXian" panose="02010600030101010101" pitchFamily="2" charset="-122"/>
                <a:cs typeface="Arial" panose="020B0604020202020204" pitchFamily="34" charset="0"/>
              </a:rPr>
              <a:t> </a:t>
            </a:r>
            <a:r>
              <a:rPr lang="ro-RO" sz="2800" dirty="0" err="1">
                <a:solidFill>
                  <a:srgbClr val="0070C0"/>
                </a:solidFill>
                <a:ea typeface="DengXian" panose="02010600030101010101" pitchFamily="2" charset="-122"/>
                <a:cs typeface="Arial" panose="020B0604020202020204" pitchFamily="34" charset="0"/>
              </a:rPr>
              <a:t>tourism</a:t>
            </a:r>
            <a:r>
              <a:rPr lang="ro-RO" sz="2800" dirty="0">
                <a:solidFill>
                  <a:srgbClr val="0070C0"/>
                </a:solidFill>
                <a:ea typeface="DengXian" panose="02010600030101010101" pitchFamily="2" charset="-122"/>
                <a:cs typeface="Arial" panose="020B0604020202020204" pitchFamily="34" charset="0"/>
              </a:rPr>
              <a:t> </a:t>
            </a:r>
            <a:r>
              <a:rPr lang="ro-RO" sz="2800" dirty="0" err="1">
                <a:solidFill>
                  <a:srgbClr val="0070C0"/>
                </a:solidFill>
                <a:ea typeface="DengXian" panose="02010600030101010101" pitchFamily="2" charset="-122"/>
                <a:cs typeface="Arial" panose="020B0604020202020204" pitchFamily="34" charset="0"/>
              </a:rPr>
              <a:t>consumption</a:t>
            </a:r>
            <a:r>
              <a:rPr lang="en-US" sz="2800" dirty="0">
                <a:solidFill>
                  <a:schemeClr val="tx1">
                    <a:lumMod val="95000"/>
                    <a:lumOff val="5000"/>
                  </a:schemeClr>
                </a:solidFill>
                <a:ea typeface="DengXian" panose="02010600030101010101" pitchFamily="2" charset="-122"/>
                <a:cs typeface="Arial" panose="020B0604020202020204" pitchFamily="34" charset="0"/>
              </a:rPr>
              <a:t> in the sample of Romanian population</a:t>
            </a:r>
            <a:r>
              <a:rPr lang="ro-RO" sz="2800" dirty="0">
                <a:solidFill>
                  <a:srgbClr val="0070C0"/>
                </a:solidFill>
                <a:ea typeface="DengXian" panose="02010600030101010101" pitchFamily="2" charset="-122"/>
                <a:cs typeface="Arial" panose="020B0604020202020204" pitchFamily="34" charset="0"/>
              </a:rPr>
              <a:t>. </a:t>
            </a:r>
            <a:r>
              <a:rPr lang="ro-RO" sz="2800" dirty="0">
                <a:ea typeface="DengXian" panose="02010600030101010101" pitchFamily="2" charset="-122"/>
                <a:cs typeface="Arial" panose="020B0604020202020204" pitchFamily="34" charset="0"/>
              </a:rPr>
              <a:t>The </a:t>
            </a:r>
            <a:r>
              <a:rPr lang="ro-RO" sz="2800" dirty="0" err="1">
                <a:ea typeface="DengXian" panose="02010600030101010101" pitchFamily="2" charset="-122"/>
                <a:cs typeface="Arial" panose="020B0604020202020204" pitchFamily="34" charset="0"/>
              </a:rPr>
              <a:t>results</a:t>
            </a:r>
            <a:r>
              <a:rPr lang="ro-RO" sz="2800" dirty="0">
                <a:ea typeface="DengXian" panose="02010600030101010101" pitchFamily="2" charset="-122"/>
                <a:cs typeface="Arial" panose="020B0604020202020204" pitchFamily="34" charset="0"/>
              </a:rPr>
              <a:t> indicate a </a:t>
            </a:r>
            <a:r>
              <a:rPr lang="ro-RO" sz="2800" b="1" dirty="0" err="1">
                <a:solidFill>
                  <a:srgbClr val="0070C0"/>
                </a:solidFill>
                <a:ea typeface="DengXian" panose="02010600030101010101" pitchFamily="2" charset="-122"/>
                <a:cs typeface="Arial" panose="020B0604020202020204" pitchFamily="34" charset="0"/>
              </a:rPr>
              <a:t>statistically</a:t>
            </a:r>
            <a:r>
              <a:rPr lang="ro-RO" sz="2800" b="1" dirty="0">
                <a:solidFill>
                  <a:srgbClr val="0070C0"/>
                </a:solidFill>
                <a:ea typeface="DengXian" panose="02010600030101010101" pitchFamily="2" charset="-122"/>
                <a:cs typeface="Arial" panose="020B0604020202020204" pitchFamily="34" charset="0"/>
              </a:rPr>
              <a:t> </a:t>
            </a:r>
            <a:r>
              <a:rPr lang="ro-RO" sz="2800" b="1" dirty="0" err="1">
                <a:solidFill>
                  <a:srgbClr val="0070C0"/>
                </a:solidFill>
                <a:ea typeface="DengXian" panose="02010600030101010101" pitchFamily="2" charset="-122"/>
                <a:cs typeface="Arial" panose="020B0604020202020204" pitchFamily="34" charset="0"/>
              </a:rPr>
              <a:t>positive</a:t>
            </a:r>
            <a:r>
              <a:rPr lang="ro-RO" sz="2800" b="1" dirty="0">
                <a:solidFill>
                  <a:srgbClr val="0070C0"/>
                </a:solidFill>
                <a:ea typeface="DengXian" panose="02010600030101010101" pitchFamily="2" charset="-122"/>
                <a:cs typeface="Arial" panose="020B0604020202020204" pitchFamily="34" charset="0"/>
              </a:rPr>
              <a:t> </a:t>
            </a:r>
            <a:r>
              <a:rPr lang="ro-RO" sz="2800" b="1" dirty="0" err="1">
                <a:solidFill>
                  <a:srgbClr val="0070C0"/>
                </a:solidFill>
                <a:ea typeface="DengXian" panose="02010600030101010101" pitchFamily="2" charset="-122"/>
                <a:cs typeface="Arial" panose="020B0604020202020204" pitchFamily="34" charset="0"/>
              </a:rPr>
              <a:t>correlation</a:t>
            </a:r>
            <a:r>
              <a:rPr lang="ro-RO" sz="2800" b="1" dirty="0">
                <a:solidFill>
                  <a:srgbClr val="0070C0"/>
                </a:solidFill>
                <a:ea typeface="DengXian" panose="02010600030101010101" pitchFamily="2" charset="-122"/>
                <a:cs typeface="Arial" panose="020B0604020202020204" pitchFamily="34" charset="0"/>
              </a:rPr>
              <a:t> </a:t>
            </a:r>
            <a:r>
              <a:rPr lang="ro-RO" sz="2800" dirty="0" err="1">
                <a:ea typeface="DengXian" panose="02010600030101010101" pitchFamily="2" charset="-122"/>
                <a:cs typeface="Arial" panose="020B0604020202020204" pitchFamily="34" charset="0"/>
              </a:rPr>
              <a:t>between</a:t>
            </a:r>
            <a:r>
              <a:rPr lang="ro-RO" sz="2800" dirty="0">
                <a:ea typeface="DengXian" panose="02010600030101010101" pitchFamily="2" charset="-122"/>
                <a:cs typeface="Arial" panose="020B0604020202020204" pitchFamily="34" charset="0"/>
              </a:rPr>
              <a:t> </a:t>
            </a:r>
            <a:r>
              <a:rPr lang="en-US" sz="2800" dirty="0">
                <a:ea typeface="DengXian" panose="02010600030101010101" pitchFamily="2" charset="-122"/>
                <a:cs typeface="Arial" panose="020B0604020202020204" pitchFamily="34" charset="0"/>
              </a:rPr>
              <a:t>those </a:t>
            </a:r>
            <a:r>
              <a:rPr lang="ro-RO" sz="2800" dirty="0" err="1">
                <a:ea typeface="DengXian" panose="02010600030101010101" pitchFamily="2" charset="-122"/>
                <a:cs typeface="Arial" panose="020B0604020202020204" pitchFamily="34" charset="0"/>
              </a:rPr>
              <a:t>personality</a:t>
            </a:r>
            <a:r>
              <a:rPr lang="ro-RO" sz="2800" dirty="0">
                <a:ea typeface="DengXian" panose="02010600030101010101" pitchFamily="2" charset="-122"/>
                <a:cs typeface="Arial" panose="020B0604020202020204" pitchFamily="34" charset="0"/>
              </a:rPr>
              <a:t> </a:t>
            </a:r>
            <a:r>
              <a:rPr lang="ro-RO" sz="2800" dirty="0" err="1">
                <a:ea typeface="DengXian" panose="02010600030101010101" pitchFamily="2" charset="-122"/>
                <a:cs typeface="Arial" panose="020B0604020202020204" pitchFamily="34" charset="0"/>
              </a:rPr>
              <a:t>traits</a:t>
            </a:r>
            <a:r>
              <a:rPr lang="ro-RO" sz="2800" dirty="0">
                <a:ea typeface="DengXian" panose="02010600030101010101" pitchFamily="2" charset="-122"/>
                <a:cs typeface="Arial" panose="020B0604020202020204" pitchFamily="34" charset="0"/>
              </a:rPr>
              <a:t> and </a:t>
            </a:r>
            <a:r>
              <a:rPr lang="ro-RO" sz="2800" dirty="0" err="1">
                <a:ea typeface="DengXian" panose="02010600030101010101" pitchFamily="2" charset="-122"/>
                <a:cs typeface="Arial" panose="020B0604020202020204" pitchFamily="34" charset="0"/>
              </a:rPr>
              <a:t>positive</a:t>
            </a:r>
            <a:r>
              <a:rPr lang="ro-RO" sz="2800" dirty="0">
                <a:ea typeface="DengXian" panose="02010600030101010101" pitchFamily="2" charset="-122"/>
                <a:cs typeface="Arial" panose="020B0604020202020204" pitchFamily="34" charset="0"/>
              </a:rPr>
              <a:t> </a:t>
            </a:r>
            <a:r>
              <a:rPr lang="ro-RO" sz="2800" dirty="0" err="1">
                <a:ea typeface="DengXian" panose="02010600030101010101" pitchFamily="2" charset="-122"/>
                <a:cs typeface="Arial" panose="020B0604020202020204" pitchFamily="34" charset="0"/>
              </a:rPr>
              <a:t>attitudes</a:t>
            </a:r>
            <a:r>
              <a:rPr lang="ro-RO" sz="2800" dirty="0">
                <a:ea typeface="DengXian" panose="02010600030101010101" pitchFamily="2" charset="-122"/>
                <a:cs typeface="Arial" panose="020B0604020202020204" pitchFamily="34" charset="0"/>
              </a:rPr>
              <a:t> </a:t>
            </a:r>
            <a:r>
              <a:rPr lang="ro-RO" sz="2800" dirty="0" err="1">
                <a:ea typeface="DengXian" panose="02010600030101010101" pitchFamily="2" charset="-122"/>
                <a:cs typeface="Arial" panose="020B0604020202020204" pitchFamily="34" charset="0"/>
              </a:rPr>
              <a:t>towards</a:t>
            </a:r>
            <a:r>
              <a:rPr lang="ro-RO" sz="2800" dirty="0">
                <a:ea typeface="DengXian" panose="02010600030101010101" pitchFamily="2" charset="-122"/>
                <a:cs typeface="Arial" panose="020B0604020202020204" pitchFamily="34" charset="0"/>
              </a:rPr>
              <a:t> </a:t>
            </a:r>
            <a:r>
              <a:rPr lang="ro-RO" sz="2800" dirty="0" err="1">
                <a:ea typeface="DengXian" panose="02010600030101010101" pitchFamily="2" charset="-122"/>
                <a:cs typeface="Arial" panose="020B0604020202020204" pitchFamily="34" charset="0"/>
              </a:rPr>
              <a:t>sustainable</a:t>
            </a:r>
            <a:r>
              <a:rPr lang="ro-RO" sz="2800" dirty="0">
                <a:ea typeface="DengXian" panose="02010600030101010101" pitchFamily="2" charset="-122"/>
                <a:cs typeface="Arial" panose="020B0604020202020204" pitchFamily="34" charset="0"/>
              </a:rPr>
              <a:t> </a:t>
            </a:r>
            <a:r>
              <a:rPr lang="ro-RO" sz="2800" dirty="0" err="1">
                <a:ea typeface="DengXian" panose="02010600030101010101" pitchFamily="2" charset="-122"/>
                <a:cs typeface="Arial" panose="020B0604020202020204" pitchFamily="34" charset="0"/>
              </a:rPr>
              <a:t>tourism</a:t>
            </a:r>
            <a:r>
              <a:rPr lang="en-US" sz="2800" dirty="0">
                <a:ea typeface="DengXian" panose="02010600030101010101" pitchFamily="2" charset="-122"/>
                <a:cs typeface="Arial" panose="020B0604020202020204" pitchFamily="34" charset="0"/>
              </a:rPr>
              <a:t>.</a:t>
            </a:r>
            <a:endParaRPr lang="en-US" sz="2400" dirty="0">
              <a:ea typeface="DengXian" panose="02010600030101010101" pitchFamily="2" charset="-122"/>
              <a:cs typeface="Arial" panose="020B0604020202020204" pitchFamily="34" charset="0"/>
            </a:endParaRPr>
          </a:p>
          <a:p>
            <a:pPr algn="just"/>
            <a:r>
              <a:rPr lang="en-US" sz="2800" dirty="0"/>
              <a:t>Both the weak correlations obtained in the </a:t>
            </a:r>
            <a:r>
              <a:rPr lang="ro-RO" sz="2800" dirty="0" err="1"/>
              <a:t>present</a:t>
            </a:r>
            <a:r>
              <a:rPr lang="ro-RO" sz="2800" dirty="0"/>
              <a:t> </a:t>
            </a:r>
            <a:r>
              <a:rPr lang="en-US" sz="2800" dirty="0"/>
              <a:t>study and the correlations confirmed in the literature by other studies can be attributed to the fact that </a:t>
            </a:r>
            <a:r>
              <a:rPr lang="en-US" sz="2800" b="1" dirty="0">
                <a:solidFill>
                  <a:srgbClr val="0070C0"/>
                </a:solidFill>
              </a:rPr>
              <a:t>other factors of a less dispositional and more adaptive (or contextual) nature </a:t>
            </a:r>
            <a:r>
              <a:rPr lang="en-US" sz="2800" dirty="0"/>
              <a:t>could intervene to moderate or mediate their effects on tourism preferences </a:t>
            </a:r>
            <a:r>
              <a:rPr lang="ro-RO" sz="2800" dirty="0"/>
              <a:t>and </a:t>
            </a:r>
            <a:r>
              <a:rPr lang="ro-RO" sz="2800" dirty="0" err="1"/>
              <a:t>implicitly</a:t>
            </a:r>
            <a:r>
              <a:rPr lang="ro-RO" sz="2800" dirty="0"/>
              <a:t> on </a:t>
            </a:r>
            <a:r>
              <a:rPr lang="ro-RO" sz="2800" dirty="0" err="1"/>
              <a:t>the</a:t>
            </a:r>
            <a:r>
              <a:rPr lang="ro-RO" sz="2800" dirty="0"/>
              <a:t> </a:t>
            </a:r>
            <a:r>
              <a:rPr lang="ro-RO" sz="2800" dirty="0" err="1"/>
              <a:t>consumption</a:t>
            </a:r>
            <a:r>
              <a:rPr lang="ro-RO" sz="2800" dirty="0"/>
              <a:t> behaviour of </a:t>
            </a:r>
            <a:r>
              <a:rPr lang="ro-RO" sz="2800" dirty="0" err="1"/>
              <a:t>tourism</a:t>
            </a:r>
            <a:r>
              <a:rPr lang="ro-RO" sz="2800" dirty="0"/>
              <a:t> </a:t>
            </a:r>
            <a:r>
              <a:rPr lang="ro-RO" sz="2800" dirty="0" err="1"/>
              <a:t>services</a:t>
            </a:r>
            <a:r>
              <a:rPr lang="ro-RO" sz="2800" dirty="0"/>
              <a:t> </a:t>
            </a:r>
            <a:r>
              <a:rPr lang="ro-RO" sz="2800" dirty="0" err="1"/>
              <a:t>considered</a:t>
            </a:r>
            <a:r>
              <a:rPr lang="ro-RO" sz="2800" dirty="0"/>
              <a:t> </a:t>
            </a:r>
            <a:r>
              <a:rPr lang="ro-RO" sz="2800" dirty="0" err="1"/>
              <a:t>sustainable</a:t>
            </a:r>
            <a:r>
              <a:rPr lang="en-US" sz="2800" dirty="0"/>
              <a:t>. </a:t>
            </a:r>
          </a:p>
        </p:txBody>
      </p:sp>
    </p:spTree>
    <p:extLst>
      <p:ext uri="{BB962C8B-B14F-4D97-AF65-F5344CB8AC3E}">
        <p14:creationId xmlns:p14="http://schemas.microsoft.com/office/powerpoint/2010/main" val="2867867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3B53BE-F87B-05C5-3325-8ECA83AA5BC7}"/>
            </a:ext>
          </a:extLst>
        </p:cNvPr>
        <p:cNvGrpSpPr/>
        <p:nvPr/>
      </p:nvGrpSpPr>
      <p:grpSpPr>
        <a:xfrm>
          <a:off x="0" y="0"/>
          <a:ext cx="0" cy="0"/>
          <a:chOff x="0" y="0"/>
          <a:chExt cx="0" cy="0"/>
        </a:xfrm>
      </p:grpSpPr>
      <p:pic>
        <p:nvPicPr>
          <p:cNvPr id="8" name="Picture 7" descr="A black background with blue dots">
            <a:extLst>
              <a:ext uri="{FF2B5EF4-FFF2-40B4-BE49-F238E27FC236}">
                <a16:creationId xmlns:a16="http://schemas.microsoft.com/office/drawing/2014/main" id="{1311BCAC-5CC1-C714-A07D-F5420D146814}"/>
              </a:ext>
            </a:extLst>
          </p:cNvPr>
          <p:cNvPicPr/>
          <p:nvPr/>
        </p:nvPicPr>
        <p:blipFill>
          <a:blip r:embed="rId3" cstate="print">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2953059" y="-2293872"/>
            <a:ext cx="10957810" cy="10476330"/>
          </a:xfrm>
          <a:prstGeom prst="rect">
            <a:avLst/>
          </a:prstGeom>
          <a:noFill/>
          <a:ln>
            <a:noFill/>
          </a:ln>
        </p:spPr>
      </p:pic>
      <p:pic>
        <p:nvPicPr>
          <p:cNvPr id="4" name="Picture 3" descr="A map of europe with black dots&#10;&#10;Description automatically generated">
            <a:extLst>
              <a:ext uri="{FF2B5EF4-FFF2-40B4-BE49-F238E27FC236}">
                <a16:creationId xmlns:a16="http://schemas.microsoft.com/office/drawing/2014/main" id="{48FA6CCF-0093-592E-16FD-F9B8ED20A4D1}"/>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5946911" y="5735637"/>
            <a:ext cx="2160270" cy="967740"/>
          </a:xfrm>
          <a:prstGeom prst="rect">
            <a:avLst/>
          </a:prstGeom>
        </p:spPr>
      </p:pic>
      <p:sp>
        <p:nvSpPr>
          <p:cNvPr id="5" name="Rectangle: Rounded Corners 4">
            <a:extLst>
              <a:ext uri="{FF2B5EF4-FFF2-40B4-BE49-F238E27FC236}">
                <a16:creationId xmlns:a16="http://schemas.microsoft.com/office/drawing/2014/main" id="{C7FF5984-09CE-9FEA-961D-7C41B4EDB350}"/>
              </a:ext>
            </a:extLst>
          </p:cNvPr>
          <p:cNvSpPr/>
          <p:nvPr/>
        </p:nvSpPr>
        <p:spPr>
          <a:xfrm>
            <a:off x="-1" y="6100997"/>
            <a:ext cx="5787827" cy="248212"/>
          </a:xfrm>
          <a:prstGeom prst="roundRect">
            <a:avLst/>
          </a:prstGeom>
          <a:solidFill>
            <a:srgbClr val="2DB2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Box 2">
            <a:extLst>
              <a:ext uri="{FF2B5EF4-FFF2-40B4-BE49-F238E27FC236}">
                <a16:creationId xmlns:a16="http://schemas.microsoft.com/office/drawing/2014/main" id="{9B926A35-B7C1-E9FC-83E6-F6D190E55F3D}"/>
              </a:ext>
            </a:extLst>
          </p:cNvPr>
          <p:cNvSpPr txBox="1"/>
          <p:nvPr/>
        </p:nvSpPr>
        <p:spPr bwMode="auto">
          <a:xfrm>
            <a:off x="8120362" y="5826043"/>
            <a:ext cx="3566160" cy="807978"/>
          </a:xfrm>
          <a:prstGeom prst="rect">
            <a:avLst/>
          </a:prstGeom>
          <a:noFill/>
          <a:ln w="9525">
            <a:noFill/>
            <a:miter lim="800000"/>
            <a:headEnd/>
            <a:tailEnd/>
          </a:ln>
        </p:spPr>
        <p:txBody>
          <a:bodyPr rot="0" vert="horz" wrap="square" lIns="91440" tIns="45720" rIns="91440" bIns="45720" anchor="t" anchorCtr="0">
            <a:spAutoFit/>
          </a:bodyPr>
          <a:lstStyle/>
          <a:p>
            <a:pPr marL="0" marR="0" algn="ctr">
              <a:lnSpc>
                <a:spcPct val="107000"/>
              </a:lnSpc>
              <a:spcBef>
                <a:spcPts val="0"/>
              </a:spcBef>
              <a:spcAft>
                <a:spcPts val="0"/>
              </a:spcAft>
            </a:pPr>
            <a:r>
              <a:rPr lang="en-US" sz="1200" b="1" dirty="0">
                <a:effectLst/>
                <a:latin typeface="Noto Sans" panose="020B0502040504020204" pitchFamily="34" charset="0"/>
                <a:ea typeface="Calibri" panose="020F0502020204030204" pitchFamily="34" charset="0"/>
                <a:cs typeface="Arial" panose="020B0604020202020204" pitchFamily="34" charset="0"/>
              </a:rPr>
              <a:t>First Annual FORTHEM conference</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0" marR="0" algn="ctr">
              <a:lnSpc>
                <a:spcPct val="107000"/>
              </a:lnSpc>
              <a:spcBef>
                <a:spcPts val="0"/>
              </a:spcBef>
              <a:spcAft>
                <a:spcPts val="0"/>
              </a:spcAft>
            </a:pPr>
            <a:r>
              <a:rPr lang="en-US" sz="2000" b="1" dirty="0">
                <a:solidFill>
                  <a:srgbClr val="2DB2BB"/>
                </a:solidFill>
                <a:effectLst/>
                <a:latin typeface="Noto Sans" panose="020B0502040504020204" pitchFamily="34" charset="0"/>
                <a:ea typeface="Calibri" panose="020F0502020204030204" pitchFamily="34" charset="0"/>
                <a:cs typeface="Arial" panose="020B0604020202020204" pitchFamily="34" charset="0"/>
              </a:rPr>
              <a:t>FORTHEM – For the Future</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0" marR="0" algn="ctr">
              <a:lnSpc>
                <a:spcPct val="107000"/>
              </a:lnSpc>
              <a:spcBef>
                <a:spcPts val="0"/>
              </a:spcBef>
              <a:spcAft>
                <a:spcPts val="0"/>
              </a:spcAft>
            </a:pPr>
            <a:r>
              <a:rPr lang="lv-LV" sz="1200" b="1" i="1" dirty="0">
                <a:effectLst/>
                <a:latin typeface="Noto Sans" panose="020B0502040504020204" pitchFamily="34" charset="0"/>
                <a:ea typeface="Calibri" panose="020F0502020204030204" pitchFamily="34" charset="0"/>
                <a:cs typeface="Arial" panose="020B0604020202020204" pitchFamily="34" charset="0"/>
              </a:rPr>
              <a:t>March 6-8, 2024</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7" name="Rectangle: Rounded Corners 6">
            <a:extLst>
              <a:ext uri="{FF2B5EF4-FFF2-40B4-BE49-F238E27FC236}">
                <a16:creationId xmlns:a16="http://schemas.microsoft.com/office/drawing/2014/main" id="{F6225B4A-915F-F44E-0663-578267F623FF}"/>
              </a:ext>
            </a:extLst>
          </p:cNvPr>
          <p:cNvSpPr/>
          <p:nvPr/>
        </p:nvSpPr>
        <p:spPr>
          <a:xfrm>
            <a:off x="11836422" y="6100997"/>
            <a:ext cx="393501" cy="254051"/>
          </a:xfrm>
          <a:prstGeom prst="roundRect">
            <a:avLst/>
          </a:prstGeom>
          <a:solidFill>
            <a:srgbClr val="2DB2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4C9C3E4-0330-8E4E-21BD-05EE7503C66D}"/>
              </a:ext>
            </a:extLst>
          </p:cNvPr>
          <p:cNvSpPr>
            <a:spLocks noGrp="1"/>
          </p:cNvSpPr>
          <p:nvPr>
            <p:ph type="title"/>
          </p:nvPr>
        </p:nvSpPr>
        <p:spPr>
          <a:xfrm>
            <a:off x="838200" y="365125"/>
            <a:ext cx="10515600" cy="907863"/>
          </a:xfrm>
        </p:spPr>
        <p:txBody>
          <a:bodyPr/>
          <a:lstStyle/>
          <a:p>
            <a:r>
              <a:rPr lang="en-US" b="1" dirty="0"/>
              <a:t>Conclusion</a:t>
            </a:r>
          </a:p>
        </p:txBody>
      </p:sp>
      <p:sp>
        <p:nvSpPr>
          <p:cNvPr id="3" name="Content Placeholder 2">
            <a:extLst>
              <a:ext uri="{FF2B5EF4-FFF2-40B4-BE49-F238E27FC236}">
                <a16:creationId xmlns:a16="http://schemas.microsoft.com/office/drawing/2014/main" id="{A07C9B1F-002B-1C31-980E-63482FBD7AE8}"/>
              </a:ext>
            </a:extLst>
          </p:cNvPr>
          <p:cNvSpPr>
            <a:spLocks noGrp="1"/>
          </p:cNvSpPr>
          <p:nvPr>
            <p:ph idx="1"/>
          </p:nvPr>
        </p:nvSpPr>
        <p:spPr>
          <a:xfrm>
            <a:off x="689111" y="1272988"/>
            <a:ext cx="10515600" cy="4523570"/>
          </a:xfrm>
        </p:spPr>
        <p:txBody>
          <a:bodyPr>
            <a:normAutofit/>
          </a:bodyPr>
          <a:lstStyle/>
          <a:p>
            <a:pPr algn="just"/>
            <a:r>
              <a:rPr lang="en-US" dirty="0"/>
              <a:t>The discussion on the influence of personality traits on consumption behaviour in the context of sustainable tourism consumption remains open, especially when this research problem is becoming more and more current. </a:t>
            </a:r>
          </a:p>
          <a:p>
            <a:pPr algn="just"/>
            <a:r>
              <a:rPr lang="en-US" dirty="0"/>
              <a:t>The results pave the way for future research to explore this link in depth and obtain more representative results on larger and more diverse samples of the Romanian population. </a:t>
            </a:r>
          </a:p>
        </p:txBody>
      </p:sp>
    </p:spTree>
    <p:extLst>
      <p:ext uri="{BB962C8B-B14F-4D97-AF65-F5344CB8AC3E}">
        <p14:creationId xmlns:p14="http://schemas.microsoft.com/office/powerpoint/2010/main" val="17439006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black background with blue dots">
            <a:extLst>
              <a:ext uri="{FF2B5EF4-FFF2-40B4-BE49-F238E27FC236}">
                <a16:creationId xmlns:a16="http://schemas.microsoft.com/office/drawing/2014/main" id="{4C0E24F0-71FE-4E60-88FD-4235642A2A82}"/>
              </a:ext>
            </a:extLst>
          </p:cNvPr>
          <p:cNvPicPr/>
          <p:nvPr/>
        </p:nvPicPr>
        <p:blipFill>
          <a:blip r:embed="rId3" cstate="print">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2953059" y="-2293872"/>
            <a:ext cx="10957810" cy="10476330"/>
          </a:xfrm>
          <a:prstGeom prst="rect">
            <a:avLst/>
          </a:prstGeom>
          <a:noFill/>
          <a:ln>
            <a:noFill/>
          </a:ln>
        </p:spPr>
      </p:pic>
      <p:sp>
        <p:nvSpPr>
          <p:cNvPr id="9" name="Rectangle: Rounded Corners 8">
            <a:extLst>
              <a:ext uri="{FF2B5EF4-FFF2-40B4-BE49-F238E27FC236}">
                <a16:creationId xmlns:a16="http://schemas.microsoft.com/office/drawing/2014/main" id="{27153961-886A-F89E-71F5-104DA65BA4E5}"/>
              </a:ext>
            </a:extLst>
          </p:cNvPr>
          <p:cNvSpPr>
            <a:spLocks noGrp="1" noRot="1" noMove="1" noResize="1" noEditPoints="1" noAdjustHandles="1" noChangeArrowheads="1" noChangeShapeType="1"/>
          </p:cNvSpPr>
          <p:nvPr/>
        </p:nvSpPr>
        <p:spPr>
          <a:xfrm>
            <a:off x="1763851" y="283939"/>
            <a:ext cx="12486807" cy="5262422"/>
          </a:xfrm>
          <a:prstGeom prst="roundRect">
            <a:avLst/>
          </a:prstGeom>
          <a:solidFill>
            <a:srgbClr val="2DB2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map of europe with black dots&#10;&#10;Description automatically generated">
            <a:extLst>
              <a:ext uri="{FF2B5EF4-FFF2-40B4-BE49-F238E27FC236}">
                <a16:creationId xmlns:a16="http://schemas.microsoft.com/office/drawing/2014/main" id="{DB95BB77-94DE-A04C-5D84-4645C7989EC6}"/>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5946911" y="5735637"/>
            <a:ext cx="2160270" cy="967740"/>
          </a:xfrm>
          <a:prstGeom prst="rect">
            <a:avLst/>
          </a:prstGeom>
        </p:spPr>
      </p:pic>
      <p:sp>
        <p:nvSpPr>
          <p:cNvPr id="5" name="Rectangle: Rounded Corners 4">
            <a:extLst>
              <a:ext uri="{FF2B5EF4-FFF2-40B4-BE49-F238E27FC236}">
                <a16:creationId xmlns:a16="http://schemas.microsoft.com/office/drawing/2014/main" id="{01D48C88-8DEF-A4E7-D485-B33477126548}"/>
              </a:ext>
            </a:extLst>
          </p:cNvPr>
          <p:cNvSpPr/>
          <p:nvPr/>
        </p:nvSpPr>
        <p:spPr>
          <a:xfrm>
            <a:off x="-1" y="6100997"/>
            <a:ext cx="5787827" cy="248212"/>
          </a:xfrm>
          <a:prstGeom prst="roundRect">
            <a:avLst/>
          </a:prstGeom>
          <a:solidFill>
            <a:srgbClr val="2DB2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Box 2">
            <a:extLst>
              <a:ext uri="{FF2B5EF4-FFF2-40B4-BE49-F238E27FC236}">
                <a16:creationId xmlns:a16="http://schemas.microsoft.com/office/drawing/2014/main" id="{2E916490-8091-5974-3C08-0422EE14AB24}"/>
              </a:ext>
            </a:extLst>
          </p:cNvPr>
          <p:cNvSpPr txBox="1"/>
          <p:nvPr/>
        </p:nvSpPr>
        <p:spPr bwMode="auto">
          <a:xfrm>
            <a:off x="8120362" y="5826043"/>
            <a:ext cx="3566160" cy="807978"/>
          </a:xfrm>
          <a:prstGeom prst="rect">
            <a:avLst/>
          </a:prstGeom>
          <a:noFill/>
          <a:ln w="9525">
            <a:noFill/>
            <a:miter lim="800000"/>
            <a:headEnd/>
            <a:tailEnd/>
          </a:ln>
        </p:spPr>
        <p:txBody>
          <a:bodyPr rot="0" vert="horz" wrap="square" lIns="91440" tIns="45720" rIns="91440" bIns="45720" anchor="t" anchorCtr="0">
            <a:spAutoFit/>
          </a:bodyPr>
          <a:lstStyle/>
          <a:p>
            <a:pPr marL="0" marR="0" algn="ctr">
              <a:lnSpc>
                <a:spcPct val="107000"/>
              </a:lnSpc>
              <a:spcBef>
                <a:spcPts val="0"/>
              </a:spcBef>
              <a:spcAft>
                <a:spcPts val="0"/>
              </a:spcAft>
            </a:pPr>
            <a:r>
              <a:rPr lang="en-US" sz="1200" b="1" dirty="0">
                <a:effectLst/>
                <a:latin typeface="Noto Sans" panose="020B0502040504020204" pitchFamily="34" charset="0"/>
                <a:ea typeface="Calibri" panose="020F0502020204030204" pitchFamily="34" charset="0"/>
                <a:cs typeface="Arial" panose="020B0604020202020204" pitchFamily="34" charset="0"/>
              </a:rPr>
              <a:t>First Annual FORTHEM conference</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0" marR="0" algn="ctr">
              <a:lnSpc>
                <a:spcPct val="107000"/>
              </a:lnSpc>
              <a:spcBef>
                <a:spcPts val="0"/>
              </a:spcBef>
              <a:spcAft>
                <a:spcPts val="0"/>
              </a:spcAft>
            </a:pPr>
            <a:r>
              <a:rPr lang="en-US" sz="2000" b="1" dirty="0">
                <a:solidFill>
                  <a:srgbClr val="2DB2BB"/>
                </a:solidFill>
                <a:effectLst/>
                <a:latin typeface="Noto Sans" panose="020B0502040504020204" pitchFamily="34" charset="0"/>
                <a:ea typeface="Calibri" panose="020F0502020204030204" pitchFamily="34" charset="0"/>
                <a:cs typeface="Arial" panose="020B0604020202020204" pitchFamily="34" charset="0"/>
              </a:rPr>
              <a:t>FORTHEM – For the Future</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0" marR="0" algn="ctr">
              <a:lnSpc>
                <a:spcPct val="107000"/>
              </a:lnSpc>
              <a:spcBef>
                <a:spcPts val="0"/>
              </a:spcBef>
              <a:spcAft>
                <a:spcPts val="0"/>
              </a:spcAft>
            </a:pPr>
            <a:r>
              <a:rPr lang="lv-LV" sz="1200" b="1" i="1" dirty="0">
                <a:effectLst/>
                <a:latin typeface="Noto Sans" panose="020B0502040504020204" pitchFamily="34" charset="0"/>
                <a:ea typeface="Calibri" panose="020F0502020204030204" pitchFamily="34" charset="0"/>
                <a:cs typeface="Arial" panose="020B0604020202020204" pitchFamily="34" charset="0"/>
              </a:rPr>
              <a:t>March 6-8, 2024</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7" name="Rectangle: Rounded Corners 6">
            <a:extLst>
              <a:ext uri="{FF2B5EF4-FFF2-40B4-BE49-F238E27FC236}">
                <a16:creationId xmlns:a16="http://schemas.microsoft.com/office/drawing/2014/main" id="{32D4E05B-1BF7-D7BB-6CAC-DF867754748E}"/>
              </a:ext>
            </a:extLst>
          </p:cNvPr>
          <p:cNvSpPr/>
          <p:nvPr/>
        </p:nvSpPr>
        <p:spPr>
          <a:xfrm>
            <a:off x="11836422" y="6100997"/>
            <a:ext cx="393501" cy="254051"/>
          </a:xfrm>
          <a:prstGeom prst="roundRect">
            <a:avLst/>
          </a:prstGeom>
          <a:solidFill>
            <a:srgbClr val="2DB2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334740D4-CB81-ABF5-30DD-4DED5D93FD67}"/>
              </a:ext>
            </a:extLst>
          </p:cNvPr>
          <p:cNvSpPr txBox="1">
            <a:spLocks/>
          </p:cNvSpPr>
          <p:nvPr/>
        </p:nvSpPr>
        <p:spPr>
          <a:xfrm>
            <a:off x="2779059" y="690283"/>
            <a:ext cx="8741102" cy="4186518"/>
          </a:xfrm>
          <a:prstGeom prst="rect">
            <a:avLst/>
          </a:prstGeom>
          <a:solidFill>
            <a:srgbClr val="2DB2BB"/>
          </a:solidFill>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lv-LV" sz="6000" b="1" dirty="0">
                <a:solidFill>
                  <a:schemeClr val="bg1"/>
                </a:solidFill>
              </a:rPr>
              <a:t>Thank you!</a:t>
            </a:r>
            <a:endParaRPr lang="en-US" sz="6000" b="1" dirty="0">
              <a:solidFill>
                <a:schemeClr val="bg1"/>
              </a:solidFill>
            </a:endParaRPr>
          </a:p>
          <a:p>
            <a:pPr algn="r"/>
            <a:endParaRPr lang="en-US" sz="6000" b="1" dirty="0">
              <a:solidFill>
                <a:schemeClr val="bg1"/>
              </a:solidFill>
            </a:endParaRPr>
          </a:p>
          <a:p>
            <a:pPr algn="r"/>
            <a:endParaRPr lang="lv-LV" sz="6000" b="1" dirty="0">
              <a:solidFill>
                <a:schemeClr val="bg1"/>
              </a:solidFill>
            </a:endParaRPr>
          </a:p>
          <a:p>
            <a:pPr algn="r">
              <a:lnSpc>
                <a:spcPct val="110000"/>
              </a:lnSpc>
            </a:pPr>
            <a:r>
              <a:rPr lang="lv-LV" sz="3500" b="1" dirty="0">
                <a:solidFill>
                  <a:schemeClr val="bg1"/>
                </a:solidFill>
              </a:rPr>
              <a:t>[</a:t>
            </a:r>
            <a:r>
              <a:rPr lang="en-US" sz="3500" b="1" dirty="0">
                <a:solidFill>
                  <a:schemeClr val="bg1"/>
                </a:solidFill>
              </a:rPr>
              <a:t>This study was possible with the support of the SUSTENT project, number-21-COP-0031: “Development of an integrated program for sustainable entrepreneurship in the fields of health and wellness tourism” supported by EEA Grants</a:t>
            </a:r>
            <a:r>
              <a:rPr lang="lv-LV" sz="3500" b="1" dirty="0">
                <a:solidFill>
                  <a:schemeClr val="bg1"/>
                </a:solidFill>
              </a:rPr>
              <a:t>]</a:t>
            </a:r>
            <a:endParaRPr lang="en-US" sz="3500" b="1" dirty="0">
              <a:solidFill>
                <a:schemeClr val="bg1"/>
              </a:solidFill>
            </a:endParaRPr>
          </a:p>
        </p:txBody>
      </p:sp>
    </p:spTree>
    <p:extLst>
      <p:ext uri="{BB962C8B-B14F-4D97-AF65-F5344CB8AC3E}">
        <p14:creationId xmlns:p14="http://schemas.microsoft.com/office/powerpoint/2010/main" val="11593472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5CB609-B138-72B5-AA34-215F8CCA44B8}"/>
            </a:ext>
          </a:extLst>
        </p:cNvPr>
        <p:cNvGrpSpPr/>
        <p:nvPr/>
      </p:nvGrpSpPr>
      <p:grpSpPr>
        <a:xfrm>
          <a:off x="0" y="0"/>
          <a:ext cx="0" cy="0"/>
          <a:chOff x="0" y="0"/>
          <a:chExt cx="0" cy="0"/>
        </a:xfrm>
      </p:grpSpPr>
      <p:pic>
        <p:nvPicPr>
          <p:cNvPr id="8" name="Picture 7" descr="A black background with blue dots">
            <a:extLst>
              <a:ext uri="{FF2B5EF4-FFF2-40B4-BE49-F238E27FC236}">
                <a16:creationId xmlns:a16="http://schemas.microsoft.com/office/drawing/2014/main" id="{681A9C9D-63A9-B9A1-DBB5-E0E13A3C52F1}"/>
              </a:ext>
            </a:extLst>
          </p:cNvPr>
          <p:cNvPicPr/>
          <p:nvPr/>
        </p:nvPicPr>
        <p:blipFill>
          <a:blip r:embed="rId3" cstate="print">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2953059" y="-2293872"/>
            <a:ext cx="10957810" cy="10476330"/>
          </a:xfrm>
          <a:prstGeom prst="rect">
            <a:avLst/>
          </a:prstGeom>
          <a:noFill/>
          <a:ln>
            <a:noFill/>
          </a:ln>
        </p:spPr>
      </p:pic>
      <p:pic>
        <p:nvPicPr>
          <p:cNvPr id="4" name="Picture 3" descr="A map of europe with black dots&#10;&#10;Description automatically generated">
            <a:extLst>
              <a:ext uri="{FF2B5EF4-FFF2-40B4-BE49-F238E27FC236}">
                <a16:creationId xmlns:a16="http://schemas.microsoft.com/office/drawing/2014/main" id="{318629C6-594B-EE89-2829-6FE6DC2E1027}"/>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5946911" y="5735637"/>
            <a:ext cx="2160270" cy="967740"/>
          </a:xfrm>
          <a:prstGeom prst="rect">
            <a:avLst/>
          </a:prstGeom>
        </p:spPr>
      </p:pic>
      <p:sp>
        <p:nvSpPr>
          <p:cNvPr id="5" name="Rectangle: Rounded Corners 4">
            <a:extLst>
              <a:ext uri="{FF2B5EF4-FFF2-40B4-BE49-F238E27FC236}">
                <a16:creationId xmlns:a16="http://schemas.microsoft.com/office/drawing/2014/main" id="{FC6CD788-6265-FF6A-945A-2915F91D48A3}"/>
              </a:ext>
            </a:extLst>
          </p:cNvPr>
          <p:cNvSpPr/>
          <p:nvPr/>
        </p:nvSpPr>
        <p:spPr>
          <a:xfrm>
            <a:off x="-1" y="6100997"/>
            <a:ext cx="5787827" cy="248212"/>
          </a:xfrm>
          <a:prstGeom prst="roundRect">
            <a:avLst/>
          </a:prstGeom>
          <a:solidFill>
            <a:srgbClr val="2DB2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Box 2">
            <a:extLst>
              <a:ext uri="{FF2B5EF4-FFF2-40B4-BE49-F238E27FC236}">
                <a16:creationId xmlns:a16="http://schemas.microsoft.com/office/drawing/2014/main" id="{C65627FD-88C4-49FC-7E3F-53617C40818B}"/>
              </a:ext>
            </a:extLst>
          </p:cNvPr>
          <p:cNvSpPr txBox="1"/>
          <p:nvPr/>
        </p:nvSpPr>
        <p:spPr bwMode="auto">
          <a:xfrm>
            <a:off x="8120362" y="5826043"/>
            <a:ext cx="3566160" cy="807978"/>
          </a:xfrm>
          <a:prstGeom prst="rect">
            <a:avLst/>
          </a:prstGeom>
          <a:noFill/>
          <a:ln w="9525">
            <a:noFill/>
            <a:miter lim="800000"/>
            <a:headEnd/>
            <a:tailEnd/>
          </a:ln>
        </p:spPr>
        <p:txBody>
          <a:bodyPr rot="0" vert="horz" wrap="square" lIns="91440" tIns="45720" rIns="91440" bIns="45720" anchor="t" anchorCtr="0">
            <a:spAutoFit/>
          </a:bodyPr>
          <a:lstStyle/>
          <a:p>
            <a:pPr marL="0" marR="0" algn="ctr">
              <a:lnSpc>
                <a:spcPct val="107000"/>
              </a:lnSpc>
              <a:spcBef>
                <a:spcPts val="0"/>
              </a:spcBef>
              <a:spcAft>
                <a:spcPts val="0"/>
              </a:spcAft>
            </a:pPr>
            <a:r>
              <a:rPr lang="en-US" sz="1200" b="1" dirty="0">
                <a:effectLst/>
                <a:latin typeface="Noto Sans" panose="020B0502040504020204" pitchFamily="34" charset="0"/>
                <a:ea typeface="Calibri" panose="020F0502020204030204" pitchFamily="34" charset="0"/>
                <a:cs typeface="Arial" panose="020B0604020202020204" pitchFamily="34" charset="0"/>
              </a:rPr>
              <a:t>First Annual FORTHEM conference</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0" marR="0" algn="ctr">
              <a:lnSpc>
                <a:spcPct val="107000"/>
              </a:lnSpc>
              <a:spcBef>
                <a:spcPts val="0"/>
              </a:spcBef>
              <a:spcAft>
                <a:spcPts val="0"/>
              </a:spcAft>
            </a:pPr>
            <a:r>
              <a:rPr lang="en-US" sz="2000" b="1" dirty="0">
                <a:solidFill>
                  <a:srgbClr val="2DB2BB"/>
                </a:solidFill>
                <a:effectLst/>
                <a:latin typeface="Noto Sans" panose="020B0502040504020204" pitchFamily="34" charset="0"/>
                <a:ea typeface="Calibri" panose="020F0502020204030204" pitchFamily="34" charset="0"/>
                <a:cs typeface="Arial" panose="020B0604020202020204" pitchFamily="34" charset="0"/>
              </a:rPr>
              <a:t>FORTHEM – For the Future</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0" marR="0" algn="ctr">
              <a:lnSpc>
                <a:spcPct val="107000"/>
              </a:lnSpc>
              <a:spcBef>
                <a:spcPts val="0"/>
              </a:spcBef>
              <a:spcAft>
                <a:spcPts val="0"/>
              </a:spcAft>
            </a:pPr>
            <a:r>
              <a:rPr lang="lv-LV" sz="1200" b="1" i="1">
                <a:effectLst/>
                <a:latin typeface="Noto Sans" panose="020B0502040504020204" pitchFamily="34" charset="0"/>
                <a:ea typeface="Calibri" panose="020F0502020204030204" pitchFamily="34" charset="0"/>
                <a:cs typeface="Arial" panose="020B0604020202020204" pitchFamily="34" charset="0"/>
              </a:rPr>
              <a:t>March 6-8, 2024</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7" name="Rectangle: Rounded Corners 6">
            <a:extLst>
              <a:ext uri="{FF2B5EF4-FFF2-40B4-BE49-F238E27FC236}">
                <a16:creationId xmlns:a16="http://schemas.microsoft.com/office/drawing/2014/main" id="{287EB8F3-EEA0-70AC-ECCF-E1C42CD2B3FC}"/>
              </a:ext>
            </a:extLst>
          </p:cNvPr>
          <p:cNvSpPr/>
          <p:nvPr/>
        </p:nvSpPr>
        <p:spPr>
          <a:xfrm>
            <a:off x="11836422" y="6100997"/>
            <a:ext cx="393501" cy="254051"/>
          </a:xfrm>
          <a:prstGeom prst="roundRect">
            <a:avLst/>
          </a:prstGeom>
          <a:solidFill>
            <a:srgbClr val="2DB2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2D59D24-E0F5-BD07-AE2F-C492E4B95484}"/>
              </a:ext>
            </a:extLst>
          </p:cNvPr>
          <p:cNvSpPr>
            <a:spLocks noGrp="1"/>
          </p:cNvSpPr>
          <p:nvPr>
            <p:ph type="title"/>
          </p:nvPr>
        </p:nvSpPr>
        <p:spPr>
          <a:xfrm>
            <a:off x="838200" y="365125"/>
            <a:ext cx="10515600" cy="968375"/>
          </a:xfrm>
        </p:spPr>
        <p:txBody>
          <a:bodyPr>
            <a:normAutofit/>
          </a:bodyPr>
          <a:lstStyle/>
          <a:p>
            <a:r>
              <a:rPr lang="en-US" b="1" dirty="0"/>
              <a:t>THEORETICAL FRAMEWORK OF THE PROBLEM</a:t>
            </a:r>
          </a:p>
        </p:txBody>
      </p:sp>
      <p:sp>
        <p:nvSpPr>
          <p:cNvPr id="3" name="Content Placeholder 2">
            <a:extLst>
              <a:ext uri="{FF2B5EF4-FFF2-40B4-BE49-F238E27FC236}">
                <a16:creationId xmlns:a16="http://schemas.microsoft.com/office/drawing/2014/main" id="{472950BD-81D7-8012-18E3-A0C806EE2B24}"/>
              </a:ext>
            </a:extLst>
          </p:cNvPr>
          <p:cNvSpPr>
            <a:spLocks noGrp="1"/>
          </p:cNvSpPr>
          <p:nvPr>
            <p:ph idx="1"/>
          </p:nvPr>
        </p:nvSpPr>
        <p:spPr>
          <a:xfrm>
            <a:off x="838200" y="1474705"/>
            <a:ext cx="10515600" cy="4351338"/>
          </a:xfrm>
        </p:spPr>
        <p:txBody>
          <a:bodyPr/>
          <a:lstStyle/>
          <a:p>
            <a:pPr algn="just"/>
            <a:r>
              <a:rPr lang="en-US" b="1" dirty="0"/>
              <a:t>Sustainable consumption behaviour conceptualized </a:t>
            </a:r>
            <a:r>
              <a:rPr lang="en-US" dirty="0"/>
              <a:t>as:</a:t>
            </a:r>
          </a:p>
          <a:p>
            <a:pPr algn="just"/>
            <a:r>
              <a:rPr lang="en-US" dirty="0"/>
              <a:t>... </a:t>
            </a:r>
            <a:r>
              <a:rPr lang="en-US" i="1" dirty="0"/>
              <a:t>"the pursuit of environmentally sound products and services, preference for corporations and organizations actively involved in environmental conservation, use of materials and equipment until end of life, saving resources such as water and energy, reuse of resources wherever possible" </a:t>
            </a:r>
            <a:r>
              <a:rPr lang="en-US" dirty="0"/>
              <a:t>... </a:t>
            </a:r>
            <a:r>
              <a:rPr lang="en-US" i="1" dirty="0"/>
              <a:t>"the appropriate destination of materials for recycling and the inclination towards a lifestyle with less negative impact on the environment"...</a:t>
            </a:r>
          </a:p>
          <a:p>
            <a:pPr marL="0" indent="0" algn="r">
              <a:buNone/>
            </a:pPr>
            <a:r>
              <a:rPr lang="pt-BR" dirty="0"/>
              <a:t>(Ribeiro, Veiga &amp; Higuchi, 2016, p. 310).</a:t>
            </a:r>
          </a:p>
          <a:p>
            <a:pPr algn="just"/>
            <a:endParaRPr lang="en-US" dirty="0"/>
          </a:p>
        </p:txBody>
      </p:sp>
    </p:spTree>
    <p:extLst>
      <p:ext uri="{BB962C8B-B14F-4D97-AF65-F5344CB8AC3E}">
        <p14:creationId xmlns:p14="http://schemas.microsoft.com/office/powerpoint/2010/main" val="37467531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black background with blue dots">
            <a:extLst>
              <a:ext uri="{FF2B5EF4-FFF2-40B4-BE49-F238E27FC236}">
                <a16:creationId xmlns:a16="http://schemas.microsoft.com/office/drawing/2014/main" id="{4C0E24F0-71FE-4E60-88FD-4235642A2A82}"/>
              </a:ext>
            </a:extLst>
          </p:cNvPr>
          <p:cNvPicPr/>
          <p:nvPr/>
        </p:nvPicPr>
        <p:blipFill>
          <a:blip r:embed="rId3" cstate="print">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2953059" y="-2293872"/>
            <a:ext cx="10957810" cy="10476330"/>
          </a:xfrm>
          <a:prstGeom prst="rect">
            <a:avLst/>
          </a:prstGeom>
          <a:noFill/>
          <a:ln>
            <a:noFill/>
          </a:ln>
        </p:spPr>
      </p:pic>
      <p:pic>
        <p:nvPicPr>
          <p:cNvPr id="4" name="Picture 3" descr="A map of europe with black dots&#10;&#10;Description automatically generated">
            <a:extLst>
              <a:ext uri="{FF2B5EF4-FFF2-40B4-BE49-F238E27FC236}">
                <a16:creationId xmlns:a16="http://schemas.microsoft.com/office/drawing/2014/main" id="{DB95BB77-94DE-A04C-5D84-4645C7989EC6}"/>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5946911" y="5735637"/>
            <a:ext cx="2160270" cy="967740"/>
          </a:xfrm>
          <a:prstGeom prst="rect">
            <a:avLst/>
          </a:prstGeom>
        </p:spPr>
      </p:pic>
      <p:sp>
        <p:nvSpPr>
          <p:cNvPr id="5" name="Rectangle: Rounded Corners 4">
            <a:extLst>
              <a:ext uri="{FF2B5EF4-FFF2-40B4-BE49-F238E27FC236}">
                <a16:creationId xmlns:a16="http://schemas.microsoft.com/office/drawing/2014/main" id="{01D48C88-8DEF-A4E7-D485-B33477126548}"/>
              </a:ext>
            </a:extLst>
          </p:cNvPr>
          <p:cNvSpPr/>
          <p:nvPr/>
        </p:nvSpPr>
        <p:spPr>
          <a:xfrm>
            <a:off x="-1" y="6100997"/>
            <a:ext cx="5787827" cy="248212"/>
          </a:xfrm>
          <a:prstGeom prst="roundRect">
            <a:avLst/>
          </a:prstGeom>
          <a:solidFill>
            <a:srgbClr val="2DB2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Box 2">
            <a:extLst>
              <a:ext uri="{FF2B5EF4-FFF2-40B4-BE49-F238E27FC236}">
                <a16:creationId xmlns:a16="http://schemas.microsoft.com/office/drawing/2014/main" id="{2E916490-8091-5974-3C08-0422EE14AB24}"/>
              </a:ext>
            </a:extLst>
          </p:cNvPr>
          <p:cNvSpPr txBox="1"/>
          <p:nvPr/>
        </p:nvSpPr>
        <p:spPr bwMode="auto">
          <a:xfrm>
            <a:off x="8120362" y="5826043"/>
            <a:ext cx="3566160" cy="807978"/>
          </a:xfrm>
          <a:prstGeom prst="rect">
            <a:avLst/>
          </a:prstGeom>
          <a:noFill/>
          <a:ln w="9525">
            <a:noFill/>
            <a:miter lim="800000"/>
            <a:headEnd/>
            <a:tailEnd/>
          </a:ln>
        </p:spPr>
        <p:txBody>
          <a:bodyPr rot="0" vert="horz" wrap="square" lIns="91440" tIns="45720" rIns="91440" bIns="45720" anchor="t" anchorCtr="0">
            <a:spAutoFit/>
          </a:bodyPr>
          <a:lstStyle/>
          <a:p>
            <a:pPr marL="0" marR="0" algn="ctr">
              <a:lnSpc>
                <a:spcPct val="107000"/>
              </a:lnSpc>
              <a:spcBef>
                <a:spcPts val="0"/>
              </a:spcBef>
              <a:spcAft>
                <a:spcPts val="0"/>
              </a:spcAft>
            </a:pPr>
            <a:r>
              <a:rPr lang="en-US" sz="1200" b="1" dirty="0">
                <a:effectLst/>
                <a:latin typeface="Noto Sans" panose="020B0502040504020204" pitchFamily="34" charset="0"/>
                <a:ea typeface="Calibri" panose="020F0502020204030204" pitchFamily="34" charset="0"/>
                <a:cs typeface="Arial" panose="020B0604020202020204" pitchFamily="34" charset="0"/>
              </a:rPr>
              <a:t>First Annual FORTHEM conference</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0" marR="0" algn="ctr">
              <a:lnSpc>
                <a:spcPct val="107000"/>
              </a:lnSpc>
              <a:spcBef>
                <a:spcPts val="0"/>
              </a:spcBef>
              <a:spcAft>
                <a:spcPts val="0"/>
              </a:spcAft>
            </a:pPr>
            <a:r>
              <a:rPr lang="en-US" sz="2000" b="1" dirty="0">
                <a:solidFill>
                  <a:srgbClr val="2DB2BB"/>
                </a:solidFill>
                <a:effectLst/>
                <a:latin typeface="Noto Sans" panose="020B0502040504020204" pitchFamily="34" charset="0"/>
                <a:ea typeface="Calibri" panose="020F0502020204030204" pitchFamily="34" charset="0"/>
                <a:cs typeface="Arial" panose="020B0604020202020204" pitchFamily="34" charset="0"/>
              </a:rPr>
              <a:t>FORTHEM – For the Future</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0" marR="0" algn="ctr">
              <a:lnSpc>
                <a:spcPct val="107000"/>
              </a:lnSpc>
              <a:spcBef>
                <a:spcPts val="0"/>
              </a:spcBef>
              <a:spcAft>
                <a:spcPts val="0"/>
              </a:spcAft>
            </a:pPr>
            <a:r>
              <a:rPr lang="lv-LV" sz="1200" b="1" i="1" dirty="0">
                <a:effectLst/>
                <a:latin typeface="Noto Sans" panose="020B0502040504020204" pitchFamily="34" charset="0"/>
                <a:ea typeface="Calibri" panose="020F0502020204030204" pitchFamily="34" charset="0"/>
                <a:cs typeface="Arial" panose="020B0604020202020204" pitchFamily="34" charset="0"/>
              </a:rPr>
              <a:t>March 6-8, 2024</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7" name="Rectangle: Rounded Corners 6">
            <a:extLst>
              <a:ext uri="{FF2B5EF4-FFF2-40B4-BE49-F238E27FC236}">
                <a16:creationId xmlns:a16="http://schemas.microsoft.com/office/drawing/2014/main" id="{32D4E05B-1BF7-D7BB-6CAC-DF867754748E}"/>
              </a:ext>
            </a:extLst>
          </p:cNvPr>
          <p:cNvSpPr/>
          <p:nvPr/>
        </p:nvSpPr>
        <p:spPr>
          <a:xfrm>
            <a:off x="11836422" y="6100997"/>
            <a:ext cx="393501" cy="254051"/>
          </a:xfrm>
          <a:prstGeom prst="roundRect">
            <a:avLst/>
          </a:prstGeom>
          <a:solidFill>
            <a:srgbClr val="2DB2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06DD0E1-65FC-8EBC-14D9-DA21081D2CA3}"/>
              </a:ext>
            </a:extLst>
          </p:cNvPr>
          <p:cNvSpPr>
            <a:spLocks noGrp="1"/>
          </p:cNvSpPr>
          <p:nvPr>
            <p:ph type="title"/>
          </p:nvPr>
        </p:nvSpPr>
        <p:spPr/>
        <p:txBody>
          <a:bodyPr/>
          <a:lstStyle/>
          <a:p>
            <a:r>
              <a:rPr lang="en-US" b="1" dirty="0"/>
              <a:t>Aim</a:t>
            </a:r>
          </a:p>
        </p:txBody>
      </p:sp>
      <p:sp>
        <p:nvSpPr>
          <p:cNvPr id="3" name="Content Placeholder 2">
            <a:extLst>
              <a:ext uri="{FF2B5EF4-FFF2-40B4-BE49-F238E27FC236}">
                <a16:creationId xmlns:a16="http://schemas.microsoft.com/office/drawing/2014/main" id="{B0CD023F-0F5A-78AF-A448-6BB06AA939FC}"/>
              </a:ext>
            </a:extLst>
          </p:cNvPr>
          <p:cNvSpPr>
            <a:spLocks noGrp="1"/>
          </p:cNvSpPr>
          <p:nvPr>
            <p:ph idx="1"/>
          </p:nvPr>
        </p:nvSpPr>
        <p:spPr/>
        <p:txBody>
          <a:bodyPr/>
          <a:lstStyle/>
          <a:p>
            <a:pPr algn="just"/>
            <a:r>
              <a:rPr lang="en-US" dirty="0"/>
              <a:t>The </a:t>
            </a:r>
            <a:r>
              <a:rPr lang="en-US" b="1" dirty="0"/>
              <a:t>research</a:t>
            </a:r>
            <a:r>
              <a:rPr lang="en-US" dirty="0"/>
              <a:t> </a:t>
            </a:r>
            <a:r>
              <a:rPr lang="en-US" b="1" dirty="0"/>
              <a:t>aims</a:t>
            </a:r>
            <a:r>
              <a:rPr lang="en-US" dirty="0"/>
              <a:t> to study the personality traits that influence consumers’ buying behaviour to sustainable tourism</a:t>
            </a:r>
            <a:r>
              <a:rPr lang="ro-RO" dirty="0"/>
              <a:t> in </a:t>
            </a:r>
            <a:r>
              <a:rPr lang="en-US" dirty="0"/>
              <a:t>a sample of </a:t>
            </a:r>
            <a:r>
              <a:rPr lang="ro-RO" dirty="0"/>
              <a:t>Romanian </a:t>
            </a:r>
            <a:r>
              <a:rPr lang="ro-RO" dirty="0" err="1"/>
              <a:t>citizens</a:t>
            </a:r>
            <a:r>
              <a:rPr lang="en-US" dirty="0"/>
              <a:t>. </a:t>
            </a:r>
          </a:p>
          <a:p>
            <a:pPr algn="just"/>
            <a:r>
              <a:rPr lang="en-US" dirty="0"/>
              <a:t>The </a:t>
            </a:r>
            <a:r>
              <a:rPr lang="en-US" b="1" dirty="0"/>
              <a:t>objectives</a:t>
            </a:r>
            <a:r>
              <a:rPr lang="en-US" dirty="0"/>
              <a:t> of this research consisted of identifying the influence of personality traits according to demographical variables on the purchasing behaviour of sustainable tourism products.</a:t>
            </a:r>
          </a:p>
        </p:txBody>
      </p:sp>
    </p:spTree>
    <p:extLst>
      <p:ext uri="{BB962C8B-B14F-4D97-AF65-F5344CB8AC3E}">
        <p14:creationId xmlns:p14="http://schemas.microsoft.com/office/powerpoint/2010/main" val="34355020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D1BA08-94C1-1480-77CD-E8EBEDCE4BAC}"/>
            </a:ext>
          </a:extLst>
        </p:cNvPr>
        <p:cNvGrpSpPr/>
        <p:nvPr/>
      </p:nvGrpSpPr>
      <p:grpSpPr>
        <a:xfrm>
          <a:off x="0" y="0"/>
          <a:ext cx="0" cy="0"/>
          <a:chOff x="0" y="0"/>
          <a:chExt cx="0" cy="0"/>
        </a:xfrm>
      </p:grpSpPr>
      <p:pic>
        <p:nvPicPr>
          <p:cNvPr id="8" name="Picture 7" descr="A black background with blue dots">
            <a:extLst>
              <a:ext uri="{FF2B5EF4-FFF2-40B4-BE49-F238E27FC236}">
                <a16:creationId xmlns:a16="http://schemas.microsoft.com/office/drawing/2014/main" id="{124FE1A7-AD38-DC35-EBF2-6605224A92CE}"/>
              </a:ext>
            </a:extLst>
          </p:cNvPr>
          <p:cNvPicPr/>
          <p:nvPr/>
        </p:nvPicPr>
        <p:blipFill>
          <a:blip r:embed="rId3" cstate="print">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3061482" y="-2306706"/>
            <a:ext cx="10957810" cy="10476330"/>
          </a:xfrm>
          <a:prstGeom prst="rect">
            <a:avLst/>
          </a:prstGeom>
          <a:noFill/>
          <a:ln>
            <a:noFill/>
          </a:ln>
        </p:spPr>
      </p:pic>
      <p:pic>
        <p:nvPicPr>
          <p:cNvPr id="4" name="Picture 3" descr="A map of europe with black dots&#10;&#10;Description automatically generated">
            <a:extLst>
              <a:ext uri="{FF2B5EF4-FFF2-40B4-BE49-F238E27FC236}">
                <a16:creationId xmlns:a16="http://schemas.microsoft.com/office/drawing/2014/main" id="{A51D085D-D26E-8F7E-A0AF-980725AC9857}"/>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5946911" y="5735637"/>
            <a:ext cx="2160270" cy="967740"/>
          </a:xfrm>
          <a:prstGeom prst="rect">
            <a:avLst/>
          </a:prstGeom>
        </p:spPr>
      </p:pic>
      <p:sp>
        <p:nvSpPr>
          <p:cNvPr id="5" name="Rectangle: Rounded Corners 4">
            <a:extLst>
              <a:ext uri="{FF2B5EF4-FFF2-40B4-BE49-F238E27FC236}">
                <a16:creationId xmlns:a16="http://schemas.microsoft.com/office/drawing/2014/main" id="{38F150F6-58A0-7DAA-6577-8DEBFE5E0313}"/>
              </a:ext>
            </a:extLst>
          </p:cNvPr>
          <p:cNvSpPr/>
          <p:nvPr/>
        </p:nvSpPr>
        <p:spPr>
          <a:xfrm>
            <a:off x="-1" y="6100997"/>
            <a:ext cx="5787827" cy="248212"/>
          </a:xfrm>
          <a:prstGeom prst="roundRect">
            <a:avLst/>
          </a:prstGeom>
          <a:solidFill>
            <a:srgbClr val="2DB2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Box 2">
            <a:extLst>
              <a:ext uri="{FF2B5EF4-FFF2-40B4-BE49-F238E27FC236}">
                <a16:creationId xmlns:a16="http://schemas.microsoft.com/office/drawing/2014/main" id="{C8DA4AEE-EC87-1B8A-55FF-E5491C80D5F8}"/>
              </a:ext>
            </a:extLst>
          </p:cNvPr>
          <p:cNvSpPr txBox="1"/>
          <p:nvPr/>
        </p:nvSpPr>
        <p:spPr bwMode="auto">
          <a:xfrm>
            <a:off x="8120362" y="5826043"/>
            <a:ext cx="3566160" cy="807978"/>
          </a:xfrm>
          <a:prstGeom prst="rect">
            <a:avLst/>
          </a:prstGeom>
          <a:noFill/>
          <a:ln w="9525">
            <a:noFill/>
            <a:miter lim="800000"/>
            <a:headEnd/>
            <a:tailEnd/>
          </a:ln>
        </p:spPr>
        <p:txBody>
          <a:bodyPr rot="0" vert="horz" wrap="square" lIns="91440" tIns="45720" rIns="91440" bIns="45720" anchor="t" anchorCtr="0">
            <a:spAutoFit/>
          </a:bodyPr>
          <a:lstStyle/>
          <a:p>
            <a:pPr marL="0" marR="0" algn="ctr">
              <a:lnSpc>
                <a:spcPct val="107000"/>
              </a:lnSpc>
              <a:spcBef>
                <a:spcPts val="0"/>
              </a:spcBef>
              <a:spcAft>
                <a:spcPts val="0"/>
              </a:spcAft>
            </a:pPr>
            <a:r>
              <a:rPr lang="en-US" sz="1200" b="1" dirty="0">
                <a:effectLst/>
                <a:latin typeface="Noto Sans" panose="020B0502040504020204" pitchFamily="34" charset="0"/>
                <a:ea typeface="Calibri" panose="020F0502020204030204" pitchFamily="34" charset="0"/>
                <a:cs typeface="Arial" panose="020B0604020202020204" pitchFamily="34" charset="0"/>
              </a:rPr>
              <a:t>First Annual FORTHEM conference</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0" marR="0" algn="ctr">
              <a:lnSpc>
                <a:spcPct val="107000"/>
              </a:lnSpc>
              <a:spcBef>
                <a:spcPts val="0"/>
              </a:spcBef>
              <a:spcAft>
                <a:spcPts val="0"/>
              </a:spcAft>
            </a:pPr>
            <a:r>
              <a:rPr lang="en-US" sz="2000" b="1" dirty="0">
                <a:solidFill>
                  <a:srgbClr val="2DB2BB"/>
                </a:solidFill>
                <a:effectLst/>
                <a:latin typeface="Noto Sans" panose="020B0502040504020204" pitchFamily="34" charset="0"/>
                <a:ea typeface="Calibri" panose="020F0502020204030204" pitchFamily="34" charset="0"/>
                <a:cs typeface="Arial" panose="020B0604020202020204" pitchFamily="34" charset="0"/>
              </a:rPr>
              <a:t>FORTHEM – For the Future</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0" marR="0" algn="ctr">
              <a:lnSpc>
                <a:spcPct val="107000"/>
              </a:lnSpc>
              <a:spcBef>
                <a:spcPts val="0"/>
              </a:spcBef>
              <a:spcAft>
                <a:spcPts val="0"/>
              </a:spcAft>
            </a:pPr>
            <a:r>
              <a:rPr lang="lv-LV" sz="1200" b="1" i="1" dirty="0">
                <a:effectLst/>
                <a:latin typeface="Noto Sans" panose="020B0502040504020204" pitchFamily="34" charset="0"/>
                <a:ea typeface="Calibri" panose="020F0502020204030204" pitchFamily="34" charset="0"/>
                <a:cs typeface="Arial" panose="020B0604020202020204" pitchFamily="34" charset="0"/>
              </a:rPr>
              <a:t>March 6-8, 2024</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7" name="Rectangle: Rounded Corners 6">
            <a:extLst>
              <a:ext uri="{FF2B5EF4-FFF2-40B4-BE49-F238E27FC236}">
                <a16:creationId xmlns:a16="http://schemas.microsoft.com/office/drawing/2014/main" id="{769BF827-BF22-8C27-1E95-D1DB5959A600}"/>
              </a:ext>
            </a:extLst>
          </p:cNvPr>
          <p:cNvSpPr/>
          <p:nvPr/>
        </p:nvSpPr>
        <p:spPr>
          <a:xfrm>
            <a:off x="11836422" y="6100997"/>
            <a:ext cx="393501" cy="254051"/>
          </a:xfrm>
          <a:prstGeom prst="roundRect">
            <a:avLst/>
          </a:prstGeom>
          <a:solidFill>
            <a:srgbClr val="2DB2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11BCF2D-6DF6-B864-1E39-29AB48D70994}"/>
              </a:ext>
            </a:extLst>
          </p:cNvPr>
          <p:cNvSpPr>
            <a:spLocks noGrp="1"/>
          </p:cNvSpPr>
          <p:nvPr>
            <p:ph type="title"/>
          </p:nvPr>
        </p:nvSpPr>
        <p:spPr>
          <a:xfrm>
            <a:off x="85165" y="154623"/>
            <a:ext cx="10515600" cy="1325563"/>
          </a:xfrm>
        </p:spPr>
        <p:txBody>
          <a:bodyPr/>
          <a:lstStyle/>
          <a:p>
            <a:r>
              <a:rPr lang="en-US" b="1" dirty="0"/>
              <a:t>Methods</a:t>
            </a:r>
            <a:r>
              <a:rPr lang="ro-RO" b="1" dirty="0"/>
              <a:t> and </a:t>
            </a:r>
            <a:r>
              <a:rPr lang="ro-RO" b="1" dirty="0" err="1"/>
              <a:t>sample</a:t>
            </a:r>
            <a:r>
              <a:rPr lang="ro-RO" b="1" dirty="0"/>
              <a:t> </a:t>
            </a:r>
            <a:endParaRPr lang="en-US" b="1" dirty="0"/>
          </a:p>
        </p:txBody>
      </p:sp>
      <p:sp>
        <p:nvSpPr>
          <p:cNvPr id="3" name="Content Placeholder 2">
            <a:extLst>
              <a:ext uri="{FF2B5EF4-FFF2-40B4-BE49-F238E27FC236}">
                <a16:creationId xmlns:a16="http://schemas.microsoft.com/office/drawing/2014/main" id="{9E5AA05A-D835-5078-805D-0B47C2E79189}"/>
              </a:ext>
            </a:extLst>
          </p:cNvPr>
          <p:cNvSpPr>
            <a:spLocks noGrp="1"/>
          </p:cNvSpPr>
          <p:nvPr>
            <p:ph idx="1"/>
          </p:nvPr>
        </p:nvSpPr>
        <p:spPr>
          <a:xfrm>
            <a:off x="449568" y="1226942"/>
            <a:ext cx="6365118" cy="4548562"/>
          </a:xfrm>
        </p:spPr>
        <p:txBody>
          <a:bodyPr>
            <a:normAutofit/>
          </a:bodyPr>
          <a:lstStyle/>
          <a:p>
            <a:pPr algn="just">
              <a:lnSpc>
                <a:spcPct val="120000"/>
              </a:lnSpc>
              <a:spcBef>
                <a:spcPts val="0"/>
              </a:spcBef>
            </a:pPr>
            <a:r>
              <a:rPr lang="en-US" dirty="0"/>
              <a:t>I</a:t>
            </a:r>
            <a:r>
              <a:rPr lang="ro-RO" dirty="0"/>
              <a:t> </a:t>
            </a:r>
            <a:r>
              <a:rPr lang="ro-RO" dirty="0" err="1"/>
              <a:t>applied</a:t>
            </a:r>
            <a:r>
              <a:rPr lang="ro-RO" dirty="0"/>
              <a:t> a </a:t>
            </a:r>
            <a:r>
              <a:rPr lang="ro-RO" b="1" dirty="0" err="1"/>
              <a:t>Questionnaire</a:t>
            </a:r>
            <a:r>
              <a:rPr lang="en-US" b="1" dirty="0"/>
              <a:t>.</a:t>
            </a:r>
          </a:p>
          <a:p>
            <a:pPr algn="just">
              <a:lnSpc>
                <a:spcPct val="120000"/>
              </a:lnSpc>
              <a:spcBef>
                <a:spcPts val="0"/>
              </a:spcBef>
            </a:pPr>
            <a:r>
              <a:rPr lang="en-US" dirty="0"/>
              <a:t>The instrument applied</a:t>
            </a:r>
            <a:r>
              <a:rPr lang="ro-RO" dirty="0"/>
              <a:t> </a:t>
            </a:r>
            <a:r>
              <a:rPr lang="ro-RO" dirty="0" err="1"/>
              <a:t>was</a:t>
            </a:r>
            <a:r>
              <a:rPr lang="ro-RO" dirty="0"/>
              <a:t> </a:t>
            </a:r>
            <a:r>
              <a:rPr lang="ro-RO" dirty="0" err="1"/>
              <a:t>structured</a:t>
            </a:r>
            <a:r>
              <a:rPr lang="ro-RO" dirty="0"/>
              <a:t> in 5 </a:t>
            </a:r>
            <a:r>
              <a:rPr lang="ro-RO" dirty="0" err="1"/>
              <a:t>sections</a:t>
            </a:r>
            <a:r>
              <a:rPr lang="en-US" dirty="0"/>
              <a:t> – applied in electronic format.</a:t>
            </a:r>
          </a:p>
          <a:p>
            <a:pPr algn="just">
              <a:lnSpc>
                <a:spcPct val="120000"/>
              </a:lnSpc>
              <a:spcBef>
                <a:spcPts val="0"/>
              </a:spcBef>
            </a:pPr>
            <a:r>
              <a:rPr lang="en-US" dirty="0"/>
              <a:t>Statistical analysis by SPSS 26. </a:t>
            </a:r>
          </a:p>
          <a:p>
            <a:pPr algn="just">
              <a:lnSpc>
                <a:spcPct val="120000"/>
              </a:lnSpc>
              <a:spcBef>
                <a:spcPts val="0"/>
              </a:spcBef>
            </a:pPr>
            <a:r>
              <a:rPr lang="en-US" dirty="0"/>
              <a:t>95 responses were collected from a convenience sample </a:t>
            </a:r>
            <a:r>
              <a:rPr lang="ro-RO" dirty="0"/>
              <a:t>– of </a:t>
            </a:r>
            <a:r>
              <a:rPr lang="ro-RO" dirty="0" err="1"/>
              <a:t>the</a:t>
            </a:r>
            <a:r>
              <a:rPr lang="ro-RO" dirty="0"/>
              <a:t> Romanian </a:t>
            </a:r>
            <a:r>
              <a:rPr lang="ro-RO" dirty="0" err="1"/>
              <a:t>population</a:t>
            </a:r>
            <a:r>
              <a:rPr lang="ro-RO" dirty="0"/>
              <a:t> - </a:t>
            </a:r>
            <a:r>
              <a:rPr lang="en-US" dirty="0"/>
              <a:t>with residences </a:t>
            </a:r>
            <a:r>
              <a:rPr lang="en-US" dirty="0" err="1"/>
              <a:t>i</a:t>
            </a:r>
            <a:r>
              <a:rPr lang="ro-RO" dirty="0"/>
              <a:t>n</a:t>
            </a:r>
            <a:r>
              <a:rPr lang="en-US" dirty="0"/>
              <a:t> Constanta and </a:t>
            </a:r>
            <a:r>
              <a:rPr lang="en-US" dirty="0" err="1"/>
              <a:t>Tulcea</a:t>
            </a:r>
            <a:r>
              <a:rPr lang="en-US" dirty="0"/>
              <a:t> counties. </a:t>
            </a:r>
          </a:p>
        </p:txBody>
      </p:sp>
      <p:pic>
        <p:nvPicPr>
          <p:cNvPr id="9" name="Picture 8">
            <a:extLst>
              <a:ext uri="{FF2B5EF4-FFF2-40B4-BE49-F238E27FC236}">
                <a16:creationId xmlns:a16="http://schemas.microsoft.com/office/drawing/2014/main" id="{F3FC5C25-BB97-9DE5-4CA6-4E08A3A434F0}"/>
              </a:ext>
            </a:extLst>
          </p:cNvPr>
          <p:cNvPicPr>
            <a:picLocks noChangeAspect="1"/>
          </p:cNvPicPr>
          <p:nvPr/>
        </p:nvPicPr>
        <p:blipFill>
          <a:blip r:embed="rId6"/>
          <a:stretch>
            <a:fillRect/>
          </a:stretch>
        </p:blipFill>
        <p:spPr>
          <a:xfrm>
            <a:off x="6537433" y="242630"/>
            <a:ext cx="5569401" cy="5665115"/>
          </a:xfrm>
          <a:prstGeom prst="rect">
            <a:avLst/>
          </a:prstGeom>
        </p:spPr>
      </p:pic>
      <p:pic>
        <p:nvPicPr>
          <p:cNvPr id="11" name="Picture 10">
            <a:extLst>
              <a:ext uri="{FF2B5EF4-FFF2-40B4-BE49-F238E27FC236}">
                <a16:creationId xmlns:a16="http://schemas.microsoft.com/office/drawing/2014/main" id="{6902226A-648F-6960-F9D5-6A6057CDF593}"/>
              </a:ext>
            </a:extLst>
          </p:cNvPr>
          <p:cNvPicPr>
            <a:picLocks noChangeAspect="1"/>
          </p:cNvPicPr>
          <p:nvPr/>
        </p:nvPicPr>
        <p:blipFill>
          <a:blip r:embed="rId7"/>
          <a:stretch>
            <a:fillRect/>
          </a:stretch>
        </p:blipFill>
        <p:spPr>
          <a:xfrm>
            <a:off x="5364415" y="223979"/>
            <a:ext cx="692806" cy="1197880"/>
          </a:xfrm>
          <a:prstGeom prst="rect">
            <a:avLst/>
          </a:prstGeom>
        </p:spPr>
      </p:pic>
      <p:grpSp>
        <p:nvGrpSpPr>
          <p:cNvPr id="13" name="Group 12">
            <a:extLst>
              <a:ext uri="{FF2B5EF4-FFF2-40B4-BE49-F238E27FC236}">
                <a16:creationId xmlns:a16="http://schemas.microsoft.com/office/drawing/2014/main" id="{436DF51E-505E-D487-A09B-34D3B0D73601}"/>
              </a:ext>
            </a:extLst>
          </p:cNvPr>
          <p:cNvGrpSpPr/>
          <p:nvPr/>
        </p:nvGrpSpPr>
        <p:grpSpPr>
          <a:xfrm rot="16200000">
            <a:off x="5347612" y="2198982"/>
            <a:ext cx="2416741" cy="1431585"/>
            <a:chOff x="1255803" y="2176640"/>
            <a:chExt cx="2416741" cy="1431585"/>
          </a:xfrm>
        </p:grpSpPr>
        <p:sp>
          <p:nvSpPr>
            <p:cNvPr id="14" name="Rectangle 13">
              <a:extLst>
                <a:ext uri="{FF2B5EF4-FFF2-40B4-BE49-F238E27FC236}">
                  <a16:creationId xmlns:a16="http://schemas.microsoft.com/office/drawing/2014/main" id="{A9D9DE28-5B67-E59F-2625-15CFED4651F6}"/>
                </a:ext>
              </a:extLst>
            </p:cNvPr>
            <p:cNvSpPr/>
            <p:nvPr/>
          </p:nvSpPr>
          <p:spPr>
            <a:xfrm>
              <a:off x="1255803" y="2176640"/>
              <a:ext cx="2416741" cy="1431585"/>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5" name="TextBox 14">
              <a:extLst>
                <a:ext uri="{FF2B5EF4-FFF2-40B4-BE49-F238E27FC236}">
                  <a16:creationId xmlns:a16="http://schemas.microsoft.com/office/drawing/2014/main" id="{BE0693EE-52E5-1F41-F32E-347F3733E63A}"/>
                </a:ext>
              </a:extLst>
            </p:cNvPr>
            <p:cNvSpPr txBox="1"/>
            <p:nvPr/>
          </p:nvSpPr>
          <p:spPr>
            <a:xfrm>
              <a:off x="1255803" y="2176640"/>
              <a:ext cx="2416741" cy="143158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endParaRPr lang="en-US" sz="2700" b="1" kern="1200" dirty="0"/>
            </a:p>
          </p:txBody>
        </p:sp>
      </p:grpSp>
    </p:spTree>
    <p:extLst>
      <p:ext uri="{BB962C8B-B14F-4D97-AF65-F5344CB8AC3E}">
        <p14:creationId xmlns:p14="http://schemas.microsoft.com/office/powerpoint/2010/main" val="21665807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black background with blue dots">
            <a:extLst>
              <a:ext uri="{FF2B5EF4-FFF2-40B4-BE49-F238E27FC236}">
                <a16:creationId xmlns:a16="http://schemas.microsoft.com/office/drawing/2014/main" id="{4C0E24F0-71FE-4E60-88FD-4235642A2A82}"/>
              </a:ext>
            </a:extLst>
          </p:cNvPr>
          <p:cNvPicPr/>
          <p:nvPr/>
        </p:nvPicPr>
        <p:blipFill>
          <a:blip r:embed="rId3" cstate="print">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3061482" y="-2306706"/>
            <a:ext cx="10957810" cy="10476330"/>
          </a:xfrm>
          <a:prstGeom prst="rect">
            <a:avLst/>
          </a:prstGeom>
          <a:noFill/>
          <a:ln>
            <a:noFill/>
          </a:ln>
        </p:spPr>
      </p:pic>
      <p:pic>
        <p:nvPicPr>
          <p:cNvPr id="4" name="Picture 3" descr="A map of europe with black dots&#10;&#10;Description automatically generated">
            <a:extLst>
              <a:ext uri="{FF2B5EF4-FFF2-40B4-BE49-F238E27FC236}">
                <a16:creationId xmlns:a16="http://schemas.microsoft.com/office/drawing/2014/main" id="{DB95BB77-94DE-A04C-5D84-4645C7989EC6}"/>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5946911" y="5735637"/>
            <a:ext cx="2160270" cy="967740"/>
          </a:xfrm>
          <a:prstGeom prst="rect">
            <a:avLst/>
          </a:prstGeom>
        </p:spPr>
      </p:pic>
      <p:sp>
        <p:nvSpPr>
          <p:cNvPr id="5" name="Rectangle: Rounded Corners 4">
            <a:extLst>
              <a:ext uri="{FF2B5EF4-FFF2-40B4-BE49-F238E27FC236}">
                <a16:creationId xmlns:a16="http://schemas.microsoft.com/office/drawing/2014/main" id="{01D48C88-8DEF-A4E7-D485-B33477126548}"/>
              </a:ext>
            </a:extLst>
          </p:cNvPr>
          <p:cNvSpPr/>
          <p:nvPr/>
        </p:nvSpPr>
        <p:spPr>
          <a:xfrm>
            <a:off x="-1" y="6100997"/>
            <a:ext cx="5787827" cy="248212"/>
          </a:xfrm>
          <a:prstGeom prst="roundRect">
            <a:avLst/>
          </a:prstGeom>
          <a:solidFill>
            <a:srgbClr val="2DB2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Box 2">
            <a:extLst>
              <a:ext uri="{FF2B5EF4-FFF2-40B4-BE49-F238E27FC236}">
                <a16:creationId xmlns:a16="http://schemas.microsoft.com/office/drawing/2014/main" id="{2E916490-8091-5974-3C08-0422EE14AB24}"/>
              </a:ext>
            </a:extLst>
          </p:cNvPr>
          <p:cNvSpPr txBox="1"/>
          <p:nvPr/>
        </p:nvSpPr>
        <p:spPr bwMode="auto">
          <a:xfrm>
            <a:off x="8120362" y="5826043"/>
            <a:ext cx="3566160" cy="807978"/>
          </a:xfrm>
          <a:prstGeom prst="rect">
            <a:avLst/>
          </a:prstGeom>
          <a:noFill/>
          <a:ln w="9525">
            <a:noFill/>
            <a:miter lim="800000"/>
            <a:headEnd/>
            <a:tailEnd/>
          </a:ln>
        </p:spPr>
        <p:txBody>
          <a:bodyPr rot="0" vert="horz" wrap="square" lIns="91440" tIns="45720" rIns="91440" bIns="45720" anchor="t" anchorCtr="0">
            <a:spAutoFit/>
          </a:bodyPr>
          <a:lstStyle/>
          <a:p>
            <a:pPr marL="0" marR="0" algn="ctr">
              <a:lnSpc>
                <a:spcPct val="107000"/>
              </a:lnSpc>
              <a:spcBef>
                <a:spcPts val="0"/>
              </a:spcBef>
              <a:spcAft>
                <a:spcPts val="0"/>
              </a:spcAft>
            </a:pPr>
            <a:r>
              <a:rPr lang="en-US" sz="1200" b="1" dirty="0">
                <a:effectLst/>
                <a:latin typeface="Noto Sans" panose="020B0502040504020204" pitchFamily="34" charset="0"/>
                <a:ea typeface="Calibri" panose="020F0502020204030204" pitchFamily="34" charset="0"/>
                <a:cs typeface="Arial" panose="020B0604020202020204" pitchFamily="34" charset="0"/>
              </a:rPr>
              <a:t>First Annual FORTHEM conference</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0" marR="0" algn="ctr">
              <a:lnSpc>
                <a:spcPct val="107000"/>
              </a:lnSpc>
              <a:spcBef>
                <a:spcPts val="0"/>
              </a:spcBef>
              <a:spcAft>
                <a:spcPts val="0"/>
              </a:spcAft>
            </a:pPr>
            <a:r>
              <a:rPr lang="en-US" sz="2000" b="1" dirty="0">
                <a:solidFill>
                  <a:srgbClr val="2DB2BB"/>
                </a:solidFill>
                <a:effectLst/>
                <a:latin typeface="Noto Sans" panose="020B0502040504020204" pitchFamily="34" charset="0"/>
                <a:ea typeface="Calibri" panose="020F0502020204030204" pitchFamily="34" charset="0"/>
                <a:cs typeface="Arial" panose="020B0604020202020204" pitchFamily="34" charset="0"/>
              </a:rPr>
              <a:t>FORTHEM – For the Future</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0" marR="0" algn="ctr">
              <a:lnSpc>
                <a:spcPct val="107000"/>
              </a:lnSpc>
              <a:spcBef>
                <a:spcPts val="0"/>
              </a:spcBef>
              <a:spcAft>
                <a:spcPts val="0"/>
              </a:spcAft>
            </a:pPr>
            <a:r>
              <a:rPr lang="lv-LV" sz="1200" b="1" i="1" dirty="0">
                <a:effectLst/>
                <a:latin typeface="Noto Sans" panose="020B0502040504020204" pitchFamily="34" charset="0"/>
                <a:ea typeface="Calibri" panose="020F0502020204030204" pitchFamily="34" charset="0"/>
                <a:cs typeface="Arial" panose="020B0604020202020204" pitchFamily="34" charset="0"/>
              </a:rPr>
              <a:t>March 6-8, 2024</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7" name="Rectangle: Rounded Corners 6">
            <a:extLst>
              <a:ext uri="{FF2B5EF4-FFF2-40B4-BE49-F238E27FC236}">
                <a16:creationId xmlns:a16="http://schemas.microsoft.com/office/drawing/2014/main" id="{32D4E05B-1BF7-D7BB-6CAC-DF867754748E}"/>
              </a:ext>
            </a:extLst>
          </p:cNvPr>
          <p:cNvSpPr/>
          <p:nvPr/>
        </p:nvSpPr>
        <p:spPr>
          <a:xfrm>
            <a:off x="11836422" y="6100997"/>
            <a:ext cx="393501" cy="254051"/>
          </a:xfrm>
          <a:prstGeom prst="roundRect">
            <a:avLst/>
          </a:prstGeom>
          <a:solidFill>
            <a:srgbClr val="2DB2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EC85BC50-758A-A020-2E96-CF06959E980C}"/>
              </a:ext>
            </a:extLst>
          </p:cNvPr>
          <p:cNvSpPr txBox="1"/>
          <p:nvPr/>
        </p:nvSpPr>
        <p:spPr>
          <a:xfrm>
            <a:off x="851665" y="154623"/>
            <a:ext cx="8582627" cy="584775"/>
          </a:xfrm>
          <a:prstGeom prst="rect">
            <a:avLst/>
          </a:prstGeom>
          <a:noFill/>
        </p:spPr>
        <p:txBody>
          <a:bodyPr wrap="square">
            <a:spAutoFit/>
          </a:bodyPr>
          <a:lstStyle/>
          <a:p>
            <a:pPr algn="ctr">
              <a:tabLst>
                <a:tab pos="3657600" algn="l"/>
              </a:tabLst>
            </a:pPr>
            <a:r>
              <a:rPr lang="en-US" sz="3200" b="1" dirty="0">
                <a:solidFill>
                  <a:srgbClr val="C00000"/>
                </a:solidFill>
              </a:rPr>
              <a:t>Sample  structure</a:t>
            </a:r>
          </a:p>
        </p:txBody>
      </p:sp>
      <p:pic>
        <p:nvPicPr>
          <p:cNvPr id="15" name="Picture 14">
            <a:extLst>
              <a:ext uri="{FF2B5EF4-FFF2-40B4-BE49-F238E27FC236}">
                <a16:creationId xmlns:a16="http://schemas.microsoft.com/office/drawing/2014/main" id="{4BD9F032-E171-3B48-DCFE-AF5F6BB96145}"/>
              </a:ext>
            </a:extLst>
          </p:cNvPr>
          <p:cNvPicPr>
            <a:picLocks noChangeAspect="1"/>
          </p:cNvPicPr>
          <p:nvPr/>
        </p:nvPicPr>
        <p:blipFill rotWithShape="1">
          <a:blip r:embed="rId6">
            <a:extLst>
              <a:ext uri="{28A0092B-C50C-407E-A947-70E740481C1C}">
                <a14:useLocalDpi xmlns:a14="http://schemas.microsoft.com/office/drawing/2010/main" val="0"/>
              </a:ext>
            </a:extLst>
          </a:blip>
          <a:srcRect l="10129" r="5236"/>
          <a:stretch/>
        </p:blipFill>
        <p:spPr bwMode="auto">
          <a:xfrm>
            <a:off x="4289263" y="905201"/>
            <a:ext cx="3521071" cy="2450631"/>
          </a:xfrm>
          <a:prstGeom prst="rect">
            <a:avLst/>
          </a:prstGeom>
          <a:noFill/>
          <a:ln>
            <a:noFill/>
          </a:ln>
        </p:spPr>
      </p:pic>
      <p:pic>
        <p:nvPicPr>
          <p:cNvPr id="16" name="Picture 15">
            <a:extLst>
              <a:ext uri="{FF2B5EF4-FFF2-40B4-BE49-F238E27FC236}">
                <a16:creationId xmlns:a16="http://schemas.microsoft.com/office/drawing/2014/main" id="{6FACE642-EE99-924A-5869-10F2B0C873E2}"/>
              </a:ext>
            </a:extLst>
          </p:cNvPr>
          <p:cNvPicPr>
            <a:picLocks noChangeAspect="1"/>
          </p:cNvPicPr>
          <p:nvPr/>
        </p:nvPicPr>
        <p:blipFill rotWithShape="1">
          <a:blip r:embed="rId7">
            <a:extLst>
              <a:ext uri="{28A0092B-C50C-407E-A947-70E740481C1C}">
                <a14:useLocalDpi xmlns:a14="http://schemas.microsoft.com/office/drawing/2010/main" val="0"/>
              </a:ext>
            </a:extLst>
          </a:blip>
          <a:srcRect l="9938" r="47"/>
          <a:stretch/>
        </p:blipFill>
        <p:spPr bwMode="auto">
          <a:xfrm>
            <a:off x="187386" y="945873"/>
            <a:ext cx="3779655" cy="2471905"/>
          </a:xfrm>
          <a:prstGeom prst="rect">
            <a:avLst/>
          </a:prstGeom>
          <a:noFill/>
          <a:ln>
            <a:noFill/>
          </a:ln>
        </p:spPr>
      </p:pic>
      <p:pic>
        <p:nvPicPr>
          <p:cNvPr id="17" name="Graphic 16" descr="Arrow Slight curve">
            <a:extLst>
              <a:ext uri="{FF2B5EF4-FFF2-40B4-BE49-F238E27FC236}">
                <a16:creationId xmlns:a16="http://schemas.microsoft.com/office/drawing/2014/main" id="{40D5A0B1-E202-93E8-79BA-B9340B19B32B}"/>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775811" y="33505"/>
            <a:ext cx="1456446" cy="914400"/>
          </a:xfrm>
          <a:prstGeom prst="rect">
            <a:avLst/>
          </a:prstGeom>
        </p:spPr>
      </p:pic>
      <p:pic>
        <p:nvPicPr>
          <p:cNvPr id="18" name="Picture 17">
            <a:extLst>
              <a:ext uri="{FF2B5EF4-FFF2-40B4-BE49-F238E27FC236}">
                <a16:creationId xmlns:a16="http://schemas.microsoft.com/office/drawing/2014/main" id="{4B468031-B4DD-12E9-9349-CF4793678E84}"/>
              </a:ext>
            </a:extLst>
          </p:cNvPr>
          <p:cNvPicPr>
            <a:picLocks noChangeAspect="1"/>
          </p:cNvPicPr>
          <p:nvPr/>
        </p:nvPicPr>
        <p:blipFill rotWithShape="1">
          <a:blip r:embed="rId10">
            <a:extLst>
              <a:ext uri="{28A0092B-C50C-407E-A947-70E740481C1C}">
                <a14:useLocalDpi xmlns:a14="http://schemas.microsoft.com/office/drawing/2010/main" val="0"/>
              </a:ext>
            </a:extLst>
          </a:blip>
          <a:srcRect l="6162" r="18178"/>
          <a:stretch/>
        </p:blipFill>
        <p:spPr bwMode="auto">
          <a:xfrm>
            <a:off x="1995666" y="3368940"/>
            <a:ext cx="3506527" cy="2687712"/>
          </a:xfrm>
          <a:prstGeom prst="rect">
            <a:avLst/>
          </a:prstGeom>
          <a:noFill/>
          <a:ln>
            <a:noFill/>
          </a:ln>
        </p:spPr>
      </p:pic>
      <p:pic>
        <p:nvPicPr>
          <p:cNvPr id="19" name="Picture 18">
            <a:extLst>
              <a:ext uri="{FF2B5EF4-FFF2-40B4-BE49-F238E27FC236}">
                <a16:creationId xmlns:a16="http://schemas.microsoft.com/office/drawing/2014/main" id="{C223F0F2-747A-456A-9581-822FB5F8AD24}"/>
              </a:ext>
            </a:extLst>
          </p:cNvPr>
          <p:cNvPicPr>
            <a:picLocks noChangeAspect="1"/>
          </p:cNvPicPr>
          <p:nvPr/>
        </p:nvPicPr>
        <p:blipFill>
          <a:blip r:embed="rId11">
            <a:extLst>
              <a:ext uri="{28A0092B-C50C-407E-A947-70E740481C1C}">
                <a14:useLocalDpi xmlns:a14="http://schemas.microsoft.com/office/drawing/2010/main" val="0"/>
              </a:ext>
            </a:extLst>
          </a:blip>
          <a:srcRect l="9937" r="6912"/>
          <a:stretch>
            <a:fillRect/>
          </a:stretch>
        </p:blipFill>
        <p:spPr bwMode="auto">
          <a:xfrm>
            <a:off x="7840574" y="2155803"/>
            <a:ext cx="3798152" cy="2692732"/>
          </a:xfrm>
          <a:prstGeom prst="rect">
            <a:avLst/>
          </a:prstGeom>
          <a:noFill/>
          <a:ln>
            <a:noFill/>
          </a:ln>
        </p:spPr>
      </p:pic>
      <p:sp>
        <p:nvSpPr>
          <p:cNvPr id="20" name="TextBox 19">
            <a:extLst>
              <a:ext uri="{FF2B5EF4-FFF2-40B4-BE49-F238E27FC236}">
                <a16:creationId xmlns:a16="http://schemas.microsoft.com/office/drawing/2014/main" id="{05BA2A17-CFBC-366A-473C-17DB05CF6D49}"/>
              </a:ext>
            </a:extLst>
          </p:cNvPr>
          <p:cNvSpPr txBox="1"/>
          <p:nvPr/>
        </p:nvSpPr>
        <p:spPr>
          <a:xfrm>
            <a:off x="2485509" y="2883793"/>
            <a:ext cx="1319516" cy="400110"/>
          </a:xfrm>
          <a:prstGeom prst="rect">
            <a:avLst/>
          </a:prstGeom>
          <a:noFill/>
        </p:spPr>
        <p:txBody>
          <a:bodyPr wrap="square">
            <a:spAutoFit/>
          </a:bodyPr>
          <a:lstStyle/>
          <a:p>
            <a:pPr algn="ctr"/>
            <a:r>
              <a:rPr lang="ro-RO" sz="2000" b="1" dirty="0">
                <a:solidFill>
                  <a:schemeClr val="tx1">
                    <a:lumMod val="95000"/>
                    <a:lumOff val="5000"/>
                  </a:schemeClr>
                </a:solidFill>
              </a:rPr>
              <a:t>88% F</a:t>
            </a:r>
            <a:endParaRPr lang="en-US" sz="2000" b="1" dirty="0">
              <a:solidFill>
                <a:schemeClr val="tx1">
                  <a:lumMod val="95000"/>
                  <a:lumOff val="5000"/>
                </a:schemeClr>
              </a:solidFill>
            </a:endParaRPr>
          </a:p>
        </p:txBody>
      </p:sp>
      <p:sp>
        <p:nvSpPr>
          <p:cNvPr id="21" name="TextBox 20">
            <a:extLst>
              <a:ext uri="{FF2B5EF4-FFF2-40B4-BE49-F238E27FC236}">
                <a16:creationId xmlns:a16="http://schemas.microsoft.com/office/drawing/2014/main" id="{0CDEB23B-6663-1106-8AC9-543A5976E282}"/>
              </a:ext>
            </a:extLst>
          </p:cNvPr>
          <p:cNvSpPr txBox="1"/>
          <p:nvPr/>
        </p:nvSpPr>
        <p:spPr>
          <a:xfrm>
            <a:off x="6381975" y="2188234"/>
            <a:ext cx="1319516" cy="1938992"/>
          </a:xfrm>
          <a:prstGeom prst="rect">
            <a:avLst/>
          </a:prstGeom>
          <a:noFill/>
        </p:spPr>
        <p:txBody>
          <a:bodyPr wrap="square">
            <a:spAutoFit/>
          </a:bodyPr>
          <a:lstStyle/>
          <a:p>
            <a:pPr algn="ctr"/>
            <a:r>
              <a:rPr lang="ro-RO" sz="2000" b="1" dirty="0">
                <a:solidFill>
                  <a:schemeClr val="tx1">
                    <a:lumMod val="95000"/>
                    <a:lumOff val="5000"/>
                  </a:schemeClr>
                </a:solidFill>
              </a:rPr>
              <a:t>38% </a:t>
            </a:r>
          </a:p>
          <a:p>
            <a:pPr algn="ctr"/>
            <a:r>
              <a:rPr lang="ro-RO" sz="2000" b="1" dirty="0">
                <a:solidFill>
                  <a:schemeClr val="tx1">
                    <a:lumMod val="95000"/>
                    <a:lumOff val="5000"/>
                  </a:schemeClr>
                </a:solidFill>
              </a:rPr>
              <a:t>18-25 years</a:t>
            </a:r>
          </a:p>
          <a:p>
            <a:pPr algn="ctr"/>
            <a:r>
              <a:rPr lang="ro-RO" sz="2000" b="1" dirty="0">
                <a:solidFill>
                  <a:schemeClr val="tx1">
                    <a:lumMod val="95000"/>
                    <a:lumOff val="5000"/>
                  </a:schemeClr>
                </a:solidFill>
              </a:rPr>
              <a:t>33% </a:t>
            </a:r>
          </a:p>
          <a:p>
            <a:pPr algn="ctr"/>
            <a:r>
              <a:rPr lang="ro-RO" sz="2000" b="1" dirty="0">
                <a:solidFill>
                  <a:schemeClr val="tx1">
                    <a:lumMod val="95000"/>
                    <a:lumOff val="5000"/>
                  </a:schemeClr>
                </a:solidFill>
              </a:rPr>
              <a:t>36-45 years</a:t>
            </a:r>
            <a:endParaRPr lang="en-US" sz="2000" b="1" dirty="0">
              <a:solidFill>
                <a:schemeClr val="tx1">
                  <a:lumMod val="95000"/>
                  <a:lumOff val="5000"/>
                </a:schemeClr>
              </a:solidFill>
            </a:endParaRPr>
          </a:p>
        </p:txBody>
      </p:sp>
      <p:sp>
        <p:nvSpPr>
          <p:cNvPr id="22" name="TextBox 21">
            <a:extLst>
              <a:ext uri="{FF2B5EF4-FFF2-40B4-BE49-F238E27FC236}">
                <a16:creationId xmlns:a16="http://schemas.microsoft.com/office/drawing/2014/main" id="{B9FC763E-E269-2263-6B5E-FC790E369537}"/>
              </a:ext>
            </a:extLst>
          </p:cNvPr>
          <p:cNvSpPr txBox="1"/>
          <p:nvPr/>
        </p:nvSpPr>
        <p:spPr>
          <a:xfrm>
            <a:off x="4377052" y="5335658"/>
            <a:ext cx="1319516" cy="707886"/>
          </a:xfrm>
          <a:prstGeom prst="rect">
            <a:avLst/>
          </a:prstGeom>
          <a:noFill/>
        </p:spPr>
        <p:txBody>
          <a:bodyPr wrap="square">
            <a:spAutoFit/>
          </a:bodyPr>
          <a:lstStyle/>
          <a:p>
            <a:pPr algn="ctr"/>
            <a:r>
              <a:rPr lang="ro-RO" sz="2000" b="1" dirty="0">
                <a:solidFill>
                  <a:schemeClr val="tx1">
                    <a:lumMod val="95000"/>
                    <a:lumOff val="5000"/>
                  </a:schemeClr>
                </a:solidFill>
              </a:rPr>
              <a:t>49% </a:t>
            </a:r>
            <a:r>
              <a:rPr lang="ro-RO" sz="2000" b="1" dirty="0" err="1">
                <a:solidFill>
                  <a:schemeClr val="tx1">
                    <a:lumMod val="95000"/>
                    <a:lumOff val="5000"/>
                  </a:schemeClr>
                </a:solidFill>
              </a:rPr>
              <a:t>parent</a:t>
            </a:r>
            <a:r>
              <a:rPr lang="en-US" sz="2000" b="1" dirty="0">
                <a:solidFill>
                  <a:schemeClr val="tx1">
                    <a:lumMod val="95000"/>
                    <a:lumOff val="5000"/>
                  </a:schemeClr>
                </a:solidFill>
              </a:rPr>
              <a:t>s</a:t>
            </a:r>
          </a:p>
        </p:txBody>
      </p:sp>
      <p:sp>
        <p:nvSpPr>
          <p:cNvPr id="23" name="TextBox 22">
            <a:extLst>
              <a:ext uri="{FF2B5EF4-FFF2-40B4-BE49-F238E27FC236}">
                <a16:creationId xmlns:a16="http://schemas.microsoft.com/office/drawing/2014/main" id="{DCF4DF52-734F-CD4D-F9F5-DC8B7840A35F}"/>
              </a:ext>
            </a:extLst>
          </p:cNvPr>
          <p:cNvSpPr txBox="1"/>
          <p:nvPr/>
        </p:nvSpPr>
        <p:spPr>
          <a:xfrm>
            <a:off x="10267979" y="3846906"/>
            <a:ext cx="1649165" cy="1015663"/>
          </a:xfrm>
          <a:prstGeom prst="rect">
            <a:avLst/>
          </a:prstGeom>
          <a:noFill/>
        </p:spPr>
        <p:txBody>
          <a:bodyPr wrap="square">
            <a:spAutoFit/>
          </a:bodyPr>
          <a:lstStyle/>
          <a:p>
            <a:pPr algn="ctr"/>
            <a:r>
              <a:rPr lang="ro-RO" sz="2000" b="1" dirty="0">
                <a:solidFill>
                  <a:schemeClr val="tx1">
                    <a:lumMod val="95000"/>
                    <a:lumOff val="5000"/>
                  </a:schemeClr>
                </a:solidFill>
              </a:rPr>
              <a:t>84% </a:t>
            </a:r>
            <a:r>
              <a:rPr lang="en-US" sz="2000" b="1" dirty="0">
                <a:solidFill>
                  <a:schemeClr val="tx1">
                    <a:lumMod val="95000"/>
                    <a:lumOff val="5000"/>
                  </a:schemeClr>
                </a:solidFill>
              </a:rPr>
              <a:t>al least</a:t>
            </a:r>
            <a:r>
              <a:rPr lang="ro-RO" sz="2000" b="1" dirty="0">
                <a:solidFill>
                  <a:schemeClr val="tx1">
                    <a:lumMod val="95000"/>
                    <a:lumOff val="5000"/>
                  </a:schemeClr>
                </a:solidFill>
              </a:rPr>
              <a:t> </a:t>
            </a:r>
            <a:r>
              <a:rPr lang="ro-RO" sz="2000" b="1" dirty="0" err="1">
                <a:solidFill>
                  <a:schemeClr val="tx1">
                    <a:lumMod val="95000"/>
                    <a:lumOff val="5000"/>
                  </a:schemeClr>
                </a:solidFill>
              </a:rPr>
              <a:t>university</a:t>
            </a:r>
            <a:r>
              <a:rPr lang="en-US" sz="2000" b="1" dirty="0">
                <a:solidFill>
                  <a:schemeClr val="tx1">
                    <a:lumMod val="95000"/>
                    <a:lumOff val="5000"/>
                  </a:schemeClr>
                </a:solidFill>
              </a:rPr>
              <a:t> studies</a:t>
            </a:r>
          </a:p>
        </p:txBody>
      </p:sp>
      <p:pic>
        <p:nvPicPr>
          <p:cNvPr id="24" name="Graphic 23" descr="Arrow Slight curve">
            <a:extLst>
              <a:ext uri="{FF2B5EF4-FFF2-40B4-BE49-F238E27FC236}">
                <a16:creationId xmlns:a16="http://schemas.microsoft.com/office/drawing/2014/main" id="{F7C6C066-C38A-A5D3-AC42-B4C0C1594363}"/>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rot="5400000">
            <a:off x="9716236" y="1421358"/>
            <a:ext cx="1263950" cy="1263950"/>
          </a:xfrm>
          <a:prstGeom prst="rect">
            <a:avLst/>
          </a:prstGeom>
        </p:spPr>
      </p:pic>
      <p:pic>
        <p:nvPicPr>
          <p:cNvPr id="25" name="Graphic 24" descr="Arrow Slight curve">
            <a:extLst>
              <a:ext uri="{FF2B5EF4-FFF2-40B4-BE49-F238E27FC236}">
                <a16:creationId xmlns:a16="http://schemas.microsoft.com/office/drawing/2014/main" id="{354B276F-B5D2-A2E6-F0A2-FD261F3244ED}"/>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rot="5400000">
            <a:off x="4546076" y="3945298"/>
            <a:ext cx="1263950" cy="1263950"/>
          </a:xfrm>
          <a:prstGeom prst="rect">
            <a:avLst/>
          </a:prstGeom>
        </p:spPr>
      </p:pic>
      <p:pic>
        <p:nvPicPr>
          <p:cNvPr id="26" name="Graphic 25" descr="Arrow Slight curve">
            <a:extLst>
              <a:ext uri="{FF2B5EF4-FFF2-40B4-BE49-F238E27FC236}">
                <a16:creationId xmlns:a16="http://schemas.microsoft.com/office/drawing/2014/main" id="{2AF6C5A6-5952-D33D-CB09-CBE2EA6E6B85}"/>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rot="5400000">
            <a:off x="2560795" y="1615357"/>
            <a:ext cx="1263950" cy="1263950"/>
          </a:xfrm>
          <a:prstGeom prst="rect">
            <a:avLst/>
          </a:prstGeom>
        </p:spPr>
      </p:pic>
      <p:pic>
        <p:nvPicPr>
          <p:cNvPr id="27" name="Graphic 26" descr="Arrow Slight curve">
            <a:extLst>
              <a:ext uri="{FF2B5EF4-FFF2-40B4-BE49-F238E27FC236}">
                <a16:creationId xmlns:a16="http://schemas.microsoft.com/office/drawing/2014/main" id="{0A3943C5-89F1-5FBF-19FA-7F8941752C42}"/>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rot="5400000">
            <a:off x="7004189" y="1456340"/>
            <a:ext cx="731894" cy="731894"/>
          </a:xfrm>
          <a:prstGeom prst="rect">
            <a:avLst/>
          </a:prstGeom>
        </p:spPr>
      </p:pic>
      <p:sp>
        <p:nvSpPr>
          <p:cNvPr id="12" name="TextBox 11">
            <a:extLst>
              <a:ext uri="{FF2B5EF4-FFF2-40B4-BE49-F238E27FC236}">
                <a16:creationId xmlns:a16="http://schemas.microsoft.com/office/drawing/2014/main" id="{3EC4C327-CE24-765F-E42F-84A860BFCD53}"/>
              </a:ext>
            </a:extLst>
          </p:cNvPr>
          <p:cNvSpPr txBox="1"/>
          <p:nvPr/>
        </p:nvSpPr>
        <p:spPr>
          <a:xfrm>
            <a:off x="8289629" y="52153"/>
            <a:ext cx="2802933" cy="584775"/>
          </a:xfrm>
          <a:prstGeom prst="rect">
            <a:avLst/>
          </a:prstGeom>
          <a:noFill/>
        </p:spPr>
        <p:txBody>
          <a:bodyPr wrap="square">
            <a:spAutoFit/>
          </a:bodyPr>
          <a:lstStyle/>
          <a:p>
            <a:r>
              <a:rPr kumimoji="0" lang="en-US" sz="3200" b="1" i="0" u="none" strike="noStrike" kern="1200" cap="none" spc="0" normalizeH="0" baseline="0" noProof="0" dirty="0">
                <a:ln>
                  <a:noFill/>
                </a:ln>
                <a:solidFill>
                  <a:srgbClr val="C00000"/>
                </a:solidFill>
                <a:effectLst/>
                <a:uLnTx/>
                <a:uFillTx/>
                <a:latin typeface="Calibri" panose="020F0502020204030204"/>
                <a:ea typeface="+mn-ea"/>
                <a:cs typeface="+mn-cs"/>
              </a:rPr>
              <a:t>95 respondent</a:t>
            </a:r>
            <a:endParaRPr lang="en-US" dirty="0"/>
          </a:p>
        </p:txBody>
      </p:sp>
    </p:spTree>
    <p:extLst>
      <p:ext uri="{BB962C8B-B14F-4D97-AF65-F5344CB8AC3E}">
        <p14:creationId xmlns:p14="http://schemas.microsoft.com/office/powerpoint/2010/main" val="32369631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5BFFFF-424E-5789-E5A8-A3D397590EA8}"/>
            </a:ext>
          </a:extLst>
        </p:cNvPr>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F3F28529-AA03-A9EE-3D6B-A4B03D0CA109}"/>
              </a:ext>
            </a:extLst>
          </p:cNvPr>
          <p:cNvSpPr/>
          <p:nvPr/>
        </p:nvSpPr>
        <p:spPr>
          <a:xfrm>
            <a:off x="-1" y="6100997"/>
            <a:ext cx="5787827" cy="248212"/>
          </a:xfrm>
          <a:prstGeom prst="roundRect">
            <a:avLst/>
          </a:prstGeom>
          <a:solidFill>
            <a:srgbClr val="2DB2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DDD569D3-D7E6-4BFB-4129-8E91CBFA6603}"/>
              </a:ext>
            </a:extLst>
          </p:cNvPr>
          <p:cNvSpPr/>
          <p:nvPr/>
        </p:nvSpPr>
        <p:spPr>
          <a:xfrm>
            <a:off x="11836422" y="6100997"/>
            <a:ext cx="393501" cy="254051"/>
          </a:xfrm>
          <a:prstGeom prst="roundRect">
            <a:avLst/>
          </a:prstGeom>
          <a:solidFill>
            <a:srgbClr val="2DB2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Graphic 16" descr="Arrow Slight curve">
            <a:extLst>
              <a:ext uri="{FF2B5EF4-FFF2-40B4-BE49-F238E27FC236}">
                <a16:creationId xmlns:a16="http://schemas.microsoft.com/office/drawing/2014/main" id="{98A6125C-6AE8-36CF-265C-1726B222338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530004" y="-40967"/>
            <a:ext cx="1456446" cy="914400"/>
          </a:xfrm>
          <a:prstGeom prst="rect">
            <a:avLst/>
          </a:prstGeom>
        </p:spPr>
      </p:pic>
      <p:pic>
        <p:nvPicPr>
          <p:cNvPr id="2" name="Picture 1" descr="A black background with blue dots">
            <a:extLst>
              <a:ext uri="{FF2B5EF4-FFF2-40B4-BE49-F238E27FC236}">
                <a16:creationId xmlns:a16="http://schemas.microsoft.com/office/drawing/2014/main" id="{C3DDFCCC-2218-CC47-4471-49DCB32BC862}"/>
              </a:ext>
            </a:extLst>
          </p:cNvPr>
          <p:cNvPicPr/>
          <p:nvPr/>
        </p:nvPicPr>
        <p:blipFill>
          <a:blip r:embed="rId5" cstate="print">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2953059" y="-2293872"/>
            <a:ext cx="10957810" cy="10476330"/>
          </a:xfrm>
          <a:prstGeom prst="rect">
            <a:avLst/>
          </a:prstGeom>
          <a:noFill/>
          <a:ln>
            <a:noFill/>
          </a:ln>
        </p:spPr>
      </p:pic>
      <p:pic>
        <p:nvPicPr>
          <p:cNvPr id="3" name="Picture 2" descr="A map of europe with black dots&#10;&#10;Description automatically generated">
            <a:extLst>
              <a:ext uri="{FF2B5EF4-FFF2-40B4-BE49-F238E27FC236}">
                <a16:creationId xmlns:a16="http://schemas.microsoft.com/office/drawing/2014/main" id="{CAC376F3-1C3A-32D2-87DE-20EA657C0FD2}"/>
              </a:ext>
            </a:extLst>
          </p:cNvPr>
          <p:cNvPicPr/>
          <p:nvPr/>
        </p:nvPicPr>
        <p:blipFill>
          <a:blip r:embed="rId7" cstate="print">
            <a:extLst>
              <a:ext uri="{28A0092B-C50C-407E-A947-70E740481C1C}">
                <a14:useLocalDpi xmlns:a14="http://schemas.microsoft.com/office/drawing/2010/main" val="0"/>
              </a:ext>
            </a:extLst>
          </a:blip>
          <a:stretch>
            <a:fillRect/>
          </a:stretch>
        </p:blipFill>
        <p:spPr>
          <a:xfrm>
            <a:off x="5946911" y="5735637"/>
            <a:ext cx="2160270" cy="967740"/>
          </a:xfrm>
          <a:prstGeom prst="rect">
            <a:avLst/>
          </a:prstGeom>
        </p:spPr>
      </p:pic>
      <p:sp>
        <p:nvSpPr>
          <p:cNvPr id="9" name="Rectangle: Rounded Corners 8">
            <a:extLst>
              <a:ext uri="{FF2B5EF4-FFF2-40B4-BE49-F238E27FC236}">
                <a16:creationId xmlns:a16="http://schemas.microsoft.com/office/drawing/2014/main" id="{631E8158-A531-44F4-2DC1-D271EB24D1DA}"/>
              </a:ext>
            </a:extLst>
          </p:cNvPr>
          <p:cNvSpPr/>
          <p:nvPr/>
        </p:nvSpPr>
        <p:spPr>
          <a:xfrm>
            <a:off x="-1" y="6100997"/>
            <a:ext cx="5787827" cy="248212"/>
          </a:xfrm>
          <a:prstGeom prst="roundRect">
            <a:avLst/>
          </a:prstGeom>
          <a:solidFill>
            <a:srgbClr val="2DB2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2">
            <a:extLst>
              <a:ext uri="{FF2B5EF4-FFF2-40B4-BE49-F238E27FC236}">
                <a16:creationId xmlns:a16="http://schemas.microsoft.com/office/drawing/2014/main" id="{2C1B5AC4-4021-EA3C-9F37-C35114BAEAA1}"/>
              </a:ext>
            </a:extLst>
          </p:cNvPr>
          <p:cNvSpPr txBox="1"/>
          <p:nvPr/>
        </p:nvSpPr>
        <p:spPr bwMode="auto">
          <a:xfrm>
            <a:off x="8120362" y="5826043"/>
            <a:ext cx="3566160" cy="807978"/>
          </a:xfrm>
          <a:prstGeom prst="rect">
            <a:avLst/>
          </a:prstGeom>
          <a:noFill/>
          <a:ln w="9525">
            <a:noFill/>
            <a:miter lim="800000"/>
            <a:headEnd/>
            <a:tailEnd/>
          </a:ln>
        </p:spPr>
        <p:txBody>
          <a:bodyPr rot="0" vert="horz" wrap="square" lIns="91440" tIns="45720" rIns="91440" bIns="45720" anchor="t" anchorCtr="0">
            <a:spAutoFit/>
          </a:bodyPr>
          <a:lstStyle/>
          <a:p>
            <a:pPr marL="0" marR="0" algn="ctr">
              <a:lnSpc>
                <a:spcPct val="107000"/>
              </a:lnSpc>
              <a:spcBef>
                <a:spcPts val="0"/>
              </a:spcBef>
              <a:spcAft>
                <a:spcPts val="0"/>
              </a:spcAft>
            </a:pPr>
            <a:r>
              <a:rPr lang="en-US" sz="1200" b="1" dirty="0">
                <a:effectLst/>
                <a:latin typeface="Noto Sans" panose="020B0502040504020204" pitchFamily="34" charset="0"/>
                <a:ea typeface="Calibri" panose="020F0502020204030204" pitchFamily="34" charset="0"/>
                <a:cs typeface="Arial" panose="020B0604020202020204" pitchFamily="34" charset="0"/>
              </a:rPr>
              <a:t>First Annual FORTHEM conference</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0" marR="0" algn="ctr">
              <a:lnSpc>
                <a:spcPct val="107000"/>
              </a:lnSpc>
              <a:spcBef>
                <a:spcPts val="0"/>
              </a:spcBef>
              <a:spcAft>
                <a:spcPts val="0"/>
              </a:spcAft>
            </a:pPr>
            <a:r>
              <a:rPr lang="en-US" sz="2000" b="1" dirty="0">
                <a:solidFill>
                  <a:srgbClr val="2DB2BB"/>
                </a:solidFill>
                <a:effectLst/>
                <a:latin typeface="Noto Sans" panose="020B0502040504020204" pitchFamily="34" charset="0"/>
                <a:ea typeface="Calibri" panose="020F0502020204030204" pitchFamily="34" charset="0"/>
                <a:cs typeface="Arial" panose="020B0604020202020204" pitchFamily="34" charset="0"/>
              </a:rPr>
              <a:t>FORTHEM – For the Future</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0" marR="0" algn="ctr">
              <a:lnSpc>
                <a:spcPct val="107000"/>
              </a:lnSpc>
              <a:spcBef>
                <a:spcPts val="0"/>
              </a:spcBef>
              <a:spcAft>
                <a:spcPts val="0"/>
              </a:spcAft>
            </a:pPr>
            <a:r>
              <a:rPr lang="lv-LV" sz="1200" b="1" i="1" dirty="0">
                <a:effectLst/>
                <a:latin typeface="Noto Sans" panose="020B0502040504020204" pitchFamily="34" charset="0"/>
                <a:ea typeface="Calibri" panose="020F0502020204030204" pitchFamily="34" charset="0"/>
                <a:cs typeface="Arial" panose="020B0604020202020204" pitchFamily="34" charset="0"/>
              </a:rPr>
              <a:t>March 6-8, 2024</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1" name="Rectangle: Rounded Corners 10">
            <a:extLst>
              <a:ext uri="{FF2B5EF4-FFF2-40B4-BE49-F238E27FC236}">
                <a16:creationId xmlns:a16="http://schemas.microsoft.com/office/drawing/2014/main" id="{D4F01675-C08F-E471-2440-DB3E70AF81DF}"/>
              </a:ext>
            </a:extLst>
          </p:cNvPr>
          <p:cNvSpPr/>
          <p:nvPr/>
        </p:nvSpPr>
        <p:spPr>
          <a:xfrm>
            <a:off x="11836422" y="6100997"/>
            <a:ext cx="393501" cy="254051"/>
          </a:xfrm>
          <a:prstGeom prst="roundRect">
            <a:avLst/>
          </a:prstGeom>
          <a:solidFill>
            <a:srgbClr val="2DB2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2" name="Content Placeholder 3">
            <a:extLst>
              <a:ext uri="{FF2B5EF4-FFF2-40B4-BE49-F238E27FC236}">
                <a16:creationId xmlns:a16="http://schemas.microsoft.com/office/drawing/2014/main" id="{74C31F7D-E6BE-7086-D0D1-5F4AF6C4E06D}"/>
              </a:ext>
            </a:extLst>
          </p:cNvPr>
          <p:cNvGraphicFramePr>
            <a:graphicFrameLocks noGrp="1"/>
          </p:cNvGraphicFramePr>
          <p:nvPr>
            <p:ph idx="1"/>
            <p:extLst>
              <p:ext uri="{D42A27DB-BD31-4B8C-83A1-F6EECF244321}">
                <p14:modId xmlns:p14="http://schemas.microsoft.com/office/powerpoint/2010/main" val="3686956244"/>
              </p:ext>
            </p:extLst>
          </p:nvPr>
        </p:nvGraphicFramePr>
        <p:xfrm>
          <a:off x="1379061" y="-312022"/>
          <a:ext cx="10320642" cy="613806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3" name="Title 20">
            <a:extLst>
              <a:ext uri="{FF2B5EF4-FFF2-40B4-BE49-F238E27FC236}">
                <a16:creationId xmlns:a16="http://schemas.microsoft.com/office/drawing/2014/main" id="{F57B7B89-4090-33B5-59A5-D6FD14E20244}"/>
              </a:ext>
            </a:extLst>
          </p:cNvPr>
          <p:cNvSpPr txBox="1">
            <a:spLocks/>
          </p:cNvSpPr>
          <p:nvPr/>
        </p:nvSpPr>
        <p:spPr>
          <a:xfrm rot="16048309">
            <a:off x="-1995742" y="1995345"/>
            <a:ext cx="5696591" cy="728082"/>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ro-RO" b="1" dirty="0" err="1"/>
              <a:t>Hypothesis</a:t>
            </a:r>
            <a:r>
              <a:rPr lang="en-US" b="1" dirty="0"/>
              <a:t> 1</a:t>
            </a:r>
          </a:p>
        </p:txBody>
      </p:sp>
      <p:pic>
        <p:nvPicPr>
          <p:cNvPr id="28" name="Picture 27">
            <a:extLst>
              <a:ext uri="{FF2B5EF4-FFF2-40B4-BE49-F238E27FC236}">
                <a16:creationId xmlns:a16="http://schemas.microsoft.com/office/drawing/2014/main" id="{001B34D2-6F1F-00E0-7CBE-038BDC54ACD5}"/>
              </a:ext>
            </a:extLst>
          </p:cNvPr>
          <p:cNvPicPr>
            <a:picLocks noChangeAspect="1"/>
          </p:cNvPicPr>
          <p:nvPr/>
        </p:nvPicPr>
        <p:blipFill rotWithShape="1">
          <a:blip r:embed="rId13"/>
          <a:srcRect r="17231"/>
          <a:stretch/>
        </p:blipFill>
        <p:spPr>
          <a:xfrm>
            <a:off x="181362" y="3741682"/>
            <a:ext cx="1127625" cy="1821602"/>
          </a:xfrm>
          <a:prstGeom prst="rect">
            <a:avLst/>
          </a:prstGeom>
        </p:spPr>
      </p:pic>
    </p:spTree>
    <p:extLst>
      <p:ext uri="{BB962C8B-B14F-4D97-AF65-F5344CB8AC3E}">
        <p14:creationId xmlns:p14="http://schemas.microsoft.com/office/powerpoint/2010/main" val="39273075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13AFFE-2295-AAE6-2EC0-461E0644CB21}"/>
            </a:ext>
          </a:extLst>
        </p:cNvPr>
        <p:cNvGrpSpPr/>
        <p:nvPr/>
      </p:nvGrpSpPr>
      <p:grpSpPr>
        <a:xfrm>
          <a:off x="0" y="0"/>
          <a:ext cx="0" cy="0"/>
          <a:chOff x="0" y="0"/>
          <a:chExt cx="0" cy="0"/>
        </a:xfrm>
      </p:grpSpPr>
      <p:pic>
        <p:nvPicPr>
          <p:cNvPr id="8" name="Picture 7" descr="A black background with blue dots">
            <a:extLst>
              <a:ext uri="{FF2B5EF4-FFF2-40B4-BE49-F238E27FC236}">
                <a16:creationId xmlns:a16="http://schemas.microsoft.com/office/drawing/2014/main" id="{8FF08A5B-862A-1196-5E4F-91BD6128A79F}"/>
              </a:ext>
            </a:extLst>
          </p:cNvPr>
          <p:cNvPicPr/>
          <p:nvPr/>
        </p:nvPicPr>
        <p:blipFill>
          <a:blip r:embed="rId3" cstate="print">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3114423" y="-2356625"/>
            <a:ext cx="10957810" cy="10476330"/>
          </a:xfrm>
          <a:prstGeom prst="rect">
            <a:avLst/>
          </a:prstGeom>
          <a:noFill/>
          <a:ln>
            <a:noFill/>
          </a:ln>
        </p:spPr>
      </p:pic>
      <p:pic>
        <p:nvPicPr>
          <p:cNvPr id="4" name="Picture 3" descr="A map of europe with black dots&#10;&#10;Description automatically generated">
            <a:extLst>
              <a:ext uri="{FF2B5EF4-FFF2-40B4-BE49-F238E27FC236}">
                <a16:creationId xmlns:a16="http://schemas.microsoft.com/office/drawing/2014/main" id="{2485B5E0-8B84-D168-4D8B-01684F873FAF}"/>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5946911" y="5735637"/>
            <a:ext cx="2160270" cy="967740"/>
          </a:xfrm>
          <a:prstGeom prst="rect">
            <a:avLst/>
          </a:prstGeom>
        </p:spPr>
      </p:pic>
      <p:sp>
        <p:nvSpPr>
          <p:cNvPr id="5" name="Rectangle: Rounded Corners 4">
            <a:extLst>
              <a:ext uri="{FF2B5EF4-FFF2-40B4-BE49-F238E27FC236}">
                <a16:creationId xmlns:a16="http://schemas.microsoft.com/office/drawing/2014/main" id="{FC5DE7F5-2D5F-78A6-5788-63AD37694009}"/>
              </a:ext>
            </a:extLst>
          </p:cNvPr>
          <p:cNvSpPr/>
          <p:nvPr/>
        </p:nvSpPr>
        <p:spPr>
          <a:xfrm>
            <a:off x="-1" y="6100997"/>
            <a:ext cx="5787827" cy="248212"/>
          </a:xfrm>
          <a:prstGeom prst="roundRect">
            <a:avLst/>
          </a:prstGeom>
          <a:solidFill>
            <a:srgbClr val="2DB2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Box 2">
            <a:extLst>
              <a:ext uri="{FF2B5EF4-FFF2-40B4-BE49-F238E27FC236}">
                <a16:creationId xmlns:a16="http://schemas.microsoft.com/office/drawing/2014/main" id="{131F0B5F-F7D5-3CB4-3D95-7BA757A60BAE}"/>
              </a:ext>
            </a:extLst>
          </p:cNvPr>
          <p:cNvSpPr txBox="1"/>
          <p:nvPr/>
        </p:nvSpPr>
        <p:spPr bwMode="auto">
          <a:xfrm>
            <a:off x="8120362" y="5826043"/>
            <a:ext cx="3566160" cy="807978"/>
          </a:xfrm>
          <a:prstGeom prst="rect">
            <a:avLst/>
          </a:prstGeom>
          <a:noFill/>
          <a:ln w="9525">
            <a:noFill/>
            <a:miter lim="800000"/>
            <a:headEnd/>
            <a:tailEnd/>
          </a:ln>
        </p:spPr>
        <p:txBody>
          <a:bodyPr rot="0" vert="horz" wrap="square" lIns="91440" tIns="45720" rIns="91440" bIns="45720" anchor="t" anchorCtr="0">
            <a:spAutoFit/>
          </a:bodyPr>
          <a:lstStyle/>
          <a:p>
            <a:pPr marL="0" marR="0" algn="ctr">
              <a:lnSpc>
                <a:spcPct val="107000"/>
              </a:lnSpc>
              <a:spcBef>
                <a:spcPts val="0"/>
              </a:spcBef>
              <a:spcAft>
                <a:spcPts val="0"/>
              </a:spcAft>
            </a:pPr>
            <a:r>
              <a:rPr lang="en-US" sz="1200" b="1" dirty="0">
                <a:effectLst/>
                <a:latin typeface="Noto Sans" panose="020B0502040504020204" pitchFamily="34" charset="0"/>
                <a:ea typeface="Calibri" panose="020F0502020204030204" pitchFamily="34" charset="0"/>
                <a:cs typeface="Arial" panose="020B0604020202020204" pitchFamily="34" charset="0"/>
              </a:rPr>
              <a:t>First Annual FORTHEM conference</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0" marR="0" algn="ctr">
              <a:lnSpc>
                <a:spcPct val="107000"/>
              </a:lnSpc>
              <a:spcBef>
                <a:spcPts val="0"/>
              </a:spcBef>
              <a:spcAft>
                <a:spcPts val="0"/>
              </a:spcAft>
            </a:pPr>
            <a:r>
              <a:rPr lang="en-US" sz="2000" b="1" dirty="0">
                <a:solidFill>
                  <a:srgbClr val="2DB2BB"/>
                </a:solidFill>
                <a:effectLst/>
                <a:latin typeface="Noto Sans" panose="020B0502040504020204" pitchFamily="34" charset="0"/>
                <a:ea typeface="Calibri" panose="020F0502020204030204" pitchFamily="34" charset="0"/>
                <a:cs typeface="Arial" panose="020B0604020202020204" pitchFamily="34" charset="0"/>
              </a:rPr>
              <a:t>FORTHEM – For the Future</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0" marR="0" algn="ctr">
              <a:lnSpc>
                <a:spcPct val="107000"/>
              </a:lnSpc>
              <a:spcBef>
                <a:spcPts val="0"/>
              </a:spcBef>
              <a:spcAft>
                <a:spcPts val="0"/>
              </a:spcAft>
            </a:pPr>
            <a:r>
              <a:rPr lang="lv-LV" sz="1200" b="1" i="1" dirty="0">
                <a:effectLst/>
                <a:latin typeface="Noto Sans" panose="020B0502040504020204" pitchFamily="34" charset="0"/>
                <a:ea typeface="Calibri" panose="020F0502020204030204" pitchFamily="34" charset="0"/>
                <a:cs typeface="Arial" panose="020B0604020202020204" pitchFamily="34" charset="0"/>
              </a:rPr>
              <a:t>March 6-8, 2024</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7" name="Rectangle: Rounded Corners 6">
            <a:extLst>
              <a:ext uri="{FF2B5EF4-FFF2-40B4-BE49-F238E27FC236}">
                <a16:creationId xmlns:a16="http://schemas.microsoft.com/office/drawing/2014/main" id="{17CB9A79-3D9C-BA18-0293-F22B29B02753}"/>
              </a:ext>
            </a:extLst>
          </p:cNvPr>
          <p:cNvSpPr/>
          <p:nvPr/>
        </p:nvSpPr>
        <p:spPr>
          <a:xfrm>
            <a:off x="11836422" y="6100997"/>
            <a:ext cx="393501" cy="254051"/>
          </a:xfrm>
          <a:prstGeom prst="roundRect">
            <a:avLst/>
          </a:prstGeom>
          <a:solidFill>
            <a:srgbClr val="2DB2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1053818-381C-3322-1A44-EB2AB2CAD73F}"/>
              </a:ext>
            </a:extLst>
          </p:cNvPr>
          <p:cNvSpPr>
            <a:spLocks noGrp="1"/>
          </p:cNvSpPr>
          <p:nvPr>
            <p:ph type="title"/>
          </p:nvPr>
        </p:nvSpPr>
        <p:spPr>
          <a:xfrm>
            <a:off x="95084" y="-27376"/>
            <a:ext cx="6279776" cy="744170"/>
          </a:xfrm>
        </p:spPr>
        <p:txBody>
          <a:bodyPr>
            <a:normAutofit/>
          </a:bodyPr>
          <a:lstStyle/>
          <a:p>
            <a:r>
              <a:rPr lang="en-US" b="1" dirty="0"/>
              <a:t>Results – statistical analysis</a:t>
            </a:r>
          </a:p>
        </p:txBody>
      </p:sp>
      <p:pic>
        <p:nvPicPr>
          <p:cNvPr id="15" name="Picture 14">
            <a:extLst>
              <a:ext uri="{FF2B5EF4-FFF2-40B4-BE49-F238E27FC236}">
                <a16:creationId xmlns:a16="http://schemas.microsoft.com/office/drawing/2014/main" id="{0090369B-B950-B06A-C353-450A3D70A28E}"/>
              </a:ext>
            </a:extLst>
          </p:cNvPr>
          <p:cNvPicPr>
            <a:picLocks noChangeAspect="1"/>
          </p:cNvPicPr>
          <p:nvPr/>
        </p:nvPicPr>
        <p:blipFill rotWithShape="1">
          <a:blip r:embed="rId6"/>
          <a:srcRect r="55625" b="5305"/>
          <a:stretch/>
        </p:blipFill>
        <p:spPr>
          <a:xfrm>
            <a:off x="4191706" y="663508"/>
            <a:ext cx="6567086" cy="4991389"/>
          </a:xfrm>
          <a:prstGeom prst="rect">
            <a:avLst/>
          </a:prstGeom>
        </p:spPr>
      </p:pic>
      <p:sp>
        <p:nvSpPr>
          <p:cNvPr id="24" name="TextBox 23">
            <a:extLst>
              <a:ext uri="{FF2B5EF4-FFF2-40B4-BE49-F238E27FC236}">
                <a16:creationId xmlns:a16="http://schemas.microsoft.com/office/drawing/2014/main" id="{28EE5489-41A8-8110-3EA6-CFC51936DE87}"/>
              </a:ext>
            </a:extLst>
          </p:cNvPr>
          <p:cNvSpPr txBox="1"/>
          <p:nvPr/>
        </p:nvSpPr>
        <p:spPr>
          <a:xfrm>
            <a:off x="1230602" y="948852"/>
            <a:ext cx="2606804" cy="769441"/>
          </a:xfrm>
          <a:prstGeom prst="rect">
            <a:avLst/>
          </a:prstGeom>
          <a:noFill/>
        </p:spPr>
        <p:txBody>
          <a:bodyPr wrap="square">
            <a:spAutoFit/>
          </a:bodyPr>
          <a:lstStyle/>
          <a:p>
            <a:r>
              <a:rPr kumimoji="0" lang="en-US" sz="4400" b="1" i="0" u="none" strike="noStrike" kern="1200" cap="none" spc="0" normalizeH="0" baseline="0" noProof="0" dirty="0">
                <a:ln>
                  <a:noFill/>
                </a:ln>
                <a:solidFill>
                  <a:prstClr val="black"/>
                </a:solidFill>
                <a:effectLst/>
                <a:uLnTx/>
                <a:uFillTx/>
                <a:latin typeface="Calibri Light" panose="020F0302020204030204"/>
                <a:ea typeface="+mj-ea"/>
                <a:cs typeface="+mj-cs"/>
              </a:rPr>
              <a:t>H</a:t>
            </a:r>
            <a:r>
              <a:rPr kumimoji="0" lang="ro-RO" sz="3200" b="1" i="0" u="none" strike="noStrike" kern="1200" cap="none" spc="0" normalizeH="0" baseline="0" noProof="0" dirty="0">
                <a:ln>
                  <a:noFill/>
                </a:ln>
                <a:solidFill>
                  <a:prstClr val="black"/>
                </a:solidFill>
                <a:effectLst/>
                <a:uLnTx/>
                <a:uFillTx/>
                <a:latin typeface="Calibri Light" panose="020F0302020204030204"/>
                <a:ea typeface="+mj-ea"/>
                <a:cs typeface="+mj-cs"/>
              </a:rPr>
              <a:t>1.</a:t>
            </a:r>
            <a:r>
              <a:rPr kumimoji="0" lang="en-US" sz="3200" b="1" i="0" u="none" strike="noStrike" kern="1200" cap="none" spc="0" normalizeH="0" baseline="0" noProof="0" dirty="0">
                <a:ln>
                  <a:noFill/>
                </a:ln>
                <a:solidFill>
                  <a:prstClr val="black"/>
                </a:solidFill>
                <a:effectLst/>
                <a:uLnTx/>
                <a:uFillTx/>
                <a:latin typeface="Calibri Light" panose="020F0302020204030204"/>
                <a:ea typeface="+mj-ea"/>
                <a:cs typeface="+mj-cs"/>
              </a:rPr>
              <a:t>1</a:t>
            </a:r>
            <a:r>
              <a:rPr kumimoji="0" lang="en-US" sz="4400" b="1" i="0" u="none" strike="noStrike" kern="1200" cap="none" spc="0" normalizeH="0" baseline="0" noProof="0" dirty="0">
                <a:ln>
                  <a:noFill/>
                </a:ln>
                <a:solidFill>
                  <a:prstClr val="black"/>
                </a:solidFill>
                <a:effectLst/>
                <a:uLnTx/>
                <a:uFillTx/>
                <a:latin typeface="Calibri Light" panose="020F0302020204030204"/>
                <a:ea typeface="+mj-ea"/>
                <a:cs typeface="+mj-cs"/>
              </a:rPr>
              <a:t>→H</a:t>
            </a:r>
            <a:r>
              <a:rPr kumimoji="0" lang="ro-RO" sz="2800" b="1" i="0" u="none" strike="noStrike" kern="1200" cap="none" spc="0" normalizeH="0" baseline="0" noProof="0" dirty="0">
                <a:ln>
                  <a:noFill/>
                </a:ln>
                <a:solidFill>
                  <a:prstClr val="black"/>
                </a:solidFill>
                <a:effectLst/>
                <a:uLnTx/>
                <a:uFillTx/>
                <a:latin typeface="Calibri Light" panose="020F0302020204030204"/>
                <a:ea typeface="+mj-ea"/>
                <a:cs typeface="+mj-cs"/>
              </a:rPr>
              <a:t>1.</a:t>
            </a:r>
            <a:r>
              <a:rPr kumimoji="0" lang="en-US" sz="2800" b="1" i="0" u="none" strike="noStrike" kern="1200" cap="none" spc="0" normalizeH="0" baseline="0" noProof="0" dirty="0">
                <a:ln>
                  <a:noFill/>
                </a:ln>
                <a:solidFill>
                  <a:prstClr val="black"/>
                </a:solidFill>
                <a:effectLst/>
                <a:uLnTx/>
                <a:uFillTx/>
                <a:latin typeface="Calibri Light" panose="020F0302020204030204"/>
                <a:ea typeface="+mj-ea"/>
                <a:cs typeface="+mj-cs"/>
              </a:rPr>
              <a:t>5</a:t>
            </a:r>
            <a:endParaRPr lang="en-US" b="1" dirty="0"/>
          </a:p>
        </p:txBody>
      </p:sp>
      <p:sp>
        <p:nvSpPr>
          <p:cNvPr id="9" name="TextBox 8">
            <a:extLst>
              <a:ext uri="{FF2B5EF4-FFF2-40B4-BE49-F238E27FC236}">
                <a16:creationId xmlns:a16="http://schemas.microsoft.com/office/drawing/2014/main" id="{8B957FEB-E433-3142-CF82-23A16143DAFE}"/>
              </a:ext>
            </a:extLst>
          </p:cNvPr>
          <p:cNvSpPr txBox="1"/>
          <p:nvPr/>
        </p:nvSpPr>
        <p:spPr>
          <a:xfrm>
            <a:off x="5509096" y="948852"/>
            <a:ext cx="1890406" cy="369332"/>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wrap="square">
            <a:spAutoFit/>
          </a:bodyPr>
          <a:lstStyle/>
          <a:p>
            <a:r>
              <a:rPr lang="en-US" dirty="0"/>
              <a:t>Extraversion</a:t>
            </a:r>
          </a:p>
        </p:txBody>
      </p:sp>
      <p:sp>
        <p:nvSpPr>
          <p:cNvPr id="10" name="TextBox 9">
            <a:extLst>
              <a:ext uri="{FF2B5EF4-FFF2-40B4-BE49-F238E27FC236}">
                <a16:creationId xmlns:a16="http://schemas.microsoft.com/office/drawing/2014/main" id="{0A93CA86-9975-C481-01FB-276478509838}"/>
              </a:ext>
            </a:extLst>
          </p:cNvPr>
          <p:cNvSpPr txBox="1"/>
          <p:nvPr/>
        </p:nvSpPr>
        <p:spPr>
          <a:xfrm>
            <a:off x="5509095" y="1657016"/>
            <a:ext cx="1890407" cy="369332"/>
          </a:xfrm>
          <a:prstGeom prst="rect">
            <a:avLst/>
          </a:prstGeom>
        </p:spPr>
        <p:style>
          <a:lnRef idx="3">
            <a:schemeClr val="lt1"/>
          </a:lnRef>
          <a:fillRef idx="1">
            <a:schemeClr val="accent3"/>
          </a:fillRef>
          <a:effectRef idx="1">
            <a:schemeClr val="accent3"/>
          </a:effectRef>
          <a:fontRef idx="minor">
            <a:schemeClr val="lt1"/>
          </a:fontRef>
        </p:style>
        <p:txBody>
          <a:bodyPr wrap="square">
            <a:spAutoFit/>
          </a:bodyPr>
          <a:lstStyle/>
          <a:p>
            <a:r>
              <a:rPr lang="en-US" dirty="0"/>
              <a:t>Agreeableness</a:t>
            </a:r>
            <a:r>
              <a:rPr lang="ro-RO" dirty="0"/>
              <a:t> </a:t>
            </a:r>
            <a:endParaRPr lang="en-US" dirty="0"/>
          </a:p>
        </p:txBody>
      </p:sp>
      <p:sp>
        <p:nvSpPr>
          <p:cNvPr id="11" name="TextBox 10">
            <a:extLst>
              <a:ext uri="{FF2B5EF4-FFF2-40B4-BE49-F238E27FC236}">
                <a16:creationId xmlns:a16="http://schemas.microsoft.com/office/drawing/2014/main" id="{1E008BFC-A42B-1995-6A8D-A63A0C03371E}"/>
              </a:ext>
            </a:extLst>
          </p:cNvPr>
          <p:cNvSpPr txBox="1"/>
          <p:nvPr/>
        </p:nvSpPr>
        <p:spPr>
          <a:xfrm>
            <a:off x="5421547" y="2392702"/>
            <a:ext cx="1977957" cy="369332"/>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wrap="square">
            <a:spAutoFit/>
          </a:bodyPr>
          <a:lstStyle/>
          <a:p>
            <a:r>
              <a:rPr lang="en-US" dirty="0"/>
              <a:t>Conscientiousness</a:t>
            </a:r>
          </a:p>
        </p:txBody>
      </p:sp>
      <p:sp>
        <p:nvSpPr>
          <p:cNvPr id="12" name="TextBox 11">
            <a:extLst>
              <a:ext uri="{FF2B5EF4-FFF2-40B4-BE49-F238E27FC236}">
                <a16:creationId xmlns:a16="http://schemas.microsoft.com/office/drawing/2014/main" id="{4DFBE4F5-F619-D8F3-5B91-55F1A7144B5B}"/>
              </a:ext>
            </a:extLst>
          </p:cNvPr>
          <p:cNvSpPr txBox="1"/>
          <p:nvPr/>
        </p:nvSpPr>
        <p:spPr>
          <a:xfrm>
            <a:off x="5421547" y="3053517"/>
            <a:ext cx="1977956" cy="369332"/>
          </a:xfrm>
          <a:prstGeom prst="rect">
            <a:avLst/>
          </a:prstGeom>
        </p:spPr>
        <p:style>
          <a:lnRef idx="3">
            <a:schemeClr val="lt1"/>
          </a:lnRef>
          <a:fillRef idx="1">
            <a:schemeClr val="accent3"/>
          </a:fillRef>
          <a:effectRef idx="1">
            <a:schemeClr val="accent3"/>
          </a:effectRef>
          <a:fontRef idx="minor">
            <a:schemeClr val="lt1"/>
          </a:fontRef>
        </p:style>
        <p:txBody>
          <a:bodyPr wrap="square">
            <a:spAutoFit/>
          </a:bodyPr>
          <a:lstStyle/>
          <a:p>
            <a:r>
              <a:rPr lang="en-US" dirty="0"/>
              <a:t>Neuroticism</a:t>
            </a:r>
          </a:p>
        </p:txBody>
      </p:sp>
      <p:sp>
        <p:nvSpPr>
          <p:cNvPr id="13" name="TextBox 12">
            <a:extLst>
              <a:ext uri="{FF2B5EF4-FFF2-40B4-BE49-F238E27FC236}">
                <a16:creationId xmlns:a16="http://schemas.microsoft.com/office/drawing/2014/main" id="{D893A97A-4A0E-EE1A-1841-E73F3DEBBE54}"/>
              </a:ext>
            </a:extLst>
          </p:cNvPr>
          <p:cNvSpPr txBox="1"/>
          <p:nvPr/>
        </p:nvSpPr>
        <p:spPr>
          <a:xfrm>
            <a:off x="4584966" y="3780475"/>
            <a:ext cx="2814536" cy="369332"/>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wrap="square">
            <a:spAutoFit/>
          </a:bodyPr>
          <a:lstStyle/>
          <a:p>
            <a:pPr algn="r"/>
            <a:r>
              <a:rPr lang="en-US" dirty="0"/>
              <a:t>Openness to experience</a:t>
            </a:r>
          </a:p>
        </p:txBody>
      </p:sp>
      <p:sp>
        <p:nvSpPr>
          <p:cNvPr id="14" name="TextBox 13">
            <a:extLst>
              <a:ext uri="{FF2B5EF4-FFF2-40B4-BE49-F238E27FC236}">
                <a16:creationId xmlns:a16="http://schemas.microsoft.com/office/drawing/2014/main" id="{EF013EA2-F4CF-48D5-8511-650E51558DBB}"/>
              </a:ext>
            </a:extLst>
          </p:cNvPr>
          <p:cNvSpPr txBox="1"/>
          <p:nvPr/>
        </p:nvSpPr>
        <p:spPr>
          <a:xfrm>
            <a:off x="5946911" y="507154"/>
            <a:ext cx="4668715" cy="369332"/>
          </a:xfrm>
          <a:prstGeom prst="rect">
            <a:avLst/>
          </a:prstGeom>
          <a:ln>
            <a:noFill/>
          </a:ln>
        </p:spPr>
        <p:style>
          <a:lnRef idx="2">
            <a:schemeClr val="dk1"/>
          </a:lnRef>
          <a:fillRef idx="1">
            <a:schemeClr val="lt1"/>
          </a:fillRef>
          <a:effectRef idx="0">
            <a:schemeClr val="dk1"/>
          </a:effectRef>
          <a:fontRef idx="minor">
            <a:schemeClr val="dk1"/>
          </a:fontRef>
        </p:style>
        <p:txBody>
          <a:bodyPr wrap="square">
            <a:spAutoFit/>
          </a:bodyPr>
          <a:lstStyle/>
          <a:p>
            <a:r>
              <a:rPr lang="en-US" dirty="0"/>
              <a:t>Positive Attitude towards Sustainable Tourism</a:t>
            </a:r>
          </a:p>
        </p:txBody>
      </p:sp>
      <p:sp>
        <p:nvSpPr>
          <p:cNvPr id="16" name="TextBox 15">
            <a:extLst>
              <a:ext uri="{FF2B5EF4-FFF2-40B4-BE49-F238E27FC236}">
                <a16:creationId xmlns:a16="http://schemas.microsoft.com/office/drawing/2014/main" id="{7BF785D4-8CDA-3B23-5FBA-2D5D8989EAF1}"/>
              </a:ext>
            </a:extLst>
          </p:cNvPr>
          <p:cNvSpPr txBox="1"/>
          <p:nvPr/>
        </p:nvSpPr>
        <p:spPr>
          <a:xfrm>
            <a:off x="4584966" y="4453167"/>
            <a:ext cx="2814536" cy="646331"/>
          </a:xfrm>
          <a:prstGeom prst="rect">
            <a:avLst/>
          </a:prstGeom>
          <a:ln/>
        </p:spPr>
        <p:style>
          <a:lnRef idx="3">
            <a:schemeClr val="lt1"/>
          </a:lnRef>
          <a:fillRef idx="1">
            <a:schemeClr val="accent3"/>
          </a:fillRef>
          <a:effectRef idx="1">
            <a:schemeClr val="accent3"/>
          </a:effectRef>
          <a:fontRef idx="minor">
            <a:schemeClr val="lt1"/>
          </a:fontRef>
        </p:style>
        <p:txBody>
          <a:bodyPr wrap="square">
            <a:spAutoFit/>
          </a:bodyPr>
          <a:lstStyle/>
          <a:p>
            <a:pPr algn="r"/>
            <a:r>
              <a:rPr lang="en-US" dirty="0"/>
              <a:t>Positive Attitude towards Sustainable Tourism</a:t>
            </a:r>
          </a:p>
        </p:txBody>
      </p:sp>
      <p:sp>
        <p:nvSpPr>
          <p:cNvPr id="17" name="Oval 16">
            <a:extLst>
              <a:ext uri="{FF2B5EF4-FFF2-40B4-BE49-F238E27FC236}">
                <a16:creationId xmlns:a16="http://schemas.microsoft.com/office/drawing/2014/main" id="{101AA078-E073-0B0A-B6BC-BF6194C52CDB}"/>
              </a:ext>
            </a:extLst>
          </p:cNvPr>
          <p:cNvSpPr/>
          <p:nvPr/>
        </p:nvSpPr>
        <p:spPr>
          <a:xfrm>
            <a:off x="10066453" y="876486"/>
            <a:ext cx="894945" cy="288592"/>
          </a:xfrm>
          <a:prstGeom prst="ellipse">
            <a:avLst/>
          </a:prstGeom>
          <a:noFill/>
          <a:ln w="762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8EE020C1-AE3A-8D05-9E7B-25E4F5358ACE}"/>
              </a:ext>
            </a:extLst>
          </p:cNvPr>
          <p:cNvSpPr/>
          <p:nvPr/>
        </p:nvSpPr>
        <p:spPr>
          <a:xfrm>
            <a:off x="10066455" y="2294062"/>
            <a:ext cx="894945" cy="288592"/>
          </a:xfrm>
          <a:prstGeom prst="ellipse">
            <a:avLst/>
          </a:prstGeom>
          <a:noFill/>
          <a:ln w="762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E24D32D5-7A3F-BC69-8531-1E4ADFABCE39}"/>
              </a:ext>
            </a:extLst>
          </p:cNvPr>
          <p:cNvSpPr/>
          <p:nvPr/>
        </p:nvSpPr>
        <p:spPr>
          <a:xfrm>
            <a:off x="10066452" y="3740265"/>
            <a:ext cx="894945" cy="288592"/>
          </a:xfrm>
          <a:prstGeom prst="ellipse">
            <a:avLst/>
          </a:prstGeom>
          <a:noFill/>
          <a:ln w="762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44706F64-03B8-E4C0-9DC2-268815FD4BC4}"/>
              </a:ext>
            </a:extLst>
          </p:cNvPr>
          <p:cNvSpPr txBox="1"/>
          <p:nvPr/>
        </p:nvSpPr>
        <p:spPr>
          <a:xfrm>
            <a:off x="1257531" y="2254734"/>
            <a:ext cx="2606804" cy="769441"/>
          </a:xfrm>
          <a:prstGeom prst="rect">
            <a:avLst/>
          </a:prstGeom>
          <a:noFill/>
        </p:spPr>
        <p:txBody>
          <a:bodyPr wrap="square">
            <a:spAutoFit/>
          </a:bodyPr>
          <a:lstStyle/>
          <a:p>
            <a:r>
              <a:rPr kumimoji="0" lang="ro-RO" sz="4400" b="1" i="1" u="none" strike="noStrike" kern="1200" cap="none" spc="0" normalizeH="0" baseline="0" noProof="0" dirty="0" err="1">
                <a:ln>
                  <a:noFill/>
                </a:ln>
                <a:solidFill>
                  <a:srgbClr val="C00000"/>
                </a:solidFill>
                <a:effectLst/>
                <a:uLnTx/>
                <a:uFillTx/>
                <a:latin typeface="Calibri Light" panose="020F0302020204030204"/>
                <a:ea typeface="+mj-ea"/>
                <a:cs typeface="+mj-cs"/>
              </a:rPr>
              <a:t>Confirmed</a:t>
            </a:r>
            <a:endParaRPr lang="en-US" b="1" i="1" dirty="0">
              <a:solidFill>
                <a:srgbClr val="C00000"/>
              </a:solidFill>
            </a:endParaRPr>
          </a:p>
        </p:txBody>
      </p:sp>
      <p:cxnSp>
        <p:nvCxnSpPr>
          <p:cNvPr id="22" name="Straight Arrow Connector 21">
            <a:extLst>
              <a:ext uri="{FF2B5EF4-FFF2-40B4-BE49-F238E27FC236}">
                <a16:creationId xmlns:a16="http://schemas.microsoft.com/office/drawing/2014/main" id="{559F3EC2-67C3-B660-87C3-A9780F463361}"/>
              </a:ext>
            </a:extLst>
          </p:cNvPr>
          <p:cNvCxnSpPr>
            <a:cxnSpLocks/>
            <a:endCxn id="9" idx="1"/>
          </p:cNvCxnSpPr>
          <p:nvPr/>
        </p:nvCxnSpPr>
        <p:spPr>
          <a:xfrm flipV="1">
            <a:off x="3864335" y="1133518"/>
            <a:ext cx="1644761" cy="1505936"/>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5EF58423-6C41-BAD6-2CB6-E180A6457A91}"/>
              </a:ext>
            </a:extLst>
          </p:cNvPr>
          <p:cNvCxnSpPr>
            <a:cxnSpLocks/>
            <a:stCxn id="20" idx="3"/>
            <a:endCxn id="11" idx="1"/>
          </p:cNvCxnSpPr>
          <p:nvPr/>
        </p:nvCxnSpPr>
        <p:spPr>
          <a:xfrm flipV="1">
            <a:off x="3864335" y="2577368"/>
            <a:ext cx="1557212" cy="62087"/>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BFB5CE31-7449-9B70-E297-057E6062BC5A}"/>
              </a:ext>
            </a:extLst>
          </p:cNvPr>
          <p:cNvCxnSpPr>
            <a:stCxn id="20" idx="3"/>
            <a:endCxn id="13" idx="1"/>
          </p:cNvCxnSpPr>
          <p:nvPr/>
        </p:nvCxnSpPr>
        <p:spPr>
          <a:xfrm>
            <a:off x="3864335" y="2639455"/>
            <a:ext cx="720631" cy="1325686"/>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BA2FF1D8-2149-5C92-542E-368D53B6E8E6}"/>
              </a:ext>
            </a:extLst>
          </p:cNvPr>
          <p:cNvCxnSpPr>
            <a:cxnSpLocks/>
            <a:endCxn id="17" idx="2"/>
          </p:cNvCxnSpPr>
          <p:nvPr/>
        </p:nvCxnSpPr>
        <p:spPr>
          <a:xfrm>
            <a:off x="7413312" y="1010869"/>
            <a:ext cx="2653141" cy="9913"/>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6349051A-4123-676E-8275-BB9309A9A91F}"/>
              </a:ext>
            </a:extLst>
          </p:cNvPr>
          <p:cNvCxnSpPr>
            <a:cxnSpLocks/>
          </p:cNvCxnSpPr>
          <p:nvPr/>
        </p:nvCxnSpPr>
        <p:spPr>
          <a:xfrm>
            <a:off x="7475249" y="2483136"/>
            <a:ext cx="2653141" cy="9913"/>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28C91D53-F366-82D9-C0E8-3955B4436C75}"/>
              </a:ext>
            </a:extLst>
          </p:cNvPr>
          <p:cNvCxnSpPr>
            <a:cxnSpLocks/>
          </p:cNvCxnSpPr>
          <p:nvPr/>
        </p:nvCxnSpPr>
        <p:spPr>
          <a:xfrm>
            <a:off x="7482494" y="3896802"/>
            <a:ext cx="2653141" cy="9913"/>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53788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black background with blue dots">
            <a:extLst>
              <a:ext uri="{FF2B5EF4-FFF2-40B4-BE49-F238E27FC236}">
                <a16:creationId xmlns:a16="http://schemas.microsoft.com/office/drawing/2014/main" id="{4C0E24F0-71FE-4E60-88FD-4235642A2A82}"/>
              </a:ext>
            </a:extLst>
          </p:cNvPr>
          <p:cNvPicPr/>
          <p:nvPr/>
        </p:nvPicPr>
        <p:blipFill>
          <a:blip r:embed="rId3" cstate="print">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2953059" y="-2293872"/>
            <a:ext cx="10957810" cy="10476330"/>
          </a:xfrm>
          <a:prstGeom prst="rect">
            <a:avLst/>
          </a:prstGeom>
          <a:noFill/>
          <a:ln>
            <a:noFill/>
          </a:ln>
        </p:spPr>
      </p:pic>
      <p:pic>
        <p:nvPicPr>
          <p:cNvPr id="4" name="Picture 3" descr="A map of europe with black dots&#10;&#10;Description automatically generated">
            <a:extLst>
              <a:ext uri="{FF2B5EF4-FFF2-40B4-BE49-F238E27FC236}">
                <a16:creationId xmlns:a16="http://schemas.microsoft.com/office/drawing/2014/main" id="{DB95BB77-94DE-A04C-5D84-4645C7989EC6}"/>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5946911" y="5735637"/>
            <a:ext cx="2160270" cy="967740"/>
          </a:xfrm>
          <a:prstGeom prst="rect">
            <a:avLst/>
          </a:prstGeom>
        </p:spPr>
      </p:pic>
      <p:sp>
        <p:nvSpPr>
          <p:cNvPr id="5" name="Rectangle: Rounded Corners 4">
            <a:extLst>
              <a:ext uri="{FF2B5EF4-FFF2-40B4-BE49-F238E27FC236}">
                <a16:creationId xmlns:a16="http://schemas.microsoft.com/office/drawing/2014/main" id="{01D48C88-8DEF-A4E7-D485-B33477126548}"/>
              </a:ext>
            </a:extLst>
          </p:cNvPr>
          <p:cNvSpPr/>
          <p:nvPr/>
        </p:nvSpPr>
        <p:spPr>
          <a:xfrm>
            <a:off x="-1" y="6100997"/>
            <a:ext cx="5787827" cy="248212"/>
          </a:xfrm>
          <a:prstGeom prst="roundRect">
            <a:avLst/>
          </a:prstGeom>
          <a:solidFill>
            <a:srgbClr val="2DB2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Box 2">
            <a:extLst>
              <a:ext uri="{FF2B5EF4-FFF2-40B4-BE49-F238E27FC236}">
                <a16:creationId xmlns:a16="http://schemas.microsoft.com/office/drawing/2014/main" id="{2E916490-8091-5974-3C08-0422EE14AB24}"/>
              </a:ext>
            </a:extLst>
          </p:cNvPr>
          <p:cNvSpPr txBox="1"/>
          <p:nvPr/>
        </p:nvSpPr>
        <p:spPr bwMode="auto">
          <a:xfrm>
            <a:off x="8120362" y="5826043"/>
            <a:ext cx="3566160" cy="807978"/>
          </a:xfrm>
          <a:prstGeom prst="rect">
            <a:avLst/>
          </a:prstGeom>
          <a:noFill/>
          <a:ln w="9525">
            <a:noFill/>
            <a:miter lim="800000"/>
            <a:headEnd/>
            <a:tailEnd/>
          </a:ln>
        </p:spPr>
        <p:txBody>
          <a:bodyPr rot="0" vert="horz" wrap="square" lIns="91440" tIns="45720" rIns="91440" bIns="45720" anchor="t" anchorCtr="0">
            <a:spAutoFit/>
          </a:bodyPr>
          <a:lstStyle/>
          <a:p>
            <a:pPr marL="0" marR="0" algn="ctr">
              <a:lnSpc>
                <a:spcPct val="107000"/>
              </a:lnSpc>
              <a:spcBef>
                <a:spcPts val="0"/>
              </a:spcBef>
              <a:spcAft>
                <a:spcPts val="0"/>
              </a:spcAft>
            </a:pPr>
            <a:r>
              <a:rPr lang="en-US" sz="1200" b="1" dirty="0">
                <a:effectLst/>
                <a:latin typeface="Noto Sans" panose="020B0502040504020204" pitchFamily="34" charset="0"/>
                <a:ea typeface="Calibri" panose="020F0502020204030204" pitchFamily="34" charset="0"/>
                <a:cs typeface="Arial" panose="020B0604020202020204" pitchFamily="34" charset="0"/>
              </a:rPr>
              <a:t>First Annual FORTHEM conference</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0" marR="0" algn="ctr">
              <a:lnSpc>
                <a:spcPct val="107000"/>
              </a:lnSpc>
              <a:spcBef>
                <a:spcPts val="0"/>
              </a:spcBef>
              <a:spcAft>
                <a:spcPts val="0"/>
              </a:spcAft>
            </a:pPr>
            <a:r>
              <a:rPr lang="en-US" sz="2000" b="1" dirty="0">
                <a:solidFill>
                  <a:srgbClr val="2DB2BB"/>
                </a:solidFill>
                <a:effectLst/>
                <a:latin typeface="Noto Sans" panose="020B0502040504020204" pitchFamily="34" charset="0"/>
                <a:ea typeface="Calibri" panose="020F0502020204030204" pitchFamily="34" charset="0"/>
                <a:cs typeface="Arial" panose="020B0604020202020204" pitchFamily="34" charset="0"/>
              </a:rPr>
              <a:t>FORTHEM – For the Future</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0" marR="0" algn="ctr">
              <a:lnSpc>
                <a:spcPct val="107000"/>
              </a:lnSpc>
              <a:spcBef>
                <a:spcPts val="0"/>
              </a:spcBef>
              <a:spcAft>
                <a:spcPts val="0"/>
              </a:spcAft>
            </a:pPr>
            <a:r>
              <a:rPr lang="lv-LV" sz="1200" b="1" i="1" dirty="0">
                <a:effectLst/>
                <a:latin typeface="Noto Sans" panose="020B0502040504020204" pitchFamily="34" charset="0"/>
                <a:ea typeface="Calibri" panose="020F0502020204030204" pitchFamily="34" charset="0"/>
                <a:cs typeface="Arial" panose="020B0604020202020204" pitchFamily="34" charset="0"/>
              </a:rPr>
              <a:t>March 6-8, 2024</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7" name="Rectangle: Rounded Corners 6">
            <a:extLst>
              <a:ext uri="{FF2B5EF4-FFF2-40B4-BE49-F238E27FC236}">
                <a16:creationId xmlns:a16="http://schemas.microsoft.com/office/drawing/2014/main" id="{32D4E05B-1BF7-D7BB-6CAC-DF867754748E}"/>
              </a:ext>
            </a:extLst>
          </p:cNvPr>
          <p:cNvSpPr/>
          <p:nvPr/>
        </p:nvSpPr>
        <p:spPr>
          <a:xfrm>
            <a:off x="11836422" y="6100997"/>
            <a:ext cx="393501" cy="254051"/>
          </a:xfrm>
          <a:prstGeom prst="roundRect">
            <a:avLst/>
          </a:prstGeom>
          <a:solidFill>
            <a:srgbClr val="2DB2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06DD0E1-65FC-8EBC-14D9-DA21081D2CA3}"/>
              </a:ext>
            </a:extLst>
          </p:cNvPr>
          <p:cNvSpPr>
            <a:spLocks noGrp="1"/>
          </p:cNvSpPr>
          <p:nvPr>
            <p:ph type="title"/>
          </p:nvPr>
        </p:nvSpPr>
        <p:spPr>
          <a:xfrm>
            <a:off x="838200" y="365126"/>
            <a:ext cx="10515600" cy="934758"/>
          </a:xfrm>
        </p:spPr>
        <p:txBody>
          <a:bodyPr/>
          <a:lstStyle/>
          <a:p>
            <a:r>
              <a:rPr lang="en-US" b="1" dirty="0"/>
              <a:t>Results – statistical analysis</a:t>
            </a:r>
          </a:p>
        </p:txBody>
      </p:sp>
      <p:sp>
        <p:nvSpPr>
          <p:cNvPr id="3" name="Content Placeholder 2">
            <a:extLst>
              <a:ext uri="{FF2B5EF4-FFF2-40B4-BE49-F238E27FC236}">
                <a16:creationId xmlns:a16="http://schemas.microsoft.com/office/drawing/2014/main" id="{B0CD023F-0F5A-78AF-A448-6BB06AA939FC}"/>
              </a:ext>
            </a:extLst>
          </p:cNvPr>
          <p:cNvSpPr>
            <a:spLocks noGrp="1"/>
          </p:cNvSpPr>
          <p:nvPr>
            <p:ph idx="1"/>
          </p:nvPr>
        </p:nvSpPr>
        <p:spPr>
          <a:xfrm>
            <a:off x="838200" y="1398494"/>
            <a:ext cx="10515600" cy="4159623"/>
          </a:xfrm>
        </p:spPr>
        <p:txBody>
          <a:bodyPr>
            <a:normAutofit/>
          </a:bodyPr>
          <a:lstStyle/>
          <a:p>
            <a:pPr algn="just"/>
            <a:r>
              <a:rPr lang="ro-RO" dirty="0"/>
              <a:t> </a:t>
            </a:r>
            <a:r>
              <a:rPr lang="en-GB" sz="2600" dirty="0">
                <a:solidFill>
                  <a:schemeClr val="tx1">
                    <a:lumMod val="95000"/>
                    <a:lumOff val="5000"/>
                  </a:schemeClr>
                </a:solidFill>
              </a:rPr>
              <a:t>Concerning the </a:t>
            </a:r>
            <a:r>
              <a:rPr lang="ro-RO" sz="2600" dirty="0" err="1">
                <a:solidFill>
                  <a:schemeClr val="tx1">
                    <a:lumMod val="95000"/>
                    <a:lumOff val="5000"/>
                  </a:schemeClr>
                </a:solidFill>
              </a:rPr>
              <a:t>first</a:t>
            </a:r>
            <a:r>
              <a:rPr lang="ro-RO" sz="2600" dirty="0">
                <a:solidFill>
                  <a:schemeClr val="tx1">
                    <a:lumMod val="95000"/>
                    <a:lumOff val="5000"/>
                  </a:schemeClr>
                </a:solidFill>
              </a:rPr>
              <a:t> </a:t>
            </a:r>
            <a:r>
              <a:rPr lang="en-GB" sz="2600" dirty="0">
                <a:solidFill>
                  <a:schemeClr val="tx1">
                    <a:lumMod val="95000"/>
                    <a:lumOff val="5000"/>
                  </a:schemeClr>
                </a:solidFill>
              </a:rPr>
              <a:t>hypothesis </a:t>
            </a:r>
            <a:r>
              <a:rPr lang="ro-RO" sz="2600" dirty="0">
                <a:solidFill>
                  <a:schemeClr val="tx1">
                    <a:lumMod val="95000"/>
                    <a:lumOff val="5000"/>
                  </a:schemeClr>
                </a:solidFill>
              </a:rPr>
              <a:t>t</a:t>
            </a:r>
            <a:r>
              <a:rPr lang="en-US" sz="2600" dirty="0">
                <a:solidFill>
                  <a:schemeClr val="tx1">
                    <a:lumMod val="95000"/>
                    <a:lumOff val="5000"/>
                  </a:schemeClr>
                </a:solidFill>
              </a:rPr>
              <a:t>he results of the study revealed </a:t>
            </a:r>
            <a:r>
              <a:rPr lang="ro-RO" sz="2600" dirty="0" err="1">
                <a:solidFill>
                  <a:schemeClr val="tx1">
                    <a:lumMod val="95000"/>
                    <a:lumOff val="5000"/>
                  </a:schemeClr>
                </a:solidFill>
              </a:rPr>
              <a:t>the</a:t>
            </a:r>
            <a:r>
              <a:rPr lang="ro-RO" sz="2600" dirty="0">
                <a:solidFill>
                  <a:schemeClr val="tx1">
                    <a:lumMod val="95000"/>
                    <a:lumOff val="5000"/>
                  </a:schemeClr>
                </a:solidFill>
              </a:rPr>
              <a:t> </a:t>
            </a:r>
            <a:r>
              <a:rPr lang="ro-RO" sz="2600" dirty="0" err="1">
                <a:solidFill>
                  <a:schemeClr val="tx1">
                    <a:lumMod val="95000"/>
                    <a:lumOff val="5000"/>
                  </a:schemeClr>
                </a:solidFill>
              </a:rPr>
              <a:t>existence</a:t>
            </a:r>
            <a:r>
              <a:rPr lang="ro-RO" sz="2600" dirty="0">
                <a:solidFill>
                  <a:schemeClr val="tx1">
                    <a:lumMod val="95000"/>
                    <a:lumOff val="5000"/>
                  </a:schemeClr>
                </a:solidFill>
              </a:rPr>
              <a:t> of a </a:t>
            </a:r>
            <a:r>
              <a:rPr lang="ro-RO" sz="2600" dirty="0" err="1">
                <a:solidFill>
                  <a:schemeClr val="tx1">
                    <a:lumMod val="95000"/>
                    <a:lumOff val="5000"/>
                  </a:schemeClr>
                </a:solidFill>
              </a:rPr>
              <a:t>correlation</a:t>
            </a:r>
            <a:r>
              <a:rPr lang="ro-RO" sz="2600" dirty="0">
                <a:solidFill>
                  <a:schemeClr val="tx1">
                    <a:lumMod val="95000"/>
                    <a:lumOff val="5000"/>
                  </a:schemeClr>
                </a:solidFill>
              </a:rPr>
              <a:t> </a:t>
            </a:r>
            <a:r>
              <a:rPr lang="ro-RO" sz="2600" dirty="0" err="1">
                <a:solidFill>
                  <a:schemeClr val="tx1">
                    <a:lumMod val="95000"/>
                    <a:lumOff val="5000"/>
                  </a:schemeClr>
                </a:solidFill>
              </a:rPr>
              <a:t>only</a:t>
            </a:r>
            <a:r>
              <a:rPr lang="ro-RO" sz="2600" dirty="0">
                <a:solidFill>
                  <a:schemeClr val="tx1">
                    <a:lumMod val="95000"/>
                    <a:lumOff val="5000"/>
                  </a:schemeClr>
                </a:solidFill>
              </a:rPr>
              <a:t> </a:t>
            </a:r>
            <a:r>
              <a:rPr lang="ro-RO" sz="2600" dirty="0" err="1">
                <a:solidFill>
                  <a:schemeClr val="tx1">
                    <a:lumMod val="95000"/>
                    <a:lumOff val="5000"/>
                  </a:schemeClr>
                </a:solidFill>
              </a:rPr>
              <a:t>between</a:t>
            </a:r>
            <a:r>
              <a:rPr lang="ro-RO" sz="2600" dirty="0">
                <a:solidFill>
                  <a:schemeClr val="tx1">
                    <a:lumMod val="95000"/>
                    <a:lumOff val="5000"/>
                  </a:schemeClr>
                </a:solidFill>
              </a:rPr>
              <a:t> </a:t>
            </a:r>
            <a:r>
              <a:rPr lang="ro-RO" sz="2600" dirty="0" err="1">
                <a:solidFill>
                  <a:schemeClr val="tx1">
                    <a:lumMod val="95000"/>
                    <a:lumOff val="5000"/>
                  </a:schemeClr>
                </a:solidFill>
              </a:rPr>
              <a:t>the</a:t>
            </a:r>
            <a:r>
              <a:rPr lang="ro-RO" sz="2600" dirty="0">
                <a:solidFill>
                  <a:schemeClr val="tx1">
                    <a:lumMod val="95000"/>
                    <a:lumOff val="5000"/>
                  </a:schemeClr>
                </a:solidFill>
              </a:rPr>
              <a:t> </a:t>
            </a:r>
            <a:r>
              <a:rPr lang="ro-RO" sz="2600" dirty="0" err="1">
                <a:solidFill>
                  <a:schemeClr val="tx1">
                    <a:lumMod val="95000"/>
                    <a:lumOff val="5000"/>
                  </a:schemeClr>
                </a:solidFill>
              </a:rPr>
              <a:t>level</a:t>
            </a:r>
            <a:r>
              <a:rPr lang="ro-RO" sz="2600" dirty="0">
                <a:solidFill>
                  <a:schemeClr val="tx1">
                    <a:lumMod val="95000"/>
                    <a:lumOff val="5000"/>
                  </a:schemeClr>
                </a:solidFill>
              </a:rPr>
              <a:t> of </a:t>
            </a:r>
            <a:r>
              <a:rPr lang="ro-RO" sz="2600" b="1" dirty="0" err="1">
                <a:solidFill>
                  <a:schemeClr val="tx1">
                    <a:lumMod val="95000"/>
                    <a:lumOff val="5000"/>
                  </a:schemeClr>
                </a:solidFill>
              </a:rPr>
              <a:t>extraversion</a:t>
            </a:r>
            <a:r>
              <a:rPr lang="ro-RO" sz="2600" dirty="0">
                <a:solidFill>
                  <a:schemeClr val="tx1">
                    <a:lumMod val="95000"/>
                    <a:lumOff val="5000"/>
                  </a:schemeClr>
                </a:solidFill>
              </a:rPr>
              <a:t>, </a:t>
            </a:r>
            <a:r>
              <a:rPr lang="ro-RO" sz="2600" dirty="0" err="1">
                <a:solidFill>
                  <a:schemeClr val="tx1">
                    <a:lumMod val="95000"/>
                    <a:lumOff val="5000"/>
                  </a:schemeClr>
                </a:solidFill>
              </a:rPr>
              <a:t>the</a:t>
            </a:r>
            <a:r>
              <a:rPr lang="ro-RO" sz="2600" dirty="0">
                <a:solidFill>
                  <a:schemeClr val="tx1">
                    <a:lumMod val="95000"/>
                    <a:lumOff val="5000"/>
                  </a:schemeClr>
                </a:solidFill>
              </a:rPr>
              <a:t> </a:t>
            </a:r>
            <a:r>
              <a:rPr lang="ro-RO" sz="2600" dirty="0" err="1">
                <a:solidFill>
                  <a:schemeClr val="tx1">
                    <a:lumMod val="95000"/>
                    <a:lumOff val="5000"/>
                  </a:schemeClr>
                </a:solidFill>
              </a:rPr>
              <a:t>level</a:t>
            </a:r>
            <a:r>
              <a:rPr lang="ro-RO" sz="2600" dirty="0">
                <a:solidFill>
                  <a:schemeClr val="tx1">
                    <a:lumMod val="95000"/>
                    <a:lumOff val="5000"/>
                  </a:schemeClr>
                </a:solidFill>
              </a:rPr>
              <a:t> of </a:t>
            </a:r>
            <a:r>
              <a:rPr lang="ro-RO" sz="2600" b="1" dirty="0" err="1">
                <a:solidFill>
                  <a:schemeClr val="tx1">
                    <a:lumMod val="95000"/>
                    <a:lumOff val="5000"/>
                  </a:schemeClr>
                </a:solidFill>
              </a:rPr>
              <a:t>conscientiousness</a:t>
            </a:r>
            <a:r>
              <a:rPr lang="ro-RO" sz="2600" b="1" dirty="0">
                <a:solidFill>
                  <a:schemeClr val="tx1">
                    <a:lumMod val="95000"/>
                    <a:lumOff val="5000"/>
                  </a:schemeClr>
                </a:solidFill>
              </a:rPr>
              <a:t> </a:t>
            </a:r>
            <a:r>
              <a:rPr lang="ro-RO" sz="2600" dirty="0">
                <a:solidFill>
                  <a:schemeClr val="tx1">
                    <a:lumMod val="95000"/>
                    <a:lumOff val="5000"/>
                  </a:schemeClr>
                </a:solidFill>
              </a:rPr>
              <a:t>and </a:t>
            </a:r>
            <a:r>
              <a:rPr lang="ro-RO" sz="2600" dirty="0" err="1">
                <a:solidFill>
                  <a:schemeClr val="tx1">
                    <a:lumMod val="95000"/>
                    <a:lumOff val="5000"/>
                  </a:schemeClr>
                </a:solidFill>
              </a:rPr>
              <a:t>the</a:t>
            </a:r>
            <a:r>
              <a:rPr lang="ro-RO" sz="2600" dirty="0">
                <a:solidFill>
                  <a:schemeClr val="tx1">
                    <a:lumMod val="95000"/>
                    <a:lumOff val="5000"/>
                  </a:schemeClr>
                </a:solidFill>
              </a:rPr>
              <a:t> </a:t>
            </a:r>
            <a:r>
              <a:rPr lang="ro-RO" sz="2600" dirty="0" err="1">
                <a:solidFill>
                  <a:schemeClr val="tx1">
                    <a:lumMod val="95000"/>
                    <a:lumOff val="5000"/>
                  </a:schemeClr>
                </a:solidFill>
              </a:rPr>
              <a:t>level</a:t>
            </a:r>
            <a:r>
              <a:rPr lang="ro-RO" sz="2600" dirty="0">
                <a:solidFill>
                  <a:schemeClr val="tx1">
                    <a:lumMod val="95000"/>
                    <a:lumOff val="5000"/>
                  </a:schemeClr>
                </a:solidFill>
              </a:rPr>
              <a:t> of </a:t>
            </a:r>
            <a:r>
              <a:rPr lang="ro-RO" sz="2600" b="1" dirty="0" err="1">
                <a:solidFill>
                  <a:schemeClr val="tx1">
                    <a:lumMod val="95000"/>
                    <a:lumOff val="5000"/>
                  </a:schemeClr>
                </a:solidFill>
              </a:rPr>
              <a:t>openness</a:t>
            </a:r>
            <a:r>
              <a:rPr lang="ro-RO" sz="2600" b="1" dirty="0">
                <a:solidFill>
                  <a:schemeClr val="tx1">
                    <a:lumMod val="95000"/>
                    <a:lumOff val="5000"/>
                  </a:schemeClr>
                </a:solidFill>
              </a:rPr>
              <a:t> </a:t>
            </a:r>
            <a:r>
              <a:rPr lang="ro-RO" sz="2600" b="1" dirty="0" err="1">
                <a:solidFill>
                  <a:schemeClr val="tx1">
                    <a:lumMod val="95000"/>
                    <a:lumOff val="5000"/>
                  </a:schemeClr>
                </a:solidFill>
              </a:rPr>
              <a:t>to</a:t>
            </a:r>
            <a:r>
              <a:rPr lang="ro-RO" sz="2600" b="1" dirty="0">
                <a:solidFill>
                  <a:schemeClr val="tx1">
                    <a:lumMod val="95000"/>
                    <a:lumOff val="5000"/>
                  </a:schemeClr>
                </a:solidFill>
              </a:rPr>
              <a:t> </a:t>
            </a:r>
            <a:r>
              <a:rPr lang="ro-RO" sz="2600" b="1" dirty="0" err="1">
                <a:solidFill>
                  <a:schemeClr val="tx1">
                    <a:lumMod val="95000"/>
                    <a:lumOff val="5000"/>
                  </a:schemeClr>
                </a:solidFill>
              </a:rPr>
              <a:t>experience</a:t>
            </a:r>
            <a:r>
              <a:rPr lang="ro-RO" sz="2600" b="1" dirty="0">
                <a:solidFill>
                  <a:schemeClr val="tx1">
                    <a:lumMod val="95000"/>
                    <a:lumOff val="5000"/>
                  </a:schemeClr>
                </a:solidFill>
              </a:rPr>
              <a:t>,</a:t>
            </a:r>
            <a:r>
              <a:rPr lang="ro-RO" sz="2600" dirty="0">
                <a:solidFill>
                  <a:schemeClr val="tx1">
                    <a:lumMod val="95000"/>
                    <a:lumOff val="5000"/>
                  </a:schemeClr>
                </a:solidFill>
              </a:rPr>
              <a:t> as </a:t>
            </a:r>
            <a:r>
              <a:rPr lang="ro-RO" sz="2600" dirty="0" err="1">
                <a:solidFill>
                  <a:schemeClr val="tx1">
                    <a:lumMod val="95000"/>
                    <a:lumOff val="5000"/>
                  </a:schemeClr>
                </a:solidFill>
              </a:rPr>
              <a:t>personality</a:t>
            </a:r>
            <a:r>
              <a:rPr lang="ro-RO" sz="2600" dirty="0">
                <a:solidFill>
                  <a:schemeClr val="tx1">
                    <a:lumMod val="95000"/>
                    <a:lumOff val="5000"/>
                  </a:schemeClr>
                </a:solidFill>
              </a:rPr>
              <a:t> </a:t>
            </a:r>
            <a:r>
              <a:rPr lang="ro-RO" sz="2600" dirty="0" err="1">
                <a:solidFill>
                  <a:schemeClr val="tx1">
                    <a:lumMod val="95000"/>
                    <a:lumOff val="5000"/>
                  </a:schemeClr>
                </a:solidFill>
              </a:rPr>
              <a:t>factors</a:t>
            </a:r>
            <a:r>
              <a:rPr lang="ro-RO" sz="2600" dirty="0">
                <a:solidFill>
                  <a:schemeClr val="tx1">
                    <a:lumMod val="95000"/>
                    <a:lumOff val="5000"/>
                  </a:schemeClr>
                </a:solidFill>
              </a:rPr>
              <a:t> and </a:t>
            </a:r>
            <a:r>
              <a:rPr lang="en-US" sz="2600" dirty="0">
                <a:solidFill>
                  <a:schemeClr val="tx1">
                    <a:lumMod val="95000"/>
                    <a:lumOff val="5000"/>
                  </a:schemeClr>
                </a:solidFill>
              </a:rPr>
              <a:t>a </a:t>
            </a:r>
            <a:r>
              <a:rPr lang="ro-RO" sz="2600" dirty="0">
                <a:solidFill>
                  <a:schemeClr val="tx1">
                    <a:lumMod val="95000"/>
                    <a:lumOff val="5000"/>
                  </a:schemeClr>
                </a:solidFill>
              </a:rPr>
              <a:t>"</a:t>
            </a:r>
            <a:r>
              <a:rPr lang="ro-RO" sz="2600" dirty="0" err="1">
                <a:solidFill>
                  <a:schemeClr val="tx1">
                    <a:lumMod val="95000"/>
                    <a:lumOff val="5000"/>
                  </a:schemeClr>
                </a:solidFill>
              </a:rPr>
              <a:t>Positive</a:t>
            </a:r>
            <a:r>
              <a:rPr lang="ro-RO" sz="2600" dirty="0">
                <a:solidFill>
                  <a:schemeClr val="tx1">
                    <a:lumMod val="95000"/>
                    <a:lumOff val="5000"/>
                  </a:schemeClr>
                </a:solidFill>
              </a:rPr>
              <a:t> </a:t>
            </a:r>
            <a:r>
              <a:rPr lang="ro-RO" sz="2600" dirty="0" err="1">
                <a:solidFill>
                  <a:schemeClr val="tx1">
                    <a:lumMod val="95000"/>
                    <a:lumOff val="5000"/>
                  </a:schemeClr>
                </a:solidFill>
              </a:rPr>
              <a:t>attitude</a:t>
            </a:r>
            <a:r>
              <a:rPr lang="ro-RO" sz="2600" dirty="0">
                <a:solidFill>
                  <a:schemeClr val="tx1">
                    <a:lumMod val="95000"/>
                    <a:lumOff val="5000"/>
                  </a:schemeClr>
                </a:solidFill>
              </a:rPr>
              <a:t> </a:t>
            </a:r>
            <a:r>
              <a:rPr lang="ro-RO" sz="2600" dirty="0" err="1">
                <a:solidFill>
                  <a:schemeClr val="tx1">
                    <a:lumMod val="95000"/>
                    <a:lumOff val="5000"/>
                  </a:schemeClr>
                </a:solidFill>
              </a:rPr>
              <a:t>towards</a:t>
            </a:r>
            <a:r>
              <a:rPr lang="ro-RO" sz="2600" dirty="0">
                <a:solidFill>
                  <a:schemeClr val="tx1">
                    <a:lumMod val="95000"/>
                    <a:lumOff val="5000"/>
                  </a:schemeClr>
                </a:solidFill>
              </a:rPr>
              <a:t> </a:t>
            </a:r>
            <a:r>
              <a:rPr lang="ro-RO" sz="2600" dirty="0" err="1">
                <a:solidFill>
                  <a:schemeClr val="tx1">
                    <a:lumMod val="95000"/>
                    <a:lumOff val="5000"/>
                  </a:schemeClr>
                </a:solidFill>
              </a:rPr>
              <a:t>sustainable</a:t>
            </a:r>
            <a:r>
              <a:rPr lang="ro-RO" sz="2600" dirty="0">
                <a:solidFill>
                  <a:schemeClr val="tx1">
                    <a:lumMod val="95000"/>
                    <a:lumOff val="5000"/>
                  </a:schemeClr>
                </a:solidFill>
              </a:rPr>
              <a:t> </a:t>
            </a:r>
            <a:r>
              <a:rPr lang="ro-RO" sz="2600" dirty="0" err="1">
                <a:solidFill>
                  <a:schemeClr val="tx1">
                    <a:lumMod val="95000"/>
                    <a:lumOff val="5000"/>
                  </a:schemeClr>
                </a:solidFill>
              </a:rPr>
              <a:t>tourism</a:t>
            </a:r>
            <a:r>
              <a:rPr lang="ro-RO" sz="2600" dirty="0">
                <a:solidFill>
                  <a:schemeClr val="tx1">
                    <a:lumMod val="95000"/>
                    <a:lumOff val="5000"/>
                  </a:schemeClr>
                </a:solidFill>
              </a:rPr>
              <a:t>" as a component of </a:t>
            </a:r>
            <a:r>
              <a:rPr lang="ro-RO" sz="2600" dirty="0" err="1">
                <a:solidFill>
                  <a:schemeClr val="tx1">
                    <a:lumMod val="95000"/>
                    <a:lumOff val="5000"/>
                  </a:schemeClr>
                </a:solidFill>
              </a:rPr>
              <a:t>the</a:t>
            </a:r>
            <a:r>
              <a:rPr lang="ro-RO" sz="2600" dirty="0">
                <a:solidFill>
                  <a:schemeClr val="tx1">
                    <a:lumMod val="95000"/>
                    <a:lumOff val="5000"/>
                  </a:schemeClr>
                </a:solidFill>
              </a:rPr>
              <a:t> general </a:t>
            </a:r>
            <a:r>
              <a:rPr lang="ro-RO" sz="2600" dirty="0" err="1">
                <a:solidFill>
                  <a:schemeClr val="tx1">
                    <a:lumMod val="95000"/>
                    <a:lumOff val="5000"/>
                  </a:schemeClr>
                </a:solidFill>
              </a:rPr>
              <a:t>attitude</a:t>
            </a:r>
            <a:r>
              <a:rPr lang="ro-RO" sz="2600" dirty="0">
                <a:solidFill>
                  <a:schemeClr val="tx1">
                    <a:lumMod val="95000"/>
                    <a:lumOff val="5000"/>
                  </a:schemeClr>
                </a:solidFill>
              </a:rPr>
              <a:t> </a:t>
            </a:r>
            <a:r>
              <a:rPr lang="ro-RO" sz="2600" dirty="0" err="1">
                <a:solidFill>
                  <a:schemeClr val="tx1">
                    <a:lumMod val="95000"/>
                    <a:lumOff val="5000"/>
                  </a:schemeClr>
                </a:solidFill>
              </a:rPr>
              <a:t>towards</a:t>
            </a:r>
            <a:r>
              <a:rPr lang="ro-RO" sz="2600" dirty="0">
                <a:solidFill>
                  <a:schemeClr val="tx1">
                    <a:lumMod val="95000"/>
                    <a:lumOff val="5000"/>
                  </a:schemeClr>
                </a:solidFill>
              </a:rPr>
              <a:t> </a:t>
            </a:r>
            <a:r>
              <a:rPr lang="ro-RO" sz="2600" dirty="0" err="1">
                <a:solidFill>
                  <a:schemeClr val="tx1">
                    <a:lumMod val="95000"/>
                    <a:lumOff val="5000"/>
                  </a:schemeClr>
                </a:solidFill>
              </a:rPr>
              <a:t>sustainable</a:t>
            </a:r>
            <a:r>
              <a:rPr lang="ro-RO" sz="2600" dirty="0">
                <a:solidFill>
                  <a:schemeClr val="tx1">
                    <a:lumMod val="95000"/>
                    <a:lumOff val="5000"/>
                  </a:schemeClr>
                </a:solidFill>
              </a:rPr>
              <a:t> </a:t>
            </a:r>
            <a:r>
              <a:rPr lang="ro-RO" sz="2600" dirty="0" err="1">
                <a:solidFill>
                  <a:schemeClr val="tx1">
                    <a:lumMod val="95000"/>
                    <a:lumOff val="5000"/>
                  </a:schemeClr>
                </a:solidFill>
              </a:rPr>
              <a:t>tourism</a:t>
            </a:r>
            <a:r>
              <a:rPr lang="ro-RO" sz="2600" dirty="0">
                <a:solidFill>
                  <a:schemeClr val="tx1">
                    <a:lumMod val="95000"/>
                    <a:lumOff val="5000"/>
                  </a:schemeClr>
                </a:solidFill>
              </a:rPr>
              <a:t>, an indicator </a:t>
            </a:r>
            <a:r>
              <a:rPr lang="ro-RO" sz="2600" dirty="0" err="1">
                <a:solidFill>
                  <a:schemeClr val="tx1">
                    <a:lumMod val="95000"/>
                    <a:lumOff val="5000"/>
                  </a:schemeClr>
                </a:solidFill>
              </a:rPr>
              <a:t>that</a:t>
            </a:r>
            <a:r>
              <a:rPr lang="ro-RO" sz="2600" dirty="0">
                <a:solidFill>
                  <a:schemeClr val="tx1">
                    <a:lumMod val="95000"/>
                    <a:lumOff val="5000"/>
                  </a:schemeClr>
                </a:solidFill>
              </a:rPr>
              <a:t> </a:t>
            </a:r>
            <a:r>
              <a:rPr lang="ro-RO" sz="2600" dirty="0" err="1">
                <a:solidFill>
                  <a:schemeClr val="tx1">
                    <a:lumMod val="95000"/>
                    <a:lumOff val="5000"/>
                  </a:schemeClr>
                </a:solidFill>
              </a:rPr>
              <a:t>quantifies</a:t>
            </a:r>
            <a:r>
              <a:rPr lang="ro-RO" sz="2600" dirty="0">
                <a:solidFill>
                  <a:schemeClr val="tx1">
                    <a:lumMod val="95000"/>
                    <a:lumOff val="5000"/>
                  </a:schemeClr>
                </a:solidFill>
              </a:rPr>
              <a:t> </a:t>
            </a:r>
            <a:r>
              <a:rPr lang="ro-RO" sz="2600" dirty="0" err="1">
                <a:solidFill>
                  <a:schemeClr val="tx1">
                    <a:lumMod val="95000"/>
                    <a:lumOff val="5000"/>
                  </a:schemeClr>
                </a:solidFill>
              </a:rPr>
              <a:t>the</a:t>
            </a:r>
            <a:r>
              <a:rPr lang="ro-RO" sz="2600" dirty="0">
                <a:solidFill>
                  <a:schemeClr val="tx1">
                    <a:lumMod val="95000"/>
                    <a:lumOff val="5000"/>
                  </a:schemeClr>
                </a:solidFill>
              </a:rPr>
              <a:t> </a:t>
            </a:r>
            <a:r>
              <a:rPr lang="ro-RO" sz="2600" dirty="0" err="1">
                <a:solidFill>
                  <a:schemeClr val="tx1">
                    <a:lumMod val="95000"/>
                    <a:lumOff val="5000"/>
                  </a:schemeClr>
                </a:solidFill>
              </a:rPr>
              <a:t>extent</a:t>
            </a:r>
            <a:r>
              <a:rPr lang="ro-RO" sz="2600" dirty="0">
                <a:solidFill>
                  <a:schemeClr val="tx1">
                    <a:lumMod val="95000"/>
                    <a:lumOff val="5000"/>
                  </a:schemeClr>
                </a:solidFill>
              </a:rPr>
              <a:t> </a:t>
            </a:r>
            <a:r>
              <a:rPr lang="ro-RO" sz="2600" dirty="0" err="1">
                <a:solidFill>
                  <a:schemeClr val="tx1">
                    <a:lumMod val="95000"/>
                    <a:lumOff val="5000"/>
                  </a:schemeClr>
                </a:solidFill>
              </a:rPr>
              <a:t>to</a:t>
            </a:r>
            <a:r>
              <a:rPr lang="ro-RO" sz="2600" dirty="0">
                <a:solidFill>
                  <a:schemeClr val="tx1">
                    <a:lumMod val="95000"/>
                    <a:lumOff val="5000"/>
                  </a:schemeClr>
                </a:solidFill>
              </a:rPr>
              <a:t> </a:t>
            </a:r>
            <a:r>
              <a:rPr lang="ro-RO" sz="2600" dirty="0" err="1">
                <a:solidFill>
                  <a:schemeClr val="tx1">
                    <a:lumMod val="95000"/>
                    <a:lumOff val="5000"/>
                  </a:schemeClr>
                </a:solidFill>
              </a:rPr>
              <a:t>which</a:t>
            </a:r>
            <a:r>
              <a:rPr lang="ro-RO" sz="2600" dirty="0">
                <a:solidFill>
                  <a:schemeClr val="tx1">
                    <a:lumMod val="95000"/>
                    <a:lumOff val="5000"/>
                  </a:schemeClr>
                </a:solidFill>
              </a:rPr>
              <a:t> </a:t>
            </a:r>
            <a:r>
              <a:rPr lang="ro-RO" sz="2600" dirty="0" err="1">
                <a:solidFill>
                  <a:schemeClr val="tx1">
                    <a:lumMod val="95000"/>
                    <a:lumOff val="5000"/>
                  </a:schemeClr>
                </a:solidFill>
              </a:rPr>
              <a:t>the</a:t>
            </a:r>
            <a:r>
              <a:rPr lang="ro-RO" sz="2600" dirty="0">
                <a:solidFill>
                  <a:schemeClr val="tx1">
                    <a:lumMod val="95000"/>
                    <a:lumOff val="5000"/>
                  </a:schemeClr>
                </a:solidFill>
              </a:rPr>
              <a:t> individual </a:t>
            </a:r>
            <a:r>
              <a:rPr lang="ro-RO" sz="2600" dirty="0" err="1">
                <a:solidFill>
                  <a:schemeClr val="tx1">
                    <a:lumMod val="95000"/>
                    <a:lumOff val="5000"/>
                  </a:schemeClr>
                </a:solidFill>
              </a:rPr>
              <a:t>embraces</a:t>
            </a:r>
            <a:r>
              <a:rPr lang="ro-RO" sz="2600" dirty="0">
                <a:solidFill>
                  <a:schemeClr val="tx1">
                    <a:lumMod val="95000"/>
                    <a:lumOff val="5000"/>
                  </a:schemeClr>
                </a:solidFill>
              </a:rPr>
              <a:t> </a:t>
            </a:r>
            <a:r>
              <a:rPr lang="ro-RO" sz="2600" dirty="0" err="1">
                <a:solidFill>
                  <a:schemeClr val="tx1">
                    <a:lumMod val="95000"/>
                    <a:lumOff val="5000"/>
                  </a:schemeClr>
                </a:solidFill>
              </a:rPr>
              <a:t>the</a:t>
            </a:r>
            <a:r>
              <a:rPr lang="ro-RO" sz="2600" dirty="0">
                <a:solidFill>
                  <a:schemeClr val="tx1">
                    <a:lumMod val="95000"/>
                    <a:lumOff val="5000"/>
                  </a:schemeClr>
                </a:solidFill>
              </a:rPr>
              <a:t> idea of </a:t>
            </a:r>
            <a:r>
              <a:rPr lang="ro-RO" sz="2600" b="1" dirty="0" err="1">
                <a:solidFill>
                  <a:schemeClr val="tx1">
                    <a:lumMod val="95000"/>
                    <a:lumOff val="5000"/>
                  </a:schemeClr>
                </a:solidFill>
              </a:rPr>
              <a:t>sustainable</a:t>
            </a:r>
            <a:r>
              <a:rPr lang="ro-RO" sz="2600" b="1" dirty="0">
                <a:solidFill>
                  <a:schemeClr val="tx1">
                    <a:lumMod val="95000"/>
                    <a:lumOff val="5000"/>
                  </a:schemeClr>
                </a:solidFill>
              </a:rPr>
              <a:t> </a:t>
            </a:r>
            <a:r>
              <a:rPr lang="ro-RO" sz="2600" b="1" dirty="0" err="1">
                <a:solidFill>
                  <a:schemeClr val="tx1">
                    <a:lumMod val="95000"/>
                    <a:lumOff val="5000"/>
                  </a:schemeClr>
                </a:solidFill>
              </a:rPr>
              <a:t>consumption</a:t>
            </a:r>
            <a:r>
              <a:rPr lang="ro-RO" sz="2600" b="1" dirty="0">
                <a:solidFill>
                  <a:schemeClr val="tx1">
                    <a:lumMod val="95000"/>
                    <a:lumOff val="5000"/>
                  </a:schemeClr>
                </a:solidFill>
              </a:rPr>
              <a:t> behaviour. </a:t>
            </a:r>
          </a:p>
          <a:p>
            <a:pPr lvl="0"/>
            <a:r>
              <a:rPr lang="ro-RO" sz="2600" dirty="0">
                <a:solidFill>
                  <a:schemeClr val="tx1">
                    <a:lumMod val="95000"/>
                    <a:lumOff val="5000"/>
                  </a:schemeClr>
                </a:solidFill>
              </a:rPr>
              <a:t>-</a:t>
            </a:r>
            <a:r>
              <a:rPr lang="ro-RO" sz="2600" dirty="0" err="1">
                <a:solidFill>
                  <a:schemeClr val="tx1">
                    <a:lumMod val="95000"/>
                    <a:lumOff val="5000"/>
                  </a:schemeClr>
                </a:solidFill>
              </a:rPr>
              <a:t>Hypothesis</a:t>
            </a:r>
            <a:r>
              <a:rPr lang="ro-RO" sz="2600" dirty="0">
                <a:solidFill>
                  <a:schemeClr val="tx1">
                    <a:lumMod val="95000"/>
                    <a:lumOff val="5000"/>
                  </a:schemeClr>
                </a:solidFill>
              </a:rPr>
              <a:t> </a:t>
            </a:r>
            <a:r>
              <a:rPr lang="ro-RO" sz="2600" dirty="0" err="1">
                <a:solidFill>
                  <a:schemeClr val="tx1">
                    <a:lumMod val="95000"/>
                    <a:lumOff val="5000"/>
                  </a:schemeClr>
                </a:solidFill>
              </a:rPr>
              <a:t>number</a:t>
            </a:r>
            <a:r>
              <a:rPr lang="ro-RO" sz="2600" dirty="0">
                <a:solidFill>
                  <a:schemeClr val="tx1">
                    <a:lumMod val="95000"/>
                    <a:lumOff val="5000"/>
                  </a:schemeClr>
                </a:solidFill>
              </a:rPr>
              <a:t> 1 </a:t>
            </a:r>
            <a:r>
              <a:rPr lang="ro-RO" sz="2600" b="1" dirty="0" err="1">
                <a:solidFill>
                  <a:schemeClr val="tx1">
                    <a:lumMod val="95000"/>
                    <a:lumOff val="5000"/>
                  </a:schemeClr>
                </a:solidFill>
              </a:rPr>
              <a:t>is</a:t>
            </a:r>
            <a:r>
              <a:rPr lang="ro-RO" sz="2600" b="1" dirty="0">
                <a:solidFill>
                  <a:schemeClr val="tx1">
                    <a:lumMod val="95000"/>
                    <a:lumOff val="5000"/>
                  </a:schemeClr>
                </a:solidFill>
              </a:rPr>
              <a:t> </a:t>
            </a:r>
            <a:r>
              <a:rPr lang="ro-RO" sz="2600" b="1" dirty="0" err="1">
                <a:solidFill>
                  <a:schemeClr val="tx1">
                    <a:lumMod val="95000"/>
                    <a:lumOff val="5000"/>
                  </a:schemeClr>
                </a:solidFill>
              </a:rPr>
              <a:t>only</a:t>
            </a:r>
            <a:r>
              <a:rPr lang="ro-RO" sz="2600" b="1" dirty="0">
                <a:solidFill>
                  <a:schemeClr val="tx1">
                    <a:lumMod val="95000"/>
                    <a:lumOff val="5000"/>
                  </a:schemeClr>
                </a:solidFill>
              </a:rPr>
              <a:t> </a:t>
            </a:r>
            <a:r>
              <a:rPr lang="ro-RO" sz="2600" b="1" dirty="0" err="1">
                <a:solidFill>
                  <a:schemeClr val="tx1">
                    <a:lumMod val="95000"/>
                    <a:lumOff val="5000"/>
                  </a:schemeClr>
                </a:solidFill>
              </a:rPr>
              <a:t>partially</a:t>
            </a:r>
            <a:r>
              <a:rPr lang="ro-RO" sz="2600" b="1" dirty="0">
                <a:solidFill>
                  <a:schemeClr val="tx1">
                    <a:lumMod val="95000"/>
                    <a:lumOff val="5000"/>
                  </a:schemeClr>
                </a:solidFill>
              </a:rPr>
              <a:t> </a:t>
            </a:r>
            <a:r>
              <a:rPr lang="ro-RO" sz="2600" b="1" dirty="0" err="1">
                <a:solidFill>
                  <a:schemeClr val="tx1">
                    <a:lumMod val="95000"/>
                    <a:lumOff val="5000"/>
                  </a:schemeClr>
                </a:solidFill>
              </a:rPr>
              <a:t>confirmed</a:t>
            </a:r>
            <a:r>
              <a:rPr lang="ro-RO" sz="2600" b="1" dirty="0">
                <a:solidFill>
                  <a:schemeClr val="tx1">
                    <a:lumMod val="95000"/>
                    <a:lumOff val="5000"/>
                  </a:schemeClr>
                </a:solidFill>
              </a:rPr>
              <a:t> </a:t>
            </a:r>
            <a:r>
              <a:rPr lang="ro-RO" sz="2600" dirty="0">
                <a:solidFill>
                  <a:schemeClr val="tx1">
                    <a:lumMod val="95000"/>
                    <a:lumOff val="5000"/>
                  </a:schemeClr>
                </a:solidFill>
              </a:rPr>
              <a:t>on </a:t>
            </a:r>
            <a:r>
              <a:rPr lang="ro-RO" sz="2600" dirty="0" err="1">
                <a:solidFill>
                  <a:schemeClr val="tx1">
                    <a:lumMod val="95000"/>
                    <a:lumOff val="5000"/>
                  </a:schemeClr>
                </a:solidFill>
              </a:rPr>
              <a:t>the</a:t>
            </a:r>
            <a:r>
              <a:rPr lang="ro-RO" sz="2600" dirty="0">
                <a:solidFill>
                  <a:schemeClr val="tx1">
                    <a:lumMod val="95000"/>
                    <a:lumOff val="5000"/>
                  </a:schemeClr>
                </a:solidFill>
              </a:rPr>
              <a:t> </a:t>
            </a:r>
            <a:r>
              <a:rPr lang="ro-RO" sz="2600" dirty="0" err="1">
                <a:solidFill>
                  <a:schemeClr val="tx1">
                    <a:lumMod val="95000"/>
                    <a:lumOff val="5000"/>
                  </a:schemeClr>
                </a:solidFill>
              </a:rPr>
              <a:t>sample</a:t>
            </a:r>
            <a:r>
              <a:rPr lang="ro-RO" sz="2600" dirty="0">
                <a:solidFill>
                  <a:schemeClr val="tx1">
                    <a:lumMod val="95000"/>
                    <a:lumOff val="5000"/>
                  </a:schemeClr>
                </a:solidFill>
              </a:rPr>
              <a:t> </a:t>
            </a:r>
            <a:r>
              <a:rPr lang="ro-RO" sz="2600" dirty="0" err="1">
                <a:solidFill>
                  <a:schemeClr val="tx1">
                    <a:lumMod val="95000"/>
                    <a:lumOff val="5000"/>
                  </a:schemeClr>
                </a:solidFill>
              </a:rPr>
              <a:t>analysed</a:t>
            </a:r>
            <a:r>
              <a:rPr lang="ro-RO" sz="2600" dirty="0">
                <a:solidFill>
                  <a:schemeClr val="tx1">
                    <a:lumMod val="95000"/>
                    <a:lumOff val="5000"/>
                  </a:schemeClr>
                </a:solidFill>
              </a:rPr>
              <a:t>. </a:t>
            </a:r>
            <a:endParaRPr lang="en-US" dirty="0"/>
          </a:p>
          <a:p>
            <a:pPr algn="just"/>
            <a:endParaRPr lang="en-US" dirty="0"/>
          </a:p>
        </p:txBody>
      </p:sp>
      <p:sp>
        <p:nvSpPr>
          <p:cNvPr id="9" name="TextBox 8">
            <a:extLst>
              <a:ext uri="{FF2B5EF4-FFF2-40B4-BE49-F238E27FC236}">
                <a16:creationId xmlns:a16="http://schemas.microsoft.com/office/drawing/2014/main" id="{7BE00B62-E06E-889B-DAD5-D90687B1CB40}"/>
              </a:ext>
            </a:extLst>
          </p:cNvPr>
          <p:cNvSpPr txBox="1"/>
          <p:nvPr/>
        </p:nvSpPr>
        <p:spPr>
          <a:xfrm>
            <a:off x="98813" y="2138281"/>
            <a:ext cx="817089" cy="769441"/>
          </a:xfrm>
          <a:prstGeom prst="rect">
            <a:avLst/>
          </a:prstGeom>
          <a:noFill/>
        </p:spPr>
        <p:txBody>
          <a:bodyPr wrap="square">
            <a:spAutoFit/>
          </a:bodyPr>
          <a:lstStyle/>
          <a:p>
            <a:r>
              <a:rPr kumimoji="0" lang="en-US" sz="4400" b="1" i="0" u="none" strike="noStrike" kern="1200" cap="none" spc="0" normalizeH="0" baseline="0" noProof="0" dirty="0">
                <a:ln>
                  <a:noFill/>
                </a:ln>
                <a:solidFill>
                  <a:prstClr val="black"/>
                </a:solidFill>
                <a:effectLst/>
                <a:uLnTx/>
                <a:uFillTx/>
                <a:latin typeface="Calibri Light" panose="020F0302020204030204"/>
                <a:ea typeface="+mj-ea"/>
                <a:cs typeface="+mj-cs"/>
              </a:rPr>
              <a:t>H</a:t>
            </a:r>
            <a:r>
              <a:rPr kumimoji="0" lang="en-US" sz="3200" b="1" i="0" u="none" strike="noStrike" kern="1200" cap="none" spc="0" normalizeH="0" baseline="0" noProof="0" dirty="0">
                <a:ln>
                  <a:noFill/>
                </a:ln>
                <a:solidFill>
                  <a:prstClr val="black"/>
                </a:solidFill>
                <a:effectLst/>
                <a:uLnTx/>
                <a:uFillTx/>
                <a:latin typeface="Calibri Light" panose="020F0302020204030204"/>
                <a:ea typeface="+mj-ea"/>
                <a:cs typeface="+mj-cs"/>
              </a:rPr>
              <a:t>1</a:t>
            </a:r>
            <a:endParaRPr lang="en-US" b="1" dirty="0"/>
          </a:p>
        </p:txBody>
      </p:sp>
      <p:pic>
        <p:nvPicPr>
          <p:cNvPr id="10" name="Picture 9">
            <a:extLst>
              <a:ext uri="{FF2B5EF4-FFF2-40B4-BE49-F238E27FC236}">
                <a16:creationId xmlns:a16="http://schemas.microsoft.com/office/drawing/2014/main" id="{5776D92F-A3F7-1914-1994-1F50351DE311}"/>
              </a:ext>
            </a:extLst>
          </p:cNvPr>
          <p:cNvPicPr>
            <a:picLocks noChangeAspect="1"/>
          </p:cNvPicPr>
          <p:nvPr/>
        </p:nvPicPr>
        <p:blipFill rotWithShape="1">
          <a:blip r:embed="rId6">
            <a:grayscl/>
          </a:blip>
          <a:srcRect r="17231"/>
          <a:stretch/>
        </p:blipFill>
        <p:spPr>
          <a:xfrm>
            <a:off x="0" y="560094"/>
            <a:ext cx="915902" cy="1479577"/>
          </a:xfrm>
          <a:prstGeom prst="rect">
            <a:avLst/>
          </a:prstGeom>
          <a:ln>
            <a:noFill/>
          </a:ln>
          <a:effectLst>
            <a:softEdge rad="112500"/>
          </a:effectLst>
        </p:spPr>
      </p:pic>
    </p:spTree>
    <p:extLst>
      <p:ext uri="{BB962C8B-B14F-4D97-AF65-F5344CB8AC3E}">
        <p14:creationId xmlns:p14="http://schemas.microsoft.com/office/powerpoint/2010/main" val="22689643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C90E1F-D199-193F-18E5-7095207375C2}"/>
            </a:ext>
          </a:extLst>
        </p:cNvPr>
        <p:cNvGrpSpPr/>
        <p:nvPr/>
      </p:nvGrpSpPr>
      <p:grpSpPr>
        <a:xfrm>
          <a:off x="0" y="0"/>
          <a:ext cx="0" cy="0"/>
          <a:chOff x="0" y="0"/>
          <a:chExt cx="0" cy="0"/>
        </a:xfrm>
      </p:grpSpPr>
      <p:pic>
        <p:nvPicPr>
          <p:cNvPr id="8" name="Picture 7" descr="A black background with blue dots">
            <a:extLst>
              <a:ext uri="{FF2B5EF4-FFF2-40B4-BE49-F238E27FC236}">
                <a16:creationId xmlns:a16="http://schemas.microsoft.com/office/drawing/2014/main" id="{4BB3A86D-94FE-2928-8869-C786D1D5DBA9}"/>
              </a:ext>
            </a:extLst>
          </p:cNvPr>
          <p:cNvPicPr/>
          <p:nvPr/>
        </p:nvPicPr>
        <p:blipFill>
          <a:blip r:embed="rId3" cstate="print">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3114423" y="-2356625"/>
            <a:ext cx="10957810" cy="10476330"/>
          </a:xfrm>
          <a:prstGeom prst="rect">
            <a:avLst/>
          </a:prstGeom>
          <a:noFill/>
          <a:ln>
            <a:noFill/>
          </a:ln>
        </p:spPr>
      </p:pic>
      <p:pic>
        <p:nvPicPr>
          <p:cNvPr id="4" name="Picture 3" descr="A map of europe with black dots&#10;&#10;Description automatically generated">
            <a:extLst>
              <a:ext uri="{FF2B5EF4-FFF2-40B4-BE49-F238E27FC236}">
                <a16:creationId xmlns:a16="http://schemas.microsoft.com/office/drawing/2014/main" id="{9D33CE97-AAA1-C708-3A6D-B1EC91C8913B}"/>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5946911" y="5735637"/>
            <a:ext cx="2160270" cy="967740"/>
          </a:xfrm>
          <a:prstGeom prst="rect">
            <a:avLst/>
          </a:prstGeom>
        </p:spPr>
      </p:pic>
      <p:sp>
        <p:nvSpPr>
          <p:cNvPr id="5" name="Rectangle: Rounded Corners 4">
            <a:extLst>
              <a:ext uri="{FF2B5EF4-FFF2-40B4-BE49-F238E27FC236}">
                <a16:creationId xmlns:a16="http://schemas.microsoft.com/office/drawing/2014/main" id="{B03B6E20-296D-C603-3A58-EAC818FC641E}"/>
              </a:ext>
            </a:extLst>
          </p:cNvPr>
          <p:cNvSpPr/>
          <p:nvPr/>
        </p:nvSpPr>
        <p:spPr>
          <a:xfrm>
            <a:off x="-1" y="6100997"/>
            <a:ext cx="5787827" cy="248212"/>
          </a:xfrm>
          <a:prstGeom prst="roundRect">
            <a:avLst/>
          </a:prstGeom>
          <a:solidFill>
            <a:srgbClr val="2DB2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Box 2">
            <a:extLst>
              <a:ext uri="{FF2B5EF4-FFF2-40B4-BE49-F238E27FC236}">
                <a16:creationId xmlns:a16="http://schemas.microsoft.com/office/drawing/2014/main" id="{4181B836-94B5-5184-08C1-7CB98A04AE1B}"/>
              </a:ext>
            </a:extLst>
          </p:cNvPr>
          <p:cNvSpPr txBox="1"/>
          <p:nvPr/>
        </p:nvSpPr>
        <p:spPr bwMode="auto">
          <a:xfrm>
            <a:off x="8120362" y="5826043"/>
            <a:ext cx="3566160" cy="807978"/>
          </a:xfrm>
          <a:prstGeom prst="rect">
            <a:avLst/>
          </a:prstGeom>
          <a:noFill/>
          <a:ln w="9525">
            <a:noFill/>
            <a:miter lim="800000"/>
            <a:headEnd/>
            <a:tailEnd/>
          </a:ln>
        </p:spPr>
        <p:txBody>
          <a:bodyPr rot="0" vert="horz" wrap="square" lIns="91440" tIns="45720" rIns="91440" bIns="45720" anchor="t" anchorCtr="0">
            <a:spAutoFit/>
          </a:bodyPr>
          <a:lstStyle/>
          <a:p>
            <a:pPr marL="0" marR="0" algn="ctr">
              <a:lnSpc>
                <a:spcPct val="107000"/>
              </a:lnSpc>
              <a:spcBef>
                <a:spcPts val="0"/>
              </a:spcBef>
              <a:spcAft>
                <a:spcPts val="0"/>
              </a:spcAft>
            </a:pPr>
            <a:r>
              <a:rPr lang="en-US" sz="1200" b="1" dirty="0">
                <a:effectLst/>
                <a:latin typeface="Noto Sans" panose="020B0502040504020204" pitchFamily="34" charset="0"/>
                <a:ea typeface="Calibri" panose="020F0502020204030204" pitchFamily="34" charset="0"/>
                <a:cs typeface="Arial" panose="020B0604020202020204" pitchFamily="34" charset="0"/>
              </a:rPr>
              <a:t>First Annual FORTHEM conference</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0" marR="0" algn="ctr">
              <a:lnSpc>
                <a:spcPct val="107000"/>
              </a:lnSpc>
              <a:spcBef>
                <a:spcPts val="0"/>
              </a:spcBef>
              <a:spcAft>
                <a:spcPts val="0"/>
              </a:spcAft>
            </a:pPr>
            <a:r>
              <a:rPr lang="en-US" sz="2000" b="1" dirty="0">
                <a:solidFill>
                  <a:srgbClr val="2DB2BB"/>
                </a:solidFill>
                <a:effectLst/>
                <a:latin typeface="Noto Sans" panose="020B0502040504020204" pitchFamily="34" charset="0"/>
                <a:ea typeface="Calibri" panose="020F0502020204030204" pitchFamily="34" charset="0"/>
                <a:cs typeface="Arial" panose="020B0604020202020204" pitchFamily="34" charset="0"/>
              </a:rPr>
              <a:t>FORTHEM – For the Future</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0" marR="0" algn="ctr">
              <a:lnSpc>
                <a:spcPct val="107000"/>
              </a:lnSpc>
              <a:spcBef>
                <a:spcPts val="0"/>
              </a:spcBef>
              <a:spcAft>
                <a:spcPts val="0"/>
              </a:spcAft>
            </a:pPr>
            <a:r>
              <a:rPr lang="lv-LV" sz="1200" b="1" i="1" dirty="0">
                <a:effectLst/>
                <a:latin typeface="Noto Sans" panose="020B0502040504020204" pitchFamily="34" charset="0"/>
                <a:ea typeface="Calibri" panose="020F0502020204030204" pitchFamily="34" charset="0"/>
                <a:cs typeface="Arial" panose="020B0604020202020204" pitchFamily="34" charset="0"/>
              </a:rPr>
              <a:t>March 6-8, 2024</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7" name="Rectangle: Rounded Corners 6">
            <a:extLst>
              <a:ext uri="{FF2B5EF4-FFF2-40B4-BE49-F238E27FC236}">
                <a16:creationId xmlns:a16="http://schemas.microsoft.com/office/drawing/2014/main" id="{2FC05435-7AF6-2F8A-CEC8-00336D27D283}"/>
              </a:ext>
            </a:extLst>
          </p:cNvPr>
          <p:cNvSpPr/>
          <p:nvPr/>
        </p:nvSpPr>
        <p:spPr>
          <a:xfrm>
            <a:off x="11836422" y="6100997"/>
            <a:ext cx="393501" cy="254051"/>
          </a:xfrm>
          <a:prstGeom prst="roundRect">
            <a:avLst/>
          </a:prstGeom>
          <a:solidFill>
            <a:srgbClr val="2DB2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3EFF68A-0C87-381D-455E-ACDDFF094695}"/>
              </a:ext>
            </a:extLst>
          </p:cNvPr>
          <p:cNvSpPr>
            <a:spLocks noGrp="1"/>
          </p:cNvSpPr>
          <p:nvPr>
            <p:ph type="title"/>
          </p:nvPr>
        </p:nvSpPr>
        <p:spPr>
          <a:xfrm>
            <a:off x="95084" y="-27376"/>
            <a:ext cx="6279776" cy="744170"/>
          </a:xfrm>
        </p:spPr>
        <p:txBody>
          <a:bodyPr>
            <a:normAutofit/>
          </a:bodyPr>
          <a:lstStyle/>
          <a:p>
            <a:r>
              <a:rPr lang="en-US" b="1" dirty="0"/>
              <a:t>Results – statistical analysis</a:t>
            </a:r>
          </a:p>
        </p:txBody>
      </p:sp>
      <p:sp>
        <p:nvSpPr>
          <p:cNvPr id="24" name="TextBox 23">
            <a:extLst>
              <a:ext uri="{FF2B5EF4-FFF2-40B4-BE49-F238E27FC236}">
                <a16:creationId xmlns:a16="http://schemas.microsoft.com/office/drawing/2014/main" id="{6843B32C-697A-E019-D2E8-7D3F00E8D068}"/>
              </a:ext>
            </a:extLst>
          </p:cNvPr>
          <p:cNvSpPr txBox="1"/>
          <p:nvPr/>
        </p:nvSpPr>
        <p:spPr>
          <a:xfrm>
            <a:off x="880404" y="1722522"/>
            <a:ext cx="888961" cy="769441"/>
          </a:xfrm>
          <a:prstGeom prst="rect">
            <a:avLst/>
          </a:prstGeom>
          <a:noFill/>
        </p:spPr>
        <p:txBody>
          <a:bodyPr wrap="square">
            <a:spAutoFit/>
          </a:bodyPr>
          <a:lstStyle/>
          <a:p>
            <a:r>
              <a:rPr kumimoji="0" lang="en-US" sz="4400" b="1" i="0" u="none" strike="noStrike" kern="1200" cap="none" spc="0" normalizeH="0" baseline="0" noProof="0" dirty="0">
                <a:ln>
                  <a:noFill/>
                </a:ln>
                <a:solidFill>
                  <a:prstClr val="black"/>
                </a:solidFill>
                <a:effectLst/>
                <a:uLnTx/>
                <a:uFillTx/>
                <a:latin typeface="Calibri Light" panose="020F0302020204030204"/>
                <a:ea typeface="+mj-ea"/>
                <a:cs typeface="+mj-cs"/>
              </a:rPr>
              <a:t>H</a:t>
            </a:r>
            <a:r>
              <a:rPr kumimoji="0" lang="en-US" sz="3200" b="1" i="0" u="none" strike="noStrike" kern="1200" cap="none" spc="0" normalizeH="0" baseline="0" noProof="0" dirty="0">
                <a:ln>
                  <a:noFill/>
                </a:ln>
                <a:solidFill>
                  <a:prstClr val="black"/>
                </a:solidFill>
                <a:effectLst/>
                <a:uLnTx/>
                <a:uFillTx/>
                <a:latin typeface="Calibri Light" panose="020F0302020204030204"/>
                <a:ea typeface="+mj-ea"/>
                <a:cs typeface="+mj-cs"/>
              </a:rPr>
              <a:t>2</a:t>
            </a:r>
            <a:endParaRPr lang="en-US" b="1" dirty="0"/>
          </a:p>
        </p:txBody>
      </p:sp>
      <p:graphicFrame>
        <p:nvGraphicFramePr>
          <p:cNvPr id="3" name="Content Placeholder 3">
            <a:extLst>
              <a:ext uri="{FF2B5EF4-FFF2-40B4-BE49-F238E27FC236}">
                <a16:creationId xmlns:a16="http://schemas.microsoft.com/office/drawing/2014/main" id="{1F256BFF-B3FD-72A1-6419-B1DAA28DC99A}"/>
              </a:ext>
            </a:extLst>
          </p:cNvPr>
          <p:cNvGraphicFramePr>
            <a:graphicFrameLocks/>
          </p:cNvGraphicFramePr>
          <p:nvPr>
            <p:extLst>
              <p:ext uri="{D42A27DB-BD31-4B8C-83A1-F6EECF244321}">
                <p14:modId xmlns:p14="http://schemas.microsoft.com/office/powerpoint/2010/main" val="1355995282"/>
              </p:ext>
            </p:extLst>
          </p:nvPr>
        </p:nvGraphicFramePr>
        <p:xfrm>
          <a:off x="1921397" y="696589"/>
          <a:ext cx="7643943" cy="1388615"/>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21" name="Picture 20">
            <a:extLst>
              <a:ext uri="{FF2B5EF4-FFF2-40B4-BE49-F238E27FC236}">
                <a16:creationId xmlns:a16="http://schemas.microsoft.com/office/drawing/2014/main" id="{3E548C93-1674-ED00-492F-8A453C15AF29}"/>
              </a:ext>
            </a:extLst>
          </p:cNvPr>
          <p:cNvPicPr>
            <a:picLocks noChangeAspect="1"/>
          </p:cNvPicPr>
          <p:nvPr/>
        </p:nvPicPr>
        <p:blipFill rotWithShape="1">
          <a:blip r:embed="rId11">
            <a:grayscl/>
          </a:blip>
          <a:srcRect r="17231"/>
          <a:stretch/>
        </p:blipFill>
        <p:spPr>
          <a:xfrm>
            <a:off x="50523" y="687334"/>
            <a:ext cx="1036154" cy="1673836"/>
          </a:xfrm>
          <a:prstGeom prst="rect">
            <a:avLst/>
          </a:prstGeom>
          <a:ln>
            <a:noFill/>
          </a:ln>
          <a:effectLst>
            <a:softEdge rad="112500"/>
          </a:effectLst>
        </p:spPr>
      </p:pic>
      <p:sp>
        <p:nvSpPr>
          <p:cNvPr id="23" name="TextBox 22">
            <a:extLst>
              <a:ext uri="{FF2B5EF4-FFF2-40B4-BE49-F238E27FC236}">
                <a16:creationId xmlns:a16="http://schemas.microsoft.com/office/drawing/2014/main" id="{96499EAB-11C6-9B57-8A34-11E88AE6C38C}"/>
              </a:ext>
            </a:extLst>
          </p:cNvPr>
          <p:cNvSpPr txBox="1"/>
          <p:nvPr/>
        </p:nvSpPr>
        <p:spPr>
          <a:xfrm>
            <a:off x="10005295" y="232956"/>
            <a:ext cx="2027877" cy="1938992"/>
          </a:xfrm>
          <a:prstGeom prst="rect">
            <a:avLst/>
          </a:prstGeom>
          <a:noFill/>
        </p:spPr>
        <p:txBody>
          <a:bodyPr wrap="square">
            <a:spAutoFit/>
          </a:bodyPr>
          <a:lstStyle/>
          <a:p>
            <a:r>
              <a:rPr lang="ro-RO" sz="2400" b="1" dirty="0">
                <a:solidFill>
                  <a:schemeClr val="tx1">
                    <a:lumMod val="95000"/>
                    <a:lumOff val="5000"/>
                  </a:schemeClr>
                </a:solidFill>
                <a:effectLst/>
                <a:latin typeface="+mj-lt"/>
                <a:ea typeface="DengXian" panose="02010600030101010101" pitchFamily="2" charset="-122"/>
              </a:rPr>
              <a:t>For the identification of extraverts - 81 out of 95 respondents!</a:t>
            </a:r>
            <a:endParaRPr lang="en-US" sz="3600" b="1" dirty="0">
              <a:solidFill>
                <a:schemeClr val="tx1">
                  <a:lumMod val="95000"/>
                  <a:lumOff val="5000"/>
                </a:schemeClr>
              </a:solidFill>
              <a:latin typeface="+mj-lt"/>
            </a:endParaRPr>
          </a:p>
        </p:txBody>
      </p:sp>
      <p:sp>
        <p:nvSpPr>
          <p:cNvPr id="26" name="TextBox 25">
            <a:extLst>
              <a:ext uri="{FF2B5EF4-FFF2-40B4-BE49-F238E27FC236}">
                <a16:creationId xmlns:a16="http://schemas.microsoft.com/office/drawing/2014/main" id="{C5334E17-22AC-6DB8-A7E9-E107415B41D0}"/>
              </a:ext>
            </a:extLst>
          </p:cNvPr>
          <p:cNvSpPr txBox="1"/>
          <p:nvPr/>
        </p:nvSpPr>
        <p:spPr>
          <a:xfrm>
            <a:off x="47542" y="4361877"/>
            <a:ext cx="12096916" cy="1200329"/>
          </a:xfrm>
          <a:prstGeom prst="rect">
            <a:avLst/>
          </a:prstGeom>
          <a:noFill/>
        </p:spPr>
        <p:txBody>
          <a:bodyPr wrap="square">
            <a:spAutoFit/>
          </a:bodyPr>
          <a:lstStyle/>
          <a:p>
            <a:pPr algn="ctr"/>
            <a:r>
              <a:rPr lang="ro-RO" sz="2400" dirty="0">
                <a:solidFill>
                  <a:schemeClr val="tx1">
                    <a:lumMod val="95000"/>
                    <a:lumOff val="5000"/>
                  </a:schemeClr>
                </a:solidFill>
                <a:effectLst/>
                <a:ea typeface="DengXian" panose="02010600030101010101" pitchFamily="2" charset="-122"/>
              </a:rPr>
              <a:t>The distribution of scores on the variable "Positive attitude towards sustainable tourism" according to the respondents' level of education does not show significant differences according to the respondents' level of </a:t>
            </a:r>
            <a:r>
              <a:rPr lang="ro-RO" sz="2400" dirty="0" err="1">
                <a:solidFill>
                  <a:schemeClr val="tx1">
                    <a:lumMod val="95000"/>
                    <a:lumOff val="5000"/>
                  </a:schemeClr>
                </a:solidFill>
                <a:effectLst/>
                <a:ea typeface="DengXian" panose="02010600030101010101" pitchFamily="2" charset="-122"/>
              </a:rPr>
              <a:t>education</a:t>
            </a:r>
            <a:r>
              <a:rPr lang="ro-RO" sz="2400" dirty="0">
                <a:solidFill>
                  <a:schemeClr val="tx1">
                    <a:lumMod val="95000"/>
                    <a:lumOff val="5000"/>
                  </a:schemeClr>
                </a:solidFill>
                <a:effectLst/>
                <a:ea typeface="DengXian" panose="02010600030101010101" pitchFamily="2" charset="-122"/>
              </a:rPr>
              <a:t>.</a:t>
            </a:r>
            <a:r>
              <a:rPr lang="en-US" sz="2400" dirty="0">
                <a:solidFill>
                  <a:schemeClr val="tx1">
                    <a:lumMod val="95000"/>
                    <a:lumOff val="5000"/>
                  </a:schemeClr>
                </a:solidFill>
                <a:effectLst/>
                <a:ea typeface="DengXian" panose="02010600030101010101" pitchFamily="2" charset="-122"/>
              </a:rPr>
              <a:t> </a:t>
            </a:r>
            <a:r>
              <a:rPr lang="en-US" sz="2400" b="1" dirty="0">
                <a:solidFill>
                  <a:schemeClr val="tx1">
                    <a:lumMod val="95000"/>
                    <a:lumOff val="5000"/>
                  </a:schemeClr>
                </a:solidFill>
                <a:effectLst/>
                <a:ea typeface="DengXian" panose="02010600030101010101" pitchFamily="2" charset="-122"/>
              </a:rPr>
              <a:t>Further research will be needed.</a:t>
            </a:r>
            <a:endParaRPr lang="ro-RO" sz="2400" b="1" dirty="0">
              <a:solidFill>
                <a:schemeClr val="tx1">
                  <a:lumMod val="95000"/>
                  <a:lumOff val="5000"/>
                </a:schemeClr>
              </a:solidFill>
              <a:effectLst/>
              <a:ea typeface="DengXian" panose="02010600030101010101" pitchFamily="2" charset="-122"/>
            </a:endParaRPr>
          </a:p>
        </p:txBody>
      </p:sp>
      <p:sp>
        <p:nvSpPr>
          <p:cNvPr id="27" name="Arrow: Down 26">
            <a:extLst>
              <a:ext uri="{FF2B5EF4-FFF2-40B4-BE49-F238E27FC236}">
                <a16:creationId xmlns:a16="http://schemas.microsoft.com/office/drawing/2014/main" id="{4EF4C53D-CE8D-EB5B-5B93-6D3C51487C8A}"/>
              </a:ext>
            </a:extLst>
          </p:cNvPr>
          <p:cNvSpPr/>
          <p:nvPr/>
        </p:nvSpPr>
        <p:spPr>
          <a:xfrm>
            <a:off x="10069191" y="3936605"/>
            <a:ext cx="520861" cy="374488"/>
          </a:xfrm>
          <a:prstGeom prst="downArrow">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95000"/>
                  <a:lumOff val="5000"/>
                </a:schemeClr>
              </a:solidFill>
              <a:latin typeface="+mj-lt"/>
            </a:endParaRPr>
          </a:p>
        </p:txBody>
      </p:sp>
      <p:pic>
        <p:nvPicPr>
          <p:cNvPr id="28" name="Picture 27">
            <a:extLst>
              <a:ext uri="{FF2B5EF4-FFF2-40B4-BE49-F238E27FC236}">
                <a16:creationId xmlns:a16="http://schemas.microsoft.com/office/drawing/2014/main" id="{76BC1FD3-3CFB-962C-7402-D540F37D238E}"/>
              </a:ext>
            </a:extLst>
          </p:cNvPr>
          <p:cNvPicPr>
            <a:picLocks noChangeAspect="1"/>
          </p:cNvPicPr>
          <p:nvPr/>
        </p:nvPicPr>
        <p:blipFill rotWithShape="1">
          <a:blip r:embed="rId12">
            <a:grayscl/>
          </a:blip>
          <a:srcRect b="18413"/>
          <a:stretch/>
        </p:blipFill>
        <p:spPr>
          <a:xfrm>
            <a:off x="95084" y="2586784"/>
            <a:ext cx="10043389" cy="1829803"/>
          </a:xfrm>
          <a:prstGeom prst="rect">
            <a:avLst/>
          </a:prstGeom>
        </p:spPr>
      </p:pic>
      <p:sp>
        <p:nvSpPr>
          <p:cNvPr id="29" name="Oval 28">
            <a:extLst>
              <a:ext uri="{FF2B5EF4-FFF2-40B4-BE49-F238E27FC236}">
                <a16:creationId xmlns:a16="http://schemas.microsoft.com/office/drawing/2014/main" id="{7986831E-3FA8-F4A3-9A40-C8A9B0548F12}"/>
              </a:ext>
            </a:extLst>
          </p:cNvPr>
          <p:cNvSpPr/>
          <p:nvPr/>
        </p:nvSpPr>
        <p:spPr>
          <a:xfrm>
            <a:off x="9321013" y="3536821"/>
            <a:ext cx="1008609" cy="294291"/>
          </a:xfrm>
          <a:prstGeom prst="ellipse">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b="1" dirty="0">
              <a:solidFill>
                <a:schemeClr val="tx1">
                  <a:lumMod val="95000"/>
                  <a:lumOff val="5000"/>
                </a:schemeClr>
              </a:solidFill>
            </a:endParaRPr>
          </a:p>
        </p:txBody>
      </p:sp>
      <p:sp>
        <p:nvSpPr>
          <p:cNvPr id="30" name="TextBox 29">
            <a:extLst>
              <a:ext uri="{FF2B5EF4-FFF2-40B4-BE49-F238E27FC236}">
                <a16:creationId xmlns:a16="http://schemas.microsoft.com/office/drawing/2014/main" id="{7E73AF73-DC5C-B8D2-5D0B-A311D2B25AEC}"/>
              </a:ext>
            </a:extLst>
          </p:cNvPr>
          <p:cNvSpPr txBox="1"/>
          <p:nvPr/>
        </p:nvSpPr>
        <p:spPr>
          <a:xfrm>
            <a:off x="2025760" y="2211539"/>
            <a:ext cx="5151579" cy="369332"/>
          </a:xfrm>
          <a:prstGeom prst="rect">
            <a:avLst/>
          </a:prstGeom>
          <a:noFill/>
        </p:spPr>
        <p:txBody>
          <a:bodyPr wrap="square">
            <a:spAutoFit/>
          </a:bodyPr>
          <a:lstStyle/>
          <a:p>
            <a:pPr algn="ctr"/>
            <a:r>
              <a:rPr lang="ro-RO" b="1" dirty="0">
                <a:solidFill>
                  <a:schemeClr val="tx1">
                    <a:lumMod val="95000"/>
                    <a:lumOff val="5000"/>
                  </a:schemeClr>
                </a:solidFill>
              </a:rPr>
              <a:t> </a:t>
            </a:r>
            <a:r>
              <a:rPr lang="en-US" b="1" dirty="0" err="1">
                <a:solidFill>
                  <a:schemeClr val="tx1">
                    <a:lumMod val="95000"/>
                    <a:lumOff val="5000"/>
                  </a:schemeClr>
                </a:solidFill>
              </a:rPr>
              <a:t>Application of the </a:t>
            </a:r>
            <a:r>
              <a:rPr lang="en-US" b="1" dirty="0">
                <a:solidFill>
                  <a:schemeClr val="tx1">
                    <a:lumMod val="95000"/>
                    <a:lumOff val="5000"/>
                  </a:schemeClr>
                </a:solidFill>
              </a:rPr>
              <a:t>Kruskal-Wallis </a:t>
            </a:r>
            <a:r>
              <a:rPr lang="en-US" b="1" dirty="0" err="1">
                <a:solidFill>
                  <a:schemeClr val="tx1">
                    <a:lumMod val="95000"/>
                    <a:lumOff val="5000"/>
                  </a:schemeClr>
                </a:solidFill>
              </a:rPr>
              <a:t>test </a:t>
            </a:r>
          </a:p>
        </p:txBody>
      </p:sp>
      <p:sp>
        <p:nvSpPr>
          <p:cNvPr id="9" name="TextBox 8">
            <a:extLst>
              <a:ext uri="{FF2B5EF4-FFF2-40B4-BE49-F238E27FC236}">
                <a16:creationId xmlns:a16="http://schemas.microsoft.com/office/drawing/2014/main" id="{99549514-504A-C15C-3375-F90D4AD28028}"/>
              </a:ext>
            </a:extLst>
          </p:cNvPr>
          <p:cNvSpPr txBox="1"/>
          <p:nvPr/>
        </p:nvSpPr>
        <p:spPr>
          <a:xfrm>
            <a:off x="4438286" y="2530561"/>
            <a:ext cx="5630905" cy="369332"/>
          </a:xfrm>
          <a:prstGeom prst="rect">
            <a:avLst/>
          </a:prstGeom>
          <a:ln>
            <a:noFill/>
          </a:ln>
        </p:spPr>
        <p:style>
          <a:lnRef idx="2">
            <a:schemeClr val="accent3"/>
          </a:lnRef>
          <a:fillRef idx="1">
            <a:schemeClr val="lt1"/>
          </a:fillRef>
          <a:effectRef idx="0">
            <a:schemeClr val="accent3"/>
          </a:effectRef>
          <a:fontRef idx="minor">
            <a:schemeClr val="dk1"/>
          </a:fontRef>
        </p:style>
        <p:txBody>
          <a:bodyPr wrap="square">
            <a:spAutoFit/>
          </a:bodyPr>
          <a:lstStyle/>
          <a:p>
            <a:pPr algn="r"/>
            <a:r>
              <a:rPr lang="en-US" dirty="0">
                <a:solidFill>
                  <a:schemeClr val="tx1">
                    <a:lumMod val="95000"/>
                    <a:lumOff val="5000"/>
                  </a:schemeClr>
                </a:solidFill>
              </a:rPr>
              <a:t>Positive Attitude towards Sustainable Tourism</a:t>
            </a:r>
          </a:p>
        </p:txBody>
      </p:sp>
    </p:spTree>
    <p:extLst>
      <p:ext uri="{BB962C8B-B14F-4D97-AF65-F5344CB8AC3E}">
        <p14:creationId xmlns:p14="http://schemas.microsoft.com/office/powerpoint/2010/main" val="33003943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260</TotalTime>
  <Words>1952</Words>
  <Application>Microsoft Office PowerPoint</Application>
  <PresentationFormat>Widescreen</PresentationFormat>
  <Paragraphs>170</Paragraphs>
  <Slides>15</Slides>
  <Notes>15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DengXian</vt:lpstr>
      <vt:lpstr>Arial</vt:lpstr>
      <vt:lpstr>Calibri</vt:lpstr>
      <vt:lpstr>Calibri Light</vt:lpstr>
      <vt:lpstr>Noto Sans</vt:lpstr>
      <vt:lpstr>Symbol</vt:lpstr>
      <vt:lpstr>Times New Roman</vt:lpstr>
      <vt:lpstr>Office Theme</vt:lpstr>
      <vt:lpstr>Influence of Personality Traits on Sustainable Tourism Consumer Behaviour</vt:lpstr>
      <vt:lpstr>THEORETICAL FRAMEWORK OF THE PROBLEM</vt:lpstr>
      <vt:lpstr>Aim</vt:lpstr>
      <vt:lpstr>Methods and sample </vt:lpstr>
      <vt:lpstr>PowerPoint Presentation</vt:lpstr>
      <vt:lpstr>PowerPoint Presentation</vt:lpstr>
      <vt:lpstr>Results – statistical analysis</vt:lpstr>
      <vt:lpstr>Results – statistical analysis</vt:lpstr>
      <vt:lpstr>Results – statistical analysis</vt:lpstr>
      <vt:lpstr>Results – statistical analysis</vt:lpstr>
      <vt:lpstr>Results – statistical analysis</vt:lpstr>
      <vt:lpstr>PowerPoint Presentation</vt:lpstr>
      <vt:lpstr>Conclusion</vt:lpstr>
      <vt:lpstr>Conclusion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Agnese Rusakova</dc:creator>
  <cp:lastModifiedBy>Alina</cp:lastModifiedBy>
  <cp:revision>86</cp:revision>
  <cp:lastPrinted>2024-03-08T09:18:38Z</cp:lastPrinted>
  <dcterms:created xsi:type="dcterms:W3CDTF">2023-10-05T05:13:23Z</dcterms:created>
  <dcterms:modified xsi:type="dcterms:W3CDTF">2024-03-08T10:37:10Z</dcterms:modified>
</cp:coreProperties>
</file>