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80" r:id="rId1"/>
  </p:sldMasterIdLst>
  <p:notesMasterIdLst>
    <p:notesMasterId r:id="rId24"/>
  </p:notesMasterIdLst>
  <p:sldIdLst>
    <p:sldId id="276" r:id="rId2"/>
    <p:sldId id="321" r:id="rId3"/>
    <p:sldId id="294" r:id="rId4"/>
    <p:sldId id="329" r:id="rId5"/>
    <p:sldId id="259" r:id="rId6"/>
    <p:sldId id="336" r:id="rId7"/>
    <p:sldId id="382" r:id="rId8"/>
    <p:sldId id="381" r:id="rId9"/>
    <p:sldId id="379" r:id="rId10"/>
    <p:sldId id="380" r:id="rId11"/>
    <p:sldId id="387" r:id="rId12"/>
    <p:sldId id="355" r:id="rId13"/>
    <p:sldId id="296" r:id="rId14"/>
    <p:sldId id="389" r:id="rId15"/>
    <p:sldId id="377" r:id="rId16"/>
    <p:sldId id="390" r:id="rId17"/>
    <p:sldId id="304" r:id="rId18"/>
    <p:sldId id="305" r:id="rId19"/>
    <p:sldId id="396" r:id="rId20"/>
    <p:sldId id="371" r:id="rId21"/>
    <p:sldId id="312" r:id="rId22"/>
    <p:sldId id="3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an Babiker" initials="MB" lastIdx="2" clrIdx="0">
    <p:extLst>
      <p:ext uri="{19B8F6BF-5375-455C-9EA6-DF929625EA0E}">
        <p15:presenceInfo xmlns:p15="http://schemas.microsoft.com/office/powerpoint/2012/main" userId="7009ac823a87d1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EE676-8C23-4056-AAFE-9F31D244B84C}" v="7" dt="2024-02-18T19:35:13.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1" autoAdjust="0"/>
    <p:restoredTop sz="92215" autoAdjust="0"/>
  </p:normalViewPr>
  <p:slideViewPr>
    <p:cSldViewPr snapToGrid="0">
      <p:cViewPr varScale="1">
        <p:scale>
          <a:sx n="61" d="100"/>
          <a:sy n="61" d="100"/>
        </p:scale>
        <p:origin x="9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7FB09-7C79-4AD6-A431-055BDC958D4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6CF8D4B-58F1-403F-968C-CEDD01FAB690}">
      <dgm:prSet custT="1"/>
      <dgm:spPr/>
      <dgm:t>
        <a:bodyPr/>
        <a:lstStyle/>
        <a:p>
          <a:r>
            <a:rPr lang="en-US" sz="2400" dirty="0"/>
            <a:t>The studies for AI have been started since the 1950s, adopted by organizations to boost business performance in the past twenty years, with the development of machine learning, deep learning, and neural networks </a:t>
          </a:r>
        </a:p>
      </dgm:t>
    </dgm:pt>
    <dgm:pt modelId="{5A553B9E-6FC5-4AA3-A93C-FEB2D3431C73}" type="parTrans" cxnId="{442DEC9F-236B-4E0B-BAAA-B12E36C2011D}">
      <dgm:prSet/>
      <dgm:spPr/>
      <dgm:t>
        <a:bodyPr/>
        <a:lstStyle/>
        <a:p>
          <a:endParaRPr lang="en-US"/>
        </a:p>
      </dgm:t>
    </dgm:pt>
    <dgm:pt modelId="{89374197-1AAA-4A5C-8D4B-84A1236EB34A}" type="sibTrans" cxnId="{442DEC9F-236B-4E0B-BAAA-B12E36C2011D}">
      <dgm:prSet/>
      <dgm:spPr/>
      <dgm:t>
        <a:bodyPr/>
        <a:lstStyle/>
        <a:p>
          <a:endParaRPr lang="en-US"/>
        </a:p>
      </dgm:t>
    </dgm:pt>
    <dgm:pt modelId="{D785E99F-76F9-4015-B105-47062E1F2DCE}">
      <dgm:prSet custT="1"/>
      <dgm:spPr/>
      <dgm:t>
        <a:bodyPr/>
        <a:lstStyle/>
        <a:p>
          <a:r>
            <a:rPr lang="en-US" sz="2400" dirty="0"/>
            <a:t>According to (</a:t>
          </a:r>
          <a:r>
            <a:rPr lang="en-US" sz="2400" dirty="0" err="1"/>
            <a:t>Berente</a:t>
          </a:r>
          <a:r>
            <a:rPr lang="en-US" sz="2400" dirty="0"/>
            <a:t> et al., 2021), AI defined “as the frontier of computational advancements that references human intelligence in addressing ever more complex decision-making problems.” </a:t>
          </a:r>
        </a:p>
      </dgm:t>
    </dgm:pt>
    <dgm:pt modelId="{E9D743D3-37B7-4DBE-86EA-478084E26914}" type="parTrans" cxnId="{FCA53A32-0025-4388-A05C-68F865D179DC}">
      <dgm:prSet/>
      <dgm:spPr/>
      <dgm:t>
        <a:bodyPr/>
        <a:lstStyle/>
        <a:p>
          <a:endParaRPr lang="en-US"/>
        </a:p>
      </dgm:t>
    </dgm:pt>
    <dgm:pt modelId="{52A27A89-9AB2-4418-9CA4-9A72A54DF204}" type="sibTrans" cxnId="{FCA53A32-0025-4388-A05C-68F865D179DC}">
      <dgm:prSet/>
      <dgm:spPr/>
      <dgm:t>
        <a:bodyPr/>
        <a:lstStyle/>
        <a:p>
          <a:endParaRPr lang="en-US"/>
        </a:p>
      </dgm:t>
    </dgm:pt>
    <dgm:pt modelId="{829C29BF-BC30-4CDC-84EC-ADBD26303B7C}">
      <dgm:prSet custT="1"/>
      <dgm:spPr/>
      <dgm:t>
        <a:bodyPr/>
        <a:lstStyle/>
        <a:p>
          <a:r>
            <a:rPr lang="en-US" sz="2400" dirty="0"/>
            <a:t>AI provide quicker and validated decisions in challenging situations by making large amounts of data usable and accessible. The interaction roles between humans and AI can be explained as AI can outperform humans (Shen et al., 2019) and human crowds (Fu et al., 2021). </a:t>
          </a:r>
        </a:p>
      </dgm:t>
    </dgm:pt>
    <dgm:pt modelId="{8E227B08-EB24-4762-A00E-2A64B9780DBD}" type="parTrans" cxnId="{9CEF7361-C6EB-455C-ACBE-2EA64810E982}">
      <dgm:prSet/>
      <dgm:spPr/>
      <dgm:t>
        <a:bodyPr/>
        <a:lstStyle/>
        <a:p>
          <a:endParaRPr lang="en-US"/>
        </a:p>
      </dgm:t>
    </dgm:pt>
    <dgm:pt modelId="{E00CA4FE-9E69-484D-9EAC-6793124A0187}" type="sibTrans" cxnId="{9CEF7361-C6EB-455C-ACBE-2EA64810E982}">
      <dgm:prSet/>
      <dgm:spPr/>
      <dgm:t>
        <a:bodyPr/>
        <a:lstStyle/>
        <a:p>
          <a:endParaRPr lang="en-US"/>
        </a:p>
      </dgm:t>
    </dgm:pt>
    <dgm:pt modelId="{DA73D082-5CB2-4C73-8343-9CA2B0C09D26}" type="pres">
      <dgm:prSet presAssocID="{2757FB09-7C79-4AD6-A431-055BDC958D4C}" presName="vert0" presStyleCnt="0">
        <dgm:presLayoutVars>
          <dgm:dir/>
          <dgm:animOne val="branch"/>
          <dgm:animLvl val="lvl"/>
        </dgm:presLayoutVars>
      </dgm:prSet>
      <dgm:spPr/>
    </dgm:pt>
    <dgm:pt modelId="{9E8DB7A7-0B5A-4CB0-90D2-7FE443DB032B}" type="pres">
      <dgm:prSet presAssocID="{56CF8D4B-58F1-403F-968C-CEDD01FAB690}" presName="thickLine" presStyleLbl="alignNode1" presStyleIdx="0" presStyleCnt="3"/>
      <dgm:spPr/>
    </dgm:pt>
    <dgm:pt modelId="{CD161FED-AC6B-4C81-9AA5-00C0D0E7D3A1}" type="pres">
      <dgm:prSet presAssocID="{56CF8D4B-58F1-403F-968C-CEDD01FAB690}" presName="horz1" presStyleCnt="0"/>
      <dgm:spPr/>
    </dgm:pt>
    <dgm:pt modelId="{6169E077-F8A8-41D7-B431-A878BBF99703}" type="pres">
      <dgm:prSet presAssocID="{56CF8D4B-58F1-403F-968C-CEDD01FAB690}" presName="tx1" presStyleLbl="revTx" presStyleIdx="0" presStyleCnt="3"/>
      <dgm:spPr/>
    </dgm:pt>
    <dgm:pt modelId="{988C02A7-6401-4ADC-9FB6-CB90A3F189C7}" type="pres">
      <dgm:prSet presAssocID="{56CF8D4B-58F1-403F-968C-CEDD01FAB690}" presName="vert1" presStyleCnt="0"/>
      <dgm:spPr/>
    </dgm:pt>
    <dgm:pt modelId="{3F190EB7-6E36-444B-BB9A-4B5424310CF3}" type="pres">
      <dgm:prSet presAssocID="{D785E99F-76F9-4015-B105-47062E1F2DCE}" presName="thickLine" presStyleLbl="alignNode1" presStyleIdx="1" presStyleCnt="3"/>
      <dgm:spPr/>
    </dgm:pt>
    <dgm:pt modelId="{FE8ED4E6-369D-4F6A-B369-E24E191F76C8}" type="pres">
      <dgm:prSet presAssocID="{D785E99F-76F9-4015-B105-47062E1F2DCE}" presName="horz1" presStyleCnt="0"/>
      <dgm:spPr/>
    </dgm:pt>
    <dgm:pt modelId="{472B9711-CB15-48E3-93F3-93C99E5D947A}" type="pres">
      <dgm:prSet presAssocID="{D785E99F-76F9-4015-B105-47062E1F2DCE}" presName="tx1" presStyleLbl="revTx" presStyleIdx="1" presStyleCnt="3"/>
      <dgm:spPr/>
    </dgm:pt>
    <dgm:pt modelId="{47900C54-DA6D-40F4-B237-BF30C2BF01D9}" type="pres">
      <dgm:prSet presAssocID="{D785E99F-76F9-4015-B105-47062E1F2DCE}" presName="vert1" presStyleCnt="0"/>
      <dgm:spPr/>
    </dgm:pt>
    <dgm:pt modelId="{43F2E1A5-2C98-4624-8DCA-B97D728B7C10}" type="pres">
      <dgm:prSet presAssocID="{829C29BF-BC30-4CDC-84EC-ADBD26303B7C}" presName="thickLine" presStyleLbl="alignNode1" presStyleIdx="2" presStyleCnt="3"/>
      <dgm:spPr/>
    </dgm:pt>
    <dgm:pt modelId="{82653A5E-9686-4ED5-99D0-9E8C1EF7DF57}" type="pres">
      <dgm:prSet presAssocID="{829C29BF-BC30-4CDC-84EC-ADBD26303B7C}" presName="horz1" presStyleCnt="0"/>
      <dgm:spPr/>
    </dgm:pt>
    <dgm:pt modelId="{9E2F1C2D-50E8-470F-AF1D-079E0CEFE16E}" type="pres">
      <dgm:prSet presAssocID="{829C29BF-BC30-4CDC-84EC-ADBD26303B7C}" presName="tx1" presStyleLbl="revTx" presStyleIdx="2" presStyleCnt="3"/>
      <dgm:spPr/>
    </dgm:pt>
    <dgm:pt modelId="{93CADDB6-F1D3-43D0-BF45-96EB190E9A23}" type="pres">
      <dgm:prSet presAssocID="{829C29BF-BC30-4CDC-84EC-ADBD26303B7C}" presName="vert1" presStyleCnt="0"/>
      <dgm:spPr/>
    </dgm:pt>
  </dgm:ptLst>
  <dgm:cxnLst>
    <dgm:cxn modelId="{E962002A-6ED4-445E-8A15-338D4FFCAD58}" type="presOf" srcId="{D785E99F-76F9-4015-B105-47062E1F2DCE}" destId="{472B9711-CB15-48E3-93F3-93C99E5D947A}" srcOrd="0" destOrd="0" presId="urn:microsoft.com/office/officeart/2008/layout/LinedList"/>
    <dgm:cxn modelId="{FCA53A32-0025-4388-A05C-68F865D179DC}" srcId="{2757FB09-7C79-4AD6-A431-055BDC958D4C}" destId="{D785E99F-76F9-4015-B105-47062E1F2DCE}" srcOrd="1" destOrd="0" parTransId="{E9D743D3-37B7-4DBE-86EA-478084E26914}" sibTransId="{52A27A89-9AB2-4418-9CA4-9A72A54DF204}"/>
    <dgm:cxn modelId="{445B073F-B00C-4BCD-85FD-6ABA88AC7AD6}" type="presOf" srcId="{829C29BF-BC30-4CDC-84EC-ADBD26303B7C}" destId="{9E2F1C2D-50E8-470F-AF1D-079E0CEFE16E}" srcOrd="0" destOrd="0" presId="urn:microsoft.com/office/officeart/2008/layout/LinedList"/>
    <dgm:cxn modelId="{9CEF7361-C6EB-455C-ACBE-2EA64810E982}" srcId="{2757FB09-7C79-4AD6-A431-055BDC958D4C}" destId="{829C29BF-BC30-4CDC-84EC-ADBD26303B7C}" srcOrd="2" destOrd="0" parTransId="{8E227B08-EB24-4762-A00E-2A64B9780DBD}" sibTransId="{E00CA4FE-9E69-484D-9EAC-6793124A0187}"/>
    <dgm:cxn modelId="{BFCD0672-0863-4366-93DB-589B956831AB}" type="presOf" srcId="{2757FB09-7C79-4AD6-A431-055BDC958D4C}" destId="{DA73D082-5CB2-4C73-8343-9CA2B0C09D26}" srcOrd="0" destOrd="0" presId="urn:microsoft.com/office/officeart/2008/layout/LinedList"/>
    <dgm:cxn modelId="{CE452F7A-3972-41AE-A93C-57A94CFD00D2}" type="presOf" srcId="{56CF8D4B-58F1-403F-968C-CEDD01FAB690}" destId="{6169E077-F8A8-41D7-B431-A878BBF99703}" srcOrd="0" destOrd="0" presId="urn:microsoft.com/office/officeart/2008/layout/LinedList"/>
    <dgm:cxn modelId="{442DEC9F-236B-4E0B-BAAA-B12E36C2011D}" srcId="{2757FB09-7C79-4AD6-A431-055BDC958D4C}" destId="{56CF8D4B-58F1-403F-968C-CEDD01FAB690}" srcOrd="0" destOrd="0" parTransId="{5A553B9E-6FC5-4AA3-A93C-FEB2D3431C73}" sibTransId="{89374197-1AAA-4A5C-8D4B-84A1236EB34A}"/>
    <dgm:cxn modelId="{3CDB5923-4FD2-4A6B-9DE0-D64795BE54F1}" type="presParOf" srcId="{DA73D082-5CB2-4C73-8343-9CA2B0C09D26}" destId="{9E8DB7A7-0B5A-4CB0-90D2-7FE443DB032B}" srcOrd="0" destOrd="0" presId="urn:microsoft.com/office/officeart/2008/layout/LinedList"/>
    <dgm:cxn modelId="{DA4A6CF7-A263-4142-8F26-CA47255E9818}" type="presParOf" srcId="{DA73D082-5CB2-4C73-8343-9CA2B0C09D26}" destId="{CD161FED-AC6B-4C81-9AA5-00C0D0E7D3A1}" srcOrd="1" destOrd="0" presId="urn:microsoft.com/office/officeart/2008/layout/LinedList"/>
    <dgm:cxn modelId="{59E5D03A-D228-47D0-95DD-19F06D613A52}" type="presParOf" srcId="{CD161FED-AC6B-4C81-9AA5-00C0D0E7D3A1}" destId="{6169E077-F8A8-41D7-B431-A878BBF99703}" srcOrd="0" destOrd="0" presId="urn:microsoft.com/office/officeart/2008/layout/LinedList"/>
    <dgm:cxn modelId="{03AD8F6A-AB82-4BF3-B5CF-B9A8F9161B6D}" type="presParOf" srcId="{CD161FED-AC6B-4C81-9AA5-00C0D0E7D3A1}" destId="{988C02A7-6401-4ADC-9FB6-CB90A3F189C7}" srcOrd="1" destOrd="0" presId="urn:microsoft.com/office/officeart/2008/layout/LinedList"/>
    <dgm:cxn modelId="{B23CE3C4-E81F-4B79-BADD-0177A117A029}" type="presParOf" srcId="{DA73D082-5CB2-4C73-8343-9CA2B0C09D26}" destId="{3F190EB7-6E36-444B-BB9A-4B5424310CF3}" srcOrd="2" destOrd="0" presId="urn:microsoft.com/office/officeart/2008/layout/LinedList"/>
    <dgm:cxn modelId="{50F74759-D2C8-4FC9-966E-E413F1CE0525}" type="presParOf" srcId="{DA73D082-5CB2-4C73-8343-9CA2B0C09D26}" destId="{FE8ED4E6-369D-4F6A-B369-E24E191F76C8}" srcOrd="3" destOrd="0" presId="urn:microsoft.com/office/officeart/2008/layout/LinedList"/>
    <dgm:cxn modelId="{9962E928-D139-438B-8B77-C99767BC5F39}" type="presParOf" srcId="{FE8ED4E6-369D-4F6A-B369-E24E191F76C8}" destId="{472B9711-CB15-48E3-93F3-93C99E5D947A}" srcOrd="0" destOrd="0" presId="urn:microsoft.com/office/officeart/2008/layout/LinedList"/>
    <dgm:cxn modelId="{0EF1CDC0-D332-4A85-A1C6-EF084EB21D60}" type="presParOf" srcId="{FE8ED4E6-369D-4F6A-B369-E24E191F76C8}" destId="{47900C54-DA6D-40F4-B237-BF30C2BF01D9}" srcOrd="1" destOrd="0" presId="urn:microsoft.com/office/officeart/2008/layout/LinedList"/>
    <dgm:cxn modelId="{4B4807C6-736C-4898-AE36-155C650C16D4}" type="presParOf" srcId="{DA73D082-5CB2-4C73-8343-9CA2B0C09D26}" destId="{43F2E1A5-2C98-4624-8DCA-B97D728B7C10}" srcOrd="4" destOrd="0" presId="urn:microsoft.com/office/officeart/2008/layout/LinedList"/>
    <dgm:cxn modelId="{78FB5AF4-AB36-44BA-B993-1E25D81A2EB3}" type="presParOf" srcId="{DA73D082-5CB2-4C73-8343-9CA2B0C09D26}" destId="{82653A5E-9686-4ED5-99D0-9E8C1EF7DF57}" srcOrd="5" destOrd="0" presId="urn:microsoft.com/office/officeart/2008/layout/LinedList"/>
    <dgm:cxn modelId="{DE3B6C4E-0D99-45E6-A81A-8EF1BF239A68}" type="presParOf" srcId="{82653A5E-9686-4ED5-99D0-9E8C1EF7DF57}" destId="{9E2F1C2D-50E8-470F-AF1D-079E0CEFE16E}" srcOrd="0" destOrd="0" presId="urn:microsoft.com/office/officeart/2008/layout/LinedList"/>
    <dgm:cxn modelId="{802D8DF2-2CD4-4EB5-AE2F-F8E1F079B7E9}" type="presParOf" srcId="{82653A5E-9686-4ED5-99D0-9E8C1EF7DF57}" destId="{93CADDB6-F1D3-43D0-BF45-96EB190E9A2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DB7A7-0B5A-4CB0-90D2-7FE443DB032B}">
      <dsp:nvSpPr>
        <dsp:cNvPr id="0" name=""/>
        <dsp:cNvSpPr/>
      </dsp:nvSpPr>
      <dsp:spPr>
        <a:xfrm>
          <a:off x="0" y="1686"/>
          <a:ext cx="99059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9E077-F8A8-41D7-B431-A878BBF99703}">
      <dsp:nvSpPr>
        <dsp:cNvPr id="0" name=""/>
        <dsp:cNvSpPr/>
      </dsp:nvSpPr>
      <dsp:spPr>
        <a:xfrm>
          <a:off x="0" y="1686"/>
          <a:ext cx="9905999" cy="11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studies for AI have been started since the 1950s, adopted by organizations to boost business performance in the past twenty years, with the development of machine learning, deep learning, and neural networks </a:t>
          </a:r>
        </a:p>
      </dsp:txBody>
      <dsp:txXfrm>
        <a:off x="0" y="1686"/>
        <a:ext cx="9905999" cy="1150341"/>
      </dsp:txXfrm>
    </dsp:sp>
    <dsp:sp modelId="{3F190EB7-6E36-444B-BB9A-4B5424310CF3}">
      <dsp:nvSpPr>
        <dsp:cNvPr id="0" name=""/>
        <dsp:cNvSpPr/>
      </dsp:nvSpPr>
      <dsp:spPr>
        <a:xfrm>
          <a:off x="0" y="1152028"/>
          <a:ext cx="99059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B9711-CB15-48E3-93F3-93C99E5D947A}">
      <dsp:nvSpPr>
        <dsp:cNvPr id="0" name=""/>
        <dsp:cNvSpPr/>
      </dsp:nvSpPr>
      <dsp:spPr>
        <a:xfrm>
          <a:off x="0" y="1152028"/>
          <a:ext cx="9905999" cy="11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According to (</a:t>
          </a:r>
          <a:r>
            <a:rPr lang="en-US" sz="2400" kern="1200" dirty="0" err="1"/>
            <a:t>Berente</a:t>
          </a:r>
          <a:r>
            <a:rPr lang="en-US" sz="2400" kern="1200" dirty="0"/>
            <a:t> et al., 2021), AI defined “as the frontier of computational advancements that references human intelligence in addressing ever more complex decision-making problems.” </a:t>
          </a:r>
        </a:p>
      </dsp:txBody>
      <dsp:txXfrm>
        <a:off x="0" y="1152028"/>
        <a:ext cx="9905999" cy="1150341"/>
      </dsp:txXfrm>
    </dsp:sp>
    <dsp:sp modelId="{43F2E1A5-2C98-4624-8DCA-B97D728B7C10}">
      <dsp:nvSpPr>
        <dsp:cNvPr id="0" name=""/>
        <dsp:cNvSpPr/>
      </dsp:nvSpPr>
      <dsp:spPr>
        <a:xfrm>
          <a:off x="0" y="2302370"/>
          <a:ext cx="9905999"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F1C2D-50E8-470F-AF1D-079E0CEFE16E}">
      <dsp:nvSpPr>
        <dsp:cNvPr id="0" name=""/>
        <dsp:cNvSpPr/>
      </dsp:nvSpPr>
      <dsp:spPr>
        <a:xfrm>
          <a:off x="0" y="2302370"/>
          <a:ext cx="9905999" cy="11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AI provide quicker and validated decisions in challenging situations by making large amounts of data usable and accessible. The interaction roles between humans and AI can be explained as AI can outperform humans (Shen et al., 2019) and human crowds (Fu et al., 2021). </a:t>
          </a:r>
        </a:p>
      </dsp:txBody>
      <dsp:txXfrm>
        <a:off x="0" y="2302370"/>
        <a:ext cx="9905999" cy="11503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6858C-9C5B-4270-9E33-BB1CE8D39F97}"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4F3BB-4053-43A0-B81C-AB4443DAF5B9}" type="slidenum">
              <a:rPr lang="en-US" smtClean="0"/>
              <a:t>‹#›</a:t>
            </a:fld>
            <a:endParaRPr lang="en-US"/>
          </a:p>
        </p:txBody>
      </p:sp>
    </p:spTree>
    <p:extLst>
      <p:ext uri="{BB962C8B-B14F-4D97-AF65-F5344CB8AC3E}">
        <p14:creationId xmlns:p14="http://schemas.microsoft.com/office/powerpoint/2010/main" val="191571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rPr>
              <a:t>increasingly prevalent phenomenon in the professional world</a:t>
            </a:r>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2</a:t>
            </a:fld>
            <a:endParaRPr lang="en-US"/>
          </a:p>
        </p:txBody>
      </p:sp>
    </p:spTree>
    <p:extLst>
      <p:ext uri="{BB962C8B-B14F-4D97-AF65-F5344CB8AC3E}">
        <p14:creationId xmlns:p14="http://schemas.microsoft.com/office/powerpoint/2010/main" val="270534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VS. Individual</a:t>
            </a:r>
          </a:p>
          <a:p>
            <a:endParaRPr lang="en-US" dirty="0"/>
          </a:p>
          <a:p>
            <a:pPr fontAlgn="base"/>
            <a:r>
              <a:rPr lang="en-US" sz="1200" b="1" i="0" kern="1200" dirty="0">
                <a:solidFill>
                  <a:schemeClr val="tx1"/>
                </a:solidFill>
                <a:effectLst/>
                <a:latin typeface="+mn-lt"/>
                <a:ea typeface="+mn-ea"/>
                <a:cs typeface="+mn-cs"/>
              </a:rPr>
              <a:t>Monitor the Stress: </a:t>
            </a:r>
            <a:r>
              <a:rPr lang="en-US" sz="1200" b="0" i="0" kern="1200" dirty="0">
                <a:solidFill>
                  <a:schemeClr val="tx1"/>
                </a:solidFill>
                <a:effectLst/>
                <a:latin typeface="+mn-lt"/>
                <a:ea typeface="+mn-ea"/>
                <a:cs typeface="+mn-cs"/>
              </a:rPr>
              <a:t>HR departments can utilize various resources to understand the current state of job satisfaction and burnout in the employees. If stress and exhaustion levels are high, then programs can be introduced at an organizational level to address them.</a:t>
            </a:r>
          </a:p>
          <a:p>
            <a:pPr fontAlgn="base"/>
            <a:r>
              <a:rPr lang="en-US" sz="1200" b="1" i="0" kern="1200" dirty="0">
                <a:solidFill>
                  <a:schemeClr val="tx1"/>
                </a:solidFill>
                <a:effectLst/>
                <a:latin typeface="+mn-lt"/>
                <a:ea typeface="+mn-ea"/>
                <a:cs typeface="+mn-cs"/>
              </a:rPr>
              <a:t>Check Work Overload and Time Pressure: </a:t>
            </a:r>
            <a:r>
              <a:rPr lang="en-US" sz="1200" b="0" i="0" kern="1200" dirty="0">
                <a:solidFill>
                  <a:schemeClr val="tx1"/>
                </a:solidFill>
                <a:effectLst/>
                <a:latin typeface="+mn-lt"/>
                <a:ea typeface="+mn-ea"/>
                <a:cs typeface="+mn-cs"/>
              </a:rPr>
              <a:t>Too many tasks and endless to-do lists can increase stress for the employee. Ensure that the tasks are manageable and expected within a realistic timeline.</a:t>
            </a:r>
          </a:p>
          <a:p>
            <a:pPr fontAlgn="base"/>
            <a:r>
              <a:rPr lang="en-US" sz="1200" b="1" i="0" kern="1200" dirty="0">
                <a:solidFill>
                  <a:schemeClr val="tx1"/>
                </a:solidFill>
                <a:effectLst/>
                <a:latin typeface="+mn-lt"/>
                <a:ea typeface="+mn-ea"/>
                <a:cs typeface="+mn-cs"/>
              </a:rPr>
              <a:t>Managers Assist in Prioritizing: </a:t>
            </a:r>
            <a:r>
              <a:rPr lang="en-US" sz="1200" b="0" i="0" kern="1200" dirty="0">
                <a:solidFill>
                  <a:schemeClr val="tx1"/>
                </a:solidFill>
                <a:effectLst/>
                <a:latin typeface="+mn-lt"/>
                <a:ea typeface="+mn-ea"/>
                <a:cs typeface="+mn-cs"/>
              </a:rPr>
              <a:t>Organizations where there is an urgency culture cause higher stress. Instead of terming all tasks as urgent, managers can prioritize work for the employees in daily or weekly meetings. This will clarify expectations and help employees feel more in control. </a:t>
            </a:r>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Make it Safe to Communicate: </a:t>
            </a:r>
            <a:r>
              <a:rPr lang="en-US" sz="1200" b="0" i="0" kern="1200" dirty="0">
                <a:solidFill>
                  <a:schemeClr val="tx1"/>
                </a:solidFill>
                <a:effectLst/>
                <a:latin typeface="+mn-lt"/>
                <a:ea typeface="+mn-ea"/>
                <a:cs typeface="+mn-cs"/>
              </a:rPr>
              <a:t>Employees will share their challenges and issues if they find a psychologically safe and supportive environment. They can also share insights and expectations from the company. If, on the other hand, their managers or bosses invalidate their inputs, are not open to feedback, and are not willing to communicate, dissatisfaction will grow. Companies can train managers to coach and support employees and mediate communication effectively between top and bottom levels.</a:t>
            </a:r>
          </a:p>
          <a:p>
            <a:pPr fontAlgn="base"/>
            <a:r>
              <a:rPr lang="en-US" sz="1200" b="1" i="0" kern="1200" dirty="0">
                <a:solidFill>
                  <a:schemeClr val="tx1"/>
                </a:solidFill>
                <a:effectLst/>
                <a:latin typeface="+mn-lt"/>
                <a:ea typeface="+mn-ea"/>
                <a:cs typeface="+mn-cs"/>
              </a:rPr>
              <a:t>Promote Transformational Leadership: </a:t>
            </a:r>
            <a:r>
              <a:rPr lang="en-US" sz="1200" b="0" i="0" kern="1200" dirty="0">
                <a:solidFill>
                  <a:schemeClr val="tx1"/>
                </a:solidFill>
                <a:effectLst/>
                <a:latin typeface="+mn-lt"/>
                <a:ea typeface="+mn-ea"/>
                <a:cs typeface="+mn-cs"/>
              </a:rPr>
              <a:t>When managers and leaders spend time to promote individual attention, motivate employees, and provide support and opportunities for growth, employees are more likely to be satisfied.</a:t>
            </a:r>
          </a:p>
          <a:p>
            <a:pPr fontAlgn="base"/>
            <a:r>
              <a:rPr lang="en-US" sz="1200" b="1" i="0" kern="1200" dirty="0">
                <a:solidFill>
                  <a:schemeClr val="tx1"/>
                </a:solidFill>
                <a:effectLst/>
                <a:latin typeface="+mn-lt"/>
                <a:ea typeface="+mn-ea"/>
                <a:cs typeface="+mn-cs"/>
              </a:rPr>
              <a:t>Establish Work-Life Boundaries: </a:t>
            </a:r>
            <a:r>
              <a:rPr lang="en-US" sz="1200" b="0" i="0" kern="1200" dirty="0">
                <a:solidFill>
                  <a:schemeClr val="tx1"/>
                </a:solidFill>
                <a:effectLst/>
                <a:latin typeface="+mn-lt"/>
                <a:ea typeface="+mn-ea"/>
                <a:cs typeface="+mn-cs"/>
              </a:rPr>
              <a:t>While this can be done at an employee level, a culture that values balance and boundaries between work time and personal time can ensure that employees have enough time to relax and rejuvenate. This will reduce stress.</a:t>
            </a:r>
          </a:p>
          <a:p>
            <a:pPr fontAlgn="base"/>
            <a:r>
              <a:rPr lang="en-US" sz="1200" b="1" i="0" kern="1200" dirty="0">
                <a:solidFill>
                  <a:schemeClr val="tx1"/>
                </a:solidFill>
                <a:effectLst/>
                <a:latin typeface="+mn-lt"/>
                <a:ea typeface="+mn-ea"/>
                <a:cs typeface="+mn-cs"/>
              </a:rPr>
              <a:t>Encourage Breaks and Vacations: </a:t>
            </a:r>
            <a:r>
              <a:rPr lang="en-US" sz="1200" b="0" i="0" kern="1200" dirty="0">
                <a:solidFill>
                  <a:schemeClr val="tx1"/>
                </a:solidFill>
                <a:effectLst/>
                <a:latin typeface="+mn-lt"/>
                <a:ea typeface="+mn-ea"/>
                <a:cs typeface="+mn-cs"/>
              </a:rPr>
              <a:t>Regular breaks and vacations where employees are away from stress can help in building resilience. Encouraging breaks within the day where work no one discusses work or employees can relax for some time. Also, promote the use of vacation days so that employees retain their capacity to work.</a:t>
            </a:r>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Provide More Control to the Employee: </a:t>
            </a:r>
            <a:r>
              <a:rPr lang="en-US" sz="1200" b="0" i="0" kern="1200" dirty="0">
                <a:solidFill>
                  <a:schemeClr val="tx1"/>
                </a:solidFill>
                <a:effectLst/>
                <a:latin typeface="+mn-lt"/>
                <a:ea typeface="+mn-ea"/>
                <a:cs typeface="+mn-cs"/>
              </a:rPr>
              <a:t>When employees are clear in their roles and expectations, they are likely to work better. At the same time, some flexibility in the role where employees can choose how they wish to structure their jobs can be helpful for reducing frustration with the job.</a:t>
            </a:r>
          </a:p>
          <a:p>
            <a:pPr fontAlgn="base"/>
            <a:r>
              <a:rPr lang="en-US" sz="1200" b="1" i="0" kern="1200" dirty="0">
                <a:solidFill>
                  <a:schemeClr val="tx1"/>
                </a:solidFill>
                <a:effectLst/>
                <a:latin typeface="+mn-lt"/>
                <a:ea typeface="+mn-ea"/>
                <a:cs typeface="+mn-cs"/>
              </a:rPr>
              <a:t>Provide Mental Health Resources: </a:t>
            </a:r>
            <a:r>
              <a:rPr lang="en-US" sz="1200" b="0" i="0" kern="1200" dirty="0">
                <a:solidFill>
                  <a:schemeClr val="tx1"/>
                </a:solidFill>
                <a:effectLst/>
                <a:latin typeface="+mn-lt"/>
                <a:ea typeface="+mn-ea"/>
                <a:cs typeface="+mn-cs"/>
              </a:rPr>
              <a:t>It is important that employees have ready access to resources such as EAPs, counselors, and self-help material. If they are experiencing some stress, ready access can equip them to intervene quickly and work on the issue.</a:t>
            </a:r>
          </a:p>
          <a:p>
            <a:pPr fontAlgn="base"/>
            <a:r>
              <a:rPr lang="en-US" sz="1200" b="1" i="0" kern="1200" dirty="0">
                <a:solidFill>
                  <a:schemeClr val="tx1"/>
                </a:solidFill>
                <a:effectLst/>
                <a:latin typeface="+mn-lt"/>
                <a:ea typeface="+mn-ea"/>
                <a:cs typeface="+mn-cs"/>
              </a:rPr>
              <a:t>Help Employees Identify with the Company: </a:t>
            </a:r>
            <a:r>
              <a:rPr lang="en-US" sz="1200" b="0" i="0" kern="1200" dirty="0">
                <a:solidFill>
                  <a:schemeClr val="tx1"/>
                </a:solidFill>
                <a:effectLst/>
                <a:latin typeface="+mn-lt"/>
                <a:ea typeface="+mn-ea"/>
                <a:cs typeface="+mn-cs"/>
              </a:rPr>
              <a:t>Humans are more passionate when they work for things they believe in or when they work for a community they identify with. Spending time in team building, building an identity, and building a community within the company can be useful in this regard.</a:t>
            </a:r>
          </a:p>
          <a:p>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15</a:t>
            </a:fld>
            <a:endParaRPr lang="en-US"/>
          </a:p>
        </p:txBody>
      </p:sp>
    </p:spTree>
    <p:extLst>
      <p:ext uri="{BB962C8B-B14F-4D97-AF65-F5344CB8AC3E}">
        <p14:creationId xmlns:p14="http://schemas.microsoft.com/office/powerpoint/2010/main" val="317516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role clarity:</a:t>
            </a:r>
          </a:p>
          <a:p>
            <a:r>
              <a:rPr lang="en-US" sz="1200" dirty="0"/>
              <a:t>Should I be producing documents faster now? Am I expected to close more or different types of deals? </a:t>
            </a:r>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19</a:t>
            </a:fld>
            <a:endParaRPr lang="en-US"/>
          </a:p>
        </p:txBody>
      </p:sp>
    </p:spTree>
    <p:extLst>
      <p:ext uri="{BB962C8B-B14F-4D97-AF65-F5344CB8AC3E}">
        <p14:creationId xmlns:p14="http://schemas.microsoft.com/office/powerpoint/2010/main" val="150742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Anticipate changes related to automation and invest in employee training to acquire new skills. Proactive human resource management to balance workload</a:t>
            </a:r>
          </a:p>
          <a:p>
            <a:r>
              <a:rPr lang="en-US" sz="1200" dirty="0"/>
              <a:t>Ensure that the algorithms used are fair and transparent. Regular data analysis and careful monitoring of AI outcomes can help identify and correct potential biases.</a:t>
            </a:r>
          </a:p>
          <a:p>
            <a:r>
              <a:rPr lang="en-US" sz="1200" dirty="0"/>
              <a:t>Ensure that AI does not completely replace social interactions, maintaining open channels of human communication and encouraging in-person collaboration moments.</a:t>
            </a:r>
          </a:p>
          <a:p>
            <a:r>
              <a:rPr lang="en-US" sz="1200" dirty="0"/>
              <a:t>Establish clear policies regarding working hours. Encouraging employees to take regular breaks and disconnect after working hours can help prevent exhaustion.</a:t>
            </a:r>
          </a:p>
          <a:p>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20</a:t>
            </a:fld>
            <a:endParaRPr lang="en-US"/>
          </a:p>
        </p:txBody>
      </p:sp>
    </p:spTree>
    <p:extLst>
      <p:ext uri="{BB962C8B-B14F-4D97-AF65-F5344CB8AC3E}">
        <p14:creationId xmlns:p14="http://schemas.microsoft.com/office/powerpoint/2010/main" val="92967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aramond" panose="02020404030301010803" pitchFamily="18" charset="0"/>
              </a:rPr>
              <a:t>-health care, social services, mental health, criminal justice and education.</a:t>
            </a:r>
          </a:p>
          <a:p>
            <a:pPr algn="just"/>
            <a:r>
              <a:rPr lang="en-US" sz="1800" b="0" i="0" u="none" strike="noStrike" baseline="0" dirty="0">
                <a:solidFill>
                  <a:srgbClr val="000000"/>
                </a:solidFill>
                <a:latin typeface="Garamond" panose="02020404030301010803" pitchFamily="18" charset="0"/>
              </a:rPr>
              <a:t>-It is an issue of particular concern for human services occupations where: </a:t>
            </a:r>
          </a:p>
          <a:p>
            <a:r>
              <a:rPr lang="en-US" sz="1800" b="0" i="0" u="none" strike="noStrike" baseline="0" dirty="0">
                <a:solidFill>
                  <a:srgbClr val="000000"/>
                </a:solidFill>
                <a:latin typeface="Garamond" panose="02020404030301010803" pitchFamily="18" charset="0"/>
              </a:rPr>
              <a:t>the relationship between providers and recipients is central to the job; </a:t>
            </a:r>
          </a:p>
          <a:p>
            <a:r>
              <a:rPr lang="en-US" sz="1800" b="0" i="0" u="none" strike="noStrike" baseline="0" dirty="0">
                <a:solidFill>
                  <a:srgbClr val="000000"/>
                </a:solidFill>
                <a:latin typeface="Garamond" panose="02020404030301010803" pitchFamily="18" charset="0"/>
              </a:rPr>
              <a:t>the provision of service, care, treatment or education can be a highly emotional experience. </a:t>
            </a:r>
          </a:p>
          <a:p>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3</a:t>
            </a:fld>
            <a:endParaRPr lang="en-US"/>
          </a:p>
        </p:txBody>
      </p:sp>
    </p:spTree>
    <p:extLst>
      <p:ext uri="{BB962C8B-B14F-4D97-AF65-F5344CB8AC3E}">
        <p14:creationId xmlns:p14="http://schemas.microsoft.com/office/powerpoint/2010/main" val="259788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1000"/>
              </a:spcBef>
              <a:buFont typeface="Wingdings" panose="05000000000000000000" pitchFamily="2" charset="2"/>
              <a:buNone/>
            </a:pPr>
            <a:endParaRPr lang="en-US" sz="1200" dirty="0">
              <a:latin typeface="Times New Roman" panose="02020603050405020304" pitchFamily="18" charset="0"/>
              <a:cs typeface="Times New Roman" panose="02020603050405020304" pitchFamily="18" charset="0"/>
            </a:endParaRPr>
          </a:p>
          <a:p>
            <a:pPr marL="228600" lvl="1" indent="-228600">
              <a:spcBef>
                <a:spcPts val="1000"/>
              </a:spcBef>
              <a:buFont typeface="Wingdings" panose="05000000000000000000" pitchFamily="2" charset="2"/>
              <a:buAutoNum type="arabicPeriod"/>
            </a:pPr>
            <a:r>
              <a:rPr lang="en-US" dirty="0"/>
              <a:t>emotional exhaustion: feelings of being emotionally overextended and depleted of one’s emotional resources; </a:t>
            </a:r>
          </a:p>
          <a:p>
            <a:pPr marL="228600" lvl="1" indent="-228600">
              <a:spcBef>
                <a:spcPts val="1000"/>
              </a:spcBef>
              <a:buFont typeface="Wingdings" panose="05000000000000000000" pitchFamily="2" charset="2"/>
              <a:buAutoNum type="arabicPeriod"/>
            </a:pPr>
            <a:r>
              <a:rPr lang="en-US" dirty="0"/>
              <a:t>depersonalization: negative or excessively detached response to the people who are usually the recipients of one’s service or care;</a:t>
            </a:r>
          </a:p>
          <a:p>
            <a:pPr marL="228600" lvl="1" indent="-228600">
              <a:spcBef>
                <a:spcPts val="1000"/>
              </a:spcBef>
              <a:buFont typeface="Wingdings" panose="05000000000000000000" pitchFamily="2" charset="2"/>
              <a:buAutoNum type="arabicPeriod"/>
            </a:pPr>
            <a:r>
              <a:rPr lang="en-US" dirty="0"/>
              <a:t>reduced personal accomplishment: a decline in one’s feelings of competence and successful achievement in one’s work</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5</a:t>
            </a:fld>
            <a:endParaRPr lang="en-US"/>
          </a:p>
        </p:txBody>
      </p:sp>
    </p:spTree>
    <p:extLst>
      <p:ext uri="{BB962C8B-B14F-4D97-AF65-F5344CB8AC3E}">
        <p14:creationId xmlns:p14="http://schemas.microsoft.com/office/powerpoint/2010/main" val="64094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latin typeface="Fira Sans" panose="020B0503050000020004" pitchFamily="34" charset="0"/>
              </a:rPr>
              <a:t>It was developed by Christina Maslach and Susan Jackson in the late 1970s and has since become the gold standard</a:t>
            </a:r>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6</a:t>
            </a:fld>
            <a:endParaRPr lang="en-US"/>
          </a:p>
        </p:txBody>
      </p:sp>
    </p:spTree>
    <p:extLst>
      <p:ext uri="{BB962C8B-B14F-4D97-AF65-F5344CB8AC3E}">
        <p14:creationId xmlns:p14="http://schemas.microsoft.com/office/powerpoint/2010/main" val="148313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factors associated with higher emotional exhaustion:</a:t>
            </a:r>
          </a:p>
          <a:p>
            <a:pPr lvl="1"/>
            <a:r>
              <a:rPr lang="en-US" dirty="0"/>
              <a:t>High demands</a:t>
            </a:r>
          </a:p>
          <a:p>
            <a:pPr lvl="1"/>
            <a:r>
              <a:rPr lang="en-US" dirty="0"/>
              <a:t>Low job control</a:t>
            </a:r>
          </a:p>
          <a:p>
            <a:pPr lvl="1"/>
            <a:r>
              <a:rPr lang="en-US" dirty="0"/>
              <a:t>High workload</a:t>
            </a:r>
          </a:p>
          <a:p>
            <a:pPr lvl="1"/>
            <a:r>
              <a:rPr lang="en-US" dirty="0"/>
              <a:t>Low Reward</a:t>
            </a:r>
          </a:p>
          <a:p>
            <a:pPr lvl="1"/>
            <a:r>
              <a:rPr lang="en-US" dirty="0"/>
              <a:t>Job insecurity</a:t>
            </a:r>
          </a:p>
          <a:p>
            <a:pPr lvl="1"/>
            <a:endParaRPr lang="en-US" dirty="0"/>
          </a:p>
          <a:p>
            <a:pPr lvl="1"/>
            <a:r>
              <a:rPr lang="en-US" dirty="0"/>
              <a:t>Individual factors</a:t>
            </a:r>
          </a:p>
          <a:p>
            <a:r>
              <a:rPr lang="en-US" sz="1200" dirty="0"/>
              <a:t>Conscientiousness</a:t>
            </a:r>
          </a:p>
          <a:p>
            <a:r>
              <a:rPr lang="en-US" sz="1200" dirty="0"/>
              <a:t>Commitment to patients</a:t>
            </a:r>
          </a:p>
          <a:p>
            <a:r>
              <a:rPr lang="en-US" sz="1200" dirty="0"/>
              <a:t>Staying current</a:t>
            </a:r>
          </a:p>
          <a:p>
            <a:r>
              <a:rPr lang="en-US" sz="1200" dirty="0"/>
              <a:t>Cognizant of patient’s trust</a:t>
            </a:r>
          </a:p>
          <a:p>
            <a:r>
              <a:rPr lang="en-US" sz="1200" dirty="0"/>
              <a:t>Difficulty relaxing</a:t>
            </a:r>
          </a:p>
          <a:p>
            <a:r>
              <a:rPr lang="en-US" sz="1200" dirty="0"/>
              <a:t>Work-life imbalance</a:t>
            </a:r>
          </a:p>
          <a:p>
            <a:r>
              <a:rPr lang="en-US" sz="1200" dirty="0"/>
              <a:t>Sense of responsibility beyond one’s control</a:t>
            </a:r>
          </a:p>
          <a:p>
            <a:r>
              <a:rPr lang="en-US" sz="1200" dirty="0"/>
              <a:t>Feeling inadequate</a:t>
            </a:r>
          </a:p>
          <a:p>
            <a:r>
              <a:rPr lang="en-US" sz="1200" dirty="0"/>
              <a:t>Difficulty with boundaries and limit-setting</a:t>
            </a:r>
          </a:p>
          <a:p>
            <a:r>
              <a:rPr lang="en-US" sz="1200" dirty="0"/>
              <a:t>Difficulty taking leisure time</a:t>
            </a:r>
          </a:p>
          <a:p>
            <a:r>
              <a:rPr lang="en-US" sz="1200" dirty="0"/>
              <a:t>Conflict between selfishness versus healthy self-interest</a:t>
            </a:r>
          </a:p>
          <a:p>
            <a:endParaRPr lang="en-US" dirty="0"/>
          </a:p>
          <a:p>
            <a:r>
              <a:rPr lang="en-US" dirty="0"/>
              <a:t>It is important for healthcare organizations and those who lead them to recognize the significant role they play in creating a work environment that supports employee well-being and reduces burnout</a:t>
            </a:r>
          </a:p>
          <a:p>
            <a:endParaRPr lang="en-US" dirty="0"/>
          </a:p>
          <a:p>
            <a:r>
              <a:rPr lang="en-US" dirty="0"/>
              <a:t>Symptoms:</a:t>
            </a:r>
          </a:p>
          <a:p>
            <a:pPr fontAlgn="base"/>
            <a:r>
              <a:rPr lang="en-US" sz="1200" b="0" i="0" kern="1200" dirty="0">
                <a:solidFill>
                  <a:schemeClr val="tx1"/>
                </a:solidFill>
                <a:effectLst/>
                <a:latin typeface="+mn-lt"/>
                <a:ea typeface="+mn-ea"/>
                <a:cs typeface="+mn-cs"/>
              </a:rPr>
              <a:t>Emotional Exhaustion and mental fatigue</a:t>
            </a:r>
          </a:p>
          <a:p>
            <a:pPr fontAlgn="base"/>
            <a:r>
              <a:rPr lang="en-US" sz="1200" b="0" i="0" kern="1200" dirty="0">
                <a:solidFill>
                  <a:schemeClr val="tx1"/>
                </a:solidFill>
                <a:effectLst/>
                <a:latin typeface="+mn-lt"/>
                <a:ea typeface="+mn-ea"/>
                <a:cs typeface="+mn-cs"/>
              </a:rPr>
              <a:t>Dissatisfaction with work</a:t>
            </a:r>
          </a:p>
          <a:p>
            <a:pPr fontAlgn="base"/>
            <a:r>
              <a:rPr lang="en-US" sz="1200" b="0" i="0" kern="1200" dirty="0">
                <a:solidFill>
                  <a:schemeClr val="tx1"/>
                </a:solidFill>
                <a:effectLst/>
                <a:latin typeface="+mn-lt"/>
                <a:ea typeface="+mn-ea"/>
                <a:cs typeface="+mn-cs"/>
              </a:rPr>
              <a:t>Lack of interest or apathy</a:t>
            </a:r>
          </a:p>
          <a:p>
            <a:pPr fontAlgn="base"/>
            <a:r>
              <a:rPr lang="en-US" sz="1200" b="0" i="0" kern="1200" dirty="0">
                <a:solidFill>
                  <a:schemeClr val="tx1"/>
                </a:solidFill>
                <a:effectLst/>
                <a:latin typeface="+mn-lt"/>
                <a:ea typeface="+mn-ea"/>
                <a:cs typeface="+mn-cs"/>
              </a:rPr>
              <a:t>Frequent distress</a:t>
            </a:r>
          </a:p>
          <a:p>
            <a:pPr fontAlgn="base"/>
            <a:r>
              <a:rPr lang="en-US" sz="1200" b="0" i="0" kern="1200" dirty="0">
                <a:solidFill>
                  <a:schemeClr val="tx1"/>
                </a:solidFill>
                <a:effectLst/>
                <a:latin typeface="+mn-lt"/>
                <a:ea typeface="+mn-ea"/>
                <a:cs typeface="+mn-cs"/>
              </a:rPr>
              <a:t>Depressive symptoms</a:t>
            </a:r>
          </a:p>
          <a:p>
            <a:pPr fontAlgn="base"/>
            <a:r>
              <a:rPr lang="en-US" sz="1200" b="0" i="0" kern="1200" dirty="0">
                <a:solidFill>
                  <a:schemeClr val="tx1"/>
                </a:solidFill>
                <a:effectLst/>
                <a:latin typeface="+mn-lt"/>
                <a:ea typeface="+mn-ea"/>
                <a:cs typeface="+mn-cs"/>
              </a:rPr>
              <a:t>Anger, frustration, or irritation</a:t>
            </a:r>
          </a:p>
          <a:p>
            <a:pPr fontAlgn="base"/>
            <a:r>
              <a:rPr lang="en-US" sz="1200" b="0" i="0" kern="1200" dirty="0">
                <a:solidFill>
                  <a:schemeClr val="tx1"/>
                </a:solidFill>
                <a:effectLst/>
                <a:latin typeface="+mn-lt"/>
                <a:ea typeface="+mn-ea"/>
                <a:cs typeface="+mn-cs"/>
              </a:rPr>
              <a:t>Withdrawal from social interaction or increase in conflicts (especially at work)</a:t>
            </a:r>
          </a:p>
          <a:p>
            <a:pPr fontAlgn="base"/>
            <a:r>
              <a:rPr lang="en-US" sz="1200" b="0" i="0" kern="1200" dirty="0">
                <a:solidFill>
                  <a:schemeClr val="tx1"/>
                </a:solidFill>
                <a:effectLst/>
                <a:latin typeface="+mn-lt"/>
                <a:ea typeface="+mn-ea"/>
                <a:cs typeface="+mn-cs"/>
              </a:rPr>
              <a:t>Health problems (proneness to headaches, insomnia, back pain, etc.)</a:t>
            </a:r>
          </a:p>
          <a:p>
            <a:pPr fontAlgn="base"/>
            <a:r>
              <a:rPr lang="en-US" sz="1200" b="0" i="0" kern="1200" dirty="0">
                <a:solidFill>
                  <a:schemeClr val="tx1"/>
                </a:solidFill>
                <a:effectLst/>
                <a:latin typeface="+mn-lt"/>
                <a:ea typeface="+mn-ea"/>
                <a:cs typeface="+mn-cs"/>
              </a:rPr>
              <a:t>Difficulty concentrating on work</a:t>
            </a:r>
          </a:p>
          <a:p>
            <a:pPr fontAlgn="base"/>
            <a:r>
              <a:rPr lang="en-US" sz="1200" b="0" i="0" kern="1200" dirty="0">
                <a:solidFill>
                  <a:schemeClr val="tx1"/>
                </a:solidFill>
                <a:effectLst/>
                <a:latin typeface="+mn-lt"/>
                <a:ea typeface="+mn-ea"/>
                <a:cs typeface="+mn-cs"/>
              </a:rPr>
              <a:t>Reduced productivity</a:t>
            </a:r>
          </a:p>
          <a:p>
            <a:pPr fontAlgn="base"/>
            <a:r>
              <a:rPr lang="en-US" sz="1200" b="0" i="0" kern="1200" dirty="0">
                <a:solidFill>
                  <a:schemeClr val="tx1"/>
                </a:solidFill>
                <a:effectLst/>
                <a:latin typeface="+mn-lt"/>
                <a:ea typeface="+mn-ea"/>
                <a:cs typeface="+mn-cs"/>
              </a:rPr>
              <a:t>Increase in or starting of substance abuse (such as smoking, alcohol consumption)</a:t>
            </a:r>
          </a:p>
          <a:p>
            <a:pPr fontAlgn="base"/>
            <a:r>
              <a:rPr lang="en-US" sz="1200" b="0" i="0" kern="1200" dirty="0">
                <a:solidFill>
                  <a:schemeClr val="tx1"/>
                </a:solidFill>
                <a:effectLst/>
                <a:latin typeface="+mn-lt"/>
                <a:ea typeface="+mn-ea"/>
                <a:cs typeface="+mn-cs"/>
              </a:rPr>
              <a:t>Cynicism and negativity towards work</a:t>
            </a:r>
          </a:p>
          <a:p>
            <a:pPr fontAlgn="base"/>
            <a:r>
              <a:rPr lang="en-US" sz="1200" b="0" i="0" kern="1200" dirty="0">
                <a:solidFill>
                  <a:schemeClr val="tx1"/>
                </a:solidFill>
                <a:effectLst/>
                <a:latin typeface="+mn-lt"/>
                <a:ea typeface="+mn-ea"/>
                <a:cs typeface="+mn-cs"/>
              </a:rPr>
              <a:t>Feeling inferior and helpless</a:t>
            </a:r>
          </a:p>
          <a:p>
            <a:pPr fontAlgn="base"/>
            <a:r>
              <a:rPr lang="en-US" sz="1200" b="0" i="0" kern="1200" dirty="0">
                <a:solidFill>
                  <a:schemeClr val="tx1"/>
                </a:solidFill>
                <a:effectLst/>
                <a:latin typeface="+mn-lt"/>
                <a:ea typeface="+mn-ea"/>
                <a:cs typeface="+mn-cs"/>
              </a:rPr>
              <a:t>Increase in absenteeism</a:t>
            </a:r>
          </a:p>
          <a:p>
            <a:pPr fontAlgn="base"/>
            <a:r>
              <a:rPr lang="en-US" sz="1200" b="0" i="0" kern="1200" dirty="0">
                <a:solidFill>
                  <a:schemeClr val="tx1"/>
                </a:solidFill>
                <a:effectLst/>
                <a:latin typeface="+mn-lt"/>
                <a:ea typeface="+mn-ea"/>
                <a:cs typeface="+mn-cs"/>
              </a:rPr>
              <a:t>Chronic anxiety due to work</a:t>
            </a:r>
          </a:p>
          <a:p>
            <a:endParaRPr lang="en-US" dirty="0"/>
          </a:p>
        </p:txBody>
      </p:sp>
      <p:sp>
        <p:nvSpPr>
          <p:cNvPr id="4" name="Slide Number Placeholder 3"/>
          <p:cNvSpPr>
            <a:spLocks noGrp="1"/>
          </p:cNvSpPr>
          <p:nvPr>
            <p:ph type="sldNum" sz="quarter" idx="5"/>
          </p:nvPr>
        </p:nvSpPr>
        <p:spPr/>
        <p:txBody>
          <a:bodyPr/>
          <a:lstStyle/>
          <a:p>
            <a:fld id="{9974F3BB-4053-43A0-B81C-AB4443DAF5B9}" type="slidenum">
              <a:rPr lang="en-US" smtClean="0"/>
              <a:t>7</a:t>
            </a:fld>
            <a:endParaRPr lang="en-US"/>
          </a:p>
        </p:txBody>
      </p:sp>
    </p:spTree>
    <p:extLst>
      <p:ext uri="{BB962C8B-B14F-4D97-AF65-F5344CB8AC3E}">
        <p14:creationId xmlns:p14="http://schemas.microsoft.com/office/powerpoint/2010/main" val="49985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 physician survey (N=20,627) showed burnout rate has been on the rise during the COVID-19 pandemic up to 60% in late 2021 compared to 45% in 2019.</a:t>
            </a:r>
          </a:p>
          <a:p>
            <a:endParaRPr lang="en-US" dirty="0"/>
          </a:p>
        </p:txBody>
      </p:sp>
      <p:sp>
        <p:nvSpPr>
          <p:cNvPr id="4" name="Slide Number Placeholder 3"/>
          <p:cNvSpPr>
            <a:spLocks noGrp="1"/>
          </p:cNvSpPr>
          <p:nvPr>
            <p:ph type="sldNum" sz="quarter" idx="10"/>
          </p:nvPr>
        </p:nvSpPr>
        <p:spPr/>
        <p:txBody>
          <a:bodyPr/>
          <a:lstStyle/>
          <a:p>
            <a:fld id="{9974F3BB-4053-43A0-B81C-AB4443DAF5B9}" type="slidenum">
              <a:rPr lang="en-US" smtClean="0"/>
              <a:t>9</a:t>
            </a:fld>
            <a:endParaRPr lang="en-US"/>
          </a:p>
        </p:txBody>
      </p:sp>
    </p:spTree>
    <p:extLst>
      <p:ext uri="{BB962C8B-B14F-4D97-AF65-F5344CB8AC3E}">
        <p14:creationId xmlns:p14="http://schemas.microsoft.com/office/powerpoint/2010/main" val="187026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Evija</a:t>
            </a:r>
            <a:r>
              <a:rPr lang="en-US" dirty="0"/>
              <a:t> </a:t>
            </a:r>
            <a:r>
              <a:rPr lang="en-US" dirty="0" err="1"/>
              <a:t>nagle</a:t>
            </a:r>
            <a:endParaRPr lang="en-US" dirty="0"/>
          </a:p>
        </p:txBody>
      </p:sp>
      <p:sp>
        <p:nvSpPr>
          <p:cNvPr id="4" name="Slide Number Placeholder 3"/>
          <p:cNvSpPr>
            <a:spLocks noGrp="1"/>
          </p:cNvSpPr>
          <p:nvPr>
            <p:ph type="sldNum" sz="quarter" idx="10"/>
          </p:nvPr>
        </p:nvSpPr>
        <p:spPr/>
        <p:txBody>
          <a:bodyPr/>
          <a:lstStyle/>
          <a:p>
            <a:fld id="{9974F3BB-4053-43A0-B81C-AB4443DAF5B9}" type="slidenum">
              <a:rPr lang="en-US" smtClean="0"/>
              <a:t>11</a:t>
            </a:fld>
            <a:endParaRPr lang="en-US"/>
          </a:p>
        </p:txBody>
      </p:sp>
    </p:spTree>
    <p:extLst>
      <p:ext uri="{BB962C8B-B14F-4D97-AF65-F5344CB8AC3E}">
        <p14:creationId xmlns:p14="http://schemas.microsoft.com/office/powerpoint/2010/main" val="72660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a:t>
            </a:r>
          </a:p>
          <a:p>
            <a:pPr fontAlgn="base"/>
            <a:r>
              <a:rPr lang="en-US" sz="1200" b="0" i="0" kern="1200" dirty="0">
                <a:solidFill>
                  <a:schemeClr val="tx1"/>
                </a:solidFill>
                <a:effectLst/>
                <a:latin typeface="+mn-lt"/>
                <a:ea typeface="+mn-ea"/>
                <a:cs typeface="+mn-cs"/>
              </a:rPr>
              <a:t>Excessive workload</a:t>
            </a:r>
          </a:p>
          <a:p>
            <a:pPr fontAlgn="base"/>
            <a:r>
              <a:rPr lang="en-US" sz="1200" b="0" i="0" kern="1200" dirty="0">
                <a:solidFill>
                  <a:schemeClr val="tx1"/>
                </a:solidFill>
                <a:effectLst/>
                <a:latin typeface="+mn-lt"/>
                <a:ea typeface="+mn-ea"/>
                <a:cs typeface="+mn-cs"/>
              </a:rPr>
              <a:t>Time pressure, such as urgent or unrealistic timelines</a:t>
            </a:r>
          </a:p>
          <a:p>
            <a:pPr fontAlgn="base"/>
            <a:r>
              <a:rPr lang="en-US" sz="1200" b="0" i="0" kern="1200" dirty="0">
                <a:solidFill>
                  <a:schemeClr val="tx1"/>
                </a:solidFill>
                <a:effectLst/>
                <a:latin typeface="+mn-lt"/>
                <a:ea typeface="+mn-ea"/>
                <a:cs typeface="+mn-cs"/>
              </a:rPr>
              <a:t>Role ambiguity or role conflict</a:t>
            </a:r>
          </a:p>
          <a:p>
            <a:pPr fontAlgn="base"/>
            <a:r>
              <a:rPr lang="en-US" sz="1200" b="0" i="0" kern="1200" dirty="0">
                <a:solidFill>
                  <a:schemeClr val="tx1"/>
                </a:solidFill>
                <a:effectLst/>
                <a:latin typeface="+mn-lt"/>
                <a:ea typeface="+mn-ea"/>
                <a:cs typeface="+mn-cs"/>
              </a:rPr>
              <a:t>Insufficient control of their job</a:t>
            </a:r>
          </a:p>
          <a:p>
            <a:pPr fontAlgn="base"/>
            <a:r>
              <a:rPr lang="en-US" sz="1200" b="0" i="0" kern="1200" dirty="0">
                <a:solidFill>
                  <a:schemeClr val="tx1"/>
                </a:solidFill>
                <a:effectLst/>
                <a:latin typeface="+mn-lt"/>
                <a:ea typeface="+mn-ea"/>
                <a:cs typeface="+mn-cs"/>
              </a:rPr>
              <a:t>Unfair treatment at work</a:t>
            </a:r>
          </a:p>
          <a:p>
            <a:pPr fontAlgn="base"/>
            <a:r>
              <a:rPr lang="en-US" sz="1200" b="0" i="0" kern="1200" dirty="0">
                <a:solidFill>
                  <a:schemeClr val="tx1"/>
                </a:solidFill>
                <a:effectLst/>
                <a:latin typeface="+mn-lt"/>
                <a:ea typeface="+mn-ea"/>
                <a:cs typeface="+mn-cs"/>
              </a:rPr>
              <a:t>Lack of communication and support from the managers</a:t>
            </a:r>
          </a:p>
          <a:p>
            <a:pPr fontAlgn="base"/>
            <a:r>
              <a:rPr lang="en-US" sz="1200" b="0" i="0" kern="1200" dirty="0">
                <a:solidFill>
                  <a:schemeClr val="tx1"/>
                </a:solidFill>
                <a:effectLst/>
                <a:latin typeface="+mn-lt"/>
                <a:ea typeface="+mn-ea"/>
                <a:cs typeface="+mn-cs"/>
              </a:rPr>
              <a:t>Absence of spaces to communicate distress</a:t>
            </a:r>
          </a:p>
          <a:p>
            <a:pPr fontAlgn="base"/>
            <a:r>
              <a:rPr lang="en-US" sz="1200" b="0" i="0" kern="1200" dirty="0">
                <a:solidFill>
                  <a:schemeClr val="tx1"/>
                </a:solidFill>
                <a:effectLst/>
                <a:latin typeface="+mn-lt"/>
                <a:ea typeface="+mn-ea"/>
                <a:cs typeface="+mn-cs"/>
              </a:rPr>
              <a:t>Lack of recognition</a:t>
            </a:r>
          </a:p>
          <a:p>
            <a:pPr fontAlgn="base"/>
            <a:r>
              <a:rPr lang="en-US" sz="1200" b="0" i="0" kern="1200" dirty="0">
                <a:solidFill>
                  <a:schemeClr val="tx1"/>
                </a:solidFill>
                <a:effectLst/>
                <a:latin typeface="+mn-lt"/>
                <a:ea typeface="+mn-ea"/>
                <a:cs typeface="+mn-cs"/>
              </a:rPr>
              <a:t>Insufficient rewards and compensation</a:t>
            </a:r>
          </a:p>
          <a:p>
            <a:pPr fontAlgn="base"/>
            <a:r>
              <a:rPr lang="en-US" sz="1200" b="0" i="0" kern="1200" dirty="0">
                <a:solidFill>
                  <a:schemeClr val="tx1"/>
                </a:solidFill>
                <a:effectLst/>
                <a:latin typeface="+mn-lt"/>
                <a:ea typeface="+mn-ea"/>
                <a:cs typeface="+mn-cs"/>
              </a:rPr>
              <a:t>Poor working relationships or community</a:t>
            </a:r>
          </a:p>
          <a:p>
            <a:endParaRPr lang="en-US" dirty="0"/>
          </a:p>
        </p:txBody>
      </p:sp>
      <p:sp>
        <p:nvSpPr>
          <p:cNvPr id="4" name="Slide Number Placeholder 3"/>
          <p:cNvSpPr>
            <a:spLocks noGrp="1"/>
          </p:cNvSpPr>
          <p:nvPr>
            <p:ph type="sldNum" sz="quarter" idx="10"/>
          </p:nvPr>
        </p:nvSpPr>
        <p:spPr/>
        <p:txBody>
          <a:bodyPr/>
          <a:lstStyle/>
          <a:p>
            <a:fld id="{9974F3BB-4053-43A0-B81C-AB4443DAF5B9}" type="slidenum">
              <a:rPr lang="en-US" smtClean="0"/>
              <a:t>13</a:t>
            </a:fld>
            <a:endParaRPr lang="en-US"/>
          </a:p>
        </p:txBody>
      </p:sp>
    </p:spTree>
    <p:extLst>
      <p:ext uri="{BB962C8B-B14F-4D97-AF65-F5344CB8AC3E}">
        <p14:creationId xmlns:p14="http://schemas.microsoft.com/office/powerpoint/2010/main" val="417129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Turnover: </a:t>
            </a:r>
            <a:r>
              <a:rPr lang="en-US" sz="1200" b="0" i="0" kern="1200" dirty="0">
                <a:solidFill>
                  <a:schemeClr val="tx1"/>
                </a:solidFill>
                <a:effectLst/>
                <a:latin typeface="+mn-lt"/>
                <a:ea typeface="+mn-ea"/>
                <a:cs typeface="+mn-cs"/>
              </a:rPr>
              <a:t>According to the US economy, a cost of $500 billion.</a:t>
            </a:r>
            <a:endParaRPr lang="en-US" dirty="0"/>
          </a:p>
        </p:txBody>
      </p:sp>
      <p:sp>
        <p:nvSpPr>
          <p:cNvPr id="4" name="Slide Number Placeholder 3"/>
          <p:cNvSpPr>
            <a:spLocks noGrp="1"/>
          </p:cNvSpPr>
          <p:nvPr>
            <p:ph type="sldNum" sz="quarter" idx="10"/>
          </p:nvPr>
        </p:nvSpPr>
        <p:spPr/>
        <p:txBody>
          <a:bodyPr/>
          <a:lstStyle/>
          <a:p>
            <a:fld id="{9974F3BB-4053-43A0-B81C-AB4443DAF5B9}" type="slidenum">
              <a:rPr lang="en-US" smtClean="0"/>
              <a:t>14</a:t>
            </a:fld>
            <a:endParaRPr lang="en-US"/>
          </a:p>
        </p:txBody>
      </p:sp>
    </p:spTree>
    <p:extLst>
      <p:ext uri="{BB962C8B-B14F-4D97-AF65-F5344CB8AC3E}">
        <p14:creationId xmlns:p14="http://schemas.microsoft.com/office/powerpoint/2010/main" val="46858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3D9D56F-645C-461C-9146-C2B80751819B}" type="datetimeFigureOut">
              <a:rPr lang="en-US" smtClean="0"/>
              <a:t>2/19/2024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427133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D9D56F-645C-461C-9146-C2B80751819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397810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D9D56F-645C-461C-9146-C2B80751819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214463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D9D56F-645C-461C-9146-C2B80751819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5075-EC22-4772-ADBA-D463F7F81AB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01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D9D56F-645C-461C-9146-C2B80751819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317867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3D9D56F-645C-461C-9146-C2B80751819B}"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3790981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3D9D56F-645C-461C-9146-C2B80751819B}"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355308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9D56F-645C-461C-9146-C2B80751819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68261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9D56F-645C-461C-9146-C2B80751819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241745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9D56F-645C-461C-9146-C2B80751819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271030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9D56F-645C-461C-9146-C2B80751819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315301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D9D56F-645C-461C-9146-C2B80751819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15360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D9D56F-645C-461C-9146-C2B80751819B}"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186213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D9D56F-645C-461C-9146-C2B80751819B}"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237797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9D56F-645C-461C-9146-C2B80751819B}"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427825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D9D56F-645C-461C-9146-C2B80751819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166635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D9D56F-645C-461C-9146-C2B80751819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5075-EC22-4772-ADBA-D463F7F81AB2}" type="slidenum">
              <a:rPr lang="en-US" smtClean="0"/>
              <a:t>‹#›</a:t>
            </a:fld>
            <a:endParaRPr lang="en-US"/>
          </a:p>
        </p:txBody>
      </p:sp>
    </p:spTree>
    <p:extLst>
      <p:ext uri="{BB962C8B-B14F-4D97-AF65-F5344CB8AC3E}">
        <p14:creationId xmlns:p14="http://schemas.microsoft.com/office/powerpoint/2010/main" val="91973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3D9D56F-645C-461C-9146-C2B80751819B}" type="datetimeFigureOut">
              <a:rPr lang="en-US" smtClean="0"/>
              <a:t>2/19/2024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7635075-EC22-4772-ADBA-D463F7F81AB2}" type="slidenum">
              <a:rPr lang="en-US" smtClean="0"/>
              <a:t>‹#›</a:t>
            </a:fld>
            <a:endParaRPr lang="en-US"/>
          </a:p>
        </p:txBody>
      </p:sp>
    </p:spTree>
    <p:extLst>
      <p:ext uri="{BB962C8B-B14F-4D97-AF65-F5344CB8AC3E}">
        <p14:creationId xmlns:p14="http://schemas.microsoft.com/office/powerpoint/2010/main" val="3029340996"/>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fortune.com/2023/06/13/remote-work-4-day-workweek-ai-artificial-intelligence-jefferies-predictions/"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heconversation.com/burnout-and-isolation-why-employees-and-managers-cant-ignore-the-social-and-mental-health-impact-of-working-from-home-1927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cbi.nlm.nih.gov/pmc/articles/PMC947279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7433C-D4DB-46A6-8509-8FFF8B578953}"/>
              </a:ext>
            </a:extLst>
          </p:cNvPr>
          <p:cNvSpPr txBox="1"/>
          <p:nvPr/>
        </p:nvSpPr>
        <p:spPr>
          <a:xfrm>
            <a:off x="4182701" y="618517"/>
            <a:ext cx="8009299" cy="1735799"/>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br>
              <a:rPr lang="en-US" sz="2800" b="1" cap="all" dirty="0">
                <a:solidFill>
                  <a:srgbClr val="FFFF00"/>
                </a:solidFill>
                <a:latin typeface="+mj-lt"/>
                <a:ea typeface="+mj-ea"/>
                <a:cs typeface="+mj-cs"/>
              </a:rPr>
            </a:br>
            <a:r>
              <a:rPr lang="en-US" sz="2800" b="1" cap="all" dirty="0">
                <a:solidFill>
                  <a:srgbClr val="FFFF00"/>
                </a:solidFill>
                <a:latin typeface="+mj-lt"/>
                <a:ea typeface="+mj-ea"/>
                <a:cs typeface="+mj-cs"/>
              </a:rPr>
              <a:t>Prospective Effects of Artificial Intelligence on Burnout Syndrome: Reducing Risks and Enhancing Psychological Well-being</a:t>
            </a:r>
          </a:p>
        </p:txBody>
      </p:sp>
      <p:sp>
        <p:nvSpPr>
          <p:cNvPr id="14" name="Round Diagonal Corner Rectangle 6">
            <a:extLst>
              <a:ext uri="{FF2B5EF4-FFF2-40B4-BE49-F238E27FC236}">
                <a16:creationId xmlns:a16="http://schemas.microsoft.com/office/drawing/2014/main" id="{C169E84F-4748-4D61-A105-357962627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C2D7ED-9978-4214-9A1A-FE11C1166421}"/>
              </a:ext>
            </a:extLst>
          </p:cNvPr>
          <p:cNvPicPr>
            <a:picLocks noChangeAspect="1"/>
          </p:cNvPicPr>
          <p:nvPr/>
        </p:nvPicPr>
        <p:blipFill>
          <a:blip r:embed="rId3"/>
          <a:stretch>
            <a:fillRect/>
          </a:stretch>
        </p:blipFill>
        <p:spPr>
          <a:xfrm>
            <a:off x="1198179" y="1137621"/>
            <a:ext cx="3069021" cy="2740695"/>
          </a:xfrm>
          <a:prstGeom prst="rect">
            <a:avLst/>
          </a:prstGeom>
        </p:spPr>
      </p:pic>
      <p:pic>
        <p:nvPicPr>
          <p:cNvPr id="3" name="Picture 2">
            <a:extLst>
              <a:ext uri="{FF2B5EF4-FFF2-40B4-BE49-F238E27FC236}">
                <a16:creationId xmlns:a16="http://schemas.microsoft.com/office/drawing/2014/main" id="{1FF0583F-0711-4700-A4C5-207F0FE4B1E0}"/>
              </a:ext>
            </a:extLst>
          </p:cNvPr>
          <p:cNvPicPr>
            <a:picLocks noChangeAspect="1"/>
          </p:cNvPicPr>
          <p:nvPr/>
        </p:nvPicPr>
        <p:blipFill>
          <a:blip r:embed="rId4"/>
          <a:stretch>
            <a:fillRect/>
          </a:stretch>
        </p:blipFill>
        <p:spPr>
          <a:xfrm>
            <a:off x="814579" y="4111106"/>
            <a:ext cx="3821429" cy="1490908"/>
          </a:xfrm>
          <a:prstGeom prst="rect">
            <a:avLst/>
          </a:prstGeom>
        </p:spPr>
      </p:pic>
      <p:sp>
        <p:nvSpPr>
          <p:cNvPr id="9" name="TextBox 8">
            <a:extLst>
              <a:ext uri="{FF2B5EF4-FFF2-40B4-BE49-F238E27FC236}">
                <a16:creationId xmlns:a16="http://schemas.microsoft.com/office/drawing/2014/main" id="{77DB1B42-0D9F-4EFF-B8E4-EAB48FDE70C9}"/>
              </a:ext>
            </a:extLst>
          </p:cNvPr>
          <p:cNvSpPr txBox="1"/>
          <p:nvPr/>
        </p:nvSpPr>
        <p:spPr>
          <a:xfrm>
            <a:off x="4636007" y="2500737"/>
            <a:ext cx="7305513" cy="3541714"/>
          </a:xfrm>
          <a:prstGeom prst="rect">
            <a:avLst/>
          </a:prstGeom>
        </p:spPr>
        <p:txBody>
          <a:bodyPr vert="horz" lIns="91440" tIns="45720" rIns="91440" bIns="45720" rtlCol="0">
            <a:noAutofit/>
          </a:bodyPr>
          <a:lstStyle/>
          <a:p>
            <a:pPr algn="ctr" defTabSz="914400">
              <a:lnSpc>
                <a:spcPct val="120000"/>
              </a:lnSpc>
              <a:spcAft>
                <a:spcPts val="600"/>
              </a:spcAft>
              <a:buSzPct val="125000"/>
            </a:pPr>
            <a:r>
              <a:rPr lang="en-US" sz="2800" b="1" dirty="0"/>
              <a:t>By:</a:t>
            </a:r>
          </a:p>
          <a:p>
            <a:pPr algn="ctr" defTabSz="914400">
              <a:lnSpc>
                <a:spcPct val="120000"/>
              </a:lnSpc>
              <a:spcAft>
                <a:spcPts val="600"/>
              </a:spcAft>
              <a:buSzPct val="125000"/>
            </a:pPr>
            <a:r>
              <a:rPr lang="en-US" sz="2800" b="1" dirty="0"/>
              <a:t>Marwan Babiker </a:t>
            </a:r>
          </a:p>
          <a:p>
            <a:pPr algn="ctr" defTabSz="914400">
              <a:lnSpc>
                <a:spcPct val="120000"/>
              </a:lnSpc>
              <a:spcAft>
                <a:spcPts val="600"/>
              </a:spcAft>
              <a:buSzPct val="125000"/>
            </a:pPr>
            <a:r>
              <a:rPr lang="en-US" sz="2200" dirty="0"/>
              <a:t>(PhD candidate, Human factors, occupational safety and health)</a:t>
            </a:r>
          </a:p>
          <a:p>
            <a:pPr indent="-228600" algn="ctr" defTabSz="914400">
              <a:lnSpc>
                <a:spcPct val="120000"/>
              </a:lnSpc>
              <a:spcAft>
                <a:spcPts val="600"/>
              </a:spcAft>
              <a:buSzPct val="125000"/>
              <a:buFont typeface="Arial" panose="020B0604020202020204" pitchFamily="34" charset="0"/>
              <a:buChar char="•"/>
            </a:pPr>
            <a:endParaRPr lang="en-US" sz="2800" b="1" dirty="0"/>
          </a:p>
          <a:p>
            <a:pPr algn="ctr" defTabSz="914400">
              <a:lnSpc>
                <a:spcPct val="120000"/>
              </a:lnSpc>
              <a:spcAft>
                <a:spcPts val="600"/>
              </a:spcAft>
              <a:buSzPct val="125000"/>
            </a:pPr>
            <a:r>
              <a:rPr lang="en-US" sz="2800" b="1" dirty="0"/>
              <a:t>Supervisor: Prof. Eda </a:t>
            </a:r>
            <a:r>
              <a:rPr lang="en-US" sz="2800" b="1" dirty="0" err="1"/>
              <a:t>Merisalu</a:t>
            </a:r>
            <a:endParaRPr lang="en-US" sz="2800" b="1" dirty="0"/>
          </a:p>
          <a:p>
            <a:pPr algn="ctr" defTabSz="914400">
              <a:lnSpc>
                <a:spcPct val="120000"/>
              </a:lnSpc>
              <a:spcAft>
                <a:spcPts val="600"/>
              </a:spcAft>
              <a:buSzPct val="125000"/>
            </a:pPr>
            <a:r>
              <a:rPr lang="en-US" sz="2800" b="1" dirty="0"/>
              <a:t>Co-Supervisor: Prof. </a:t>
            </a:r>
            <a:r>
              <a:rPr lang="en-US" sz="2800" b="1" dirty="0" err="1"/>
              <a:t>Ženija</a:t>
            </a:r>
            <a:r>
              <a:rPr lang="en-US" sz="2800" b="1" dirty="0"/>
              <a:t> </a:t>
            </a:r>
            <a:r>
              <a:rPr lang="en-US" sz="2800" b="1" dirty="0" err="1"/>
              <a:t>Roja</a:t>
            </a:r>
            <a:endParaRPr lang="en-US" sz="2800" b="1" dirty="0"/>
          </a:p>
        </p:txBody>
      </p:sp>
    </p:spTree>
    <p:extLst>
      <p:ext uri="{BB962C8B-B14F-4D97-AF65-F5344CB8AC3E}">
        <p14:creationId xmlns:p14="http://schemas.microsoft.com/office/powerpoint/2010/main" val="365953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1E32-D747-419E-ADB8-43733C063EEE}"/>
              </a:ext>
            </a:extLst>
          </p:cNvPr>
          <p:cNvSpPr>
            <a:spLocks noGrp="1"/>
          </p:cNvSpPr>
          <p:nvPr>
            <p:ph type="title"/>
          </p:nvPr>
        </p:nvSpPr>
        <p:spPr>
          <a:xfrm>
            <a:off x="1141413" y="327514"/>
            <a:ext cx="9905998" cy="1478570"/>
          </a:xfrm>
        </p:spPr>
        <p:txBody>
          <a:bodyPr/>
          <a:lstStyle/>
          <a:p>
            <a:pPr algn="ctr"/>
            <a:r>
              <a:rPr lang="en-US" dirty="0">
                <a:solidFill>
                  <a:srgbClr val="FFFF00"/>
                </a:solidFill>
              </a:rPr>
              <a:t>Burnout among HCWs (cont.)</a:t>
            </a:r>
            <a:endParaRPr lang="en-US" dirty="0"/>
          </a:p>
        </p:txBody>
      </p:sp>
      <p:sp>
        <p:nvSpPr>
          <p:cNvPr id="3" name="Content Placeholder 2">
            <a:extLst>
              <a:ext uri="{FF2B5EF4-FFF2-40B4-BE49-F238E27FC236}">
                <a16:creationId xmlns:a16="http://schemas.microsoft.com/office/drawing/2014/main" id="{E3F91A7F-5159-489A-8991-4F06DFE72A87}"/>
              </a:ext>
            </a:extLst>
          </p:cNvPr>
          <p:cNvSpPr>
            <a:spLocks noGrp="1"/>
          </p:cNvSpPr>
          <p:nvPr>
            <p:ph idx="1"/>
          </p:nvPr>
        </p:nvSpPr>
        <p:spPr>
          <a:xfrm>
            <a:off x="1141412" y="1955197"/>
            <a:ext cx="9905999" cy="4193354"/>
          </a:xfrm>
        </p:spPr>
        <p:txBody>
          <a:bodyPr>
            <a:normAutofit lnSpcReduction="10000"/>
          </a:bodyPr>
          <a:lstStyle/>
          <a:p>
            <a:r>
              <a:rPr lang="en-US" dirty="0"/>
              <a:t>Dr. Brianna McQuade et. al reported in 2022 an 88% burnout rate among hospital and ambulatory pharmacists, with the group reporting worsened burnout during the pandemic.</a:t>
            </a:r>
          </a:p>
          <a:p>
            <a:r>
              <a:rPr lang="en-US" dirty="0"/>
              <a:t>In addition to COVID-19 precautions, the report also cited challenges that caused burnout including managing insurance, paperwork, and physician demands. </a:t>
            </a:r>
          </a:p>
          <a:p>
            <a:r>
              <a:rPr lang="en-US" dirty="0"/>
              <a:t>A cross-sectional study on social workers demonstrated 61% burnout, with many participants citing increasing isolation from patients and coworkers as a significant factor. (depersonalization)</a:t>
            </a:r>
          </a:p>
        </p:txBody>
      </p:sp>
    </p:spTree>
    <p:extLst>
      <p:ext uri="{BB962C8B-B14F-4D97-AF65-F5344CB8AC3E}">
        <p14:creationId xmlns:p14="http://schemas.microsoft.com/office/powerpoint/2010/main" val="356210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E8DA88-4CED-42C0-8992-C3E767A25FC8}"/>
              </a:ext>
            </a:extLst>
          </p:cNvPr>
          <p:cNvSpPr>
            <a:spLocks noGrp="1"/>
          </p:cNvSpPr>
          <p:nvPr>
            <p:ph type="title"/>
          </p:nvPr>
        </p:nvSpPr>
        <p:spPr>
          <a:xfrm>
            <a:off x="968375" y="350231"/>
            <a:ext cx="4459286" cy="1478570"/>
          </a:xfrm>
        </p:spPr>
        <p:txBody>
          <a:bodyPr>
            <a:normAutofit/>
          </a:bodyPr>
          <a:lstStyle/>
          <a:p>
            <a:r>
              <a:rPr lang="en-US" sz="3200" dirty="0">
                <a:solidFill>
                  <a:srgbClr val="FFFF00"/>
                </a:solidFill>
              </a:rPr>
              <a:t>Burnout among HCWs (cont.)</a:t>
            </a:r>
          </a:p>
        </p:txBody>
      </p:sp>
      <p:sp>
        <p:nvSpPr>
          <p:cNvPr id="3" name="Content Placeholder 2">
            <a:extLst>
              <a:ext uri="{FF2B5EF4-FFF2-40B4-BE49-F238E27FC236}">
                <a16:creationId xmlns:a16="http://schemas.microsoft.com/office/drawing/2014/main" id="{DCD22635-5C7E-4235-9B8B-0ADC708E4665}"/>
              </a:ext>
            </a:extLst>
          </p:cNvPr>
          <p:cNvSpPr>
            <a:spLocks noGrp="1"/>
          </p:cNvSpPr>
          <p:nvPr>
            <p:ph idx="1"/>
          </p:nvPr>
        </p:nvSpPr>
        <p:spPr>
          <a:xfrm>
            <a:off x="415926" y="1871087"/>
            <a:ext cx="5195886" cy="4298458"/>
          </a:xfrm>
        </p:spPr>
        <p:txBody>
          <a:bodyPr>
            <a:normAutofit lnSpcReduction="10000"/>
          </a:bodyPr>
          <a:lstStyle/>
          <a:p>
            <a:r>
              <a:rPr lang="en-US" b="1" u="sng" dirty="0"/>
              <a:t>In Latvia</a:t>
            </a:r>
            <a:r>
              <a:rPr lang="en-US" dirty="0"/>
              <a:t>, a study by (Nagle et la, 2023) of 195 HCWs, MBI; in traumatology and orthopedics hospital in Latvia, results showed a high level of emotional exhaustion, a medium level of depersonalization, and a low level of personal achievement reduction, concerned about the mental well-being of HCWs and the quality of healthcare service provision.</a:t>
            </a:r>
          </a:p>
          <a:p>
            <a:endParaRPr lang="en-US" sz="2000" dirty="0"/>
          </a:p>
        </p:txBody>
      </p:sp>
      <p:pic>
        <p:nvPicPr>
          <p:cNvPr id="4" name="Picture 3">
            <a:extLst>
              <a:ext uri="{FF2B5EF4-FFF2-40B4-BE49-F238E27FC236}">
                <a16:creationId xmlns:a16="http://schemas.microsoft.com/office/drawing/2014/main" id="{D45F3715-353D-4146-ABAD-32BF40580DFC}"/>
              </a:ext>
            </a:extLst>
          </p:cNvPr>
          <p:cNvPicPr>
            <a:picLocks noChangeAspect="1"/>
          </p:cNvPicPr>
          <p:nvPr/>
        </p:nvPicPr>
        <p:blipFill>
          <a:blip r:embed="rId5"/>
          <a:stretch>
            <a:fillRect/>
          </a:stretch>
        </p:blipFill>
        <p:spPr>
          <a:xfrm>
            <a:off x="6319795" y="1282263"/>
            <a:ext cx="5456279" cy="4154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41" name="TextBox 40">
            <a:extLst>
              <a:ext uri="{FF2B5EF4-FFF2-40B4-BE49-F238E27FC236}">
                <a16:creationId xmlns:a16="http://schemas.microsoft.com/office/drawing/2014/main" id="{A30DD301-346A-4BB1-AB81-6099028BA0C5}"/>
              </a:ext>
            </a:extLst>
          </p:cNvPr>
          <p:cNvSpPr txBox="1"/>
          <p:nvPr/>
        </p:nvSpPr>
        <p:spPr>
          <a:xfrm>
            <a:off x="6503495" y="5756623"/>
            <a:ext cx="6101254" cy="1077218"/>
          </a:xfrm>
          <a:prstGeom prst="rect">
            <a:avLst/>
          </a:prstGeom>
          <a:noFill/>
        </p:spPr>
        <p:txBody>
          <a:bodyPr wrap="square">
            <a:spAutoFit/>
          </a:bodyPr>
          <a:lstStyle/>
          <a:p>
            <a:r>
              <a:rPr lang="en-US" sz="1600" dirty="0"/>
              <a:t>Nagle, E. et al. (2023) The Burnout and professional deformation of Latvian healthcare workers during the COVID-19 pandemic at the Traumatology and Orthopedics Hospital, MDPI. Available at: https://www.mdpi.com/2076-0760/12/3/175</a:t>
            </a:r>
          </a:p>
        </p:txBody>
      </p:sp>
    </p:spTree>
    <p:extLst>
      <p:ext uri="{BB962C8B-B14F-4D97-AF65-F5344CB8AC3E}">
        <p14:creationId xmlns:p14="http://schemas.microsoft.com/office/powerpoint/2010/main" val="234072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EFC2-9313-4FC2-BD35-5360BE69FB07}"/>
              </a:ext>
            </a:extLst>
          </p:cNvPr>
          <p:cNvSpPr>
            <a:spLocks noGrp="1"/>
          </p:cNvSpPr>
          <p:nvPr>
            <p:ph type="title"/>
          </p:nvPr>
        </p:nvSpPr>
        <p:spPr>
          <a:xfrm>
            <a:off x="1430877" y="163024"/>
            <a:ext cx="10168128" cy="1179576"/>
          </a:xfrm>
        </p:spPr>
        <p:txBody>
          <a:bodyPr>
            <a:normAutofit/>
          </a:bodyPr>
          <a:lstStyle/>
          <a:p>
            <a:r>
              <a:rPr lang="en-US" dirty="0">
                <a:solidFill>
                  <a:srgbClr val="FFFF00"/>
                </a:solidFill>
                <a:latin typeface="+mn-lt"/>
              </a:rPr>
              <a:t>Gender differences in physician burnout</a:t>
            </a:r>
          </a:p>
        </p:txBody>
      </p:sp>
      <p:sp>
        <p:nvSpPr>
          <p:cNvPr id="3" name="Content Placeholder 2">
            <a:extLst>
              <a:ext uri="{FF2B5EF4-FFF2-40B4-BE49-F238E27FC236}">
                <a16:creationId xmlns:a16="http://schemas.microsoft.com/office/drawing/2014/main" id="{1BA64011-8CA4-4DC4-8E18-2F406D6A65D3}"/>
              </a:ext>
            </a:extLst>
          </p:cNvPr>
          <p:cNvSpPr>
            <a:spLocks noGrp="1"/>
          </p:cNvSpPr>
          <p:nvPr>
            <p:ph idx="1"/>
          </p:nvPr>
        </p:nvSpPr>
        <p:spPr>
          <a:xfrm>
            <a:off x="336332" y="1079843"/>
            <a:ext cx="7052440" cy="4955461"/>
          </a:xfrm>
        </p:spPr>
        <p:txBody>
          <a:bodyPr>
            <a:noAutofit/>
          </a:bodyPr>
          <a:lstStyle/>
          <a:p>
            <a:r>
              <a:rPr lang="en-US" dirty="0"/>
              <a:t>For the report, Medscape surveyed 9,226 physicians in over 29 specialties between July 5 and Oct. 9, 2023, to assess their current feelings of burnout, stress, and more.</a:t>
            </a:r>
          </a:p>
          <a:p>
            <a:r>
              <a:rPr lang="en-US" dirty="0"/>
              <a:t>56 % of female physicians as compared to 44% of male physicians experienced burnout in one study</a:t>
            </a:r>
          </a:p>
          <a:p>
            <a:r>
              <a:rPr lang="en-US" dirty="0"/>
              <a:t>Burnout symptom prevalence in physicians:</a:t>
            </a:r>
          </a:p>
          <a:p>
            <a:pPr lvl="1"/>
            <a:r>
              <a:rPr lang="en-US" sz="2400" dirty="0"/>
              <a:t>Women are more likely to report emotional exhaustion</a:t>
            </a:r>
          </a:p>
          <a:p>
            <a:pPr lvl="1"/>
            <a:r>
              <a:rPr lang="en-US" sz="2400" dirty="0"/>
              <a:t>Men are more likely to describe depersonalization</a:t>
            </a:r>
          </a:p>
        </p:txBody>
      </p:sp>
      <p:sp>
        <p:nvSpPr>
          <p:cNvPr id="5" name="TextBox 4">
            <a:extLst>
              <a:ext uri="{FF2B5EF4-FFF2-40B4-BE49-F238E27FC236}">
                <a16:creationId xmlns:a16="http://schemas.microsoft.com/office/drawing/2014/main" id="{683B327A-2941-7427-21E9-60F8DC2EF58A}"/>
              </a:ext>
            </a:extLst>
          </p:cNvPr>
          <p:cNvSpPr txBox="1"/>
          <p:nvPr/>
        </p:nvSpPr>
        <p:spPr>
          <a:xfrm>
            <a:off x="6853473" y="6027003"/>
            <a:ext cx="6491498" cy="830997"/>
          </a:xfrm>
          <a:prstGeom prst="rect">
            <a:avLst/>
          </a:prstGeom>
          <a:noFill/>
        </p:spPr>
        <p:txBody>
          <a:bodyPr wrap="square">
            <a:spAutoFit/>
          </a:bodyPr>
          <a:lstStyle/>
          <a:p>
            <a:r>
              <a:rPr lang="en-US" sz="1600" dirty="0"/>
              <a:t>Medscape Access (no date) Medscape. Available at: https://www.medscape.com/slideshow/2024-lifestyle-burnout-6016865?icd=login_success_email_match_norm#4 </a:t>
            </a:r>
          </a:p>
        </p:txBody>
      </p:sp>
      <p:pic>
        <p:nvPicPr>
          <p:cNvPr id="4" name="Picture 3">
            <a:extLst>
              <a:ext uri="{FF2B5EF4-FFF2-40B4-BE49-F238E27FC236}">
                <a16:creationId xmlns:a16="http://schemas.microsoft.com/office/drawing/2014/main" id="{7EEFBDA5-008E-440B-96C5-E37E0E020C8F}"/>
              </a:ext>
            </a:extLst>
          </p:cNvPr>
          <p:cNvPicPr>
            <a:picLocks noChangeAspect="1"/>
          </p:cNvPicPr>
          <p:nvPr/>
        </p:nvPicPr>
        <p:blipFill>
          <a:blip r:embed="rId2"/>
          <a:stretch>
            <a:fillRect/>
          </a:stretch>
        </p:blipFill>
        <p:spPr>
          <a:xfrm>
            <a:off x="7535917" y="1342602"/>
            <a:ext cx="4398908" cy="4210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7311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9EB19A0D-88ED-4EC7-B012-FDA45662F2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039C885C-7507-48BC-8DA5-9B9A8A3B29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0" name="Rectangle 5">
              <a:extLst>
                <a:ext uri="{FF2B5EF4-FFF2-40B4-BE49-F238E27FC236}">
                  <a16:creationId xmlns:a16="http://schemas.microsoft.com/office/drawing/2014/main" id="{80315E80-D09C-4AAC-A1AA-6416ADD0A77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 name="Freeform 6">
              <a:extLst>
                <a:ext uri="{FF2B5EF4-FFF2-40B4-BE49-F238E27FC236}">
                  <a16:creationId xmlns:a16="http://schemas.microsoft.com/office/drawing/2014/main" id="{464D5536-A035-4505-AF73-4F7CAE4882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7">
              <a:extLst>
                <a:ext uri="{FF2B5EF4-FFF2-40B4-BE49-F238E27FC236}">
                  <a16:creationId xmlns:a16="http://schemas.microsoft.com/office/drawing/2014/main" id="{81218E36-F40D-459F-A201-0A62E0FA57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8">
              <a:extLst>
                <a:ext uri="{FF2B5EF4-FFF2-40B4-BE49-F238E27FC236}">
                  <a16:creationId xmlns:a16="http://schemas.microsoft.com/office/drawing/2014/main" id="{5B53825A-3A84-4E26-A19D-A61548B6A59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9">
              <a:extLst>
                <a:ext uri="{FF2B5EF4-FFF2-40B4-BE49-F238E27FC236}">
                  <a16:creationId xmlns:a16="http://schemas.microsoft.com/office/drawing/2014/main" id="{AD90489C-7868-4D44-828E-5BD078E107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0">
              <a:extLst>
                <a:ext uri="{FF2B5EF4-FFF2-40B4-BE49-F238E27FC236}">
                  <a16:creationId xmlns:a16="http://schemas.microsoft.com/office/drawing/2014/main" id="{98ED0810-C456-43E0-A430-4BF3E84BB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1">
              <a:extLst>
                <a:ext uri="{FF2B5EF4-FFF2-40B4-BE49-F238E27FC236}">
                  <a16:creationId xmlns:a16="http://schemas.microsoft.com/office/drawing/2014/main" id="{E5A0D863-274E-498B-A757-EE462B7CF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2">
              <a:extLst>
                <a:ext uri="{FF2B5EF4-FFF2-40B4-BE49-F238E27FC236}">
                  <a16:creationId xmlns:a16="http://schemas.microsoft.com/office/drawing/2014/main" id="{B7819E45-002E-4BE7-9D91-AF82D37762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3">
              <a:extLst>
                <a:ext uri="{FF2B5EF4-FFF2-40B4-BE49-F238E27FC236}">
                  <a16:creationId xmlns:a16="http://schemas.microsoft.com/office/drawing/2014/main" id="{8B2A702D-53E8-4674-87E0-CA1F7E562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4">
              <a:extLst>
                <a:ext uri="{FF2B5EF4-FFF2-40B4-BE49-F238E27FC236}">
                  <a16:creationId xmlns:a16="http://schemas.microsoft.com/office/drawing/2014/main" id="{451CEEF2-55A9-4CDF-BB69-2D07031F0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5">
              <a:extLst>
                <a:ext uri="{FF2B5EF4-FFF2-40B4-BE49-F238E27FC236}">
                  <a16:creationId xmlns:a16="http://schemas.microsoft.com/office/drawing/2014/main" id="{DCEC5350-68CD-460C-999B-A6055EA50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6">
              <a:extLst>
                <a:ext uri="{FF2B5EF4-FFF2-40B4-BE49-F238E27FC236}">
                  <a16:creationId xmlns:a16="http://schemas.microsoft.com/office/drawing/2014/main" id="{26945734-B592-423F-BCF3-8ED9227467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7">
              <a:extLst>
                <a:ext uri="{FF2B5EF4-FFF2-40B4-BE49-F238E27FC236}">
                  <a16:creationId xmlns:a16="http://schemas.microsoft.com/office/drawing/2014/main" id="{D6FF6791-D332-4D35-90E0-42011DF40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8">
              <a:extLst>
                <a:ext uri="{FF2B5EF4-FFF2-40B4-BE49-F238E27FC236}">
                  <a16:creationId xmlns:a16="http://schemas.microsoft.com/office/drawing/2014/main" id="{B1ED9C0C-0AD0-4F60-BB85-02B00AFE76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9">
              <a:extLst>
                <a:ext uri="{FF2B5EF4-FFF2-40B4-BE49-F238E27FC236}">
                  <a16:creationId xmlns:a16="http://schemas.microsoft.com/office/drawing/2014/main" id="{E202B26B-3FB3-4127-9295-F6E24A75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0">
              <a:extLst>
                <a:ext uri="{FF2B5EF4-FFF2-40B4-BE49-F238E27FC236}">
                  <a16:creationId xmlns:a16="http://schemas.microsoft.com/office/drawing/2014/main" id="{A9B0C70B-3686-4190-8592-736E11AB4D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1">
              <a:extLst>
                <a:ext uri="{FF2B5EF4-FFF2-40B4-BE49-F238E27FC236}">
                  <a16:creationId xmlns:a16="http://schemas.microsoft.com/office/drawing/2014/main" id="{3DCD01FB-20E8-42C3-AFE9-DFD3F426A1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2">
              <a:extLst>
                <a:ext uri="{FF2B5EF4-FFF2-40B4-BE49-F238E27FC236}">
                  <a16:creationId xmlns:a16="http://schemas.microsoft.com/office/drawing/2014/main" id="{E18D3AEB-E104-4243-893A-880F9A3C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3">
              <a:extLst>
                <a:ext uri="{FF2B5EF4-FFF2-40B4-BE49-F238E27FC236}">
                  <a16:creationId xmlns:a16="http://schemas.microsoft.com/office/drawing/2014/main" id="{25B79020-576E-46E2-BDDD-3D93C9DD5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4">
              <a:extLst>
                <a:ext uri="{FF2B5EF4-FFF2-40B4-BE49-F238E27FC236}">
                  <a16:creationId xmlns:a16="http://schemas.microsoft.com/office/drawing/2014/main" id="{F9BE123C-99CB-4F9F-B6AD-D78B410111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5">
              <a:extLst>
                <a:ext uri="{FF2B5EF4-FFF2-40B4-BE49-F238E27FC236}">
                  <a16:creationId xmlns:a16="http://schemas.microsoft.com/office/drawing/2014/main" id="{2652409A-0FBC-471C-8070-735AA2D18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6">
              <a:extLst>
                <a:ext uri="{FF2B5EF4-FFF2-40B4-BE49-F238E27FC236}">
                  <a16:creationId xmlns:a16="http://schemas.microsoft.com/office/drawing/2014/main" id="{A7B0AC30-BECB-435E-B184-5893DAF4CF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7">
              <a:extLst>
                <a:ext uri="{FF2B5EF4-FFF2-40B4-BE49-F238E27FC236}">
                  <a16:creationId xmlns:a16="http://schemas.microsoft.com/office/drawing/2014/main" id="{209F3AA3-0D92-49EA-8E9E-E85193591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8">
              <a:extLst>
                <a:ext uri="{FF2B5EF4-FFF2-40B4-BE49-F238E27FC236}">
                  <a16:creationId xmlns:a16="http://schemas.microsoft.com/office/drawing/2014/main" id="{96C003E9-8BC2-48CC-ABF7-540233FDB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9">
              <a:extLst>
                <a:ext uri="{FF2B5EF4-FFF2-40B4-BE49-F238E27FC236}">
                  <a16:creationId xmlns:a16="http://schemas.microsoft.com/office/drawing/2014/main" id="{13BDD8BA-D378-486C-AAC9-F4BC3E856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0">
              <a:extLst>
                <a:ext uri="{FF2B5EF4-FFF2-40B4-BE49-F238E27FC236}">
                  <a16:creationId xmlns:a16="http://schemas.microsoft.com/office/drawing/2014/main" id="{04C38930-9B92-429B-915A-D0198D6ACD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1">
              <a:extLst>
                <a:ext uri="{FF2B5EF4-FFF2-40B4-BE49-F238E27FC236}">
                  <a16:creationId xmlns:a16="http://schemas.microsoft.com/office/drawing/2014/main" id="{32660743-42C8-4FFB-A77B-66678E1E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2">
              <a:extLst>
                <a:ext uri="{FF2B5EF4-FFF2-40B4-BE49-F238E27FC236}">
                  <a16:creationId xmlns:a16="http://schemas.microsoft.com/office/drawing/2014/main" id="{6B242301-66B7-4876-B23A-1B97410A55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Rectangle 33">
              <a:extLst>
                <a:ext uri="{FF2B5EF4-FFF2-40B4-BE49-F238E27FC236}">
                  <a16:creationId xmlns:a16="http://schemas.microsoft.com/office/drawing/2014/main" id="{B05C5127-C481-4571-9E17-90305CA0A9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9" name="Freeform 34">
              <a:extLst>
                <a:ext uri="{FF2B5EF4-FFF2-40B4-BE49-F238E27FC236}">
                  <a16:creationId xmlns:a16="http://schemas.microsoft.com/office/drawing/2014/main" id="{BC0F1F06-EBE2-4919-A902-A503E384D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5">
              <a:extLst>
                <a:ext uri="{FF2B5EF4-FFF2-40B4-BE49-F238E27FC236}">
                  <a16:creationId xmlns:a16="http://schemas.microsoft.com/office/drawing/2014/main" id="{2B2E1C8D-A953-4AED-8346-C34CFE3BE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6">
              <a:extLst>
                <a:ext uri="{FF2B5EF4-FFF2-40B4-BE49-F238E27FC236}">
                  <a16:creationId xmlns:a16="http://schemas.microsoft.com/office/drawing/2014/main" id="{8F150D6E-EB09-41AD-93BE-BF543BE36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37">
              <a:extLst>
                <a:ext uri="{FF2B5EF4-FFF2-40B4-BE49-F238E27FC236}">
                  <a16:creationId xmlns:a16="http://schemas.microsoft.com/office/drawing/2014/main" id="{AE3633FE-8FF6-4FC3-8422-483E7FAED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38">
              <a:extLst>
                <a:ext uri="{FF2B5EF4-FFF2-40B4-BE49-F238E27FC236}">
                  <a16:creationId xmlns:a16="http://schemas.microsoft.com/office/drawing/2014/main" id="{D233BC09-3785-4EA9-A80F-699EABFCD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39">
              <a:extLst>
                <a:ext uri="{FF2B5EF4-FFF2-40B4-BE49-F238E27FC236}">
                  <a16:creationId xmlns:a16="http://schemas.microsoft.com/office/drawing/2014/main" id="{DEFAAC70-9A33-41C4-9960-80B056E47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0">
              <a:extLst>
                <a:ext uri="{FF2B5EF4-FFF2-40B4-BE49-F238E27FC236}">
                  <a16:creationId xmlns:a16="http://schemas.microsoft.com/office/drawing/2014/main" id="{FE1B6380-FA49-4E35-B2EB-BC1D322A0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1">
              <a:extLst>
                <a:ext uri="{FF2B5EF4-FFF2-40B4-BE49-F238E27FC236}">
                  <a16:creationId xmlns:a16="http://schemas.microsoft.com/office/drawing/2014/main" id="{F578AFE9-69B9-4FE3-A349-4640D49A5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2">
              <a:extLst>
                <a:ext uri="{FF2B5EF4-FFF2-40B4-BE49-F238E27FC236}">
                  <a16:creationId xmlns:a16="http://schemas.microsoft.com/office/drawing/2014/main" id="{49C01CF4-73AC-40B8-8AA5-60072CBB34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3">
              <a:extLst>
                <a:ext uri="{FF2B5EF4-FFF2-40B4-BE49-F238E27FC236}">
                  <a16:creationId xmlns:a16="http://schemas.microsoft.com/office/drawing/2014/main" id="{B4DA1C3D-282A-4010-9263-E2F62D79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44">
              <a:extLst>
                <a:ext uri="{FF2B5EF4-FFF2-40B4-BE49-F238E27FC236}">
                  <a16:creationId xmlns:a16="http://schemas.microsoft.com/office/drawing/2014/main" id="{52475A43-7A28-4A0F-BA58-C070BB882B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Rectangle 45">
              <a:extLst>
                <a:ext uri="{FF2B5EF4-FFF2-40B4-BE49-F238E27FC236}">
                  <a16:creationId xmlns:a16="http://schemas.microsoft.com/office/drawing/2014/main" id="{0C7241CC-AC61-4580-A46E-C217B329EB2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1" name="Freeform 46">
              <a:extLst>
                <a:ext uri="{FF2B5EF4-FFF2-40B4-BE49-F238E27FC236}">
                  <a16:creationId xmlns:a16="http://schemas.microsoft.com/office/drawing/2014/main" id="{584FF8AA-E75D-483B-A344-7022541CF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47">
              <a:extLst>
                <a:ext uri="{FF2B5EF4-FFF2-40B4-BE49-F238E27FC236}">
                  <a16:creationId xmlns:a16="http://schemas.microsoft.com/office/drawing/2014/main" id="{AFF0ABD2-8247-432E-9F13-CCB7D0E6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48">
              <a:extLst>
                <a:ext uri="{FF2B5EF4-FFF2-40B4-BE49-F238E27FC236}">
                  <a16:creationId xmlns:a16="http://schemas.microsoft.com/office/drawing/2014/main" id="{8779D639-A8BE-46A3-BF82-B0498C363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49">
              <a:extLst>
                <a:ext uri="{FF2B5EF4-FFF2-40B4-BE49-F238E27FC236}">
                  <a16:creationId xmlns:a16="http://schemas.microsoft.com/office/drawing/2014/main" id="{62C75AD3-B601-4AB8-A449-C0375B263A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0">
              <a:extLst>
                <a:ext uri="{FF2B5EF4-FFF2-40B4-BE49-F238E27FC236}">
                  <a16:creationId xmlns:a16="http://schemas.microsoft.com/office/drawing/2014/main" id="{7CEBAD4A-BB32-451F-B1E1-48D6F52EBD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1">
              <a:extLst>
                <a:ext uri="{FF2B5EF4-FFF2-40B4-BE49-F238E27FC236}">
                  <a16:creationId xmlns:a16="http://schemas.microsoft.com/office/drawing/2014/main" id="{9EA19F7F-29F8-4DF4-AB9B-C4D507FA7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2">
              <a:extLst>
                <a:ext uri="{FF2B5EF4-FFF2-40B4-BE49-F238E27FC236}">
                  <a16:creationId xmlns:a16="http://schemas.microsoft.com/office/drawing/2014/main" id="{9A6E14CB-BA29-40ED-B9E1-9AF554AF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53">
              <a:extLst>
                <a:ext uri="{FF2B5EF4-FFF2-40B4-BE49-F238E27FC236}">
                  <a16:creationId xmlns:a16="http://schemas.microsoft.com/office/drawing/2014/main" id="{384A67CA-9AF3-4473-9BC7-2C48C43261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54">
              <a:extLst>
                <a:ext uri="{FF2B5EF4-FFF2-40B4-BE49-F238E27FC236}">
                  <a16:creationId xmlns:a16="http://schemas.microsoft.com/office/drawing/2014/main" id="{9DE1AF00-9D03-4DFB-B862-C86659628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55">
              <a:extLst>
                <a:ext uri="{FF2B5EF4-FFF2-40B4-BE49-F238E27FC236}">
                  <a16:creationId xmlns:a16="http://schemas.microsoft.com/office/drawing/2014/main" id="{03D15E32-C507-4B36-B9AB-BD0A1AEBD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56">
              <a:extLst>
                <a:ext uri="{FF2B5EF4-FFF2-40B4-BE49-F238E27FC236}">
                  <a16:creationId xmlns:a16="http://schemas.microsoft.com/office/drawing/2014/main" id="{978B3024-1C05-4858-A919-0ABF75EF7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57">
              <a:extLst>
                <a:ext uri="{FF2B5EF4-FFF2-40B4-BE49-F238E27FC236}">
                  <a16:creationId xmlns:a16="http://schemas.microsoft.com/office/drawing/2014/main" id="{04B0C1D6-8B63-4D35-83C5-5D4331190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58">
              <a:extLst>
                <a:ext uri="{FF2B5EF4-FFF2-40B4-BE49-F238E27FC236}">
                  <a16:creationId xmlns:a16="http://schemas.microsoft.com/office/drawing/2014/main" id="{C0409678-BF82-43B2-8F95-46A5A0E186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10" name="Title 9">
            <a:extLst>
              <a:ext uri="{FF2B5EF4-FFF2-40B4-BE49-F238E27FC236}">
                <a16:creationId xmlns:a16="http://schemas.microsoft.com/office/drawing/2014/main" id="{160922F6-29F8-431E-B205-1A4169DCD3B2}"/>
              </a:ext>
            </a:extLst>
          </p:cNvPr>
          <p:cNvSpPr txBox="1">
            <a:spLocks noGrp="1"/>
          </p:cNvSpPr>
          <p:nvPr>
            <p:ph type="title"/>
          </p:nvPr>
        </p:nvSpPr>
        <p:spPr>
          <a:xfrm>
            <a:off x="661987" y="1606994"/>
            <a:ext cx="3734941" cy="2396681"/>
          </a:xfrm>
          <a:prstGeom prst="rect">
            <a:avLst/>
          </a:prstGeom>
        </p:spPr>
        <p:txBody>
          <a:bodyPr vert="horz" lIns="91440" tIns="45720" rIns="91440" bIns="45720" rtlCol="0" anchor="b">
            <a:normAutofit/>
          </a:bodyPr>
          <a:lstStyle/>
          <a:p>
            <a:r>
              <a:rPr lang="en-US" dirty="0">
                <a:solidFill>
                  <a:srgbClr val="FFFF00"/>
                </a:solidFill>
              </a:rPr>
              <a:t>Known Contributors to </a:t>
            </a:r>
            <a:r>
              <a:rPr lang="en-US" dirty="0" err="1">
                <a:solidFill>
                  <a:srgbClr val="FFFF00"/>
                </a:solidFill>
              </a:rPr>
              <a:t>Hcws</a:t>
            </a:r>
            <a:r>
              <a:rPr lang="en-US" dirty="0">
                <a:solidFill>
                  <a:srgbClr val="FFFF00"/>
                </a:solidFill>
              </a:rPr>
              <a:t> Burnout</a:t>
            </a:r>
          </a:p>
        </p:txBody>
      </p:sp>
      <p:sp>
        <p:nvSpPr>
          <p:cNvPr id="14" name="Content Placeholder 13">
            <a:extLst>
              <a:ext uri="{FF2B5EF4-FFF2-40B4-BE49-F238E27FC236}">
                <a16:creationId xmlns:a16="http://schemas.microsoft.com/office/drawing/2014/main" id="{122FBADF-4B82-34A7-2CEC-6AEE10A0D1C6}"/>
              </a:ext>
            </a:extLst>
          </p:cNvPr>
          <p:cNvSpPr>
            <a:spLocks noGrp="1"/>
          </p:cNvSpPr>
          <p:nvPr>
            <p:ph idx="1"/>
          </p:nvPr>
        </p:nvSpPr>
        <p:spPr>
          <a:xfrm>
            <a:off x="72594" y="5193235"/>
            <a:ext cx="4726945" cy="1342095"/>
          </a:xfrm>
        </p:spPr>
        <p:txBody>
          <a:bodyPr vert="horz" lIns="91440" tIns="45720" rIns="91440" bIns="45720" rtlCol="0">
            <a:noAutofit/>
          </a:bodyPr>
          <a:lstStyle/>
          <a:p>
            <a:pPr marL="0" marR="0" lvl="0" indent="0" fontAlgn="auto">
              <a:lnSpc>
                <a:spcPct val="110000"/>
              </a:lnSpc>
              <a:spcAft>
                <a:spcPts val="0"/>
              </a:spcAft>
              <a:buClrTx/>
              <a:buNone/>
              <a:tabLst/>
              <a:defRPr/>
            </a:pPr>
            <a:r>
              <a:rPr lang="en-US" sz="1600" cap="all" dirty="0"/>
              <a:t>Medscape Access (no date) Medscape. Available at: https://www.medscape.com/slideshow/2024-lifestyle-burnout-6016865?icd=login_success_email_match_norm#8</a:t>
            </a:r>
            <a:endParaRPr kumimoji="0" lang="en-US" sz="1600" b="0" i="0" u="none" strike="noStrike" cap="all" spc="0" normalizeH="0" noProof="0" dirty="0">
              <a:ln>
                <a:noFill/>
              </a:ln>
              <a:effectLst/>
              <a:uLnTx/>
              <a:uFillTx/>
            </a:endParaRPr>
          </a:p>
        </p:txBody>
      </p:sp>
      <p:sp>
        <p:nvSpPr>
          <p:cNvPr id="75" name="Round Diagonal Corner Rectangle 6">
            <a:extLst>
              <a:ext uri="{FF2B5EF4-FFF2-40B4-BE49-F238E27FC236}">
                <a16:creationId xmlns:a16="http://schemas.microsoft.com/office/drawing/2014/main" id="{E6A49086-297C-45EA-8090-994D86666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805AE60-F491-42C7-A25D-90C837CB3F00}"/>
              </a:ext>
            </a:extLst>
          </p:cNvPr>
          <p:cNvPicPr>
            <a:picLocks noChangeAspect="1"/>
          </p:cNvPicPr>
          <p:nvPr/>
        </p:nvPicPr>
        <p:blipFill>
          <a:blip r:embed="rId5"/>
          <a:stretch>
            <a:fillRect/>
          </a:stretch>
        </p:blipFill>
        <p:spPr>
          <a:xfrm>
            <a:off x="4958903" y="499707"/>
            <a:ext cx="6585397" cy="5694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442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7D29-9F8D-40B4-AD07-979187D4427D}"/>
              </a:ext>
            </a:extLst>
          </p:cNvPr>
          <p:cNvSpPr>
            <a:spLocks noGrp="1"/>
          </p:cNvSpPr>
          <p:nvPr>
            <p:ph type="title"/>
          </p:nvPr>
        </p:nvSpPr>
        <p:spPr>
          <a:xfrm>
            <a:off x="649015" y="385111"/>
            <a:ext cx="9905998" cy="1478570"/>
          </a:xfrm>
        </p:spPr>
        <p:txBody>
          <a:bodyPr>
            <a:normAutofit/>
          </a:bodyPr>
          <a:lstStyle/>
          <a:p>
            <a:r>
              <a:rPr lang="en-US" dirty="0">
                <a:solidFill>
                  <a:srgbClr val="FFFF00"/>
                </a:solidFill>
              </a:rPr>
              <a:t>HCWS burnout: consequences</a:t>
            </a:r>
            <a:br>
              <a:rPr lang="en-US" dirty="0"/>
            </a:br>
            <a:endParaRPr lang="en-US" dirty="0"/>
          </a:p>
        </p:txBody>
      </p:sp>
      <p:pic>
        <p:nvPicPr>
          <p:cNvPr id="4" name="Content Placeholder 3">
            <a:extLst>
              <a:ext uri="{FF2B5EF4-FFF2-40B4-BE49-F238E27FC236}">
                <a16:creationId xmlns:a16="http://schemas.microsoft.com/office/drawing/2014/main" id="{0E079D1F-5777-416F-B763-3DC74FDAB93B}"/>
              </a:ext>
            </a:extLst>
          </p:cNvPr>
          <p:cNvPicPr>
            <a:picLocks noGrp="1" noChangeAspect="1"/>
          </p:cNvPicPr>
          <p:nvPr>
            <p:ph idx="1"/>
          </p:nvPr>
        </p:nvPicPr>
        <p:blipFill>
          <a:blip r:embed="rId3"/>
          <a:stretch>
            <a:fillRect/>
          </a:stretch>
        </p:blipFill>
        <p:spPr>
          <a:xfrm>
            <a:off x="4351284" y="1135117"/>
            <a:ext cx="7357242" cy="49610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178FD9FE-47CB-47A5-8AFD-933BBCB26A4A}"/>
              </a:ext>
            </a:extLst>
          </p:cNvPr>
          <p:cNvSpPr txBox="1"/>
          <p:nvPr/>
        </p:nvSpPr>
        <p:spPr>
          <a:xfrm>
            <a:off x="5778517" y="6096209"/>
            <a:ext cx="6101254" cy="584775"/>
          </a:xfrm>
          <a:prstGeom prst="rect">
            <a:avLst/>
          </a:prstGeom>
          <a:noFill/>
        </p:spPr>
        <p:txBody>
          <a:bodyPr wrap="square">
            <a:spAutoFit/>
          </a:bodyPr>
          <a:lstStyle/>
          <a:p>
            <a:r>
              <a:rPr lang="en-US" sz="1600" strike="noStrike" spc="-1" dirty="0"/>
              <a:t>Journal of Internal Medicine, Volume: 283, Issue: 6, Pages: 516-529, First published: 05 March 2018, DOI: (10.1111/joim.12752) </a:t>
            </a:r>
          </a:p>
        </p:txBody>
      </p:sp>
      <p:sp>
        <p:nvSpPr>
          <p:cNvPr id="7" name="TextBox 6">
            <a:extLst>
              <a:ext uri="{FF2B5EF4-FFF2-40B4-BE49-F238E27FC236}">
                <a16:creationId xmlns:a16="http://schemas.microsoft.com/office/drawing/2014/main" id="{BB9962D9-8153-4278-B8CA-6F90EE9BC2B8}"/>
              </a:ext>
            </a:extLst>
          </p:cNvPr>
          <p:cNvSpPr txBox="1"/>
          <p:nvPr/>
        </p:nvSpPr>
        <p:spPr>
          <a:xfrm>
            <a:off x="483475" y="2781381"/>
            <a:ext cx="3675993" cy="1569660"/>
          </a:xfrm>
          <a:prstGeom prst="rect">
            <a:avLst/>
          </a:prstGeom>
          <a:noFill/>
        </p:spPr>
        <p:txBody>
          <a:bodyPr wrap="square">
            <a:spAutoFit/>
          </a:bodyPr>
          <a:lstStyle/>
          <a:p>
            <a:r>
              <a:rPr lang="en-US" sz="2400" dirty="0">
                <a:effectLst/>
                <a:ea typeface="Calibri" panose="020F0502020204030204" pitchFamily="34" charset="0"/>
              </a:rPr>
              <a:t>Negative consequences of BS affect the quality of patient care HCWs health, and the health care system </a:t>
            </a:r>
            <a:endParaRPr lang="en-US" sz="2400" dirty="0"/>
          </a:p>
        </p:txBody>
      </p:sp>
    </p:spTree>
    <p:extLst>
      <p:ext uri="{BB962C8B-B14F-4D97-AF65-F5344CB8AC3E}">
        <p14:creationId xmlns:p14="http://schemas.microsoft.com/office/powerpoint/2010/main" val="247840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9E53-9C5B-4872-B11A-DCAE0A136DDE}"/>
              </a:ext>
            </a:extLst>
          </p:cNvPr>
          <p:cNvSpPr>
            <a:spLocks noGrp="1"/>
          </p:cNvSpPr>
          <p:nvPr>
            <p:ph type="title"/>
          </p:nvPr>
        </p:nvSpPr>
        <p:spPr>
          <a:xfrm>
            <a:off x="1143001" y="114022"/>
            <a:ext cx="9905998" cy="1478570"/>
          </a:xfrm>
        </p:spPr>
        <p:txBody>
          <a:bodyPr/>
          <a:lstStyle/>
          <a:p>
            <a:pPr algn="ctr"/>
            <a:r>
              <a:rPr lang="en-US" dirty="0">
                <a:solidFill>
                  <a:srgbClr val="FFFF00"/>
                </a:solidFill>
              </a:rPr>
              <a:t>Reduce burnout level-prevention</a:t>
            </a:r>
          </a:p>
        </p:txBody>
      </p:sp>
      <p:pic>
        <p:nvPicPr>
          <p:cNvPr id="2050" name="Picture 2">
            <a:extLst>
              <a:ext uri="{FF2B5EF4-FFF2-40B4-BE49-F238E27FC236}">
                <a16:creationId xmlns:a16="http://schemas.microsoft.com/office/drawing/2014/main" id="{663AC0AA-6202-439E-AF71-5AB12D6952B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8126" y="1243579"/>
            <a:ext cx="5693979" cy="4766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2" name="Picture 4">
            <a:extLst>
              <a:ext uri="{FF2B5EF4-FFF2-40B4-BE49-F238E27FC236}">
                <a16:creationId xmlns:a16="http://schemas.microsoft.com/office/drawing/2014/main" id="{3D7A2ACE-CD80-442C-B875-C1D2798D5A3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1229075"/>
            <a:ext cx="5693979" cy="4766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9F4E7242-DFC7-439C-B613-393E67CDCF1B}"/>
              </a:ext>
            </a:extLst>
          </p:cNvPr>
          <p:cNvSpPr txBox="1"/>
          <p:nvPr/>
        </p:nvSpPr>
        <p:spPr>
          <a:xfrm>
            <a:off x="5837431" y="6024248"/>
            <a:ext cx="6101254" cy="889795"/>
          </a:xfrm>
          <a:prstGeom prst="rect">
            <a:avLst/>
          </a:prstGeom>
          <a:noFill/>
        </p:spPr>
        <p:txBody>
          <a:bodyPr wrap="square">
            <a:spAutoFit/>
          </a:bodyPr>
          <a:lstStyle/>
          <a:p>
            <a:pPr lvl="0">
              <a:lnSpc>
                <a:spcPct val="110000"/>
              </a:lnSpc>
              <a:defRPr/>
            </a:pPr>
            <a:r>
              <a:rPr lang="en-US" sz="1600" cap="all" dirty="0"/>
              <a:t>Medscape Access (no date b) Medscape. Available at: https://www.medscape.com/slideshow/2024-lifestyle-burnout-6016865?icd=login_success_email_match_norm#8</a:t>
            </a:r>
            <a:endParaRPr kumimoji="0" lang="en-US" sz="1600" b="0" i="0" u="none" strike="noStrike" cap="all" spc="0" normalizeH="0" noProof="0" dirty="0">
              <a:ln>
                <a:noFill/>
              </a:ln>
              <a:effectLst/>
              <a:uLnTx/>
              <a:uFillTx/>
            </a:endParaRPr>
          </a:p>
        </p:txBody>
      </p:sp>
    </p:spTree>
    <p:extLst>
      <p:ext uri="{BB962C8B-B14F-4D97-AF65-F5344CB8AC3E}">
        <p14:creationId xmlns:p14="http://schemas.microsoft.com/office/powerpoint/2010/main" val="317886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B38558-5389-4817-936F-FD62560C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CCB252B9-42EF-4414-AA22-2A95C1819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F9C2C800-C3E3-4317-A3CC-1558D71F14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4" name="Picture 3">
            <a:extLst>
              <a:ext uri="{FF2B5EF4-FFF2-40B4-BE49-F238E27FC236}">
                <a16:creationId xmlns:a16="http://schemas.microsoft.com/office/drawing/2014/main" id="{007E4784-8426-4FA6-8477-8DE92FCD8B69}"/>
              </a:ext>
            </a:extLst>
          </p:cNvPr>
          <p:cNvPicPr>
            <a:picLocks noChangeAspect="1"/>
          </p:cNvPicPr>
          <p:nvPr/>
        </p:nvPicPr>
        <p:blipFill rotWithShape="1">
          <a:blip r:embed="rId4">
            <a:alphaModFix/>
          </a:blip>
          <a:srcRect t="10476" b="20059"/>
          <a:stretch/>
        </p:blipFill>
        <p:spPr>
          <a:xfrm>
            <a:off x="3611" y="-14277"/>
            <a:ext cx="12188389" cy="6857990"/>
          </a:xfrm>
          <a:prstGeom prst="rect">
            <a:avLst/>
          </a:prstGeom>
        </p:spPr>
      </p:pic>
      <p:grpSp>
        <p:nvGrpSpPr>
          <p:cNvPr id="15" name="Group 14">
            <a:extLst>
              <a:ext uri="{FF2B5EF4-FFF2-40B4-BE49-F238E27FC236}">
                <a16:creationId xmlns:a16="http://schemas.microsoft.com/office/drawing/2014/main" id="{15502586-682B-4EDF-9515-674BB4E1CD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16" name="Round Diagonal Corner Rectangle 7">
              <a:extLst>
                <a:ext uri="{FF2B5EF4-FFF2-40B4-BE49-F238E27FC236}">
                  <a16:creationId xmlns:a16="http://schemas.microsoft.com/office/drawing/2014/main" id="{C4491F87-B86B-413A-ACCD-56525E533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4A25545-7FDA-465A-8546-9D927F8286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37" name="Freeform 32">
                <a:extLst>
                  <a:ext uri="{FF2B5EF4-FFF2-40B4-BE49-F238E27FC236}">
                    <a16:creationId xmlns:a16="http://schemas.microsoft.com/office/drawing/2014/main" id="{0AC67F09-E0D9-410A-A4DE-72D31697E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38" name="Freeform 33">
                <a:extLst>
                  <a:ext uri="{FF2B5EF4-FFF2-40B4-BE49-F238E27FC236}">
                    <a16:creationId xmlns:a16="http://schemas.microsoft.com/office/drawing/2014/main" id="{B78F2FDE-85C9-4650-919F-C35464007D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39" name="Freeform 34">
                <a:extLst>
                  <a:ext uri="{FF2B5EF4-FFF2-40B4-BE49-F238E27FC236}">
                    <a16:creationId xmlns:a16="http://schemas.microsoft.com/office/drawing/2014/main" id="{57DD2F8B-5242-455C-B03F-E2F6B6732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40" name="Freeform 37">
                <a:extLst>
                  <a:ext uri="{FF2B5EF4-FFF2-40B4-BE49-F238E27FC236}">
                    <a16:creationId xmlns:a16="http://schemas.microsoft.com/office/drawing/2014/main" id="{B8CE3E90-8A76-4CD5-B28C-D71FF371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8" name="Group 17">
              <a:extLst>
                <a:ext uri="{FF2B5EF4-FFF2-40B4-BE49-F238E27FC236}">
                  <a16:creationId xmlns:a16="http://schemas.microsoft.com/office/drawing/2014/main" id="{4C374541-D033-4B72-A232-5461EEAD4D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1" name="Freeform 35">
                <a:extLst>
                  <a:ext uri="{FF2B5EF4-FFF2-40B4-BE49-F238E27FC236}">
                    <a16:creationId xmlns:a16="http://schemas.microsoft.com/office/drawing/2014/main" id="{94766BAB-FE6E-4247-886B-736F831FE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2" name="Freeform 36">
                <a:extLst>
                  <a:ext uri="{FF2B5EF4-FFF2-40B4-BE49-F238E27FC236}">
                    <a16:creationId xmlns:a16="http://schemas.microsoft.com/office/drawing/2014/main" id="{3C954FB2-C7A0-468C-8AD2-C278DCA64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3" name="Freeform 38">
                <a:extLst>
                  <a:ext uri="{FF2B5EF4-FFF2-40B4-BE49-F238E27FC236}">
                    <a16:creationId xmlns:a16="http://schemas.microsoft.com/office/drawing/2014/main" id="{F52FBFD5-A528-4DB8-A802-814A7E421D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4" name="Freeform 39">
                <a:extLst>
                  <a:ext uri="{FF2B5EF4-FFF2-40B4-BE49-F238E27FC236}">
                    <a16:creationId xmlns:a16="http://schemas.microsoft.com/office/drawing/2014/main" id="{E57CCB6D-72AF-4D41-8C6C-9750D43DC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5" name="Freeform 40">
                <a:extLst>
                  <a:ext uri="{FF2B5EF4-FFF2-40B4-BE49-F238E27FC236}">
                    <a16:creationId xmlns:a16="http://schemas.microsoft.com/office/drawing/2014/main" id="{19D203AA-CF94-405B-800C-0C79855218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6" name="Rectangle 41">
                <a:extLst>
                  <a:ext uri="{FF2B5EF4-FFF2-40B4-BE49-F238E27FC236}">
                    <a16:creationId xmlns:a16="http://schemas.microsoft.com/office/drawing/2014/main" id="{7D053665-E810-419F-9D63-2A54CB477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19" name="Group 18">
              <a:extLst>
                <a:ext uri="{FF2B5EF4-FFF2-40B4-BE49-F238E27FC236}">
                  <a16:creationId xmlns:a16="http://schemas.microsoft.com/office/drawing/2014/main" id="{DEAF6153-6BF6-448C-81C1-2817B0F7800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7" name="Freeform 32">
                <a:extLst>
                  <a:ext uri="{FF2B5EF4-FFF2-40B4-BE49-F238E27FC236}">
                    <a16:creationId xmlns:a16="http://schemas.microsoft.com/office/drawing/2014/main" id="{A7E0D3C0-552C-4741-AFBE-E665CEA06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8" name="Freeform 33">
                <a:extLst>
                  <a:ext uri="{FF2B5EF4-FFF2-40B4-BE49-F238E27FC236}">
                    <a16:creationId xmlns:a16="http://schemas.microsoft.com/office/drawing/2014/main" id="{CAF96EBF-4E74-4F88-BD05-A4AE1694A4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9" name="Freeform 34">
                <a:extLst>
                  <a:ext uri="{FF2B5EF4-FFF2-40B4-BE49-F238E27FC236}">
                    <a16:creationId xmlns:a16="http://schemas.microsoft.com/office/drawing/2014/main" id="{D49C51B9-E4E4-410D-8AAB-7E308A1D45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0" name="Freeform 37">
                <a:extLst>
                  <a:ext uri="{FF2B5EF4-FFF2-40B4-BE49-F238E27FC236}">
                    <a16:creationId xmlns:a16="http://schemas.microsoft.com/office/drawing/2014/main" id="{354F0627-1BD6-4455-967A-32DB31C82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0" name="Group 19">
              <a:extLst>
                <a:ext uri="{FF2B5EF4-FFF2-40B4-BE49-F238E27FC236}">
                  <a16:creationId xmlns:a16="http://schemas.microsoft.com/office/drawing/2014/main" id="{BC21AED9-0CB5-426C-A1C4-6EEB548050D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21" name="Freeform 35">
                <a:extLst>
                  <a:ext uri="{FF2B5EF4-FFF2-40B4-BE49-F238E27FC236}">
                    <a16:creationId xmlns:a16="http://schemas.microsoft.com/office/drawing/2014/main" id="{8D8A778B-9916-47AC-A28A-07F01A83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2" name="Freeform 36">
                <a:extLst>
                  <a:ext uri="{FF2B5EF4-FFF2-40B4-BE49-F238E27FC236}">
                    <a16:creationId xmlns:a16="http://schemas.microsoft.com/office/drawing/2014/main" id="{65323B96-DF0E-463C-B290-C22D3C5532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3" name="Freeform 38">
                <a:extLst>
                  <a:ext uri="{FF2B5EF4-FFF2-40B4-BE49-F238E27FC236}">
                    <a16:creationId xmlns:a16="http://schemas.microsoft.com/office/drawing/2014/main" id="{65A0E255-1142-422E-A62A-5044177C5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4" name="Freeform 39">
                <a:extLst>
                  <a:ext uri="{FF2B5EF4-FFF2-40B4-BE49-F238E27FC236}">
                    <a16:creationId xmlns:a16="http://schemas.microsoft.com/office/drawing/2014/main" id="{233A955D-DB0D-42F8-B490-E01FB9C45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5" name="Freeform 40">
                <a:extLst>
                  <a:ext uri="{FF2B5EF4-FFF2-40B4-BE49-F238E27FC236}">
                    <a16:creationId xmlns:a16="http://schemas.microsoft.com/office/drawing/2014/main" id="{F0F0C29B-EB52-470C-AF64-FC54F5C250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6" name="Rectangle 41">
                <a:extLst>
                  <a:ext uri="{FF2B5EF4-FFF2-40B4-BE49-F238E27FC236}">
                    <a16:creationId xmlns:a16="http://schemas.microsoft.com/office/drawing/2014/main" id="{A6C0E942-454D-483D-84FB-89308C8F15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2" name="Title 1">
            <a:extLst>
              <a:ext uri="{FF2B5EF4-FFF2-40B4-BE49-F238E27FC236}">
                <a16:creationId xmlns:a16="http://schemas.microsoft.com/office/drawing/2014/main" id="{187CDB4B-1423-4716-8339-FFF10645967D}"/>
              </a:ext>
            </a:extLst>
          </p:cNvPr>
          <p:cNvSpPr>
            <a:spLocks noGrp="1"/>
          </p:cNvSpPr>
          <p:nvPr>
            <p:ph type="title"/>
          </p:nvPr>
        </p:nvSpPr>
        <p:spPr>
          <a:xfrm>
            <a:off x="1143001" y="1007533"/>
            <a:ext cx="9905998" cy="1092200"/>
          </a:xfrm>
        </p:spPr>
        <p:txBody>
          <a:bodyPr>
            <a:normAutofit/>
          </a:bodyPr>
          <a:lstStyle/>
          <a:p>
            <a:pPr algn="ctr"/>
            <a:r>
              <a:rPr lang="en-US" dirty="0">
                <a:solidFill>
                  <a:srgbClr val="FFFF00"/>
                </a:solidFill>
              </a:rPr>
              <a:t>Evolution of Artificial intelligence</a:t>
            </a:r>
          </a:p>
        </p:txBody>
      </p:sp>
      <p:graphicFrame>
        <p:nvGraphicFramePr>
          <p:cNvPr id="6" name="Content Placeholder 2">
            <a:extLst>
              <a:ext uri="{FF2B5EF4-FFF2-40B4-BE49-F238E27FC236}">
                <a16:creationId xmlns:a16="http://schemas.microsoft.com/office/drawing/2014/main" id="{DEEF6F87-C589-04D3-F699-BFF4A1AA3580}"/>
              </a:ext>
            </a:extLst>
          </p:cNvPr>
          <p:cNvGraphicFramePr>
            <a:graphicFrameLocks noGrp="1"/>
          </p:cNvGraphicFramePr>
          <p:nvPr>
            <p:ph idx="1"/>
            <p:extLst>
              <p:ext uri="{D42A27DB-BD31-4B8C-83A1-F6EECF244321}">
                <p14:modId xmlns:p14="http://schemas.microsoft.com/office/powerpoint/2010/main" val="2317956978"/>
              </p:ext>
            </p:extLst>
          </p:nvPr>
        </p:nvGraphicFramePr>
        <p:xfrm>
          <a:off x="1143001" y="2252134"/>
          <a:ext cx="9905999" cy="34543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346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E64477DA-553A-4747-8FA2-27CBE9F8810E}"/>
              </a:ext>
            </a:extLst>
          </p:cNvPr>
          <p:cNvSpPr>
            <a:spLocks noGrp="1"/>
          </p:cNvSpPr>
          <p:nvPr>
            <p:ph type="title"/>
          </p:nvPr>
        </p:nvSpPr>
        <p:spPr>
          <a:xfrm>
            <a:off x="3009900" y="173528"/>
            <a:ext cx="7216666" cy="1478570"/>
          </a:xfrm>
        </p:spPr>
        <p:txBody>
          <a:bodyPr>
            <a:normAutofit/>
          </a:bodyPr>
          <a:lstStyle/>
          <a:p>
            <a:r>
              <a:rPr lang="en-US" dirty="0">
                <a:solidFill>
                  <a:srgbClr val="FFFF00"/>
                </a:solidFill>
                <a:effectLst/>
                <a:ea typeface="Calibri" panose="020F0502020204030204" pitchFamily="34" charset="0"/>
                <a:cs typeface="Arial" panose="020B0604020202020204" pitchFamily="34" charset="0"/>
              </a:rPr>
              <a:t>AI contribution in burnout</a:t>
            </a:r>
            <a:endParaRPr lang="en-US" dirty="0">
              <a:solidFill>
                <a:srgbClr val="FFFF00"/>
              </a:solidFill>
            </a:endParaRPr>
          </a:p>
        </p:txBody>
      </p:sp>
      <p:pic>
        <p:nvPicPr>
          <p:cNvPr id="5" name="Picture 4">
            <a:extLst>
              <a:ext uri="{FF2B5EF4-FFF2-40B4-BE49-F238E27FC236}">
                <a16:creationId xmlns:a16="http://schemas.microsoft.com/office/drawing/2014/main" id="{E5BC88CE-6061-47FC-B86B-3C1C6D2B2086}"/>
              </a:ext>
            </a:extLst>
          </p:cNvPr>
          <p:cNvPicPr>
            <a:picLocks noChangeAspect="1"/>
          </p:cNvPicPr>
          <p:nvPr/>
        </p:nvPicPr>
        <p:blipFill rotWithShape="1">
          <a:blip r:embed="rId4"/>
          <a:srcRect l="32743" r="22307"/>
          <a:stretch/>
        </p:blipFill>
        <p:spPr>
          <a:xfrm>
            <a:off x="5964" y="17916"/>
            <a:ext cx="2156211" cy="6857990"/>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Rectangle 17">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42">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Rectangle 54">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C7AEBC9B-D4E0-423D-BB69-66E2ACB268F7}"/>
              </a:ext>
            </a:extLst>
          </p:cNvPr>
          <p:cNvSpPr>
            <a:spLocks noGrp="1"/>
          </p:cNvSpPr>
          <p:nvPr>
            <p:ph idx="1"/>
          </p:nvPr>
        </p:nvSpPr>
        <p:spPr>
          <a:xfrm>
            <a:off x="2052637" y="1727201"/>
            <a:ext cx="10153651" cy="4965699"/>
          </a:xfrm>
        </p:spPr>
        <p:txBody>
          <a:bodyPr>
            <a:normAutofit/>
          </a:bodyPr>
          <a:lstStyle/>
          <a:p>
            <a:pPr>
              <a:lnSpc>
                <a:spcPct val="110000"/>
              </a:lnSpc>
            </a:pPr>
            <a:r>
              <a:rPr lang="en-US" u="sng" dirty="0">
                <a:latin typeface="+mj-lt"/>
                <a:ea typeface="Calibri" panose="020F0502020204030204" pitchFamily="34" charset="0"/>
                <a:cs typeface="Arial" panose="020B0604020202020204" pitchFamily="34" charset="0"/>
              </a:rPr>
              <a:t>O</a:t>
            </a:r>
            <a:r>
              <a:rPr lang="en-US" u="sng" dirty="0">
                <a:effectLst/>
                <a:latin typeface="+mj-lt"/>
                <a:ea typeface="Calibri" panose="020F0502020204030204" pitchFamily="34" charset="0"/>
                <a:cs typeface="Arial" panose="020B0604020202020204" pitchFamily="34" charset="0"/>
              </a:rPr>
              <a:t>verwork</a:t>
            </a:r>
            <a:r>
              <a:rPr lang="en-US" dirty="0">
                <a:effectLst/>
                <a:latin typeface="+mj-lt"/>
                <a:ea typeface="Calibri" panose="020F0502020204030204" pitchFamily="34" charset="0"/>
                <a:cs typeface="Arial" panose="020B0604020202020204" pitchFamily="34" charset="0"/>
              </a:rPr>
              <a:t> is one dimension of burnout that employers, policymakers, and individuals need to consider in the age of AI. </a:t>
            </a:r>
          </a:p>
          <a:p>
            <a:pPr>
              <a:lnSpc>
                <a:spcPct val="110000"/>
              </a:lnSpc>
            </a:pPr>
            <a:r>
              <a:rPr lang="en-US" u="sng" dirty="0">
                <a:latin typeface="+mj-lt"/>
                <a:ea typeface="Calibri" panose="020F0502020204030204" pitchFamily="34" charset="0"/>
                <a:cs typeface="Arial" panose="020B0604020202020204" pitchFamily="34" charset="0"/>
              </a:rPr>
              <a:t>D</a:t>
            </a:r>
            <a:r>
              <a:rPr lang="en-US" u="sng" dirty="0">
                <a:effectLst/>
                <a:latin typeface="+mj-lt"/>
                <a:ea typeface="Calibri" panose="020F0502020204030204" pitchFamily="34" charset="0"/>
                <a:cs typeface="Arial" panose="020B0604020202020204" pitchFamily="34" charset="0"/>
              </a:rPr>
              <a:t>igital overload </a:t>
            </a:r>
            <a:r>
              <a:rPr lang="en-US" dirty="0">
                <a:effectLst/>
                <a:latin typeface="+mj-lt"/>
                <a:ea typeface="Calibri" panose="020F0502020204030204" pitchFamily="34" charset="0"/>
                <a:cs typeface="Arial" panose="020B0604020202020204" pitchFamily="34" charset="0"/>
              </a:rPr>
              <a:t>e.g. </a:t>
            </a:r>
            <a:r>
              <a:rPr lang="en-US" dirty="0" err="1">
                <a:effectLst/>
                <a:latin typeface="+mj-lt"/>
                <a:ea typeface="Calibri" panose="020F0502020204030204" pitchFamily="34" charset="0"/>
                <a:cs typeface="Arial" panose="020B0604020202020204" pitchFamily="34" charset="0"/>
              </a:rPr>
              <a:t>ChatGPT</a:t>
            </a:r>
            <a:r>
              <a:rPr lang="en-US" dirty="0">
                <a:effectLst/>
                <a:latin typeface="+mj-lt"/>
                <a:ea typeface="Calibri" panose="020F0502020204030204" pitchFamily="34" charset="0"/>
                <a:cs typeface="Arial" panose="020B0604020202020204" pitchFamily="34" charset="0"/>
              </a:rPr>
              <a:t> </a:t>
            </a:r>
            <a:r>
              <a:rPr lang="en-US" dirty="0">
                <a:effectLst/>
                <a:latin typeface="+mj-lt"/>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usher in shorter workweeks</a:t>
            </a:r>
            <a:r>
              <a:rPr lang="en-US" dirty="0">
                <a:effectLst/>
                <a:latin typeface="+mj-lt"/>
                <a:ea typeface="Calibri" panose="020F0502020204030204" pitchFamily="34" charset="0"/>
                <a:cs typeface="Arial" panose="020B0604020202020204" pitchFamily="34" charset="0"/>
              </a:rPr>
              <a:t>, overwhelming that people will need a day of rest to reset, according to the ESG team at Jefferies, an investment bank.</a:t>
            </a:r>
          </a:p>
          <a:p>
            <a:pPr>
              <a:lnSpc>
                <a:spcPct val="110000"/>
              </a:lnSpc>
            </a:pPr>
            <a:r>
              <a:rPr lang="en-US" dirty="0">
                <a:effectLst/>
                <a:latin typeface="+mj-lt"/>
                <a:ea typeface="Calibri" panose="020F0502020204030204" pitchFamily="34" charset="0"/>
                <a:cs typeface="Arial" panose="020B0604020202020204" pitchFamily="34" charset="0"/>
              </a:rPr>
              <a:t>Shifting lower-level tasks to an AI can come with advantages, but it can also mean more people are practicing at the top of their license. This is the experience of doing work at the highest level for which one is trained.</a:t>
            </a:r>
          </a:p>
          <a:p>
            <a:pPr>
              <a:lnSpc>
                <a:spcPct val="110000"/>
              </a:lnSpc>
            </a:pP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pPr>
            <a:endParaRPr lang="en-US" sz="1500" dirty="0"/>
          </a:p>
        </p:txBody>
      </p:sp>
    </p:spTree>
    <p:extLst>
      <p:ext uri="{BB962C8B-B14F-4D97-AF65-F5344CB8AC3E}">
        <p14:creationId xmlns:p14="http://schemas.microsoft.com/office/powerpoint/2010/main" val="364874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7866-7D83-4610-8744-39936529E8EF}"/>
              </a:ext>
            </a:extLst>
          </p:cNvPr>
          <p:cNvSpPr>
            <a:spLocks noGrp="1"/>
          </p:cNvSpPr>
          <p:nvPr>
            <p:ph type="title"/>
          </p:nvPr>
        </p:nvSpPr>
        <p:spPr>
          <a:xfrm>
            <a:off x="869732" y="0"/>
            <a:ext cx="9905998" cy="1478570"/>
          </a:xfrm>
        </p:spPr>
        <p:txBody>
          <a:bodyPr>
            <a:normAutofit/>
          </a:bodyPr>
          <a:lstStyle/>
          <a:p>
            <a:pPr algn="ctr"/>
            <a:r>
              <a:rPr lang="en-US" sz="3600" dirty="0">
                <a:solidFill>
                  <a:srgbClr val="FFFF00"/>
                </a:solidFill>
                <a:effectLst/>
                <a:ea typeface="Calibri" panose="020F0502020204030204" pitchFamily="34" charset="0"/>
                <a:cs typeface="Arial" panose="020B0604020202020204" pitchFamily="34" charset="0"/>
              </a:rPr>
              <a:t>AI contribution in burnout (Cont.)</a:t>
            </a:r>
            <a:endParaRPr lang="en-US" dirty="0"/>
          </a:p>
        </p:txBody>
      </p:sp>
      <p:sp>
        <p:nvSpPr>
          <p:cNvPr id="3" name="Content Placeholder 2">
            <a:extLst>
              <a:ext uri="{FF2B5EF4-FFF2-40B4-BE49-F238E27FC236}">
                <a16:creationId xmlns:a16="http://schemas.microsoft.com/office/drawing/2014/main" id="{B322F5E1-FA29-4036-AAF9-ABECA966A9D4}"/>
              </a:ext>
            </a:extLst>
          </p:cNvPr>
          <p:cNvSpPr>
            <a:spLocks noGrp="1"/>
          </p:cNvSpPr>
          <p:nvPr>
            <p:ph idx="1"/>
          </p:nvPr>
        </p:nvSpPr>
        <p:spPr>
          <a:xfrm>
            <a:off x="126124" y="1240222"/>
            <a:ext cx="9396247" cy="5423338"/>
          </a:xfrm>
        </p:spPr>
        <p:txBody>
          <a:bodyPr anchor="ctr">
            <a:normAutofit/>
          </a:bodyPr>
          <a:lstStyle/>
          <a:p>
            <a:pPr>
              <a:lnSpc>
                <a:spcPct val="110000"/>
              </a:lnSpc>
            </a:pPr>
            <a:r>
              <a:rPr lang="en-US" u="sng" dirty="0">
                <a:effectLst/>
                <a:ea typeface="Calibri" panose="020F0502020204030204" pitchFamily="34" charset="0"/>
                <a:cs typeface="Arial" panose="020B0604020202020204" pitchFamily="34" charset="0"/>
              </a:rPr>
              <a:t>Job insecurity: </a:t>
            </a:r>
          </a:p>
          <a:p>
            <a:pPr>
              <a:lnSpc>
                <a:spcPct val="110000"/>
              </a:lnSpc>
            </a:pPr>
            <a:r>
              <a:rPr lang="en-US" dirty="0">
                <a:ea typeface="Calibri" panose="020F0502020204030204" pitchFamily="34" charset="0"/>
                <a:cs typeface="Arial" panose="020B0604020202020204" pitchFamily="34" charset="0"/>
              </a:rPr>
              <a:t>CNBC/SurveyMonkey Workforce Survey </a:t>
            </a:r>
            <a:r>
              <a:rPr lang="en-US" dirty="0">
                <a:effectLst/>
                <a:ea typeface="Calibri" panose="020F0502020204030204" pitchFamily="34" charset="0"/>
                <a:cs typeface="Arial" panose="020B0604020202020204" pitchFamily="34" charset="0"/>
              </a:rPr>
              <a:t>24% of workers are worried AI will take away their jobs, according to.  a study </a:t>
            </a:r>
            <a:r>
              <a:rPr lang="en-US" dirty="0">
                <a:ea typeface="Calibri" panose="020F0502020204030204" pitchFamily="34" charset="0"/>
                <a:cs typeface="Arial" panose="020B0604020202020204" pitchFamily="34" charset="0"/>
              </a:rPr>
              <a:t>of hospitality industry workers in China</a:t>
            </a:r>
            <a:r>
              <a:rPr lang="en-US" dirty="0">
                <a:effectLst/>
                <a:ea typeface="Calibri" panose="020F0502020204030204" pitchFamily="34" charset="0"/>
                <a:cs typeface="Arial" panose="020B0604020202020204" pitchFamily="34" charset="0"/>
              </a:rPr>
              <a:t> revealed that anxiety about AI-driven job losses increases the likelihood of burnout.</a:t>
            </a:r>
          </a:p>
          <a:p>
            <a:pPr>
              <a:lnSpc>
                <a:spcPct val="110000"/>
              </a:lnSpc>
            </a:pPr>
            <a:r>
              <a:rPr lang="en-US" dirty="0">
                <a:effectLst/>
                <a:ea typeface="Calibri" panose="020F0502020204030204" pitchFamily="34" charset="0"/>
              </a:rPr>
              <a:t>Workers with a high level of knowledge about AI perceive a very uncertain future for themselves; they fear that AI will be able to replace them with ease. </a:t>
            </a:r>
          </a:p>
          <a:p>
            <a:pPr>
              <a:lnSpc>
                <a:spcPct val="110000"/>
              </a:lnSpc>
            </a:pPr>
            <a:r>
              <a:rPr lang="en-US" dirty="0">
                <a:effectLst/>
                <a:ea typeface="Calibri" panose="020F0502020204030204" pitchFamily="34" charset="0"/>
              </a:rPr>
              <a:t>They experience stress and emotional exhaustion because they feel that their jobs are insecure. (Ito and Brotheridge, 2001)</a:t>
            </a:r>
            <a:endParaRPr lang="en-US" dirty="0">
              <a:effectLst/>
              <a:ea typeface="Calibri" panose="020F0502020204030204" pitchFamily="34" charset="0"/>
              <a:cs typeface="Arial" panose="020B0604020202020204" pitchFamily="34" charset="0"/>
            </a:endParaRPr>
          </a:p>
          <a:p>
            <a:pPr>
              <a:lnSpc>
                <a:spcPct val="110000"/>
              </a:lnSpc>
            </a:pPr>
            <a:endParaRPr lang="en-US" sz="1300" dirty="0"/>
          </a:p>
        </p:txBody>
      </p:sp>
      <p:pic>
        <p:nvPicPr>
          <p:cNvPr id="4" name="Picture 3">
            <a:extLst>
              <a:ext uri="{FF2B5EF4-FFF2-40B4-BE49-F238E27FC236}">
                <a16:creationId xmlns:a16="http://schemas.microsoft.com/office/drawing/2014/main" id="{952C08C0-2B9F-4EA7-9C9F-85969B398CE0}"/>
              </a:ext>
            </a:extLst>
          </p:cNvPr>
          <p:cNvPicPr>
            <a:picLocks noChangeAspect="1"/>
          </p:cNvPicPr>
          <p:nvPr/>
        </p:nvPicPr>
        <p:blipFill rotWithShape="1">
          <a:blip r:embed="rId3"/>
          <a:srcRect l="7616" r="11438" b="1"/>
          <a:stretch/>
        </p:blipFill>
        <p:spPr>
          <a:xfrm>
            <a:off x="9402544" y="1993225"/>
            <a:ext cx="2555051" cy="3556238"/>
          </a:xfrm>
          <a:prstGeom prst="ellipse">
            <a:avLst/>
          </a:prstGeom>
          <a:ln>
            <a:noFill/>
          </a:ln>
          <a:effectLst>
            <a:softEdge rad="112500"/>
          </a:effectLst>
        </p:spPr>
      </p:pic>
    </p:spTree>
    <p:extLst>
      <p:ext uri="{BB962C8B-B14F-4D97-AF65-F5344CB8AC3E}">
        <p14:creationId xmlns:p14="http://schemas.microsoft.com/office/powerpoint/2010/main" val="12805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2AD4-82A5-49F5-97F8-D1A802F77EA6}"/>
              </a:ext>
            </a:extLst>
          </p:cNvPr>
          <p:cNvSpPr>
            <a:spLocks noGrp="1"/>
          </p:cNvSpPr>
          <p:nvPr>
            <p:ph type="title"/>
          </p:nvPr>
        </p:nvSpPr>
        <p:spPr>
          <a:xfrm>
            <a:off x="1141413" y="271677"/>
            <a:ext cx="9905998" cy="1478570"/>
          </a:xfrm>
        </p:spPr>
        <p:txBody>
          <a:bodyPr/>
          <a:lstStyle/>
          <a:p>
            <a:r>
              <a:rPr lang="en-US" dirty="0">
                <a:solidFill>
                  <a:srgbClr val="FFFF00"/>
                </a:solidFill>
              </a:rPr>
              <a:t>AI contribution in burnout (Cont.)</a:t>
            </a:r>
          </a:p>
        </p:txBody>
      </p:sp>
      <p:sp>
        <p:nvSpPr>
          <p:cNvPr id="3" name="Content Placeholder 2">
            <a:extLst>
              <a:ext uri="{FF2B5EF4-FFF2-40B4-BE49-F238E27FC236}">
                <a16:creationId xmlns:a16="http://schemas.microsoft.com/office/drawing/2014/main" id="{CBCCC2D0-E051-40F0-BF1C-9EFC1A1C4842}"/>
              </a:ext>
            </a:extLst>
          </p:cNvPr>
          <p:cNvSpPr>
            <a:spLocks noGrp="1"/>
          </p:cNvSpPr>
          <p:nvPr>
            <p:ph idx="1"/>
          </p:nvPr>
        </p:nvSpPr>
        <p:spPr>
          <a:xfrm>
            <a:off x="704194" y="1750247"/>
            <a:ext cx="10343218" cy="4745146"/>
          </a:xfrm>
        </p:spPr>
        <p:txBody>
          <a:bodyPr>
            <a:normAutofit fontScale="92500" lnSpcReduction="20000"/>
          </a:bodyPr>
          <a:lstStyle/>
          <a:p>
            <a:r>
              <a:rPr lang="en-US" sz="2600" u="sng" dirty="0"/>
              <a:t>Lack of role clarity</a:t>
            </a:r>
          </a:p>
          <a:p>
            <a:r>
              <a:rPr lang="en-US" sz="2600" dirty="0"/>
              <a:t>According to Gallup, AI could make it more difficult for teams to know what is expected of them in terms of responsibilities and performance. Workers will need answers to these questions, and management might not know how to address them.</a:t>
            </a:r>
          </a:p>
          <a:p>
            <a:r>
              <a:rPr lang="en-US" sz="2600" u="sng" dirty="0"/>
              <a:t>Social isolation </a:t>
            </a:r>
          </a:p>
          <a:p>
            <a:r>
              <a:rPr lang="en-US" sz="2600" dirty="0"/>
              <a:t>chatbots are like eager coworkers who are always available to answer questions. AI system and less time in face-to-face communication with colleagues could lead to feelings of isolation or detachment from a team or project. A study from Simon Fraser University found that </a:t>
            </a:r>
            <a:r>
              <a:rPr lang="en-US" sz="2600" u="sng" dirty="0">
                <a:hlinkClick r:id="rId3">
                  <a:extLst>
                    <a:ext uri="{A12FA001-AC4F-418D-AE19-62706E023703}">
                      <ahyp:hlinkClr xmlns:ahyp="http://schemas.microsoft.com/office/drawing/2018/hyperlinkcolor" val="tx"/>
                    </a:ext>
                  </a:extLst>
                </a:hlinkClick>
              </a:rPr>
              <a:t>loneliness and lack of social support</a:t>
            </a:r>
            <a:r>
              <a:rPr lang="en-US" sz="2600" dirty="0"/>
              <a:t> were leading contributors of burnout.</a:t>
            </a:r>
          </a:p>
          <a:p>
            <a:endParaRPr lang="en-US" sz="2400" dirty="0"/>
          </a:p>
          <a:p>
            <a:endParaRPr lang="en-US" sz="2400" b="1" dirty="0"/>
          </a:p>
          <a:p>
            <a:endParaRPr lang="en-US" dirty="0"/>
          </a:p>
        </p:txBody>
      </p:sp>
    </p:spTree>
    <p:extLst>
      <p:ext uri="{BB962C8B-B14F-4D97-AF65-F5344CB8AC3E}">
        <p14:creationId xmlns:p14="http://schemas.microsoft.com/office/powerpoint/2010/main" val="91031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10CF7C68-C34C-47BD-B259-B7DE61796C55}"/>
              </a:ext>
            </a:extLst>
          </p:cNvPr>
          <p:cNvSpPr>
            <a:spLocks noGrp="1"/>
          </p:cNvSpPr>
          <p:nvPr>
            <p:ph type="title"/>
          </p:nvPr>
        </p:nvSpPr>
        <p:spPr>
          <a:xfrm>
            <a:off x="3525891" y="14066"/>
            <a:ext cx="6050713" cy="1478570"/>
          </a:xfrm>
        </p:spPr>
        <p:txBody>
          <a:bodyPr>
            <a:normAutofit/>
          </a:bodyPr>
          <a:lstStyle/>
          <a:p>
            <a:r>
              <a:rPr lang="en-US" dirty="0">
                <a:solidFill>
                  <a:srgbClr val="FFFF00"/>
                </a:solidFill>
              </a:rPr>
              <a:t>background</a:t>
            </a:r>
          </a:p>
        </p:txBody>
      </p:sp>
      <p:pic>
        <p:nvPicPr>
          <p:cNvPr id="5" name="Picture 4" descr="A robot using a laptop sitting on a blue chair">
            <a:extLst>
              <a:ext uri="{FF2B5EF4-FFF2-40B4-BE49-F238E27FC236}">
                <a16:creationId xmlns:a16="http://schemas.microsoft.com/office/drawing/2014/main" id="{406B407B-8181-712A-5A41-75DD9D2474C2}"/>
              </a:ext>
            </a:extLst>
          </p:cNvPr>
          <p:cNvPicPr>
            <a:picLocks noChangeAspect="1"/>
          </p:cNvPicPr>
          <p:nvPr/>
        </p:nvPicPr>
        <p:blipFill rotWithShape="1">
          <a:blip r:embed="rId5"/>
          <a:srcRect l="58300" r="3679"/>
          <a:stretch/>
        </p:blipFill>
        <p:spPr>
          <a:xfrm>
            <a:off x="-5596" y="10"/>
            <a:ext cx="2620992"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52113C20-740C-454A-A6B2-38E622A67227}"/>
              </a:ext>
            </a:extLst>
          </p:cNvPr>
          <p:cNvSpPr>
            <a:spLocks noGrp="1"/>
          </p:cNvSpPr>
          <p:nvPr>
            <p:ph idx="1"/>
          </p:nvPr>
        </p:nvSpPr>
        <p:spPr>
          <a:xfrm>
            <a:off x="2586037" y="1457763"/>
            <a:ext cx="9467849" cy="4973200"/>
          </a:xfrm>
        </p:spPr>
        <p:txBody>
          <a:bodyPr>
            <a:noAutofit/>
          </a:bodyPr>
          <a:lstStyle/>
          <a:p>
            <a:pPr>
              <a:lnSpc>
                <a:spcPct val="110000"/>
              </a:lnSpc>
            </a:pPr>
            <a:r>
              <a:rPr lang="en-US" b="0" i="0" dirty="0">
                <a:effectLst/>
              </a:rPr>
              <a:t>Burnout is a type of prolonged response to chronic emotional and interpersonal stressors on the job.</a:t>
            </a:r>
            <a:endParaRPr lang="en-US" dirty="0"/>
          </a:p>
          <a:p>
            <a:pPr>
              <a:lnSpc>
                <a:spcPct val="110000"/>
              </a:lnSpc>
            </a:pPr>
            <a:endParaRPr lang="en-US" b="0" i="0" dirty="0">
              <a:effectLst/>
            </a:endParaRPr>
          </a:p>
          <a:p>
            <a:pPr>
              <a:lnSpc>
                <a:spcPct val="110000"/>
              </a:lnSpc>
            </a:pPr>
            <a:r>
              <a:rPr lang="en-US" dirty="0"/>
              <a:t>It </a:t>
            </a:r>
            <a:r>
              <a:rPr lang="en-US" b="0" i="0" dirty="0">
                <a:effectLst/>
              </a:rPr>
              <a:t>can be exacerbated by the adoption of AI if organizations do not take adequate measures to prevent associated risks.</a:t>
            </a:r>
          </a:p>
          <a:p>
            <a:pPr>
              <a:lnSpc>
                <a:spcPct val="110000"/>
              </a:lnSpc>
            </a:pPr>
            <a:endParaRPr lang="en-US" b="0" i="0" dirty="0">
              <a:effectLst/>
            </a:endParaRPr>
          </a:p>
          <a:p>
            <a:pPr>
              <a:lnSpc>
                <a:spcPct val="110000"/>
              </a:lnSpc>
            </a:pPr>
            <a:r>
              <a:rPr lang="en-US" b="0" i="0" dirty="0">
                <a:effectLst/>
              </a:rPr>
              <a:t> In this article, we will explore the evolution of burnout</a:t>
            </a:r>
            <a:r>
              <a:rPr lang="en-US" dirty="0"/>
              <a:t> </a:t>
            </a:r>
            <a:r>
              <a:rPr lang="en-US" b="0" i="0" dirty="0">
                <a:effectLst/>
              </a:rPr>
              <a:t>and potential impact of AI on workplace burnout and propose solutions to foster a healthy and thriving work environment.</a:t>
            </a:r>
            <a:endParaRPr lang="en-US" dirty="0"/>
          </a:p>
        </p:txBody>
      </p:sp>
    </p:spTree>
    <p:extLst>
      <p:ext uri="{BB962C8B-B14F-4D97-AF65-F5344CB8AC3E}">
        <p14:creationId xmlns:p14="http://schemas.microsoft.com/office/powerpoint/2010/main" val="24363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7EBC00-6968-4989-9AF5-1566E9511E00}"/>
              </a:ext>
            </a:extLst>
          </p:cNvPr>
          <p:cNvSpPr>
            <a:spLocks noGrp="1"/>
          </p:cNvSpPr>
          <p:nvPr>
            <p:ph type="title"/>
          </p:nvPr>
        </p:nvSpPr>
        <p:spPr>
          <a:xfrm>
            <a:off x="300093" y="2512387"/>
            <a:ext cx="3803103" cy="1316884"/>
          </a:xfrm>
        </p:spPr>
        <p:txBody>
          <a:bodyPr>
            <a:noAutofit/>
          </a:bodyPr>
          <a:lstStyle/>
          <a:p>
            <a:r>
              <a:rPr lang="en-US" dirty="0">
                <a:solidFill>
                  <a:srgbClr val="FFFF00"/>
                </a:solidFill>
              </a:rPr>
              <a:t>propose solutions of AI applications on workplace burnout </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Content Placeholder 3">
            <a:extLst>
              <a:ext uri="{FF2B5EF4-FFF2-40B4-BE49-F238E27FC236}">
                <a16:creationId xmlns:a16="http://schemas.microsoft.com/office/drawing/2014/main" id="{8085C37A-CB26-4F49-B7A1-A53E47A18EBE}"/>
              </a:ext>
            </a:extLst>
          </p:cNvPr>
          <p:cNvPicPr>
            <a:picLocks noChangeAspect="1"/>
          </p:cNvPicPr>
          <p:nvPr/>
        </p:nvPicPr>
        <p:blipFill>
          <a:blip r:embed="rId4"/>
          <a:stretch>
            <a:fillRect/>
          </a:stretch>
        </p:blipFill>
        <p:spPr>
          <a:xfrm>
            <a:off x="4085245" y="23283"/>
            <a:ext cx="8101992" cy="6834715"/>
          </a:xfrm>
          <a:prstGeom prst="rect">
            <a:avLst/>
          </a:prstGeom>
        </p:spPr>
      </p:pic>
      <p:sp>
        <p:nvSpPr>
          <p:cNvPr id="47" name="TextBox 46">
            <a:extLst>
              <a:ext uri="{FF2B5EF4-FFF2-40B4-BE49-F238E27FC236}">
                <a16:creationId xmlns:a16="http://schemas.microsoft.com/office/drawing/2014/main" id="{4394C76D-5F51-49CE-AB76-B8EE314BA84E}"/>
              </a:ext>
            </a:extLst>
          </p:cNvPr>
          <p:cNvSpPr txBox="1"/>
          <p:nvPr/>
        </p:nvSpPr>
        <p:spPr>
          <a:xfrm>
            <a:off x="4703641" y="6135687"/>
            <a:ext cx="6489744" cy="584775"/>
          </a:xfrm>
          <a:prstGeom prst="rect">
            <a:avLst/>
          </a:prstGeom>
          <a:noFill/>
        </p:spPr>
        <p:txBody>
          <a:bodyPr wrap="square">
            <a:spAutoFit/>
          </a:bodyPr>
          <a:lstStyle/>
          <a:p>
            <a:r>
              <a:rPr lang="en-US" sz="1600" dirty="0" err="1">
                <a:effectLst/>
              </a:rPr>
              <a:t>Visier</a:t>
            </a:r>
            <a:r>
              <a:rPr lang="en-US" sz="1600" dirty="0">
                <a:effectLst/>
              </a:rPr>
              <a:t> (no date) Is ai exhaustion the new employee burnout?, </a:t>
            </a:r>
            <a:r>
              <a:rPr lang="en-US" sz="1600" dirty="0" err="1">
                <a:effectLst/>
              </a:rPr>
              <a:t>Visier</a:t>
            </a:r>
            <a:r>
              <a:rPr lang="en-US" sz="1600" dirty="0">
                <a:effectLst/>
              </a:rPr>
              <a:t>. Available at: https://www.visier.com/blog/ai-exhaustion-the-new-burnout</a:t>
            </a:r>
          </a:p>
        </p:txBody>
      </p:sp>
    </p:spTree>
    <p:extLst>
      <p:ext uri="{BB962C8B-B14F-4D97-AF65-F5344CB8AC3E}">
        <p14:creationId xmlns:p14="http://schemas.microsoft.com/office/powerpoint/2010/main" val="212938292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4310E84A-C80B-456B-A334-04360174E0F9}"/>
              </a:ext>
            </a:extLst>
          </p:cNvPr>
          <p:cNvSpPr>
            <a:spLocks noGrp="1"/>
          </p:cNvSpPr>
          <p:nvPr>
            <p:ph type="title"/>
          </p:nvPr>
        </p:nvSpPr>
        <p:spPr>
          <a:xfrm>
            <a:off x="3320719" y="259253"/>
            <a:ext cx="6050713" cy="1478570"/>
          </a:xfrm>
        </p:spPr>
        <p:txBody>
          <a:bodyPr>
            <a:normAutofit/>
          </a:bodyPr>
          <a:lstStyle/>
          <a:p>
            <a:r>
              <a:rPr lang="en-US" dirty="0">
                <a:solidFill>
                  <a:srgbClr val="FFFF00"/>
                </a:solidFill>
              </a:rPr>
              <a:t>conclusion</a:t>
            </a:r>
          </a:p>
        </p:txBody>
      </p:sp>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34078C8E-B051-46AC-BC6B-14FC88F44999}"/>
              </a:ext>
            </a:extLst>
          </p:cNvPr>
          <p:cNvSpPr>
            <a:spLocks noGrp="1"/>
          </p:cNvSpPr>
          <p:nvPr>
            <p:ph idx="1"/>
          </p:nvPr>
        </p:nvSpPr>
        <p:spPr>
          <a:xfrm>
            <a:off x="2207172" y="1292771"/>
            <a:ext cx="9846715" cy="5675587"/>
          </a:xfrm>
        </p:spPr>
        <p:txBody>
          <a:bodyPr>
            <a:normAutofit/>
          </a:bodyPr>
          <a:lstStyle/>
          <a:p>
            <a:pPr>
              <a:lnSpc>
                <a:spcPct val="110000"/>
              </a:lnSpc>
            </a:pPr>
            <a:endParaRPr lang="en-US" sz="1100" dirty="0"/>
          </a:p>
          <a:p>
            <a:pPr>
              <a:lnSpc>
                <a:spcPct val="110000"/>
              </a:lnSpc>
            </a:pPr>
            <a:r>
              <a:rPr lang="en-US" dirty="0">
                <a:latin typeface="+mj-lt"/>
                <a:ea typeface="Calibri" panose="020F0502020204030204" pitchFamily="34" charset="0"/>
              </a:rPr>
              <a:t>Burnout is prevalent across health care settings and may impair HCWs ability to maintain safe practices and detect emerging safety threats. </a:t>
            </a:r>
          </a:p>
          <a:p>
            <a:pPr>
              <a:lnSpc>
                <a:spcPct val="110000"/>
              </a:lnSpc>
            </a:pPr>
            <a:r>
              <a:rPr lang="en-US" dirty="0">
                <a:latin typeface="+mj-lt"/>
                <a:ea typeface="Calibri" panose="020F0502020204030204" pitchFamily="34" charset="0"/>
              </a:rPr>
              <a:t>Prospective, longitudinal studies are needed to explore further causes of development of burnout, identify the specific instruments to measure physician’s well-being  and identify effective interventions of burnout syndrome.</a:t>
            </a:r>
          </a:p>
          <a:p>
            <a:pPr>
              <a:lnSpc>
                <a:spcPct val="110000"/>
              </a:lnSpc>
            </a:pPr>
            <a:r>
              <a:rPr lang="en-US" dirty="0">
                <a:latin typeface="+mj-lt"/>
                <a:ea typeface="Calibri" panose="020F0502020204030204" pitchFamily="34" charset="0"/>
              </a:rPr>
              <a:t>AI offers a wealth of possibilities to combat burnout and create a healthier work environment with burnout free workplace to address global challenges and create a better world for all.</a:t>
            </a:r>
          </a:p>
          <a:p>
            <a:pPr marL="0" indent="0">
              <a:lnSpc>
                <a:spcPct val="110000"/>
              </a:lnSpc>
              <a:buNone/>
            </a:pPr>
            <a:endParaRPr lang="en-US" dirty="0">
              <a:effectLst/>
              <a:latin typeface="+mj-lt"/>
              <a:ea typeface="Calibri" panose="020F0502020204030204" pitchFamily="34" charset="0"/>
            </a:endParaRPr>
          </a:p>
        </p:txBody>
      </p:sp>
      <p:pic>
        <p:nvPicPr>
          <p:cNvPr id="7" name="Picture 6">
            <a:extLst>
              <a:ext uri="{FF2B5EF4-FFF2-40B4-BE49-F238E27FC236}">
                <a16:creationId xmlns:a16="http://schemas.microsoft.com/office/drawing/2014/main" id="{CCD711A9-443C-42C1-837E-631C0F67D6B6}"/>
              </a:ext>
            </a:extLst>
          </p:cNvPr>
          <p:cNvPicPr>
            <a:picLocks noChangeAspect="1"/>
          </p:cNvPicPr>
          <p:nvPr/>
        </p:nvPicPr>
        <p:blipFill>
          <a:blip r:embed="rId4"/>
          <a:stretch>
            <a:fillRect/>
          </a:stretch>
        </p:blipFill>
        <p:spPr>
          <a:xfrm>
            <a:off x="0" y="0"/>
            <a:ext cx="2281237" cy="6858000"/>
          </a:xfrm>
          <a:prstGeom prst="rect">
            <a:avLst/>
          </a:prstGeom>
        </p:spPr>
      </p:pic>
    </p:spTree>
    <p:extLst>
      <p:ext uri="{BB962C8B-B14F-4D97-AF65-F5344CB8AC3E}">
        <p14:creationId xmlns:p14="http://schemas.microsoft.com/office/powerpoint/2010/main" val="64713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72" name="Picture 2">
            <a:extLst>
              <a:ext uri="{FF2B5EF4-FFF2-40B4-BE49-F238E27FC236}">
                <a16:creationId xmlns:a16="http://schemas.microsoft.com/office/drawing/2014/main" id="{19AFBE53-1417-406B-8083-DBE0DA72F2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74" name="Group 273">
            <a:extLst>
              <a:ext uri="{FF2B5EF4-FFF2-40B4-BE49-F238E27FC236}">
                <a16:creationId xmlns:a16="http://schemas.microsoft.com/office/drawing/2014/main" id="{FB9EE4F0-B261-4AB0-BEE3-AA9DD198F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75" name="Rectangle 5">
              <a:extLst>
                <a:ext uri="{FF2B5EF4-FFF2-40B4-BE49-F238E27FC236}">
                  <a16:creationId xmlns:a16="http://schemas.microsoft.com/office/drawing/2014/main" id="{2E326B6E-9130-4E5B-8C29-0412BDFD52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6" name="Freeform 6">
              <a:extLst>
                <a:ext uri="{FF2B5EF4-FFF2-40B4-BE49-F238E27FC236}">
                  <a16:creationId xmlns:a16="http://schemas.microsoft.com/office/drawing/2014/main" id="{D15BBE67-0A7A-4318-94C9-9EDC68E9E4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7" name="Freeform 7">
              <a:extLst>
                <a:ext uri="{FF2B5EF4-FFF2-40B4-BE49-F238E27FC236}">
                  <a16:creationId xmlns:a16="http://schemas.microsoft.com/office/drawing/2014/main" id="{6C189044-A310-4008-ABE3-A833238AA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8" name="Rectangle 8">
              <a:extLst>
                <a:ext uri="{FF2B5EF4-FFF2-40B4-BE49-F238E27FC236}">
                  <a16:creationId xmlns:a16="http://schemas.microsoft.com/office/drawing/2014/main" id="{714E393D-E3AB-4084-8580-2EC4D75B0BC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9" name="Freeform 9">
              <a:extLst>
                <a:ext uri="{FF2B5EF4-FFF2-40B4-BE49-F238E27FC236}">
                  <a16:creationId xmlns:a16="http://schemas.microsoft.com/office/drawing/2014/main" id="{5407A34B-6BDC-4CC4-9D15-2E71F3DB40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0" name="Freeform 10">
              <a:extLst>
                <a:ext uri="{FF2B5EF4-FFF2-40B4-BE49-F238E27FC236}">
                  <a16:creationId xmlns:a16="http://schemas.microsoft.com/office/drawing/2014/main" id="{5E952981-3D27-403A-9B35-14226166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1" name="Freeform 11">
              <a:extLst>
                <a:ext uri="{FF2B5EF4-FFF2-40B4-BE49-F238E27FC236}">
                  <a16:creationId xmlns:a16="http://schemas.microsoft.com/office/drawing/2014/main" id="{339D7F6E-841D-4697-A877-0F25113BA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2" name="Freeform 12">
              <a:extLst>
                <a:ext uri="{FF2B5EF4-FFF2-40B4-BE49-F238E27FC236}">
                  <a16:creationId xmlns:a16="http://schemas.microsoft.com/office/drawing/2014/main" id="{226F9E1B-2970-4504-8E6C-1A42D05FC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3" name="Freeform 13">
              <a:extLst>
                <a:ext uri="{FF2B5EF4-FFF2-40B4-BE49-F238E27FC236}">
                  <a16:creationId xmlns:a16="http://schemas.microsoft.com/office/drawing/2014/main" id="{6F11A9CB-BE43-4423-987B-B43046D14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4" name="Freeform 14">
              <a:extLst>
                <a:ext uri="{FF2B5EF4-FFF2-40B4-BE49-F238E27FC236}">
                  <a16:creationId xmlns:a16="http://schemas.microsoft.com/office/drawing/2014/main" id="{F21925AB-CEC6-4210-929C-5BAB1C95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5" name="Freeform 15">
              <a:extLst>
                <a:ext uri="{FF2B5EF4-FFF2-40B4-BE49-F238E27FC236}">
                  <a16:creationId xmlns:a16="http://schemas.microsoft.com/office/drawing/2014/main" id="{9B4BB7F4-36A3-49C5-A85E-660BF0901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6" name="Freeform 16">
              <a:extLst>
                <a:ext uri="{FF2B5EF4-FFF2-40B4-BE49-F238E27FC236}">
                  <a16:creationId xmlns:a16="http://schemas.microsoft.com/office/drawing/2014/main" id="{89A82E2C-666C-4E88-B3A9-C95B5AE94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7" name="Freeform 17">
              <a:extLst>
                <a:ext uri="{FF2B5EF4-FFF2-40B4-BE49-F238E27FC236}">
                  <a16:creationId xmlns:a16="http://schemas.microsoft.com/office/drawing/2014/main" id="{1363187E-6516-4018-A78B-CE0F7F232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8" name="Freeform 18">
              <a:extLst>
                <a:ext uri="{FF2B5EF4-FFF2-40B4-BE49-F238E27FC236}">
                  <a16:creationId xmlns:a16="http://schemas.microsoft.com/office/drawing/2014/main" id="{3FF62829-5C7E-4110-A186-F4E8655E29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9" name="Freeform 19">
              <a:extLst>
                <a:ext uri="{FF2B5EF4-FFF2-40B4-BE49-F238E27FC236}">
                  <a16:creationId xmlns:a16="http://schemas.microsoft.com/office/drawing/2014/main" id="{87E9C9B7-0C7F-44A7-B610-5B095C4425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0" name="Freeform 20">
              <a:extLst>
                <a:ext uri="{FF2B5EF4-FFF2-40B4-BE49-F238E27FC236}">
                  <a16:creationId xmlns:a16="http://schemas.microsoft.com/office/drawing/2014/main" id="{3037E5EC-D21D-4C3F-B081-B46C3B47CF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1" name="Freeform 21">
              <a:extLst>
                <a:ext uri="{FF2B5EF4-FFF2-40B4-BE49-F238E27FC236}">
                  <a16:creationId xmlns:a16="http://schemas.microsoft.com/office/drawing/2014/main" id="{EAE8AAB2-DE35-4AED-8C9C-0718A33A84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2" name="Freeform 22">
              <a:extLst>
                <a:ext uri="{FF2B5EF4-FFF2-40B4-BE49-F238E27FC236}">
                  <a16:creationId xmlns:a16="http://schemas.microsoft.com/office/drawing/2014/main" id="{062ACCDA-6A76-4812-BA3A-F3C6E1443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3" name="Freeform 23">
              <a:extLst>
                <a:ext uri="{FF2B5EF4-FFF2-40B4-BE49-F238E27FC236}">
                  <a16:creationId xmlns:a16="http://schemas.microsoft.com/office/drawing/2014/main" id="{38825C85-74E0-4664-95AC-682625B991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4" name="Freeform 24">
              <a:extLst>
                <a:ext uri="{FF2B5EF4-FFF2-40B4-BE49-F238E27FC236}">
                  <a16:creationId xmlns:a16="http://schemas.microsoft.com/office/drawing/2014/main" id="{D87E8B0A-2B1D-48E5-8107-F2855CFFD2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5" name="Freeform 25">
              <a:extLst>
                <a:ext uri="{FF2B5EF4-FFF2-40B4-BE49-F238E27FC236}">
                  <a16:creationId xmlns:a16="http://schemas.microsoft.com/office/drawing/2014/main" id="{E46FC211-5F4B-478B-8761-A65D21166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6" name="Freeform 26">
              <a:extLst>
                <a:ext uri="{FF2B5EF4-FFF2-40B4-BE49-F238E27FC236}">
                  <a16:creationId xmlns:a16="http://schemas.microsoft.com/office/drawing/2014/main" id="{43C493A4-4703-4917-A281-F15E323F1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7" name="Freeform 27">
              <a:extLst>
                <a:ext uri="{FF2B5EF4-FFF2-40B4-BE49-F238E27FC236}">
                  <a16:creationId xmlns:a16="http://schemas.microsoft.com/office/drawing/2014/main" id="{4B369EDA-1458-423B-839F-4FB0EE920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8" name="Freeform 28">
              <a:extLst>
                <a:ext uri="{FF2B5EF4-FFF2-40B4-BE49-F238E27FC236}">
                  <a16:creationId xmlns:a16="http://schemas.microsoft.com/office/drawing/2014/main" id="{DB5E8117-FFBB-49D5-87C6-24D8E06CE3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9" name="Freeform 29">
              <a:extLst>
                <a:ext uri="{FF2B5EF4-FFF2-40B4-BE49-F238E27FC236}">
                  <a16:creationId xmlns:a16="http://schemas.microsoft.com/office/drawing/2014/main" id="{04D5DC4A-7C40-4236-B475-FA6AA4369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0" name="Freeform 30">
              <a:extLst>
                <a:ext uri="{FF2B5EF4-FFF2-40B4-BE49-F238E27FC236}">
                  <a16:creationId xmlns:a16="http://schemas.microsoft.com/office/drawing/2014/main" id="{76858373-C51B-4201-80F4-803316704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1" name="Freeform 31">
              <a:extLst>
                <a:ext uri="{FF2B5EF4-FFF2-40B4-BE49-F238E27FC236}">
                  <a16:creationId xmlns:a16="http://schemas.microsoft.com/office/drawing/2014/main" id="{D159A53F-DA7E-4CD5-AA84-55B3AC5EE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2" name="Freeform 32">
              <a:extLst>
                <a:ext uri="{FF2B5EF4-FFF2-40B4-BE49-F238E27FC236}">
                  <a16:creationId xmlns:a16="http://schemas.microsoft.com/office/drawing/2014/main" id="{E4B70A8B-09AC-45AA-952C-242D7E1474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3" name="Rectangle 33">
              <a:extLst>
                <a:ext uri="{FF2B5EF4-FFF2-40B4-BE49-F238E27FC236}">
                  <a16:creationId xmlns:a16="http://schemas.microsoft.com/office/drawing/2014/main" id="{63C8CAD6-F5BE-4961-AC48-2A34FA4E778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4" name="Freeform 34">
              <a:extLst>
                <a:ext uri="{FF2B5EF4-FFF2-40B4-BE49-F238E27FC236}">
                  <a16:creationId xmlns:a16="http://schemas.microsoft.com/office/drawing/2014/main" id="{AEBA7DBD-C171-47A7-9249-562A06AC2B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5" name="Freeform 35">
              <a:extLst>
                <a:ext uri="{FF2B5EF4-FFF2-40B4-BE49-F238E27FC236}">
                  <a16:creationId xmlns:a16="http://schemas.microsoft.com/office/drawing/2014/main" id="{80F934E3-6775-4A9E-8666-7D050E428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6" name="Freeform 36">
              <a:extLst>
                <a:ext uri="{FF2B5EF4-FFF2-40B4-BE49-F238E27FC236}">
                  <a16:creationId xmlns:a16="http://schemas.microsoft.com/office/drawing/2014/main" id="{F7E8F3A1-E3AE-4A22-82FE-71C4C163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7" name="Freeform 37">
              <a:extLst>
                <a:ext uri="{FF2B5EF4-FFF2-40B4-BE49-F238E27FC236}">
                  <a16:creationId xmlns:a16="http://schemas.microsoft.com/office/drawing/2014/main" id="{27DFF928-27F3-44A1-9468-219DD390B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8" name="Freeform 38">
              <a:extLst>
                <a:ext uri="{FF2B5EF4-FFF2-40B4-BE49-F238E27FC236}">
                  <a16:creationId xmlns:a16="http://schemas.microsoft.com/office/drawing/2014/main" id="{47C61A3E-9A0A-4547-9B8A-DD8CD6D4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9" name="Freeform 39">
              <a:extLst>
                <a:ext uri="{FF2B5EF4-FFF2-40B4-BE49-F238E27FC236}">
                  <a16:creationId xmlns:a16="http://schemas.microsoft.com/office/drawing/2014/main" id="{FC684095-4805-413B-A9EB-63A2417B5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0" name="Freeform 40">
              <a:extLst>
                <a:ext uri="{FF2B5EF4-FFF2-40B4-BE49-F238E27FC236}">
                  <a16:creationId xmlns:a16="http://schemas.microsoft.com/office/drawing/2014/main" id="{AF830B5E-DCF9-4CBD-8746-C5219013D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1" name="Freeform 41">
              <a:extLst>
                <a:ext uri="{FF2B5EF4-FFF2-40B4-BE49-F238E27FC236}">
                  <a16:creationId xmlns:a16="http://schemas.microsoft.com/office/drawing/2014/main" id="{FE6882C0-1C73-4E53-A884-3202385D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2" name="Freeform 42">
              <a:extLst>
                <a:ext uri="{FF2B5EF4-FFF2-40B4-BE49-F238E27FC236}">
                  <a16:creationId xmlns:a16="http://schemas.microsoft.com/office/drawing/2014/main" id="{9611015E-699B-4BA5-A162-8BABC91454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3" name="Freeform 43">
              <a:extLst>
                <a:ext uri="{FF2B5EF4-FFF2-40B4-BE49-F238E27FC236}">
                  <a16:creationId xmlns:a16="http://schemas.microsoft.com/office/drawing/2014/main" id="{8C6A611F-CBE4-46B7-96F6-803B2D260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4" name="Freeform 44">
              <a:extLst>
                <a:ext uri="{FF2B5EF4-FFF2-40B4-BE49-F238E27FC236}">
                  <a16:creationId xmlns:a16="http://schemas.microsoft.com/office/drawing/2014/main" id="{FDCF0D71-6D32-4B72-B7E1-678BA980A8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5" name="Rectangle 45">
              <a:extLst>
                <a:ext uri="{FF2B5EF4-FFF2-40B4-BE49-F238E27FC236}">
                  <a16:creationId xmlns:a16="http://schemas.microsoft.com/office/drawing/2014/main" id="{FE6E605A-8ECF-47E5-ABDD-B4874FF18F1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16" name="Freeform 46">
              <a:extLst>
                <a:ext uri="{FF2B5EF4-FFF2-40B4-BE49-F238E27FC236}">
                  <a16:creationId xmlns:a16="http://schemas.microsoft.com/office/drawing/2014/main" id="{1329BFCB-3C83-438B-8C18-20576CA6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7" name="Freeform 47">
              <a:extLst>
                <a:ext uri="{FF2B5EF4-FFF2-40B4-BE49-F238E27FC236}">
                  <a16:creationId xmlns:a16="http://schemas.microsoft.com/office/drawing/2014/main" id="{9E013566-6E0D-4B88-9731-0BBACA1408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8" name="Freeform 48">
              <a:extLst>
                <a:ext uri="{FF2B5EF4-FFF2-40B4-BE49-F238E27FC236}">
                  <a16:creationId xmlns:a16="http://schemas.microsoft.com/office/drawing/2014/main" id="{1668707D-D4E8-40EC-94C2-F83C6E222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9" name="Freeform 49">
              <a:extLst>
                <a:ext uri="{FF2B5EF4-FFF2-40B4-BE49-F238E27FC236}">
                  <a16:creationId xmlns:a16="http://schemas.microsoft.com/office/drawing/2014/main" id="{0CE0CBC9-140F-475C-93C6-446BDBB76C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0" name="Freeform 50">
              <a:extLst>
                <a:ext uri="{FF2B5EF4-FFF2-40B4-BE49-F238E27FC236}">
                  <a16:creationId xmlns:a16="http://schemas.microsoft.com/office/drawing/2014/main" id="{0ED9FFD9-3111-4C21-8013-063D0A89F3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1" name="Freeform 51">
              <a:extLst>
                <a:ext uri="{FF2B5EF4-FFF2-40B4-BE49-F238E27FC236}">
                  <a16:creationId xmlns:a16="http://schemas.microsoft.com/office/drawing/2014/main" id="{C75E760C-E1DB-475D-905D-FC3F430FE3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2" name="Freeform 52">
              <a:extLst>
                <a:ext uri="{FF2B5EF4-FFF2-40B4-BE49-F238E27FC236}">
                  <a16:creationId xmlns:a16="http://schemas.microsoft.com/office/drawing/2014/main" id="{1F4DF02E-1FC7-48AB-8CDA-940C8A50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3" name="Freeform 53">
              <a:extLst>
                <a:ext uri="{FF2B5EF4-FFF2-40B4-BE49-F238E27FC236}">
                  <a16:creationId xmlns:a16="http://schemas.microsoft.com/office/drawing/2014/main" id="{193ABE5A-1C12-4B38-8078-51A0BAB3C0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4" name="Freeform 54">
              <a:extLst>
                <a:ext uri="{FF2B5EF4-FFF2-40B4-BE49-F238E27FC236}">
                  <a16:creationId xmlns:a16="http://schemas.microsoft.com/office/drawing/2014/main" id="{3A57AD1C-4CC5-4E62-A352-D3B142B9DF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5" name="Freeform 55">
              <a:extLst>
                <a:ext uri="{FF2B5EF4-FFF2-40B4-BE49-F238E27FC236}">
                  <a16:creationId xmlns:a16="http://schemas.microsoft.com/office/drawing/2014/main" id="{646D40AD-4384-42ED-B1A0-A47C165C6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6" name="Freeform 56">
              <a:extLst>
                <a:ext uri="{FF2B5EF4-FFF2-40B4-BE49-F238E27FC236}">
                  <a16:creationId xmlns:a16="http://schemas.microsoft.com/office/drawing/2014/main" id="{0786C2FA-21FD-4F48-9E96-C5D8E6159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7" name="Freeform 57">
              <a:extLst>
                <a:ext uri="{FF2B5EF4-FFF2-40B4-BE49-F238E27FC236}">
                  <a16:creationId xmlns:a16="http://schemas.microsoft.com/office/drawing/2014/main" id="{AFE6F50A-21B5-4B98-9C3B-B89FFC6FB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8" name="Freeform 58">
              <a:extLst>
                <a:ext uri="{FF2B5EF4-FFF2-40B4-BE49-F238E27FC236}">
                  <a16:creationId xmlns:a16="http://schemas.microsoft.com/office/drawing/2014/main" id="{2454210A-9717-44AF-9D76-0426534C35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EB2EF524-0823-4B62-92CD-8CF43D016C0C}"/>
              </a:ext>
            </a:extLst>
          </p:cNvPr>
          <p:cNvSpPr>
            <a:spLocks noGrp="1"/>
          </p:cNvSpPr>
          <p:nvPr>
            <p:ph type="title"/>
          </p:nvPr>
        </p:nvSpPr>
        <p:spPr>
          <a:xfrm>
            <a:off x="7741909" y="1113283"/>
            <a:ext cx="4169103" cy="2315718"/>
          </a:xfrm>
        </p:spPr>
        <p:txBody>
          <a:bodyPr vert="horz" lIns="91440" tIns="45720" rIns="91440" bIns="45720" rtlCol="0" anchor="b">
            <a:normAutofit/>
          </a:bodyPr>
          <a:lstStyle/>
          <a:p>
            <a:pPr algn="ctr"/>
            <a:r>
              <a:rPr lang="en-US" sz="4400" b="1" dirty="0">
                <a:solidFill>
                  <a:srgbClr val="FFFF00"/>
                </a:solidFill>
                <a:effectLst>
                  <a:outerShdw blurRad="38100" dist="38100" dir="2700000" algn="tl">
                    <a:srgbClr val="000000">
                      <a:alpha val="43137"/>
                    </a:srgbClr>
                  </a:outerShdw>
                </a:effectLst>
              </a:rPr>
              <a:t>Thank you</a:t>
            </a:r>
          </a:p>
        </p:txBody>
      </p:sp>
      <p:sp>
        <p:nvSpPr>
          <p:cNvPr id="330" name="Round Diagonal Corner Rectangle 6">
            <a:extLst>
              <a:ext uri="{FF2B5EF4-FFF2-40B4-BE49-F238E27FC236}">
                <a16:creationId xmlns:a16="http://schemas.microsoft.com/office/drawing/2014/main" id="{BE7A9F7E-BE19-424B-8184-999789F57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8003226-3EFD-4455-A1B4-B6BAE5E29D53}"/>
              </a:ext>
            </a:extLst>
          </p:cNvPr>
          <p:cNvPicPr>
            <a:picLocks noChangeAspect="1"/>
          </p:cNvPicPr>
          <p:nvPr/>
        </p:nvPicPr>
        <p:blipFill rotWithShape="1">
          <a:blip r:embed="rId4"/>
          <a:srcRect l="44551" r="19006" b="-1"/>
          <a:stretch/>
        </p:blipFill>
        <p:spPr>
          <a:xfrm>
            <a:off x="1118988" y="1129790"/>
            <a:ext cx="2974328" cy="4590930"/>
          </a:xfrm>
          <a:prstGeom prst="rect">
            <a:avLst/>
          </a:prstGeom>
        </p:spPr>
      </p:pic>
      <p:pic>
        <p:nvPicPr>
          <p:cNvPr id="3" name="Picture 2">
            <a:extLst>
              <a:ext uri="{FF2B5EF4-FFF2-40B4-BE49-F238E27FC236}">
                <a16:creationId xmlns:a16="http://schemas.microsoft.com/office/drawing/2014/main" id="{8C43F661-7DA2-417A-97EB-ABA5CB3E26D8}"/>
              </a:ext>
            </a:extLst>
          </p:cNvPr>
          <p:cNvPicPr>
            <a:picLocks noChangeAspect="1"/>
          </p:cNvPicPr>
          <p:nvPr/>
        </p:nvPicPr>
        <p:blipFill rotWithShape="1">
          <a:blip r:embed="rId5"/>
          <a:srcRect l="1653" r="17864" b="-3"/>
          <a:stretch/>
        </p:blipFill>
        <p:spPr>
          <a:xfrm>
            <a:off x="4257042" y="1129788"/>
            <a:ext cx="2974328" cy="4590930"/>
          </a:xfrm>
          <a:prstGeom prst="rect">
            <a:avLst/>
          </a:prstGeom>
        </p:spPr>
      </p:pic>
    </p:spTree>
    <p:extLst>
      <p:ext uri="{BB962C8B-B14F-4D97-AF65-F5344CB8AC3E}">
        <p14:creationId xmlns:p14="http://schemas.microsoft.com/office/powerpoint/2010/main" val="410236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C824-35F9-48C2-A770-54055318ED29}"/>
              </a:ext>
            </a:extLst>
          </p:cNvPr>
          <p:cNvSpPr>
            <a:spLocks noGrp="1"/>
          </p:cNvSpPr>
          <p:nvPr>
            <p:ph type="title"/>
          </p:nvPr>
        </p:nvSpPr>
        <p:spPr>
          <a:xfrm>
            <a:off x="919119" y="287288"/>
            <a:ext cx="10353761" cy="1326321"/>
          </a:xfrm>
        </p:spPr>
        <p:txBody>
          <a:bodyPr/>
          <a:lstStyle/>
          <a:p>
            <a:pPr algn="ctr"/>
            <a:r>
              <a:rPr lang="en-US" dirty="0">
                <a:solidFill>
                  <a:srgbClr val="FFFF00"/>
                </a:solidFill>
                <a:cs typeface="Times New Roman" panose="02020603050405020304" pitchFamily="18" charset="0"/>
              </a:rPr>
              <a:t>Evolution of burnout</a:t>
            </a:r>
          </a:p>
        </p:txBody>
      </p:sp>
      <p:sp>
        <p:nvSpPr>
          <p:cNvPr id="3" name="Content Placeholder 2">
            <a:extLst>
              <a:ext uri="{FF2B5EF4-FFF2-40B4-BE49-F238E27FC236}">
                <a16:creationId xmlns:a16="http://schemas.microsoft.com/office/drawing/2014/main" id="{3BCC697E-45C1-42B7-86F5-FBE2A7F66DC1}"/>
              </a:ext>
            </a:extLst>
          </p:cNvPr>
          <p:cNvSpPr>
            <a:spLocks noGrp="1"/>
          </p:cNvSpPr>
          <p:nvPr>
            <p:ph idx="1"/>
          </p:nvPr>
        </p:nvSpPr>
        <p:spPr>
          <a:xfrm>
            <a:off x="388884" y="1744717"/>
            <a:ext cx="11025350" cy="4624551"/>
          </a:xfrm>
        </p:spPr>
        <p:txBody>
          <a:bodyPr>
            <a:normAutofit/>
          </a:bodyPr>
          <a:lstStyle/>
          <a:p>
            <a:pPr marL="342900" lvl="1" indent="-342900">
              <a:spcBef>
                <a:spcPts val="1000"/>
              </a:spcBef>
            </a:pPr>
            <a:r>
              <a:rPr lang="en-US" sz="2400" dirty="0">
                <a:cs typeface="Times New Roman" panose="02020603050405020304" pitchFamily="18" charset="0"/>
              </a:rPr>
              <a:t>“Burnout” was first invented by Herbert </a:t>
            </a:r>
            <a:r>
              <a:rPr lang="en-US" sz="2400" dirty="0" err="1">
                <a:cs typeface="Times New Roman" panose="02020603050405020304" pitchFamily="18" charset="0"/>
              </a:rPr>
              <a:t>Freudenberger</a:t>
            </a:r>
            <a:r>
              <a:rPr lang="en-US" sz="2400" dirty="0">
                <a:cs typeface="Times New Roman" panose="02020603050405020304" pitchFamily="18" charset="0"/>
              </a:rPr>
              <a:t> in 1974.</a:t>
            </a:r>
          </a:p>
          <a:p>
            <a:pPr marL="342900" lvl="1" indent="-342900">
              <a:spcBef>
                <a:spcPts val="1000"/>
              </a:spcBef>
            </a:pPr>
            <a:r>
              <a:rPr lang="en-US" sz="2400" dirty="0">
                <a:cs typeface="Times New Roman" panose="02020603050405020304" pitchFamily="18" charset="0"/>
              </a:rPr>
              <a:t>Describe the occupational severe emotional stress consequences affected certain professionals.</a:t>
            </a:r>
          </a:p>
          <a:p>
            <a:pPr marL="342900" lvl="1" indent="-342900">
              <a:spcBef>
                <a:spcPts val="1000"/>
              </a:spcBef>
            </a:pPr>
            <a:r>
              <a:rPr lang="en-US" sz="2400" dirty="0">
                <a:cs typeface="Times New Roman" panose="02020603050405020304" pitchFamily="18" charset="0"/>
              </a:rPr>
              <a:t>Jobs that requires an intense involvement with people &amp; dedicating themselves for the well-being of others.</a:t>
            </a:r>
          </a:p>
          <a:p>
            <a:pPr marL="342900" lvl="1" indent="-342900">
              <a:spcBef>
                <a:spcPts val="1000"/>
              </a:spcBef>
            </a:pPr>
            <a:r>
              <a:rPr lang="en-US" sz="2400" dirty="0">
                <a:cs typeface="Times New Roman" panose="02020603050405020304" pitchFamily="18" charset="0"/>
              </a:rPr>
              <a:t>Type of occupations.</a:t>
            </a:r>
          </a:p>
        </p:txBody>
      </p:sp>
      <p:sp>
        <p:nvSpPr>
          <p:cNvPr id="6" name="TextBox 5">
            <a:extLst>
              <a:ext uri="{FF2B5EF4-FFF2-40B4-BE49-F238E27FC236}">
                <a16:creationId xmlns:a16="http://schemas.microsoft.com/office/drawing/2014/main" id="{E73F5D88-2D4A-4D6B-BCE3-5F4D7392E8A4}"/>
              </a:ext>
            </a:extLst>
          </p:cNvPr>
          <p:cNvSpPr txBox="1"/>
          <p:nvPr/>
        </p:nvSpPr>
        <p:spPr>
          <a:xfrm>
            <a:off x="5436476" y="5647382"/>
            <a:ext cx="6101254" cy="923330"/>
          </a:xfrm>
          <a:prstGeom prst="rect">
            <a:avLst/>
          </a:prstGeom>
          <a:noFill/>
        </p:spPr>
        <p:txBody>
          <a:bodyPr wrap="square">
            <a:spAutoFit/>
          </a:bodyPr>
          <a:lstStyle/>
          <a:p>
            <a:r>
              <a:rPr lang="en-US" sz="1800" b="0" i="0" u="none" strike="noStrike" baseline="0" dirty="0"/>
              <a:t>Chapter 34 of the ILO Encyclopedia of Occupational Health and Safety (particularly the article entitled “Burnout” by Christina Maslach). </a:t>
            </a:r>
            <a:endParaRPr lang="en-US" dirty="0"/>
          </a:p>
        </p:txBody>
      </p:sp>
    </p:spTree>
    <p:extLst>
      <p:ext uri="{BB962C8B-B14F-4D97-AF65-F5344CB8AC3E}">
        <p14:creationId xmlns:p14="http://schemas.microsoft.com/office/powerpoint/2010/main" val="366306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5128" name="Group 5127">
            <a:extLst>
              <a:ext uri="{FF2B5EF4-FFF2-40B4-BE49-F238E27FC236}">
                <a16:creationId xmlns:a16="http://schemas.microsoft.com/office/drawing/2014/main" id="{891D367A-4C8C-409F-93D9-FD02D0BC9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3" cy="6858001"/>
            <a:chOff x="0" y="-1"/>
            <a:chExt cx="12192003" cy="6858001"/>
          </a:xfrm>
        </p:grpSpPr>
        <p:sp useBgFill="1">
          <p:nvSpPr>
            <p:cNvPr id="5129" name="Rectangle 5128">
              <a:extLst>
                <a:ext uri="{FF2B5EF4-FFF2-40B4-BE49-F238E27FC236}">
                  <a16:creationId xmlns:a16="http://schemas.microsoft.com/office/drawing/2014/main" id="{50EC018E-7B11-4D3B-B7FE-DCFEC35F2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0" name="Picture 2">
              <a:extLst>
                <a:ext uri="{FF2B5EF4-FFF2-40B4-BE49-F238E27FC236}">
                  <a16:creationId xmlns:a16="http://schemas.microsoft.com/office/drawing/2014/main" id="{667FA462-522C-4B1C-A264-8880D5F357B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pic>
        <p:nvPicPr>
          <p:cNvPr id="5132" name="Picture 2">
            <a:extLst>
              <a:ext uri="{FF2B5EF4-FFF2-40B4-BE49-F238E27FC236}">
                <a16:creationId xmlns:a16="http://schemas.microsoft.com/office/drawing/2014/main" id="{7589240B-26BC-45BE-A858-3DF47A3922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134" name="Round Diagonal Corner Rectangle 6">
            <a:extLst>
              <a:ext uri="{FF2B5EF4-FFF2-40B4-BE49-F238E27FC236}">
                <a16:creationId xmlns:a16="http://schemas.microsoft.com/office/drawing/2014/main" id="{81E18780-A505-4639-9939-E204348C7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4" y="643466"/>
            <a:ext cx="10890781" cy="5571067"/>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78" y="3524378"/>
            <a:ext cx="2432203" cy="170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196" y="1627219"/>
            <a:ext cx="2812921" cy="123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34749" y="2652354"/>
            <a:ext cx="629754" cy="180085"/>
          </a:xfrm>
          <a:prstGeom prst="rect">
            <a:avLst/>
          </a:prstGeom>
        </p:spPr>
        <p:txBody>
          <a:bodyPr vert="horz" wrap="none" lIns="0" tIns="18288" rIns="0" bIns="18288" rtlCol="0" anchor="b" anchorCtr="0">
            <a:noAutofit/>
          </a:bodyPr>
          <a:lstStyle/>
          <a:p>
            <a:pPr algn="ctr" defTabSz="370332"/>
            <a:r>
              <a:rPr lang="en-US" sz="1296" kern="1200">
                <a:solidFill>
                  <a:schemeClr val="bg1"/>
                </a:solidFill>
                <a:latin typeface="+mn-lt"/>
                <a:ea typeface="+mn-ea"/>
                <a:cs typeface="+mn-cs"/>
              </a:rPr>
              <a:t>The Atlantic</a:t>
            </a:r>
            <a:endParaRPr lang="en-US" sz="1600">
              <a:solidFill>
                <a:schemeClr val="bg1"/>
              </a:solidFill>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163" y="1360163"/>
            <a:ext cx="4092278" cy="710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47399" y="1875131"/>
            <a:ext cx="1054847" cy="180085"/>
          </a:xfrm>
          <a:prstGeom prst="rect">
            <a:avLst/>
          </a:prstGeom>
        </p:spPr>
        <p:txBody>
          <a:bodyPr vert="horz" wrap="none" lIns="0" tIns="18288" rIns="0" bIns="18288" rtlCol="0" anchor="b" anchorCtr="0">
            <a:noAutofit/>
          </a:bodyPr>
          <a:lstStyle/>
          <a:p>
            <a:pPr algn="ctr" defTabSz="370332"/>
            <a:r>
              <a:rPr lang="en-US" sz="1296" kern="1200">
                <a:solidFill>
                  <a:schemeClr val="bg1"/>
                </a:solidFill>
                <a:latin typeface="+mn-lt"/>
                <a:ea typeface="+mn-ea"/>
                <a:cs typeface="+mn-cs"/>
              </a:rPr>
              <a:t>New York Times</a:t>
            </a:r>
            <a:endParaRPr lang="en-US" sz="1600">
              <a:solidFill>
                <a:schemeClr val="bg1"/>
              </a:solidFill>
            </a:endParaRPr>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6067" y="2469225"/>
            <a:ext cx="3873672" cy="296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62836" y="5203854"/>
            <a:ext cx="2982106" cy="129850"/>
          </a:xfrm>
          <a:prstGeom prst="rect">
            <a:avLst/>
          </a:prstGeom>
          <a:noFill/>
        </p:spPr>
        <p:txBody>
          <a:bodyPr vert="horz" wrap="none" lIns="0" tIns="18288" rIns="0" bIns="18288" rtlCol="0" anchor="b" anchorCtr="0">
            <a:noAutofit/>
          </a:bodyPr>
          <a:lstStyle/>
          <a:p>
            <a:pPr algn="ctr" defTabSz="370332"/>
            <a:r>
              <a:rPr lang="en-US" sz="1296" kern="1200" dirty="0">
                <a:solidFill>
                  <a:schemeClr val="tx1"/>
                </a:solidFill>
                <a:latin typeface="+mn-lt"/>
                <a:ea typeface="+mn-ea"/>
                <a:cs typeface="+mn-cs"/>
              </a:rPr>
              <a:t>US News and World Reports</a:t>
            </a:r>
            <a:endParaRPr lang="en-US" sz="1600" dirty="0"/>
          </a:p>
        </p:txBody>
      </p:sp>
      <p:pic>
        <p:nvPicPr>
          <p:cNvPr id="2" name="Picture 1">
            <a:extLst>
              <a:ext uri="{FF2B5EF4-FFF2-40B4-BE49-F238E27FC236}">
                <a16:creationId xmlns:a16="http://schemas.microsoft.com/office/drawing/2014/main" id="{E3F55508-29E2-47D3-812D-F0FFCD20B92B}"/>
              </a:ext>
            </a:extLst>
          </p:cNvPr>
          <p:cNvPicPr>
            <a:picLocks noChangeAspect="1"/>
          </p:cNvPicPr>
          <p:nvPr/>
        </p:nvPicPr>
        <p:blipFill rotWithShape="1">
          <a:blip r:embed="rId8"/>
          <a:srcRect l="58683" t="14980" r="7962" b="5593"/>
          <a:stretch/>
        </p:blipFill>
        <p:spPr>
          <a:xfrm>
            <a:off x="8551806" y="1063118"/>
            <a:ext cx="2353169" cy="4415638"/>
          </a:xfrm>
          <a:prstGeom prst="rect">
            <a:avLst/>
          </a:prstGeom>
        </p:spPr>
      </p:pic>
      <p:sp>
        <p:nvSpPr>
          <p:cNvPr id="11" name="TextBox 10">
            <a:extLst>
              <a:ext uri="{FF2B5EF4-FFF2-40B4-BE49-F238E27FC236}">
                <a16:creationId xmlns:a16="http://schemas.microsoft.com/office/drawing/2014/main" id="{AA387C34-7D63-45A8-981E-D0B53D3AFA95}"/>
              </a:ext>
            </a:extLst>
          </p:cNvPr>
          <p:cNvSpPr txBox="1"/>
          <p:nvPr/>
        </p:nvSpPr>
        <p:spPr>
          <a:xfrm>
            <a:off x="8244441" y="5550852"/>
            <a:ext cx="3976724" cy="223266"/>
          </a:xfrm>
          <a:prstGeom prst="rect">
            <a:avLst/>
          </a:prstGeom>
          <a:noFill/>
        </p:spPr>
        <p:txBody>
          <a:bodyPr wrap="square">
            <a:spAutoFit/>
          </a:bodyPr>
          <a:lstStyle/>
          <a:p>
            <a:pPr marL="185166" lvl="1" defTabSz="370332">
              <a:spcBef>
                <a:spcPts val="810"/>
              </a:spcBef>
            </a:pPr>
            <a:r>
              <a:rPr lang="en-US" sz="851" kern="1200" dirty="0">
                <a:solidFill>
                  <a:srgbClr val="555555"/>
                </a:solidFill>
                <a:latin typeface="+mj-lt"/>
                <a:ea typeface="+mn-ea"/>
                <a:cs typeface="Times New Roman" panose="02020603050405020304" pitchFamily="18" charset="0"/>
              </a:rPr>
              <a:t>The Nations Health- a publication of American health association</a:t>
            </a:r>
            <a:endParaRPr lang="en-US" sz="1050" dirty="0">
              <a:latin typeface="+mj-lt"/>
              <a:cs typeface="Times New Roman" panose="02020603050405020304" pitchFamily="18" charset="0"/>
            </a:endParaRPr>
          </a:p>
        </p:txBody>
      </p:sp>
    </p:spTree>
    <p:extLst>
      <p:ext uri="{BB962C8B-B14F-4D97-AF65-F5344CB8AC3E}">
        <p14:creationId xmlns:p14="http://schemas.microsoft.com/office/powerpoint/2010/main" val="266128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52C3-9E7F-41DF-94C0-0EDFBB7E861E}"/>
              </a:ext>
            </a:extLst>
          </p:cNvPr>
          <p:cNvSpPr>
            <a:spLocks noGrp="1"/>
          </p:cNvSpPr>
          <p:nvPr>
            <p:ph type="title"/>
          </p:nvPr>
        </p:nvSpPr>
        <p:spPr>
          <a:xfrm>
            <a:off x="3436839" y="-180044"/>
            <a:ext cx="10353761" cy="1326321"/>
          </a:xfrm>
        </p:spPr>
        <p:txBody>
          <a:bodyPr>
            <a:normAutofit/>
          </a:bodyPr>
          <a:lstStyle/>
          <a:p>
            <a:endParaRPr lang="en-US" sz="4000" dirty="0"/>
          </a:p>
        </p:txBody>
      </p:sp>
      <p:pic>
        <p:nvPicPr>
          <p:cNvPr id="8" name="Picture 7">
            <a:extLst>
              <a:ext uri="{FF2B5EF4-FFF2-40B4-BE49-F238E27FC236}">
                <a16:creationId xmlns:a16="http://schemas.microsoft.com/office/drawing/2014/main" id="{CF230EB1-E829-43BB-8E7D-B1EBD319DB52}"/>
              </a:ext>
            </a:extLst>
          </p:cNvPr>
          <p:cNvPicPr>
            <a:picLocks noChangeAspect="1"/>
          </p:cNvPicPr>
          <p:nvPr/>
        </p:nvPicPr>
        <p:blipFill rotWithShape="1">
          <a:blip r:embed="rId3"/>
          <a:srcRect t="-12700" b="12700"/>
          <a:stretch/>
        </p:blipFill>
        <p:spPr>
          <a:xfrm>
            <a:off x="120863" y="-881828"/>
            <a:ext cx="6096000" cy="7200950"/>
          </a:xfrm>
          <a:prstGeom prst="rect">
            <a:avLst/>
          </a:prstGeom>
          <a:ln>
            <a:noFill/>
          </a:ln>
          <a:effectLst>
            <a:softEdge rad="112500"/>
          </a:effectLst>
        </p:spPr>
      </p:pic>
      <p:pic>
        <p:nvPicPr>
          <p:cNvPr id="6" name="Picture 5">
            <a:extLst>
              <a:ext uri="{FF2B5EF4-FFF2-40B4-BE49-F238E27FC236}">
                <a16:creationId xmlns:a16="http://schemas.microsoft.com/office/drawing/2014/main" id="{1C81E185-635D-449C-923A-D49AC795A942}"/>
              </a:ext>
            </a:extLst>
          </p:cNvPr>
          <p:cNvPicPr>
            <a:picLocks noChangeAspect="1"/>
          </p:cNvPicPr>
          <p:nvPr/>
        </p:nvPicPr>
        <p:blipFill rotWithShape="1">
          <a:blip r:embed="rId4"/>
          <a:srcRect t="1" b="45091"/>
          <a:stretch/>
        </p:blipFill>
        <p:spPr>
          <a:xfrm>
            <a:off x="6095996" y="3075180"/>
            <a:ext cx="6095998" cy="3243942"/>
          </a:xfrm>
          <a:prstGeom prst="rect">
            <a:avLst/>
          </a:prstGeom>
          <a:ln>
            <a:noFill/>
          </a:ln>
          <a:effectLst>
            <a:softEdge rad="112500"/>
          </a:effectLst>
        </p:spPr>
      </p:pic>
      <p:pic>
        <p:nvPicPr>
          <p:cNvPr id="7" name="Picture 6">
            <a:extLst>
              <a:ext uri="{FF2B5EF4-FFF2-40B4-BE49-F238E27FC236}">
                <a16:creationId xmlns:a16="http://schemas.microsoft.com/office/drawing/2014/main" id="{6A5B8E0C-347E-48A1-BCC7-DCDF38427032}"/>
              </a:ext>
            </a:extLst>
          </p:cNvPr>
          <p:cNvPicPr>
            <a:picLocks noChangeAspect="1"/>
          </p:cNvPicPr>
          <p:nvPr/>
        </p:nvPicPr>
        <p:blipFill rotWithShape="1">
          <a:blip r:embed="rId5"/>
          <a:srcRect l="7958"/>
          <a:stretch/>
        </p:blipFill>
        <p:spPr>
          <a:xfrm>
            <a:off x="6096000" y="-10870"/>
            <a:ext cx="6096000" cy="3243942"/>
          </a:xfrm>
          <a:prstGeom prst="rect">
            <a:avLst/>
          </a:prstGeom>
          <a:ln>
            <a:noFill/>
          </a:ln>
          <a:effectLst>
            <a:softEdge rad="112500"/>
          </a:effectLst>
        </p:spPr>
      </p:pic>
      <p:sp>
        <p:nvSpPr>
          <p:cNvPr id="92" name="TextBox 91">
            <a:extLst>
              <a:ext uri="{FF2B5EF4-FFF2-40B4-BE49-F238E27FC236}">
                <a16:creationId xmlns:a16="http://schemas.microsoft.com/office/drawing/2014/main" id="{D6239FF5-C80E-404E-930A-6FFDF49AD158}"/>
              </a:ext>
            </a:extLst>
          </p:cNvPr>
          <p:cNvSpPr txBox="1"/>
          <p:nvPr/>
        </p:nvSpPr>
        <p:spPr>
          <a:xfrm>
            <a:off x="1013988" y="6262355"/>
            <a:ext cx="11178012" cy="584775"/>
          </a:xfrm>
          <a:prstGeom prst="rect">
            <a:avLst/>
          </a:prstGeom>
          <a:noFill/>
        </p:spPr>
        <p:txBody>
          <a:bodyPr wrap="square">
            <a:spAutoFit/>
          </a:bodyPr>
          <a:lstStyle/>
          <a:p>
            <a:r>
              <a:rPr lang="en-US" sz="1600" dirty="0"/>
              <a:t>Burn-out an ‘Occupational phenomenon’: International Classification of Diseases (no date) World Health Organization. Available at: https://www.who.int/news/item/28-05-2019-burn-out-an-occupational-phenomenon-international-classification-of-diseases </a:t>
            </a:r>
          </a:p>
        </p:txBody>
      </p:sp>
    </p:spTree>
    <p:extLst>
      <p:ext uri="{BB962C8B-B14F-4D97-AF65-F5344CB8AC3E}">
        <p14:creationId xmlns:p14="http://schemas.microsoft.com/office/powerpoint/2010/main" val="373414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9561" y="1834950"/>
            <a:ext cx="4878389" cy="4401366"/>
          </a:xfrm>
        </p:spPr>
        <p:txBody>
          <a:bodyPr>
            <a:normAutofit fontScale="25000" lnSpcReduction="20000"/>
          </a:bodyPr>
          <a:lstStyle/>
          <a:p>
            <a:pPr marL="0" indent="0">
              <a:buNone/>
            </a:pPr>
            <a:endParaRPr lang="en-US" b="1" dirty="0"/>
          </a:p>
          <a:p>
            <a:pPr marL="0" indent="0">
              <a:buNone/>
            </a:pPr>
            <a:endParaRPr lang="en-US" b="1" dirty="0"/>
          </a:p>
          <a:p>
            <a:pPr marL="0" indent="0">
              <a:buNone/>
            </a:pPr>
            <a:r>
              <a:rPr lang="en-US" sz="9600" dirty="0"/>
              <a:t>Am I Burned Out? How is burnout identified?</a:t>
            </a:r>
          </a:p>
          <a:p>
            <a:r>
              <a:rPr lang="en-US" sz="9600" dirty="0"/>
              <a:t>Maslach Burnout Inventory is one of the most used assessments.</a:t>
            </a:r>
          </a:p>
          <a:p>
            <a:r>
              <a:rPr lang="en-US" sz="9600" dirty="0"/>
              <a:t>Validated</a:t>
            </a:r>
          </a:p>
          <a:p>
            <a:pPr>
              <a:buFont typeface="Arial" charset="0"/>
              <a:buChar char="•"/>
            </a:pPr>
            <a:r>
              <a:rPr lang="en-US" sz="9600" dirty="0"/>
              <a:t>22 items on a 7-point Likert scale</a:t>
            </a:r>
          </a:p>
        </p:txBody>
      </p:sp>
      <p:sp>
        <p:nvSpPr>
          <p:cNvPr id="5" name="Content Placeholder 4"/>
          <p:cNvSpPr>
            <a:spLocks noGrp="1"/>
          </p:cNvSpPr>
          <p:nvPr>
            <p:ph sz="half" idx="2"/>
          </p:nvPr>
        </p:nvSpPr>
        <p:spPr>
          <a:xfrm>
            <a:off x="7686034" y="464000"/>
            <a:ext cx="6587014" cy="6232634"/>
          </a:xfrm>
        </p:spPr>
        <p:txBody>
          <a:bodyPr>
            <a:normAutofit fontScale="25000" lnSpcReduction="20000"/>
          </a:bodyPr>
          <a:lstStyle/>
          <a:p>
            <a:endParaRPr lang="en-US" sz="2900" dirty="0"/>
          </a:p>
          <a:p>
            <a:r>
              <a:rPr lang="en-US" sz="9600" u="sng" dirty="0"/>
              <a:t>Emotional exhaustion</a:t>
            </a:r>
          </a:p>
          <a:p>
            <a:pPr lvl="1"/>
            <a:r>
              <a:rPr lang="en-US" sz="9600" dirty="0"/>
              <a:t>Score </a:t>
            </a:r>
            <a:r>
              <a:rPr lang="en-US" sz="9600" u="sng" dirty="0"/>
              <a:t>&lt;</a:t>
            </a:r>
            <a:r>
              <a:rPr lang="en-US" sz="9600" dirty="0"/>
              <a:t> 17: Low</a:t>
            </a:r>
          </a:p>
          <a:p>
            <a:pPr lvl="1"/>
            <a:r>
              <a:rPr lang="en-US" sz="9600" dirty="0"/>
              <a:t>18-29: Moderate</a:t>
            </a:r>
          </a:p>
          <a:p>
            <a:pPr lvl="1"/>
            <a:r>
              <a:rPr lang="en-US" sz="9600" u="sng" dirty="0"/>
              <a:t>&gt;</a:t>
            </a:r>
            <a:r>
              <a:rPr lang="en-US" sz="9600" dirty="0"/>
              <a:t> 30: High</a:t>
            </a:r>
            <a:endParaRPr lang="en-US" sz="9600" u="sng" dirty="0"/>
          </a:p>
          <a:p>
            <a:r>
              <a:rPr lang="en-US" sz="9600" u="sng" dirty="0"/>
              <a:t>Depersonalization</a:t>
            </a:r>
          </a:p>
          <a:p>
            <a:pPr lvl="1"/>
            <a:r>
              <a:rPr lang="en-US" sz="9600" dirty="0"/>
              <a:t>Score </a:t>
            </a:r>
            <a:r>
              <a:rPr lang="en-US" sz="9600" u="sng" dirty="0"/>
              <a:t>&lt;</a:t>
            </a:r>
            <a:r>
              <a:rPr lang="en-US" sz="9600" dirty="0"/>
              <a:t> 5: Low</a:t>
            </a:r>
          </a:p>
          <a:p>
            <a:pPr lvl="1"/>
            <a:r>
              <a:rPr lang="en-US" sz="9600" dirty="0"/>
              <a:t>6-11: Moderate</a:t>
            </a:r>
          </a:p>
          <a:p>
            <a:pPr lvl="1"/>
            <a:r>
              <a:rPr lang="en-US" sz="9600" u="sng" dirty="0"/>
              <a:t>&gt;</a:t>
            </a:r>
            <a:r>
              <a:rPr lang="en-US" sz="9600" dirty="0"/>
              <a:t> 12: High</a:t>
            </a:r>
          </a:p>
          <a:p>
            <a:r>
              <a:rPr lang="en-US" sz="9600" u="sng" dirty="0"/>
              <a:t>Personal accomplishment</a:t>
            </a:r>
          </a:p>
          <a:p>
            <a:pPr lvl="1"/>
            <a:r>
              <a:rPr lang="en-US" sz="9600" dirty="0"/>
              <a:t>Score </a:t>
            </a:r>
            <a:r>
              <a:rPr lang="en-US" sz="9600" u="sng" dirty="0"/>
              <a:t>&lt;</a:t>
            </a:r>
            <a:r>
              <a:rPr lang="en-US" sz="9600" dirty="0"/>
              <a:t> 33: High burnout</a:t>
            </a:r>
          </a:p>
          <a:p>
            <a:pPr lvl="1"/>
            <a:r>
              <a:rPr lang="en-US" sz="9600" dirty="0"/>
              <a:t>34-39: Moderate burnout</a:t>
            </a:r>
          </a:p>
          <a:p>
            <a:pPr lvl="1"/>
            <a:r>
              <a:rPr lang="en-US" sz="9600" u="sng" dirty="0"/>
              <a:t>&gt;</a:t>
            </a:r>
            <a:r>
              <a:rPr lang="en-US" sz="9600" dirty="0"/>
              <a:t> 40: Low burnout</a:t>
            </a:r>
          </a:p>
          <a:p>
            <a:endParaRPr lang="en-US" sz="88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81"/>
            <a:ext cx="7575214" cy="1834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4834" y="6027003"/>
            <a:ext cx="5737235" cy="830997"/>
          </a:xfrm>
          <a:prstGeom prst="rect">
            <a:avLst/>
          </a:prstGeom>
          <a:noFill/>
        </p:spPr>
        <p:txBody>
          <a:bodyPr wrap="square" rtlCol="0">
            <a:spAutoFit/>
          </a:bodyPr>
          <a:lstStyle/>
          <a:p>
            <a:r>
              <a:rPr lang="en-US" sz="1600" dirty="0" err="1"/>
              <a:t>Maslach</a:t>
            </a:r>
            <a:r>
              <a:rPr lang="en-US" sz="1600" dirty="0"/>
              <a:t> Burnout Inventory (MBI) - assessments, tests: Mind garden (no date) Mind Garden. Available at: http://www.mindgarden.com/117-maslach-burnout-inventory </a:t>
            </a:r>
          </a:p>
        </p:txBody>
      </p:sp>
    </p:spTree>
    <p:extLst>
      <p:ext uri="{BB962C8B-B14F-4D97-AF65-F5344CB8AC3E}">
        <p14:creationId xmlns:p14="http://schemas.microsoft.com/office/powerpoint/2010/main" val="30156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AFB2-D078-4AC1-BC20-B1D1449D4564}"/>
              </a:ext>
            </a:extLst>
          </p:cNvPr>
          <p:cNvSpPr>
            <a:spLocks noGrp="1"/>
          </p:cNvSpPr>
          <p:nvPr>
            <p:ph type="title"/>
          </p:nvPr>
        </p:nvSpPr>
        <p:spPr>
          <a:xfrm>
            <a:off x="1141413" y="327514"/>
            <a:ext cx="9905998" cy="1478570"/>
          </a:xfrm>
        </p:spPr>
        <p:txBody>
          <a:bodyPr/>
          <a:lstStyle/>
          <a:p>
            <a:pPr algn="ctr"/>
            <a:r>
              <a:rPr lang="en-US" dirty="0">
                <a:solidFill>
                  <a:srgbClr val="FFFF00"/>
                </a:solidFill>
                <a:cs typeface="Times New Roman" panose="02020603050405020304" pitchFamily="18" charset="0"/>
              </a:rPr>
              <a:t>burnout </a:t>
            </a:r>
            <a:r>
              <a:rPr lang="en-US" dirty="0">
                <a:solidFill>
                  <a:srgbClr val="FFFF00"/>
                </a:solidFill>
              </a:rPr>
              <a:t>among HCWs </a:t>
            </a:r>
            <a:endParaRPr lang="en-US" dirty="0"/>
          </a:p>
        </p:txBody>
      </p:sp>
      <p:sp>
        <p:nvSpPr>
          <p:cNvPr id="3" name="Content Placeholder 2">
            <a:extLst>
              <a:ext uri="{FF2B5EF4-FFF2-40B4-BE49-F238E27FC236}">
                <a16:creationId xmlns:a16="http://schemas.microsoft.com/office/drawing/2014/main" id="{7BE474CC-E6BA-41D1-AEE8-27DB8997192C}"/>
              </a:ext>
            </a:extLst>
          </p:cNvPr>
          <p:cNvSpPr>
            <a:spLocks noGrp="1"/>
          </p:cNvSpPr>
          <p:nvPr>
            <p:ph idx="1"/>
          </p:nvPr>
        </p:nvSpPr>
        <p:spPr>
          <a:xfrm>
            <a:off x="536028" y="1806084"/>
            <a:ext cx="10511383" cy="4416040"/>
          </a:xfrm>
        </p:spPr>
        <p:txBody>
          <a:bodyPr>
            <a:normAutofit/>
          </a:bodyPr>
          <a:lstStyle/>
          <a:p>
            <a:r>
              <a:rPr lang="en-US" dirty="0"/>
              <a:t>Healthcare workers are more prone to burnout; they are exposed to high-stress levels at work and dedicated themselves to the wellbeing of others. </a:t>
            </a:r>
          </a:p>
          <a:p>
            <a:r>
              <a:rPr lang="en-US" dirty="0"/>
              <a:t>The health care environment—with its packed workdays, demanding pace, time pressures, and emotional intensity—can put HCWs at high risk for burnout.</a:t>
            </a:r>
          </a:p>
          <a:p>
            <a:r>
              <a:rPr lang="en-US" dirty="0"/>
              <a:t>Healthcare organizations that prioritize productivity over patient care may contribute to feelings of burnout in their employees. </a:t>
            </a:r>
          </a:p>
        </p:txBody>
      </p:sp>
      <p:sp>
        <p:nvSpPr>
          <p:cNvPr id="5" name="TextBox 4">
            <a:extLst>
              <a:ext uri="{FF2B5EF4-FFF2-40B4-BE49-F238E27FC236}">
                <a16:creationId xmlns:a16="http://schemas.microsoft.com/office/drawing/2014/main" id="{5DABCA95-90A1-47F2-93CA-39C261C37317}"/>
              </a:ext>
            </a:extLst>
          </p:cNvPr>
          <p:cNvSpPr txBox="1"/>
          <p:nvPr/>
        </p:nvSpPr>
        <p:spPr>
          <a:xfrm>
            <a:off x="5814849" y="5816401"/>
            <a:ext cx="6101254" cy="1077218"/>
          </a:xfrm>
          <a:prstGeom prst="rect">
            <a:avLst/>
          </a:prstGeom>
          <a:noFill/>
        </p:spPr>
        <p:txBody>
          <a:bodyPr wrap="square">
            <a:spAutoFit/>
          </a:bodyPr>
          <a:lstStyle/>
          <a:p>
            <a:r>
              <a:rPr lang="en-US" sz="1600" dirty="0"/>
              <a:t>Physician burnout (no date) AHRQ. Available at: https://www.ahrq.gov/prevention/clinician/ahrq-works/burnout/index.html#:~:text=The%20health%20care%20environment%E2%80%94with,at%20high%20risk%20for%20burnout. </a:t>
            </a:r>
          </a:p>
        </p:txBody>
      </p:sp>
    </p:spTree>
    <p:extLst>
      <p:ext uri="{BB962C8B-B14F-4D97-AF65-F5344CB8AC3E}">
        <p14:creationId xmlns:p14="http://schemas.microsoft.com/office/powerpoint/2010/main" val="334615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E355-101E-43D3-98CA-0B2C7477947C}"/>
              </a:ext>
            </a:extLst>
          </p:cNvPr>
          <p:cNvSpPr>
            <a:spLocks noGrp="1"/>
          </p:cNvSpPr>
          <p:nvPr>
            <p:ph type="title"/>
          </p:nvPr>
        </p:nvSpPr>
        <p:spPr>
          <a:xfrm>
            <a:off x="1141413" y="327514"/>
            <a:ext cx="9905998" cy="1478570"/>
          </a:xfrm>
        </p:spPr>
        <p:txBody>
          <a:bodyPr/>
          <a:lstStyle/>
          <a:p>
            <a:pPr algn="ctr"/>
            <a:r>
              <a:rPr lang="en-US" dirty="0">
                <a:solidFill>
                  <a:srgbClr val="FFFF00"/>
                </a:solidFill>
              </a:rPr>
              <a:t>Burnout among HCWs: study problem</a:t>
            </a:r>
          </a:p>
        </p:txBody>
      </p:sp>
      <p:sp>
        <p:nvSpPr>
          <p:cNvPr id="3" name="Content Placeholder 2">
            <a:extLst>
              <a:ext uri="{FF2B5EF4-FFF2-40B4-BE49-F238E27FC236}">
                <a16:creationId xmlns:a16="http://schemas.microsoft.com/office/drawing/2014/main" id="{9515403A-E62B-43DD-9004-143B62C436CF}"/>
              </a:ext>
            </a:extLst>
          </p:cNvPr>
          <p:cNvSpPr>
            <a:spLocks noGrp="1"/>
          </p:cNvSpPr>
          <p:nvPr>
            <p:ph idx="1"/>
          </p:nvPr>
        </p:nvSpPr>
        <p:spPr>
          <a:xfrm>
            <a:off x="1141412" y="1806084"/>
            <a:ext cx="9905999" cy="3857023"/>
          </a:xfrm>
        </p:spPr>
        <p:txBody>
          <a:bodyPr>
            <a:normAutofit/>
          </a:bodyPr>
          <a:lstStyle/>
          <a:p>
            <a:r>
              <a:rPr lang="en-US" b="0" i="0" dirty="0">
                <a:effectLst/>
              </a:rPr>
              <a:t>In 2022, </a:t>
            </a:r>
            <a:r>
              <a:rPr lang="en-US" b="0" i="0" strike="noStrike" dirty="0">
                <a:effectLst/>
                <a:hlinkClick r:id="rId2">
                  <a:extLst>
                    <a:ext uri="{A12FA001-AC4F-418D-AE19-62706E023703}">
                      <ahyp:hlinkClr xmlns:ahyp="http://schemas.microsoft.com/office/drawing/2018/hyperlinkcolor" val="tx"/>
                    </a:ext>
                  </a:extLst>
                </a:hlinkClick>
              </a:rPr>
              <a:t>Dr. Tait </a:t>
            </a:r>
            <a:r>
              <a:rPr lang="en-US" b="0" i="0" strike="noStrike" dirty="0" err="1">
                <a:effectLst/>
                <a:hlinkClick r:id="rId2">
                  <a:extLst>
                    <a:ext uri="{A12FA001-AC4F-418D-AE19-62706E023703}">
                      <ahyp:hlinkClr xmlns:ahyp="http://schemas.microsoft.com/office/drawing/2018/hyperlinkcolor" val="tx"/>
                    </a:ext>
                  </a:extLst>
                </a:hlinkClick>
              </a:rPr>
              <a:t>Shanafelt</a:t>
            </a:r>
            <a:r>
              <a:rPr lang="en-US" b="0" i="0" strike="noStrike" dirty="0">
                <a:effectLst/>
                <a:hlinkClick r:id="rId2">
                  <a:extLst>
                    <a:ext uri="{A12FA001-AC4F-418D-AE19-62706E023703}">
                      <ahyp:hlinkClr xmlns:ahyp="http://schemas.microsoft.com/office/drawing/2018/hyperlinkcolor" val="tx"/>
                    </a:ext>
                  </a:extLst>
                </a:hlinkClick>
              </a:rPr>
              <a:t> et. al</a:t>
            </a:r>
            <a:r>
              <a:rPr lang="en-US" b="0" i="0" dirty="0">
                <a:effectLst/>
              </a:rPr>
              <a:t> found that physicians experience higher rates of burnout and lower job satisfaction than the general population. </a:t>
            </a:r>
          </a:p>
          <a:p>
            <a:r>
              <a:rPr lang="en-US" b="0" i="0" dirty="0">
                <a:effectLst/>
              </a:rPr>
              <a:t>A 2023 Medscape survey of 9,100 physicians found burnout among clinicians at a high of 53%. </a:t>
            </a:r>
          </a:p>
          <a:p>
            <a:r>
              <a:rPr lang="en-US" b="0" i="0" dirty="0">
                <a:effectLst/>
              </a:rPr>
              <a:t>Early-stage Advanced Practice Providers (APPs) reported having burnout at a large urban medical center surveyed by Meredith P. </a:t>
            </a:r>
            <a:r>
              <a:rPr lang="en-US" b="0" i="0" dirty="0" err="1">
                <a:effectLst/>
              </a:rPr>
              <a:t>Ashooh</a:t>
            </a:r>
            <a:r>
              <a:rPr lang="en-US" b="0" i="0" dirty="0">
                <a:effectLst/>
              </a:rPr>
              <a:t> et. al in 2019, which was attributed to facing the challenges of working in healthcare as an inexperienced provider before establishing proper coping mechanisms.</a:t>
            </a:r>
          </a:p>
        </p:txBody>
      </p:sp>
      <p:sp>
        <p:nvSpPr>
          <p:cNvPr id="5" name="TextBox 4">
            <a:extLst>
              <a:ext uri="{FF2B5EF4-FFF2-40B4-BE49-F238E27FC236}">
                <a16:creationId xmlns:a16="http://schemas.microsoft.com/office/drawing/2014/main" id="{A1036D14-276E-4DD6-BEBD-EE2C569F2E80}"/>
              </a:ext>
            </a:extLst>
          </p:cNvPr>
          <p:cNvSpPr txBox="1"/>
          <p:nvPr/>
        </p:nvSpPr>
        <p:spPr>
          <a:xfrm>
            <a:off x="5576935" y="5663107"/>
            <a:ext cx="6316691" cy="1077218"/>
          </a:xfrm>
          <a:prstGeom prst="rect">
            <a:avLst/>
          </a:prstGeom>
          <a:noFill/>
        </p:spPr>
        <p:txBody>
          <a:bodyPr wrap="square">
            <a:spAutoFit/>
          </a:bodyPr>
          <a:lstStyle/>
          <a:p>
            <a:r>
              <a:rPr lang="en-US" sz="1600" dirty="0"/>
              <a:t>Proven, effective strategies to Prevent &amp; Treat Provider burnout (no date) Proven, effective strategies to prevent &amp; treat provider burnout | Wolters Kluwer. Available at: https://www.wolterskluwer.com/en/expert-insights/proven-effective-strategies-to-prevent-and-treat-provider-burnout </a:t>
            </a:r>
          </a:p>
        </p:txBody>
      </p:sp>
      <p:pic>
        <p:nvPicPr>
          <p:cNvPr id="6" name="Picture 5">
            <a:extLst>
              <a:ext uri="{FF2B5EF4-FFF2-40B4-BE49-F238E27FC236}">
                <a16:creationId xmlns:a16="http://schemas.microsoft.com/office/drawing/2014/main" id="{628F5299-BF76-425F-9757-EF4498E4E8FF}"/>
              </a:ext>
            </a:extLst>
          </p:cNvPr>
          <p:cNvPicPr>
            <a:picLocks noChangeAspect="1"/>
          </p:cNvPicPr>
          <p:nvPr/>
        </p:nvPicPr>
        <p:blipFill>
          <a:blip r:embed="rId3"/>
          <a:stretch>
            <a:fillRect/>
          </a:stretch>
        </p:blipFill>
        <p:spPr>
          <a:xfrm>
            <a:off x="-205119" y="-199884"/>
            <a:ext cx="1750140" cy="7462532"/>
          </a:xfrm>
          <a:prstGeom prst="rect">
            <a:avLst/>
          </a:prstGeom>
        </p:spPr>
      </p:pic>
    </p:spTree>
    <p:extLst>
      <p:ext uri="{BB962C8B-B14F-4D97-AF65-F5344CB8AC3E}">
        <p14:creationId xmlns:p14="http://schemas.microsoft.com/office/powerpoint/2010/main" val="185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CDC7-B038-4353-8643-480CE1BE0117}"/>
              </a:ext>
            </a:extLst>
          </p:cNvPr>
          <p:cNvSpPr>
            <a:spLocks noGrp="1"/>
          </p:cNvSpPr>
          <p:nvPr>
            <p:ph type="title"/>
          </p:nvPr>
        </p:nvSpPr>
        <p:spPr>
          <a:xfrm>
            <a:off x="634454" y="405528"/>
            <a:ext cx="2877336" cy="5507328"/>
          </a:xfrm>
        </p:spPr>
        <p:txBody>
          <a:bodyPr>
            <a:normAutofit/>
          </a:bodyPr>
          <a:lstStyle/>
          <a:p>
            <a:r>
              <a:rPr lang="en-US" dirty="0">
                <a:solidFill>
                  <a:srgbClr val="FFFF00"/>
                </a:solidFill>
              </a:rPr>
              <a:t>Burnout among HCWs (cont.)</a:t>
            </a:r>
          </a:p>
        </p:txBody>
      </p:sp>
      <p:sp>
        <p:nvSpPr>
          <p:cNvPr id="3" name="Content Placeholder 2">
            <a:extLst>
              <a:ext uri="{FF2B5EF4-FFF2-40B4-BE49-F238E27FC236}">
                <a16:creationId xmlns:a16="http://schemas.microsoft.com/office/drawing/2014/main" id="{F7A89407-93EA-4E16-918F-FA24D00762BD}"/>
              </a:ext>
            </a:extLst>
          </p:cNvPr>
          <p:cNvSpPr>
            <a:spLocks noGrp="1"/>
          </p:cNvSpPr>
          <p:nvPr>
            <p:ph idx="1"/>
          </p:nvPr>
        </p:nvSpPr>
        <p:spPr>
          <a:xfrm>
            <a:off x="3624413" y="179191"/>
            <a:ext cx="8081120" cy="4311723"/>
          </a:xfrm>
        </p:spPr>
        <p:txBody>
          <a:bodyPr>
            <a:normAutofit/>
          </a:bodyPr>
          <a:lstStyle/>
          <a:p>
            <a:r>
              <a:rPr lang="en-US" dirty="0"/>
              <a:t>Nurses experience high rate of burnout. A national survey of 22,316 nurses reported three-fourths of nurses experiencing it.</a:t>
            </a:r>
          </a:p>
          <a:p>
            <a:r>
              <a:rPr lang="en-US" dirty="0"/>
              <a:t>The impact of burnout can be significant in an era already rife with nurse staffing shortages, with 18-34% of nurses in the survey saying they planned to leave nursing. </a:t>
            </a:r>
          </a:p>
          <a:p>
            <a:endParaRPr lang="en-US" dirty="0"/>
          </a:p>
          <a:p>
            <a:endParaRPr lang="en-US" dirty="0"/>
          </a:p>
        </p:txBody>
      </p:sp>
      <p:pic>
        <p:nvPicPr>
          <p:cNvPr id="4" name="Picture 3" descr="A close-up of a medical report&#10;&#10;Description automatically generated">
            <a:extLst>
              <a:ext uri="{FF2B5EF4-FFF2-40B4-BE49-F238E27FC236}">
                <a16:creationId xmlns:a16="http://schemas.microsoft.com/office/drawing/2014/main" id="{780D82D1-8425-47F2-A014-485FA1051AAF}"/>
              </a:ext>
            </a:extLst>
          </p:cNvPr>
          <p:cNvPicPr>
            <a:picLocks noChangeAspect="1"/>
          </p:cNvPicPr>
          <p:nvPr/>
        </p:nvPicPr>
        <p:blipFill>
          <a:blip r:embed="rId4"/>
          <a:stretch>
            <a:fillRect/>
          </a:stretch>
        </p:blipFill>
        <p:spPr>
          <a:xfrm>
            <a:off x="4454834" y="3086764"/>
            <a:ext cx="7346731" cy="29556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9E5525CF-5783-4C71-8A98-0E5E25EB01EC}"/>
              </a:ext>
            </a:extLst>
          </p:cNvPr>
          <p:cNvSpPr txBox="1"/>
          <p:nvPr/>
        </p:nvSpPr>
        <p:spPr>
          <a:xfrm>
            <a:off x="166943" y="5042118"/>
            <a:ext cx="4423693" cy="1815882"/>
          </a:xfrm>
          <a:prstGeom prst="rect">
            <a:avLst/>
          </a:prstGeom>
          <a:noFill/>
        </p:spPr>
        <p:txBody>
          <a:bodyPr wrap="square">
            <a:spAutoFit/>
          </a:bodyPr>
          <a:lstStyle/>
          <a:p>
            <a:r>
              <a:rPr lang="en-US" sz="1600" dirty="0"/>
              <a:t>Proven, effective strategies to Prevent &amp; Treat Provider burnout (no date) Proven, effective strategies to prevent &amp; treat provider burnout | Wolters Kluwer. Available at: https://www.wolterskluwer.com/en/expert-insights/proven-effective-strategies-to-prevent-and-treat-provider-burnout</a:t>
            </a:r>
          </a:p>
        </p:txBody>
      </p:sp>
    </p:spTree>
    <p:extLst>
      <p:ext uri="{BB962C8B-B14F-4D97-AF65-F5344CB8AC3E}">
        <p14:creationId xmlns:p14="http://schemas.microsoft.com/office/powerpoint/2010/main" val="2717672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9262</TotalTime>
  <Words>2802</Words>
  <Application>Microsoft Office PowerPoint</Application>
  <PresentationFormat>Widescreen</PresentationFormat>
  <Paragraphs>198</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Fira Sans</vt:lpstr>
      <vt:lpstr>Garamond</vt:lpstr>
      <vt:lpstr>Times New Roman</vt:lpstr>
      <vt:lpstr>Tw Cen MT</vt:lpstr>
      <vt:lpstr>Wingdings</vt:lpstr>
      <vt:lpstr>Circuit</vt:lpstr>
      <vt:lpstr>PowerPoint Presentation</vt:lpstr>
      <vt:lpstr>background</vt:lpstr>
      <vt:lpstr>Evolution of burnout</vt:lpstr>
      <vt:lpstr>PowerPoint Presentation</vt:lpstr>
      <vt:lpstr>PowerPoint Presentation</vt:lpstr>
      <vt:lpstr>PowerPoint Presentation</vt:lpstr>
      <vt:lpstr>burnout among HCWs </vt:lpstr>
      <vt:lpstr>Burnout among HCWs: study problem</vt:lpstr>
      <vt:lpstr>Burnout among HCWs (cont.)</vt:lpstr>
      <vt:lpstr>Burnout among HCWs (cont.)</vt:lpstr>
      <vt:lpstr>Burnout among HCWs (cont.)</vt:lpstr>
      <vt:lpstr>Gender differences in physician burnout</vt:lpstr>
      <vt:lpstr>Known Contributors to Hcws Burnout</vt:lpstr>
      <vt:lpstr>HCWS burnout: consequences </vt:lpstr>
      <vt:lpstr>Reduce burnout level-prevention</vt:lpstr>
      <vt:lpstr>Evolution of Artificial intelligence</vt:lpstr>
      <vt:lpstr>AI contribution in burnout</vt:lpstr>
      <vt:lpstr>AI contribution in burnout (Cont.)</vt:lpstr>
      <vt:lpstr>AI contribution in burnout (Cont.)</vt:lpstr>
      <vt:lpstr>propose solutions of AI applications on workplace burnout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Evaluation of the Burnout among Physicians in Family Medicine Centers in Jubail Industrial City, Saudi Arabia</dc:title>
  <dc:creator>Marwan Babiker</dc:creator>
  <cp:lastModifiedBy>Marwan Babiker</cp:lastModifiedBy>
  <cp:revision>78</cp:revision>
  <dcterms:created xsi:type="dcterms:W3CDTF">2021-04-16T19:45:31Z</dcterms:created>
  <dcterms:modified xsi:type="dcterms:W3CDTF">2024-02-19T17:06:23Z</dcterms:modified>
</cp:coreProperties>
</file>