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sldIdLst>
    <p:sldId id="256" r:id="rId2"/>
    <p:sldId id="268" r:id="rId3"/>
    <p:sldId id="258" r:id="rId4"/>
    <p:sldId id="265" r:id="rId5"/>
    <p:sldId id="259" r:id="rId6"/>
    <p:sldId id="260" r:id="rId7"/>
    <p:sldId id="267" r:id="rId8"/>
    <p:sldId id="261" r:id="rId9"/>
    <p:sldId id="262" r:id="rId10"/>
    <p:sldId id="270" r:id="rId11"/>
    <p:sldId id="269" r:id="rId12"/>
    <p:sldId id="271" r:id="rId13"/>
    <p:sldId id="272" r:id="rId14"/>
    <p:sldId id="273" r:id="rId15"/>
    <p:sldId id="263" r:id="rId16"/>
    <p:sldId id="264" r:id="rId17"/>
    <p:sldId id="266" r:id="rId18"/>
    <p:sldId id="274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ne Bērziņa" initials="ZB" lastIdx="1" clrIdx="0">
    <p:extLst>
      <p:ext uri="{19B8F6BF-5375-455C-9EA6-DF929625EA0E}">
        <p15:presenceInfo xmlns:p15="http://schemas.microsoft.com/office/powerpoint/2012/main" userId="Zane Bērziņa" providerId="None"/>
      </p:ext>
    </p:extLst>
  </p:cmAuthor>
  <p:cmAuthor id="2" name="Zane Bērziņa" initials="ZB [2]" lastIdx="1" clrIdx="1">
    <p:extLst>
      <p:ext uri="{19B8F6BF-5375-455C-9EA6-DF929625EA0E}">
        <p15:presenceInfo xmlns:p15="http://schemas.microsoft.com/office/powerpoint/2012/main" userId="S-1-5-21-850233741-2024411123-3873413716-4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DF"/>
    <a:srgbClr val="A80000"/>
    <a:srgbClr val="99CCFF"/>
    <a:srgbClr val="CCCCFF"/>
    <a:srgbClr val="219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5" autoAdjust="0"/>
    <p:restoredTop sz="85731" autoAdjust="0"/>
  </p:normalViewPr>
  <p:slideViewPr>
    <p:cSldViewPr snapToGrid="0">
      <p:cViewPr varScale="1">
        <p:scale>
          <a:sx n="98" d="100"/>
          <a:sy n="98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ane\Documents\Raksti\WasteWater\Paraugu%20saraksts%20W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30\shn\Temp\Romans\Wastewater\Result\Paraugu%20saraksts%20WW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zaane\Documents\Raksti\WasteWater\Paraugu%20saraksts%20W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35603577249122E-2"/>
          <c:y val="5.3545265779174789E-2"/>
          <c:w val="0.8522287152628506"/>
          <c:h val="0.7969373875535232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Calculations!$C$33</c:f>
              <c:strCache>
                <c:ptCount val="1"/>
                <c:pt idx="0">
                  <c:v>DON ng/L in WW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7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Calculations!$A$3:$A$31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Calculations!$C$3:$C$31</c:f>
              <c:numCache>
                <c:formatCode>General</c:formatCode>
                <c:ptCount val="29"/>
                <c:pt idx="0">
                  <c:v>49.5</c:v>
                </c:pt>
                <c:pt idx="1">
                  <c:v>52.86</c:v>
                </c:pt>
                <c:pt idx="2">
                  <c:v>45.48</c:v>
                </c:pt>
                <c:pt idx="3">
                  <c:v>47.2</c:v>
                </c:pt>
                <c:pt idx="4">
                  <c:v>64.819999999999993</c:v>
                </c:pt>
                <c:pt idx="5">
                  <c:v>52.18</c:v>
                </c:pt>
                <c:pt idx="6">
                  <c:v>56.72</c:v>
                </c:pt>
                <c:pt idx="7">
                  <c:v>50.66</c:v>
                </c:pt>
                <c:pt idx="8">
                  <c:v>56.63</c:v>
                </c:pt>
                <c:pt idx="9">
                  <c:v>76.84</c:v>
                </c:pt>
                <c:pt idx="10">
                  <c:v>67.63</c:v>
                </c:pt>
                <c:pt idx="11">
                  <c:v>76.849999999999994</c:v>
                </c:pt>
                <c:pt idx="12">
                  <c:v>54.68</c:v>
                </c:pt>
                <c:pt idx="13">
                  <c:v>60.12</c:v>
                </c:pt>
                <c:pt idx="14">
                  <c:v>55.027000000000001</c:v>
                </c:pt>
                <c:pt idx="15">
                  <c:v>27.856999999999999</c:v>
                </c:pt>
                <c:pt idx="16">
                  <c:v>56.268999999999998</c:v>
                </c:pt>
                <c:pt idx="17">
                  <c:v>23.225999999999999</c:v>
                </c:pt>
                <c:pt idx="18">
                  <c:v>49.286000000000001</c:v>
                </c:pt>
                <c:pt idx="19">
                  <c:v>54.679000000000002</c:v>
                </c:pt>
                <c:pt idx="20">
                  <c:v>69.179000000000002</c:v>
                </c:pt>
                <c:pt idx="21">
                  <c:v>38.067999999999998</c:v>
                </c:pt>
                <c:pt idx="22">
                  <c:v>31.977</c:v>
                </c:pt>
                <c:pt idx="23">
                  <c:v>35.863999999999997</c:v>
                </c:pt>
                <c:pt idx="24">
                  <c:v>34.377000000000002</c:v>
                </c:pt>
                <c:pt idx="25">
                  <c:v>43.905999999999999</c:v>
                </c:pt>
                <c:pt idx="26">
                  <c:v>58.805</c:v>
                </c:pt>
                <c:pt idx="27">
                  <c:v>46.595999999999997</c:v>
                </c:pt>
                <c:pt idx="28">
                  <c:v>62.274999999999999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A-4C2C-AAB6-A45B987C0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8555504"/>
        <c:axId val="1948548432"/>
      </c:barChart>
      <c:scatterChart>
        <c:scatterStyle val="lineMarker"/>
        <c:varyColors val="0"/>
        <c:ser>
          <c:idx val="0"/>
          <c:order val="0"/>
          <c:tx>
            <c:strRef>
              <c:f>Calculations!$G$33</c:f>
              <c:strCache>
                <c:ptCount val="1"/>
                <c:pt idx="0">
                  <c:v>DON intake mg/day/person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Calculations!$A$3:$A$31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Calculations!$G$3:$G$31</c:f>
              <c:numCache>
                <c:formatCode>0.000</c:formatCode>
                <c:ptCount val="29"/>
                <c:pt idx="0">
                  <c:v>1.9686424474187381E-2</c:v>
                </c:pt>
                <c:pt idx="1">
                  <c:v>2.0373465101914758E-2</c:v>
                </c:pt>
                <c:pt idx="2">
                  <c:v>1.4788702449192287E-2</c:v>
                </c:pt>
                <c:pt idx="3">
                  <c:v>1.6985467128027686E-2</c:v>
                </c:pt>
                <c:pt idx="4">
                  <c:v>3.3372673267326729E-2</c:v>
                </c:pt>
                <c:pt idx="5">
                  <c:v>2.2044901828029789E-2</c:v>
                </c:pt>
                <c:pt idx="6">
                  <c:v>2.4995254237288135E-2</c:v>
                </c:pt>
                <c:pt idx="7">
                  <c:v>2.5228922585794095E-2</c:v>
                </c:pt>
                <c:pt idx="8">
                  <c:v>2.2422030456852794E-2</c:v>
                </c:pt>
                <c:pt idx="9">
                  <c:v>2.7367671232876718E-2</c:v>
                </c:pt>
                <c:pt idx="10">
                  <c:v>3.1898049886621316E-2</c:v>
                </c:pt>
                <c:pt idx="11">
                  <c:v>3.5521777777777777E-2</c:v>
                </c:pt>
                <c:pt idx="12">
                  <c:v>3.9309124423963136E-2</c:v>
                </c:pt>
                <c:pt idx="13">
                  <c:v>3.4073460490463212E-2</c:v>
                </c:pt>
                <c:pt idx="14">
                  <c:v>2.2803662823732047E-2</c:v>
                </c:pt>
                <c:pt idx="15">
                  <c:v>1.2129365725407295E-2</c:v>
                </c:pt>
                <c:pt idx="16">
                  <c:v>2.7455628389268259E-2</c:v>
                </c:pt>
                <c:pt idx="17">
                  <c:v>1.1772256776925057E-2</c:v>
                </c:pt>
                <c:pt idx="18">
                  <c:v>2.0027348690020819E-2</c:v>
                </c:pt>
                <c:pt idx="19">
                  <c:v>2.9851787978029041E-2</c:v>
                </c:pt>
                <c:pt idx="20">
                  <c:v>2.555609035301306E-2</c:v>
                </c:pt>
                <c:pt idx="21">
                  <c:v>1.9021160516150337E-2</c:v>
                </c:pt>
                <c:pt idx="22">
                  <c:v>1.7364756949472884E-2</c:v>
                </c:pt>
                <c:pt idx="23">
                  <c:v>1.3497170491746356E-2</c:v>
                </c:pt>
                <c:pt idx="24">
                  <c:v>1.723963324137251E-2</c:v>
                </c:pt>
                <c:pt idx="25">
                  <c:v>1.5985724608026622E-2</c:v>
                </c:pt>
                <c:pt idx="26">
                  <c:v>2.1373948864905738E-2</c:v>
                </c:pt>
                <c:pt idx="27">
                  <c:v>1.746610793161113E-2</c:v>
                </c:pt>
                <c:pt idx="28">
                  <c:v>1.9947245947693436E-2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1A-4C2C-AAB6-A45B987C0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206991"/>
        <c:axId val="1481206159"/>
      </c:scatterChart>
      <c:catAx>
        <c:axId val="1948555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lv-LV" dirty="0" err="1"/>
                  <a:t>Samples</a:t>
                </a:r>
                <a:r>
                  <a:rPr lang="lv-LV" dirty="0"/>
                  <a:t> </a:t>
                </a:r>
                <a:r>
                  <a:rPr lang="lv-LV" dirty="0" err="1"/>
                  <a:t>in</a:t>
                </a:r>
                <a:r>
                  <a:rPr lang="lv-LV" dirty="0"/>
                  <a:t> </a:t>
                </a:r>
                <a:r>
                  <a:rPr lang="lv-LV" dirty="0" err="1"/>
                  <a:t>the</a:t>
                </a:r>
                <a:r>
                  <a:rPr lang="lv-LV" dirty="0"/>
                  <a:t> </a:t>
                </a:r>
                <a:r>
                  <a:rPr lang="lv-LV" dirty="0" err="1"/>
                  <a:t>order</a:t>
                </a:r>
                <a:r>
                  <a:rPr lang="lv-LV" dirty="0"/>
                  <a:t> </a:t>
                </a:r>
                <a:r>
                  <a:rPr lang="lv-LV" dirty="0" err="1"/>
                  <a:t>they</a:t>
                </a:r>
                <a:r>
                  <a:rPr lang="lv-LV" dirty="0"/>
                  <a:t> </a:t>
                </a:r>
                <a:r>
                  <a:rPr lang="lv-LV" dirty="0" err="1"/>
                  <a:t>were</a:t>
                </a:r>
                <a:r>
                  <a:rPr lang="lv-LV" dirty="0"/>
                  <a:t> </a:t>
                </a:r>
                <a:r>
                  <a:rPr lang="lv-LV" dirty="0" err="1"/>
                  <a:t>collected</a:t>
                </a:r>
                <a:r>
                  <a:rPr lang="lv-LV" dirty="0"/>
                  <a:t>, </a:t>
                </a:r>
                <a:r>
                  <a:rPr lang="lv-LV" dirty="0" err="1"/>
                  <a:t>days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0.27568015546012842"/>
              <c:y val="0.92453874528869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8548432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1948548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lv-LV">
                    <a:solidFill>
                      <a:schemeClr val="accent1">
                        <a:lumMod val="75000"/>
                      </a:schemeClr>
                    </a:solidFill>
                  </a:rPr>
                  <a:t>DON in WW, ng/L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8555504"/>
        <c:crossesAt val="1"/>
        <c:crossBetween val="between"/>
      </c:valAx>
      <c:valAx>
        <c:axId val="148120615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lv-LV"/>
                  <a:t>DON intake, mg/day/person</a:t>
                </a:r>
              </a:p>
            </c:rich>
          </c:tx>
          <c:layout>
            <c:manualLayout>
              <c:xMode val="edge"/>
              <c:yMode val="edge"/>
              <c:x val="0.9667666792697327"/>
              <c:y val="0.205702444876134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" sourceLinked="1"/>
        <c:majorTickMark val="out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1206991"/>
        <c:crosses val="max"/>
        <c:crossBetween val="midCat"/>
      </c:valAx>
      <c:valAx>
        <c:axId val="14812069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2061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08342073127148"/>
          <c:y val="6.5001758460819473E-2"/>
          <c:w val="0.22725807701839593"/>
          <c:h val="0.22682806321465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92566586918196"/>
          <c:y val="4.5128205128205132E-2"/>
          <c:w val="0.36662419525847978"/>
          <c:h val="0.84736394104583079"/>
        </c:manualLayout>
      </c:layout>
      <c:scatterChart>
        <c:scatterStyle val="lineMarker"/>
        <c:varyColors val="0"/>
        <c:ser>
          <c:idx val="0"/>
          <c:order val="0"/>
          <c:tx>
            <c:v>Average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Ref>
              <c:f>Sheet1!$C$26</c:f>
              <c:numCache>
                <c:formatCode>General</c:formatCode>
                <c:ptCount val="1"/>
                <c:pt idx="0">
                  <c:v>1.35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F7-452C-9183-2A768652B007}"/>
            </c:ext>
          </c:extLst>
        </c:ser>
        <c:ser>
          <c:idx val="1"/>
          <c:order val="1"/>
          <c:tx>
            <c:v>Median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Ref>
              <c:f>Sheet1!$C$29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F7-452C-9183-2A768652B007}"/>
            </c:ext>
          </c:extLst>
        </c:ser>
        <c:ser>
          <c:idx val="2"/>
          <c:order val="2"/>
          <c:tx>
            <c:v>Maximum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C00000"/>
              </a:solidFill>
              <a:ln w="50800" cap="rnd">
                <a:solidFill>
                  <a:srgbClr val="C00000"/>
                </a:solidFill>
                <a:miter lim="800000"/>
              </a:ln>
              <a:effectLst/>
            </c:spPr>
          </c:marker>
          <c:dPt>
            <c:idx val="0"/>
            <c:marker>
              <c:symbol val="dash"/>
              <c:size val="15"/>
              <c:spPr>
                <a:solidFill>
                  <a:srgbClr val="C00000"/>
                </a:solidFill>
                <a:ln w="9525" cap="rnd">
                  <a:solidFill>
                    <a:srgbClr val="C00000"/>
                  </a:solidFill>
                  <a:miter lim="800000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6F7-452C-9183-2A768652B007}"/>
              </c:ext>
            </c:extLst>
          </c:dPt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Ref>
              <c:f>Sheet1!$C$27</c:f>
              <c:numCache>
                <c:formatCode>General</c:formatCode>
                <c:ptCount val="1"/>
                <c:pt idx="0">
                  <c:v>5.0199999999999996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F7-452C-9183-2A768652B007}"/>
            </c:ext>
          </c:extLst>
        </c:ser>
        <c:ser>
          <c:idx val="3"/>
          <c:order val="3"/>
          <c:tx>
            <c:v>Minimum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Ref>
              <c:f>Sheet1!$C$28</c:f>
              <c:numCache>
                <c:formatCode>General</c:formatCode>
                <c:ptCount val="1"/>
                <c:pt idx="0">
                  <c:v>0.186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6F7-452C-9183-2A768652B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297552"/>
        <c:axId val="540296720"/>
      </c:scatterChart>
      <c:valAx>
        <c:axId val="540297552"/>
        <c:scaling>
          <c:orientation val="minMax"/>
          <c:max val="2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540296720"/>
        <c:crosses val="autoZero"/>
        <c:crossBetween val="midCat"/>
      </c:valAx>
      <c:valAx>
        <c:axId val="54029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 dirty="0">
                    <a:solidFill>
                      <a:schemeClr val="tx1"/>
                    </a:solidFill>
                    <a:effectLst/>
                  </a:rPr>
                  <a:t>Provisional daily intake of enniatins, µg/kg </a:t>
                </a:r>
                <a:r>
                  <a:rPr lang="en-US" sz="1600" b="0" i="0" u="none" strike="noStrike" baseline="0" dirty="0" err="1">
                    <a:solidFill>
                      <a:schemeClr val="tx1"/>
                    </a:solidFill>
                    <a:effectLst/>
                  </a:rPr>
                  <a:t>b.w.</a:t>
                </a:r>
                <a:r>
                  <a:rPr lang="en-US" sz="1600" b="0" i="0" u="none" strike="noStrike" baseline="0" dirty="0">
                    <a:solidFill>
                      <a:schemeClr val="tx1"/>
                    </a:solidFill>
                    <a:effectLst/>
                  </a:rPr>
                  <a:t> day 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2443114284753988E-2"/>
              <c:y val="8.535738071500845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9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Salidzinajums!$E$7:$G$7</cx:f>
        <cx:lvl ptCount="3" formatCode="General">
          <cx:pt idx="0">151</cx:pt>
          <cx:pt idx="1">47</cx:pt>
          <cx:pt idx="2">376</cx:pt>
        </cx:lvl>
      </cx:numDim>
    </cx:data>
    <cx:data id="1">
      <cx:numDim type="val">
        <cx:f dir="row">Salidzinajums!$E$8:$G$8</cx:f>
        <cx:lvl ptCount="3" formatCode="General">
          <cx:pt idx="0">78</cx:pt>
          <cx:pt idx="1">46</cx:pt>
          <cx:pt idx="2">110</cx:pt>
        </cx:lvl>
      </cx:numDim>
    </cx:data>
    <cx:data id="2">
      <cx:numDim type="val">
        <cx:f dir="row">Salidzinajums!$E$9:$G$9</cx:f>
        <cx:lvl ptCount="3" formatCode="General">
          <cx:pt idx="0">390</cx:pt>
          <cx:pt idx="1">50</cx:pt>
          <cx:pt idx="2">730</cx:pt>
        </cx:lvl>
      </cx:numDim>
    </cx:data>
    <cx:data id="3">
      <cx:numDim type="val">
        <cx:f dir="row">Salidzinajums!$E$10:$G$10</cx:f>
        <cx:lvl ptCount="3" formatCode="General">
          <cx:pt idx="0">298</cx:pt>
          <cx:pt idx="1">8</cx:pt>
          <cx:pt idx="2">1046</cx:pt>
        </cx:lvl>
      </cx:numDim>
    </cx:data>
    <cx:data id="4">
      <cx:numDim type="val">
        <cx:f dir="row">Salidzinajums!$E$11:$G$11</cx:f>
        <cx:lvl ptCount="3" formatCode="General">
          <cx:pt idx="0">363</cx:pt>
          <cx:pt idx="1">220</cx:pt>
          <cx:pt idx="2">730</cx:pt>
        </cx:lvl>
      </cx:numDim>
    </cx:data>
    <cx:data id="5">
      <cx:numDim type="val">
        <cx:f dir="row">Salidzinajums!$E$12:$G$12</cx:f>
        <cx:lvl ptCount="3" formatCode="General">
          <cx:pt idx="0">105</cx:pt>
          <cx:pt idx="1">66</cx:pt>
          <cx:pt idx="2">144</cx:pt>
        </cx:lvl>
      </cx:numDim>
    </cx:data>
    <cx:data id="6">
      <cx:numDim type="val">
        <cx:f dir="row">Salidzinajums!$E$13:$G$13</cx:f>
        <cx:lvl ptCount="3" formatCode="General">
          <cx:pt idx="0">200</cx:pt>
          <cx:pt idx="1">129</cx:pt>
          <cx:pt idx="2">257</cx:pt>
        </cx:lvl>
      </cx:numDim>
    </cx:data>
    <cx:data id="7">
      <cx:numDim type="val">
        <cx:f dir="row">Salidzinajums!$E$14:$G$14</cx:f>
        <cx:lvl ptCount="3" formatCode="General">
          <cx:pt idx="0">325</cx:pt>
          <cx:pt idx="1">171</cx:pt>
          <cx:pt idx="2">557</cx:pt>
        </cx:lvl>
      </cx:numDim>
    </cx:data>
  </cx:chartData>
  <cx:chart>
    <cx:plotArea>
      <cx:plotAreaRegion>
        <cx:series layoutId="boxWhisker" uniqueId="{9C2A7E84-268D-463D-82C9-247FFCE80ED2}">
          <cx:tx>
            <cx:txData>
              <cx:f>Salidzinajums!$B$7</cx:f>
              <cx:v>Tanzania</cx:v>
            </cx:txData>
          </cx:tx>
          <cx:spPr>
            <a:pattFill prst="wdDnDiag">
              <a:fgClr>
                <a:sysClr val="windowText" lastClr="000000">
                  <a:lumMod val="65000"/>
                  <a:lumOff val="35000"/>
                </a:sysClr>
              </a:fgClr>
              <a:bgClr>
                <a:srgbClr val="0066CC"/>
              </a:bgClr>
            </a:pattFill>
          </cx:spPr>
          <cx:dataId val="0"/>
          <cx:layoutPr>
            <cx:visibility meanLine="0" meanMarker="0" nonoutliers="0" outliers="0"/>
            <cx:statistics quartileMethod="exclusive"/>
          </cx:layoutPr>
        </cx:series>
        <cx:series layoutId="boxWhisker" uniqueId="{00000001-6BFC-4D17-9BE1-33BB61C811F7}">
          <cx:tx>
            <cx:txData>
              <cx:f>Salidzinajums!$B$8</cx:f>
              <cx:v>Sweden</cx:v>
            </cx:txData>
          </cx:tx>
          <cx:spPr>
            <a:pattFill prst="wdDnDiag">
              <a:fgClr>
                <a:sysClr val="windowText" lastClr="000000">
                  <a:lumMod val="65000"/>
                  <a:lumOff val="35000"/>
                </a:sysClr>
              </a:fgClr>
              <a:bgClr>
                <a:srgbClr val="00B050"/>
              </a:bgClr>
            </a:pattFill>
          </cx:spPr>
          <cx:dataId val="1"/>
          <cx:layoutPr>
            <cx:visibility meanMarker="0" nonoutliers="0" outliers="0"/>
            <cx:statistics quartileMethod="exclusive"/>
          </cx:layoutPr>
        </cx:series>
        <cx:series layoutId="boxWhisker" uniqueId="{00000002-6BFC-4D17-9BE1-33BB61C811F7}">
          <cx:tx>
            <cx:txData>
              <cx:f>Salidzinajums!$B$9</cx:f>
              <cx:v>Norway</cx:v>
            </cx:txData>
          </cx:tx>
          <cx:spPr>
            <a:pattFill prst="wdDnDiag">
              <a:fgClr>
                <a:sysClr val="windowText" lastClr="000000">
                  <a:lumMod val="65000"/>
                  <a:lumOff val="35000"/>
                </a:sysClr>
              </a:fgClr>
              <a:bgClr>
                <a:schemeClr val="bg1">
                  <a:lumMod val="65000"/>
                </a:schemeClr>
              </a:bgClr>
            </a:pattFill>
          </cx:spPr>
          <cx:dataId val="2"/>
          <cx:layoutPr>
            <cx:visibility meanMarker="0" nonoutliers="0" outliers="0"/>
            <cx:statistics quartileMethod="exclusive"/>
          </cx:layoutPr>
        </cx:series>
        <cx:series layoutId="boxWhisker" uniqueId="{00000003-6BFC-4D17-9BE1-33BB61C811F7}">
          <cx:tx>
            <cx:txData>
              <cx:f>Salidzinajums!$B$10</cx:f>
              <cx:v>United Kingdom</cx:v>
            </cx:txData>
          </cx:tx>
          <cx:spPr>
            <a:pattFill prst="wdDnDiag">
              <a:fgClr>
                <a:sysClr val="windowText" lastClr="000000">
                  <a:lumMod val="65000"/>
                  <a:lumOff val="35000"/>
                </a:sysClr>
              </a:fgClr>
              <a:bgClr>
                <a:srgbClr val="FFC000"/>
              </a:bgClr>
            </a:pattFill>
          </cx:spPr>
          <cx:dataId val="3"/>
          <cx:layoutPr>
            <cx:visibility meanLine="0" meanMarker="0" nonoutliers="0" outliers="0"/>
            <cx:statistics quartileMethod="exclusive"/>
          </cx:layoutPr>
        </cx:series>
        <cx:series layoutId="boxWhisker" uniqueId="{00000004-6BFC-4D17-9BE1-33BB61C811F7}">
          <cx:tx>
            <cx:txData>
              <cx:f>Salidzinajums!$B$11</cx:f>
              <cx:v>Norway</cx:v>
            </cx:txData>
          </cx:tx>
          <cx:spPr>
            <a:pattFill prst="divot">
              <a:fgClr>
                <a:sysClr val="windowText" lastClr="000000">
                  <a:lumMod val="65000"/>
                  <a:lumOff val="35000"/>
                </a:sysClr>
              </a:fgClr>
              <a:bgClr>
                <a:schemeClr val="accent5">
                  <a:lumMod val="60000"/>
                  <a:lumOff val="40000"/>
                </a:schemeClr>
              </a:bgClr>
            </a:pattFill>
          </cx:spPr>
          <cx:dataId val="4"/>
          <cx:layoutPr>
            <cx:visibility meanMarker="0" nonoutliers="0" outliers="0"/>
            <cx:statistics quartileMethod="exclusive"/>
          </cx:layoutPr>
        </cx:series>
        <cx:series layoutId="boxWhisker" uniqueId="{00000005-6BFC-4D17-9BE1-33BB61C811F7}">
          <cx:tx>
            <cx:txData>
              <cx:f>Salidzinajums!$B$12</cx:f>
              <cx:v>South Korea</cx:v>
            </cx:txData>
          </cx:tx>
          <cx:spPr>
            <a:pattFill prst="divot">
              <a:fgClr>
                <a:sysClr val="windowText" lastClr="000000">
                  <a:lumMod val="65000"/>
                  <a:lumOff val="35000"/>
                </a:sysClr>
              </a:fgClr>
              <a:bgClr>
                <a:srgbClr val="FF6699"/>
              </a:bgClr>
            </a:pattFill>
          </cx:spPr>
          <cx:dataId val="5"/>
          <cx:layoutPr>
            <cx:visibility meanMarker="0" nonoutliers="0" outliers="0"/>
            <cx:statistics quartileMethod="exclusive"/>
          </cx:layoutPr>
        </cx:series>
        <cx:series layoutId="boxWhisker" uniqueId="{00000006-6BFC-4D17-9BE1-33BB61C811F7}">
          <cx:tx>
            <cx:txData>
              <cx:f>Salidzinajums!$B$13</cx:f>
              <cx:v>Italy</cx:v>
            </cx:txData>
          </cx:tx>
          <cx:spPr>
            <a:solidFill>
              <a:schemeClr val="accent3">
                <a:lumMod val="75000"/>
              </a:schemeClr>
            </a:solidFill>
          </cx:spPr>
          <cx:dataId val="6"/>
          <cx:layoutPr>
            <cx:visibility meanMarker="0" nonoutliers="0" outliers="0"/>
            <cx:statistics quartileMethod="exclusive"/>
          </cx:layoutPr>
        </cx:series>
        <cx:series layoutId="boxWhisker" uniqueId="{00000007-6BFC-4D17-9BE1-33BB61C811F7}">
          <cx:tx>
            <cx:txData>
              <cx:f>Salidzinajums!$B$14</cx:f>
              <cx:v>Latvia</cx:v>
            </cx:txData>
          </cx:tx>
          <cx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x:spPr>
          <cx:dataId val="7"/>
          <cx:layoutPr>
            <cx:visibility meanMarker="0" nonoutliers="0" outliers="0"/>
            <cx:statistics quartileMethod="exclusive"/>
          </cx:layoutPr>
        </cx:series>
      </cx:plotAreaRegion>
      <cx:axis id="0" hidden="1">
        <cx:catScaling gapWidth="0.0399999991"/>
        <cx:tickLabels/>
        <cx:txPr>
          <a:bodyPr vertOverflow="overflow" horzOverflow="overflow" wrap="square" lIns="0" tIns="0" rIns="0" bIns="0"/>
          <a:lstStyle/>
          <a:p>
            <a:pPr algn="ctr" rtl="0">
              <a:defRPr sz="16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lv-LV" sz="1600">
              <a:solidFill>
                <a:schemeClr val="tx1"/>
              </a:solidFill>
            </a:endParaRPr>
          </a:p>
        </cx:txPr>
      </cx:axis>
      <cx:axis id="1">
        <cx:valScaling/>
        <cx:title>
          <cx:tx>
            <cx:txData>
              <cx:v>Estimated daily intake, ng/kg b.w. per day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600">
                  <a:solidFill>
                    <a:schemeClr val="tx1"/>
                  </a:solidFill>
                </a:defRPr>
              </a:pPr>
              <a:r>
                <a:rPr lang="en-US" sz="1600" b="0" i="0" u="none" strike="noStrike" baseline="0">
                  <a:solidFill>
                    <a:schemeClr val="tx1"/>
                  </a:solidFill>
                  <a:latin typeface="Calibri" panose="020F0502020204030204"/>
                </a:rPr>
                <a:t>Estimated daily intake, ng/kg b.w. per day</a:t>
              </a:r>
            </a:p>
          </cx:txPr>
        </cx:title>
        <cx:majorTickMarks type="out"/>
        <cx:minorTickMarks type="out"/>
        <cx:tickLabels/>
        <cx:txPr>
          <a:bodyPr vertOverflow="overflow" horzOverflow="overflow" wrap="square" lIns="0" tIns="0" rIns="0" bIns="0"/>
          <a:lstStyle/>
          <a:p>
            <a:pPr algn="ctr" rtl="0">
              <a:defRPr sz="16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lv-LV" sz="1600">
              <a:solidFill>
                <a:schemeClr val="tx1"/>
              </a:solidFill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>
              <a:solidFill>
                <a:schemeClr val="tx1"/>
              </a:solidFill>
            </a:defRPr>
          </a:pPr>
          <a:endParaRPr lang="en-US" sz="16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0.14591</cdr:x>
      <cdr:y>0.13884</cdr:y>
    </cdr:from>
    <cdr:to>
      <cdr:x>0.31699</cdr:x>
      <cdr:y>0.1984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545A0D8-111C-4AA0-A697-5E5641CD2A52}"/>
            </a:ext>
          </a:extLst>
        </cdr:cNvPr>
        <cdr:cNvSpPr txBox="1"/>
      </cdr:nvSpPr>
      <cdr:spPr>
        <a:xfrm xmlns:a="http://schemas.openxmlformats.org/drawingml/2006/main">
          <a:off x="1193800" y="578908"/>
          <a:ext cx="1399822" cy="248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dirty="0"/>
            <a:t>Maximum</a:t>
          </a:r>
          <a:endParaRPr lang="lv-LV" sz="1200" dirty="0"/>
        </a:p>
      </cdr:txBody>
    </cdr:sp>
  </cdr:relSizeAnchor>
  <cdr:relSizeAnchor xmlns:cdr="http://schemas.openxmlformats.org/drawingml/2006/chartDrawing">
    <cdr:from>
      <cdr:x>0.14591</cdr:x>
      <cdr:y>0.81564</cdr:y>
    </cdr:from>
    <cdr:to>
      <cdr:x>0.31699</cdr:x>
      <cdr:y>0.87521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ED830EF-2FE6-498D-8AA8-A8C695319C5C}"/>
            </a:ext>
          </a:extLst>
        </cdr:cNvPr>
        <cdr:cNvSpPr txBox="1"/>
      </cdr:nvSpPr>
      <cdr:spPr>
        <a:xfrm xmlns:a="http://schemas.openxmlformats.org/drawingml/2006/main">
          <a:off x="1193800" y="3400954"/>
          <a:ext cx="1399822" cy="248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Minimum</a:t>
          </a:r>
          <a:endParaRPr lang="lv-LV" sz="1200" dirty="0"/>
        </a:p>
      </cdr:txBody>
    </cdr:sp>
  </cdr:relSizeAnchor>
  <cdr:relSizeAnchor xmlns:cdr="http://schemas.openxmlformats.org/drawingml/2006/chartDrawing">
    <cdr:from>
      <cdr:x>0.14591</cdr:x>
      <cdr:y>0.71957</cdr:y>
    </cdr:from>
    <cdr:to>
      <cdr:x>0.31699</cdr:x>
      <cdr:y>0.77914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ED830EF-2FE6-498D-8AA8-A8C695319C5C}"/>
            </a:ext>
          </a:extLst>
        </cdr:cNvPr>
        <cdr:cNvSpPr txBox="1"/>
      </cdr:nvSpPr>
      <cdr:spPr>
        <a:xfrm xmlns:a="http://schemas.openxmlformats.org/drawingml/2006/main">
          <a:off x="1193800" y="3000375"/>
          <a:ext cx="1399822" cy="248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Median</a:t>
          </a:r>
          <a:endParaRPr lang="lv-LV" sz="1200" dirty="0"/>
        </a:p>
      </cdr:txBody>
    </cdr:sp>
  </cdr:relSizeAnchor>
  <cdr:relSizeAnchor xmlns:cdr="http://schemas.openxmlformats.org/drawingml/2006/chartDrawing">
    <cdr:from>
      <cdr:x>0.14591</cdr:x>
      <cdr:y>0.66678</cdr:y>
    </cdr:from>
    <cdr:to>
      <cdr:x>0.31699</cdr:x>
      <cdr:y>0.72634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2D844E3-332A-4D38-A788-6F3B72285818}"/>
            </a:ext>
          </a:extLst>
        </cdr:cNvPr>
        <cdr:cNvSpPr txBox="1"/>
      </cdr:nvSpPr>
      <cdr:spPr>
        <a:xfrm xmlns:a="http://schemas.openxmlformats.org/drawingml/2006/main">
          <a:off x="1193800" y="2780241"/>
          <a:ext cx="1399822" cy="248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Average</a:t>
          </a:r>
          <a:endParaRPr lang="lv-LV" sz="1200" dirty="0"/>
        </a:p>
      </cdr:txBody>
    </cdr:sp>
  </cdr:relSizeAnchor>
  <cdr:relSizeAnchor xmlns:cdr="http://schemas.openxmlformats.org/drawingml/2006/chartDrawing">
    <cdr:from>
      <cdr:x>0.40047</cdr:x>
      <cdr:y>0.54172</cdr:y>
    </cdr:from>
    <cdr:to>
      <cdr:x>1</cdr:x>
      <cdr:y>0.65244</cdr:y>
    </cdr:to>
    <cdr:sp macro="" textlink="">
      <cdr:nvSpPr>
        <cdr:cNvPr id="6" name="TextBox 18">
          <a:extLst xmlns:a="http://schemas.openxmlformats.org/drawingml/2006/main">
            <a:ext uri="{FF2B5EF4-FFF2-40B4-BE49-F238E27FC236}">
              <a16:creationId xmlns:a16="http://schemas.microsoft.com/office/drawing/2014/main" id="{FBD206A9-9AB4-4648-A1E2-5A6FEAE1FB3F}"/>
            </a:ext>
          </a:extLst>
        </cdr:cNvPr>
        <cdr:cNvSpPr txBox="1"/>
      </cdr:nvSpPr>
      <cdr:spPr>
        <a:xfrm xmlns:a="http://schemas.openxmlformats.org/drawingml/2006/main">
          <a:off x="3276600" y="2258784"/>
          <a:ext cx="490537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lv-LV" sz="1200" dirty="0"/>
            <a:t>Chronic dietary exposure</a:t>
          </a:r>
          <a:r>
            <a:rPr lang="en-US" sz="1200" dirty="0"/>
            <a:t> for sum of Enniatins</a:t>
          </a:r>
          <a:r>
            <a:rPr lang="lv-LV" sz="1200" b="1" dirty="0"/>
            <a:t>: </a:t>
          </a:r>
          <a:r>
            <a:rPr lang="en-US" sz="1200" b="1" dirty="0"/>
            <a:t>0,91</a:t>
          </a:r>
          <a:r>
            <a:rPr lang="lv-LV" sz="1200" b="1" dirty="0"/>
            <a:t> – </a:t>
          </a:r>
          <a:r>
            <a:rPr lang="en-US" sz="1200" b="1" dirty="0"/>
            <a:t>3,28</a:t>
          </a:r>
          <a:r>
            <a:rPr lang="lv-LV" sz="1200" b="1" dirty="0"/>
            <a:t> ng/kg b.w. </a:t>
          </a:r>
          <a:r>
            <a:rPr lang="lv-LV" sz="1200" b="1" dirty="0" err="1"/>
            <a:t>day</a:t>
          </a:r>
          <a:r>
            <a:rPr lang="lv-LV" sz="1200" b="1" dirty="0"/>
            <a:t> </a:t>
          </a:r>
        </a:p>
        <a:p xmlns:a="http://schemas.openxmlformats.org/drawingml/2006/main">
          <a:pPr algn="r"/>
          <a:r>
            <a:rPr lang="en-GB" sz="1200" dirty="0"/>
            <a:t>European Food Safety Authority</a:t>
          </a:r>
          <a:r>
            <a:rPr lang="lv-LV" sz="1200" dirty="0"/>
            <a:t>, 201</a:t>
          </a:r>
          <a:r>
            <a:rPr lang="en-US" sz="1200" dirty="0"/>
            <a:t>4 </a:t>
          </a:r>
          <a:endParaRPr lang="lv-LV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CE63-9658-4DF8-A9A9-282F0B84B6CF}" type="datetimeFigureOut">
              <a:rPr lang="lv-LV" smtClean="0"/>
              <a:t>10.02.2022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76B3E-8915-4FC0-96DF-CD0BE2A4B6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49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notekūdeņiem</a:t>
            </a:r>
            <a:r>
              <a:rPr lang="en-US" dirty="0"/>
              <a:t> </a:t>
            </a:r>
            <a:r>
              <a:rPr lang="en-US" dirty="0" err="1"/>
              <a:t>balstītas</a:t>
            </a:r>
            <a:r>
              <a:rPr lang="en-US" dirty="0"/>
              <a:t> </a:t>
            </a:r>
            <a:r>
              <a:rPr lang="en-US" dirty="0" err="1"/>
              <a:t>epidemioloģijas</a:t>
            </a:r>
            <a:r>
              <a:rPr lang="en-US" dirty="0"/>
              <a:t> </a:t>
            </a:r>
            <a:r>
              <a:rPr lang="en-US" dirty="0" err="1"/>
              <a:t>pieejas</a:t>
            </a:r>
            <a:r>
              <a:rPr lang="en-US" dirty="0"/>
              <a:t> </a:t>
            </a:r>
            <a:r>
              <a:rPr lang="en-US" dirty="0" err="1"/>
              <a:t>izmantošana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noteiktu</a:t>
            </a:r>
            <a:r>
              <a:rPr lang="en-US" dirty="0"/>
              <a:t> </a:t>
            </a:r>
            <a:r>
              <a:rPr lang="en-US" dirty="0" err="1"/>
              <a:t>mikotoksīnu</a:t>
            </a:r>
            <a:r>
              <a:rPr lang="en-US" dirty="0"/>
              <a:t> </a:t>
            </a:r>
            <a:r>
              <a:rPr lang="en-US" dirty="0" err="1"/>
              <a:t>dienas</a:t>
            </a:r>
            <a:r>
              <a:rPr lang="en-US" dirty="0"/>
              <a:t> </a:t>
            </a:r>
            <a:r>
              <a:rPr lang="en-US" dirty="0" err="1"/>
              <a:t>devu</a:t>
            </a:r>
            <a:r>
              <a:rPr lang="en-US" dirty="0"/>
              <a:t>, kas </a:t>
            </a:r>
            <a:r>
              <a:rPr lang="en-US" dirty="0" err="1"/>
              <a:t>uzņemta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pārtiku</a:t>
            </a:r>
            <a:r>
              <a:rPr lang="en-US" dirty="0"/>
              <a:t> un </a:t>
            </a:r>
            <a:r>
              <a:rPr lang="en-US" dirty="0" err="1"/>
              <a:t>turpmāko</a:t>
            </a:r>
            <a:r>
              <a:rPr lang="en-US" dirty="0"/>
              <a:t> </a:t>
            </a:r>
            <a:r>
              <a:rPr lang="en-US" dirty="0" err="1"/>
              <a:t>pētījumu</a:t>
            </a:r>
            <a:r>
              <a:rPr lang="en-US" dirty="0"/>
              <a:t> </a:t>
            </a:r>
            <a:r>
              <a:rPr lang="en-US" dirty="0" err="1"/>
              <a:t>virzieni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76B3E-8915-4FC0-96DF-CD0BE2A4B6B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910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76B3E-8915-4FC0-96DF-CD0BE2A4B6B1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68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76B3E-8915-4FC0-96DF-CD0BE2A4B6B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451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76B3E-8915-4FC0-96DF-CD0BE2A4B6B1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469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102C-F951-4551-AF0D-DFEDFE7A9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E1BB4-4C81-446A-B70E-A0030B183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DD4C-0D4E-4652-9033-B0348E82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DF2C-4E58-4F1C-A312-AB644AF331DD}" type="datetime1">
              <a:rPr lang="lv-LV" smtClean="0"/>
              <a:t>10.02.2022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7D2A-2214-43D5-B820-A7865BC9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1E54F-0C56-4959-AF86-FC3A6F64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279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5724-9650-4E79-907F-C0B4B181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53186-B827-45A0-B129-2B7AAAB54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1D0-353B-4ADC-8FD8-DBB3ED75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C8D-5AB4-4788-95F7-5A65ADAE4405}" type="datetime1">
              <a:rPr lang="lv-LV" smtClean="0"/>
              <a:t>10.02.2022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052A7-B87E-43AC-B776-C6800C0D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EB526-72B4-4517-AFB3-94F06E9C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A120C-AD5A-4135-B3D2-782B1DB2A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AF1B9-C9EA-4602-8616-95FE4162D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92BEC-6761-4B4E-9325-9B07561C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6D65-3F69-44BD-8D6D-F5125B385B36}" type="datetime1">
              <a:rPr lang="lv-LV" smtClean="0"/>
              <a:t>10.02.2022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E51-4805-4A62-BFA0-CEFF6C1B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A7EE-CA2F-4D91-B3C6-C03DD9E3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606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8C1F-61DF-4DB8-ADC6-3E04A4AC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DEE5-B004-44A7-A24A-B51509C5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010CB-84D0-49B2-B547-A1C71891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93-321A-4ED0-A305-526558C68F40}" type="datetime1">
              <a:rPr lang="lv-LV" smtClean="0"/>
              <a:t>10.02.2022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829B-C2FC-481C-81A9-2E2AE261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4063-82C8-4CC9-A5E5-1350705F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34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DCD5-7AC6-4A1C-AA2D-A10AEDCB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D4091-EDF7-4FAD-A615-BD083F12C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49DE-DDF2-4190-BDC3-88386986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5CC4-1FB7-4DD5-B752-E9D750D560C9}" type="datetime1">
              <a:rPr lang="lv-LV" smtClean="0"/>
              <a:t>10.02.2022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45DD-465A-4C74-A84C-A1A6290C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823E-1495-4D6B-9217-F1238054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961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6F67-57DE-4265-B519-FB716E3C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07E5-30AE-4D3E-8FD8-1B7ABF690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724D8-07A2-4DCA-88DE-5679F57E8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4842A-DFFF-44AA-8165-BB56FDB4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252-3518-48C8-9C7D-27FC5FC5C52B}" type="datetime1">
              <a:rPr lang="lv-LV" smtClean="0"/>
              <a:t>10.02.2022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17E8D-ED8D-4D92-A847-4E3C433F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902F-333D-49FD-BE4C-CF4DAB3F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978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C6BD-2DBB-4F8D-916C-07BD9B19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29D1E-75BF-4BD6-8BB7-8E88C7CBB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B18B3-619C-43C0-9534-33D38BF21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75D35-7093-498C-8620-00646E595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1A247-CD68-4AB8-9C74-10FBAF254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7B03A-FB46-4510-8806-5E8CCD98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BBC2-BC7D-4E4D-9FAD-C044A3FC569E}" type="datetime1">
              <a:rPr lang="lv-LV" smtClean="0"/>
              <a:t>10.02.2022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A2AA3-04D1-45F1-BF13-21829CC6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237BA-01F6-4D3D-BDA8-84F3A2FD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085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0AE2-375A-47B8-B94E-1970AD87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1E831-8D25-417E-8227-702A99AB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B04B-A1A1-4C5E-9F5F-74FC6E25C09A}" type="datetime1">
              <a:rPr lang="lv-LV" smtClean="0"/>
              <a:t>10.02.2022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B75CA-9ADA-45C7-831B-FC9CA12A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3B132-BEB6-4740-B2B2-290BD168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89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4763-1D0F-4BA8-9E7C-BEA09DE2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FA34-ED91-4BEA-A6F2-A9628E8D53DF}" type="datetime1">
              <a:rPr lang="lv-LV" smtClean="0"/>
              <a:t>10.02.2022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5EAFF-531F-4DAC-995F-4776970B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7C26D-1586-4886-961C-FDB1455A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689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2973-536D-45EC-9E00-B9D38BF0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053D4-2361-4314-BA1D-79ADAB50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9D834-2481-4681-B222-4A4C68EC5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70022-EC97-46CA-AE22-6463479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1E3-50B1-4F8A-95F2-619722BDCD95}" type="datetime1">
              <a:rPr lang="lv-LV" smtClean="0"/>
              <a:t>10.02.2022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B6F1A-306A-4083-B670-CB0D28C6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ACE09-17CD-4759-9315-82FF2DC9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585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A680-30AD-4EB7-ADFB-46E58A85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59767-8C09-46C1-B68C-21712E5B7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E578C-1252-4F51-9101-C7486D79E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EA72F-1555-42FF-923C-AA2FA237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5E7B-62C4-42D2-BE76-E17AD6496AAD}" type="datetime1">
              <a:rPr lang="lv-LV" smtClean="0"/>
              <a:t>10.02.2022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624C4-00C3-4EA6-8A4C-163805F8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AA2CF-DF49-459E-BD5D-E7D43260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2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05ACE-0151-465E-AD20-85FB20DF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B7AE6-C037-4BDD-A33A-6F3CA3FB2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FBCFC-0E7C-4ED7-8ED2-922A935A3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6977-A6AD-479C-B35A-914F1D766C22}" type="datetime1">
              <a:rPr lang="lv-LV" smtClean="0"/>
              <a:t>10.02.2022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F472-EB6A-4716-A8B9-E482A965F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C565-08F0-4D2B-882B-693C3ED3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74C6-226E-40A3-A4E8-B0B882174C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76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nfr.201400012" TargetMode="External"/><Relationship Id="rId2" Type="http://schemas.openxmlformats.org/officeDocument/2006/relationships/hyperlink" Target="https://doi.org/10.1016/j.jhazmat.2019.1211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envint.2021.10680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fct.2018.05.05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A031-8BAC-4180-9D20-46C32C541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64" y="2042261"/>
            <a:ext cx="9788474" cy="16557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OF WASTEWATER – BASED EPIDEMIOLOGY FOR TRACKING HUMAN EXPOSURE TO DEOXYNIVALENOL AND ENNIATINS </a:t>
            </a:r>
            <a:r>
              <a:rPr lang="en-GB" sz="2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further research options</a:t>
            </a:r>
            <a:endParaRPr lang="lv-LV" sz="7200" cap="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1BA2D-8FE7-463D-9E84-2A2FFB4B1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038" y="3970421"/>
            <a:ext cx="10058400" cy="2533173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1600" b="1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Zane </a:t>
            </a:r>
            <a:r>
              <a:rPr lang="en-GB" sz="1600" b="1" cap="none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Berzina</a:t>
            </a:r>
            <a:r>
              <a:rPr lang="en-GB" sz="16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cap="none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16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Romans </a:t>
            </a:r>
            <a:r>
              <a:rPr lang="en-GB" sz="1600" cap="none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Pavlenko</a:t>
            </a:r>
            <a:r>
              <a:rPr lang="en-GB" sz="16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cap="none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16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Laura Elina </a:t>
            </a:r>
            <a:r>
              <a:rPr lang="en-GB" sz="1600" cap="none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Ikkere</a:t>
            </a:r>
            <a:r>
              <a:rPr lang="en-GB" sz="16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cap="none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cap="none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Vadims</a:t>
            </a:r>
            <a:r>
              <a:rPr lang="en-GB" sz="16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Bartkevics</a:t>
            </a:r>
            <a:r>
              <a:rPr lang="en-GB" sz="1600" cap="none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br>
              <a:rPr lang="lv-LV" sz="14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1400" cap="none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400" cap="none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14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Department of Analytical Chemistry, University of Latvia, Riga, Latvia</a:t>
            </a:r>
            <a:br>
              <a:rPr lang="lv-LV" sz="14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cap="none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Institute of Food Safety, Animal Health and Environment “BIOR”, Riga, Latvia</a:t>
            </a:r>
            <a:br>
              <a:rPr lang="lv-LV" sz="1200" cap="non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1200" cap="none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This work was supported by the Latvian Council of Science under project No. lzp-2020/2-0128 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</a:rPr>
              <a:t>and “Strengthening of the capacity of doctoral studies at the University of Latvia within the framework of the new doctoral model”, identification No. 8.2.2.0/20/I/006</a:t>
            </a:r>
            <a:endParaRPr lang="lv-LV" sz="1600" dirty="0">
              <a:solidFill>
                <a:srgbClr val="000000"/>
              </a:solidFill>
            </a:endParaRPr>
          </a:p>
          <a:p>
            <a:pPr algn="l"/>
            <a:endParaRPr lang="lv-LV" sz="12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en-US" sz="1400" dirty="0">
                <a:cs typeface="Times New Roman" panose="02020603050405020304" pitchFamily="18" charset="0"/>
              </a:rPr>
              <a:t>11</a:t>
            </a:r>
            <a:r>
              <a:rPr lang="lv-LV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en-US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02</a:t>
            </a:r>
            <a:r>
              <a:rPr lang="lv-LV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.202</a:t>
            </a:r>
            <a:r>
              <a:rPr lang="en-US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lv-LV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, Riga, Latvia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63BAC-9D70-45EB-9918-41449662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5" y="756386"/>
            <a:ext cx="3552825" cy="1285875"/>
          </a:xfrm>
          <a:prstGeom prst="rect">
            <a:avLst/>
          </a:prstGeom>
        </p:spPr>
      </p:pic>
      <p:pic>
        <p:nvPicPr>
          <p:cNvPr id="1026" name="Picture 2" descr="BIOR-logo-RGB-ENG « IWA Young Water Professionals">
            <a:extLst>
              <a:ext uri="{FF2B5EF4-FFF2-40B4-BE49-F238E27FC236}">
                <a16:creationId xmlns:a16="http://schemas.microsoft.com/office/drawing/2014/main" id="{A9A4B207-A1EA-44B8-B1C6-56A542A2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52" y="708761"/>
            <a:ext cx="34194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60698-B0E1-4962-B82F-227AF5DE3AE7}"/>
              </a:ext>
            </a:extLst>
          </p:cNvPr>
          <p:cNvSpPr/>
          <p:nvPr/>
        </p:nvSpPr>
        <p:spPr>
          <a:xfrm>
            <a:off x="2061511" y="3718559"/>
            <a:ext cx="7039959" cy="1419497"/>
          </a:xfrm>
          <a:prstGeom prst="rect">
            <a:avLst/>
          </a:prstGeom>
          <a:solidFill>
            <a:srgbClr val="FD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F8245-C65C-42B1-8ADE-3260E64E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Results I</a:t>
            </a:r>
            <a:r>
              <a:rPr lang="en-US" sz="4400" dirty="0"/>
              <a:t>II</a:t>
            </a:r>
            <a:r>
              <a:rPr lang="lv-LV" sz="4400" dirty="0"/>
              <a:t> – estimated daily intake</a:t>
            </a:r>
            <a:r>
              <a:rPr lang="en-US" sz="4400" dirty="0"/>
              <a:t> for sum of enniatins – worst case scenario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73B3A-38FD-483C-82BF-A43D1C71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10</a:t>
            </a:fld>
            <a:endParaRPr lang="lv-LV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0021B0-6DC3-4D9D-B38A-C7A0ADBAB6C6}"/>
              </a:ext>
            </a:extLst>
          </p:cNvPr>
          <p:cNvSpPr/>
          <p:nvPr/>
        </p:nvSpPr>
        <p:spPr>
          <a:xfrm>
            <a:off x="3431822" y="2641600"/>
            <a:ext cx="316089" cy="29464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430664-06FE-44BC-B47E-2F37B26B5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065773"/>
              </p:ext>
            </p:extLst>
          </p:nvPr>
        </p:nvGraphicFramePr>
        <p:xfrm>
          <a:off x="838200" y="1938690"/>
          <a:ext cx="8181975" cy="416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13B6F982-719C-456E-BFD6-EE3CD6FFA377}"/>
              </a:ext>
            </a:extLst>
          </p:cNvPr>
          <p:cNvSpPr txBox="1"/>
          <p:nvPr/>
        </p:nvSpPr>
        <p:spPr>
          <a:xfrm>
            <a:off x="9526772" y="2014359"/>
            <a:ext cx="2209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worst case scenario (if </a:t>
            </a:r>
            <a:r>
              <a:rPr lang="en-US" sz="1800" b="1" u="sng" dirty="0"/>
              <a:t>excretion factors are 5% or lower </a:t>
            </a:r>
            <a:r>
              <a:rPr lang="en-US" sz="1800" dirty="0"/>
              <a:t>for each enniatin) the sum of average provisional daily intake of enniatins is </a:t>
            </a:r>
            <a:r>
              <a:rPr lang="en-US" sz="1800" b="1" dirty="0"/>
              <a:t>1.35 </a:t>
            </a:r>
            <a:r>
              <a:rPr lang="en-US" sz="1800" b="1" dirty="0" err="1"/>
              <a:t>μg</a:t>
            </a:r>
            <a:r>
              <a:rPr lang="en-US" sz="1800" b="1" dirty="0"/>
              <a:t>/kg </a:t>
            </a:r>
            <a:r>
              <a:rPr lang="en-US" sz="1800" b="1" dirty="0" err="1"/>
              <a:t>b.w.</a:t>
            </a:r>
            <a:r>
              <a:rPr lang="en-US" sz="1800" b="1" dirty="0"/>
              <a:t> day</a:t>
            </a:r>
            <a:r>
              <a:rPr lang="en-US" sz="1800" dirty="0"/>
              <a:t>, indicating a potential risk of chronical exposure.</a:t>
            </a:r>
            <a:endParaRPr lang="lv-LV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DB8ED-E2BF-4C95-80C7-32700D1A182E}"/>
              </a:ext>
            </a:extLst>
          </p:cNvPr>
          <p:cNvSpPr txBox="1"/>
          <p:nvPr/>
        </p:nvSpPr>
        <p:spPr>
          <a:xfrm>
            <a:off x="838200" y="5871653"/>
            <a:ext cx="948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effectLst/>
                <a:ea typeface="Times New Roman" panose="02020603050405020304" pitchFamily="18" charset="0"/>
              </a:rPr>
              <a:t>Fig. 4. </a:t>
            </a:r>
            <a:r>
              <a:rPr lang="en-US" sz="1400" dirty="0">
                <a:ea typeface="Times New Roman" panose="02020603050405020304" pitchFamily="18" charset="0"/>
              </a:rPr>
              <a:t>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stimated daily intake for sum of enniatins if </a:t>
            </a:r>
            <a:r>
              <a:rPr lang="en-US" sz="1400" dirty="0"/>
              <a:t>excretion factors are 5% or lower for each enniatin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78913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04BB5-5747-429D-9944-36D7D7C6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11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A1F210-7E68-4B10-B101-C89864E6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6" y="-1322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Further research  </a:t>
            </a:r>
            <a:endParaRPr lang="lv-LV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D312-C436-484C-9FD6-4ED810145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74" y="1095904"/>
            <a:ext cx="8667222" cy="500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63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04BB5-5747-429D-9944-36D7D7C6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12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A1F210-7E68-4B10-B101-C89864E6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6" y="-1322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Further research  </a:t>
            </a:r>
            <a:endParaRPr lang="lv-LV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D312-C436-484C-9FD6-4ED810145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231" y="1095904"/>
            <a:ext cx="8667222" cy="500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2668D-A44A-411B-A4C5-321FFB8D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686" y="2728219"/>
            <a:ext cx="3801181" cy="9802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744F16-6231-4CBE-8C8B-61F2A302E87E}"/>
              </a:ext>
            </a:extLst>
          </p:cNvPr>
          <p:cNvSpPr/>
          <p:nvPr/>
        </p:nvSpPr>
        <p:spPr>
          <a:xfrm>
            <a:off x="5181600" y="2508778"/>
            <a:ext cx="4251853" cy="13255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002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4272E5-FD60-4B8F-978D-151FE598DC5B}"/>
              </a:ext>
            </a:extLst>
          </p:cNvPr>
          <p:cNvSpPr/>
          <p:nvPr/>
        </p:nvSpPr>
        <p:spPr>
          <a:xfrm>
            <a:off x="9407345" y="2579817"/>
            <a:ext cx="2442933" cy="2824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C1D937-D818-49DD-9E38-38464537855E}"/>
              </a:ext>
            </a:extLst>
          </p:cNvPr>
          <p:cNvSpPr/>
          <p:nvPr/>
        </p:nvSpPr>
        <p:spPr>
          <a:xfrm>
            <a:off x="5086293" y="551495"/>
            <a:ext cx="2798138" cy="580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41AE6B-047F-4B95-98D3-EA0E0920BEB8}"/>
              </a:ext>
            </a:extLst>
          </p:cNvPr>
          <p:cNvSpPr/>
          <p:nvPr/>
        </p:nvSpPr>
        <p:spPr>
          <a:xfrm>
            <a:off x="559174" y="1835352"/>
            <a:ext cx="2814022" cy="4520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E2CE3-251B-4921-AB89-8014548B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3" y="302093"/>
            <a:ext cx="10515600" cy="1325563"/>
          </a:xfrm>
        </p:spPr>
        <p:txBody>
          <a:bodyPr/>
          <a:lstStyle/>
          <a:p>
            <a:r>
              <a:rPr lang="en-GB" sz="4400" dirty="0"/>
              <a:t>Further research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B84F8-FDBD-4141-A091-97DC3F19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13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114F8-A0DE-49AE-8797-3B75BCE0BB93}"/>
              </a:ext>
            </a:extLst>
          </p:cNvPr>
          <p:cNvSpPr txBox="1"/>
          <p:nvPr/>
        </p:nvSpPr>
        <p:spPr>
          <a:xfrm>
            <a:off x="593648" y="1886484"/>
            <a:ext cx="2798138" cy="40318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Deoxynivalenol</a:t>
            </a:r>
          </a:p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Deoxynivalenol-3-glucoside</a:t>
            </a:r>
            <a:endParaRPr lang="en-US" sz="1600" dirty="0"/>
          </a:p>
          <a:p>
            <a:pPr algn="ctr"/>
            <a:r>
              <a:rPr lang="lv-LV" sz="1600" dirty="0"/>
              <a:t>Fumonisine</a:t>
            </a:r>
            <a:endParaRPr lang="en-US" sz="1600" dirty="0"/>
          </a:p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Zearalenone</a:t>
            </a:r>
          </a:p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Ochratoxin</a:t>
            </a:r>
          </a:p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Aflatoxin B1</a:t>
            </a:r>
          </a:p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Nivalenol</a:t>
            </a:r>
            <a:r>
              <a:rPr lang="en-US" sz="1600" dirty="0"/>
              <a:t> </a:t>
            </a:r>
          </a:p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Citreoviridin</a:t>
            </a:r>
          </a:p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T-2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HT-2</a:t>
            </a:r>
            <a:r>
              <a:rPr lang="en-US" sz="1600" dirty="0"/>
              <a:t> </a:t>
            </a:r>
            <a:endParaRPr lang="lv-LV" sz="1600" dirty="0"/>
          </a:p>
          <a:p>
            <a:pPr algn="ctr"/>
            <a:r>
              <a:rPr lang="lv-LV" sz="1600" dirty="0"/>
              <a:t>Alternariol</a:t>
            </a:r>
            <a:endParaRPr lang="en-US" sz="1600" dirty="0"/>
          </a:p>
          <a:p>
            <a:pPr algn="ctr"/>
            <a:r>
              <a:rPr lang="en-US" sz="1600" dirty="0"/>
              <a:t>Enniatin's</a:t>
            </a:r>
            <a:endParaRPr lang="lv-LV" sz="1600" dirty="0"/>
          </a:p>
          <a:p>
            <a:pPr algn="ctr"/>
            <a:r>
              <a:rPr lang="en-US" sz="1600" dirty="0"/>
              <a:t> </a:t>
            </a:r>
            <a:endParaRPr lang="lv-LV" sz="1600" dirty="0"/>
          </a:p>
          <a:p>
            <a:pPr algn="ctr"/>
            <a:r>
              <a:rPr lang="en-US" sz="1600" dirty="0"/>
              <a:t> </a:t>
            </a:r>
            <a:endParaRPr lang="lv-LV" sz="1600" dirty="0"/>
          </a:p>
          <a:p>
            <a:pPr algn="ctr"/>
            <a:r>
              <a:rPr lang="en-US" sz="1600" dirty="0"/>
              <a:t> </a:t>
            </a:r>
            <a:endParaRPr lang="lv-LV" sz="1600" dirty="0"/>
          </a:p>
          <a:p>
            <a:pPr algn="ctr"/>
            <a:endParaRPr lang="lv-LV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3BCAAA0-411A-4239-9C6D-A53A0D2D0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89" b="73778" l="8889" r="90667">
                        <a14:foregroundMark x1="15111" y1="27556" x2="44444" y2="24444"/>
                        <a14:foregroundMark x1="16889" y1="27556" x2="20444" y2="64889"/>
                        <a14:foregroundMark x1="36889" y1="41333" x2="31111" y2="67111"/>
                        <a14:foregroundMark x1="25333" y1="45333" x2="30222" y2="30222"/>
                        <a14:foregroundMark x1="40889" y1="44889" x2="38222" y2="28889"/>
                        <a14:foregroundMark x1="44000" y1="33333" x2="44000" y2="33333"/>
                        <a14:foregroundMark x1="44000" y1="49778" x2="44000" y2="49778"/>
                        <a14:foregroundMark x1="44444" y1="40444" x2="44444" y2="40444"/>
                        <a14:foregroundMark x1="44000" y1="45333" x2="44000" y2="45333"/>
                        <a14:foregroundMark x1="46222" y1="39111" x2="46222" y2="39111"/>
                        <a14:foregroundMark x1="14667" y1="47111" x2="16000" y2="30222"/>
                        <a14:foregroundMark x1="11111" y1="27556" x2="11111" y2="27556"/>
                        <a14:foregroundMark x1="8889" y1="28889" x2="8889" y2="28889"/>
                        <a14:foregroundMark x1="24000" y1="20889" x2="24000" y2="20889"/>
                        <a14:foregroundMark x1="30222" y1="20889" x2="30222" y2="20889"/>
                        <a14:foregroundMark x1="21778" y1="25333" x2="39556" y2="21778"/>
                        <a14:foregroundMark x1="66667" y1="26667" x2="65333" y2="38222"/>
                        <a14:foregroundMark x1="60444" y1="31111" x2="84889" y2="27556"/>
                        <a14:foregroundMark x1="64000" y1="41778" x2="86222" y2="39111"/>
                        <a14:foregroundMark x1="90667" y1="31111" x2="66667" y2="23111"/>
                        <a14:foregroundMark x1="36000" y1="72889" x2="36000" y2="72889"/>
                        <a14:foregroundMark x1="56000" y1="39111" x2="56000" y2="39111"/>
                        <a14:foregroundMark x1="54667" y1="36000" x2="54667" y2="36000"/>
                        <a14:backgroundMark x1="50222" y1="41778" x2="50222" y2="41778"/>
                        <a14:backgroundMark x1="50222" y1="64889" x2="52000" y2="57778"/>
                        <a14:backgroundMark x1="49778" y1="39556" x2="49778" y2="39556"/>
                        <a14:backgroundMark x1="49778" y1="36889" x2="49778" y2="36889"/>
                        <a14:backgroundMark x1="50222" y1="29778" x2="50222" y2="29778"/>
                        <a14:backgroundMark x1="44000" y1="76000" x2="44000" y2="76000"/>
                        <a14:backgroundMark x1="53333" y1="72889" x2="52444" y2="68000"/>
                        <a14:backgroundMark x1="51111" y1="35556" x2="51111" y2="35556"/>
                        <a14:backgroundMark x1="37333" y1="76000" x2="37333" y2="76000"/>
                        <a14:backgroundMark x1="37333" y1="74222" x2="37333" y2="74222"/>
                      </a14:backgroundRemoval>
                    </a14:imgEffect>
                  </a14:imgLayer>
                </a14:imgProps>
              </a:ext>
            </a:extLst>
          </a:blip>
          <a:srcRect l="5680" t="18115" r="4026" b="19637"/>
          <a:stretch/>
        </p:blipFill>
        <p:spPr>
          <a:xfrm>
            <a:off x="6042474" y="5533636"/>
            <a:ext cx="885776" cy="6067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DF2994-EE93-4BFC-86FF-A2B237ECD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13" b="82436" l="2600" r="96700">
                        <a14:foregroundMark x1="20200" y1="16795" x2="21100" y2="31667"/>
                        <a14:foregroundMark x1="20200" y1="6410" x2="6500" y2="30000"/>
                        <a14:foregroundMark x1="4700" y1="23462" x2="4700" y2="23462"/>
                        <a14:foregroundMark x1="2600" y1="20641" x2="2600" y2="20641"/>
                        <a14:foregroundMark x1="53300" y1="7949" x2="51200" y2="5769"/>
                        <a14:foregroundMark x1="80000" y1="9615" x2="89400" y2="35513"/>
                        <a14:foregroundMark x1="94200" y1="30000" x2="93300" y2="12436"/>
                        <a14:foregroundMark x1="96700" y1="26795" x2="93700" y2="33974"/>
                        <a14:foregroundMark x1="41300" y1="9615" x2="60200" y2="32821"/>
                        <a14:foregroundMark x1="40900" y1="56538" x2="60600" y2="73590"/>
                        <a14:foregroundMark x1="74800" y1="52051" x2="95000" y2="70897"/>
                        <a14:foregroundMark x1="4300" y1="56538" x2="28800" y2="71410"/>
                        <a14:foregroundMark x1="18900" y1="49359" x2="18900" y2="49359"/>
                        <a14:foregroundMark x1="18100" y1="82436" x2="18100" y2="82436"/>
                      </a14:backgroundRemoval>
                    </a14:imgEffect>
                  </a14:imgLayer>
                </a14:imgProps>
              </a:ext>
            </a:extLst>
          </a:blip>
          <a:srcRect b="12615"/>
          <a:stretch/>
        </p:blipFill>
        <p:spPr>
          <a:xfrm>
            <a:off x="1041250" y="4903203"/>
            <a:ext cx="1849869" cy="12608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C31F99-47D0-4B79-B253-80E2C9EAA71C}"/>
              </a:ext>
            </a:extLst>
          </p:cNvPr>
          <p:cNvSpPr txBox="1"/>
          <p:nvPr/>
        </p:nvSpPr>
        <p:spPr>
          <a:xfrm>
            <a:off x="5330845" y="639990"/>
            <a:ext cx="358987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Deoxynivalenol</a:t>
            </a:r>
          </a:p>
          <a:p>
            <a:r>
              <a:rPr lang="en-US" sz="1200" dirty="0"/>
              <a:t>Deoxynivalenol-3-glucuronide</a:t>
            </a:r>
          </a:p>
          <a:p>
            <a:r>
              <a:rPr lang="en-US" sz="1200" dirty="0"/>
              <a:t>Deoxynivalenol-15-glucuronide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Fumonisine B1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Zearalenone-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14-</a:t>
            </a:r>
            <a:r>
              <a:rPr lang="en-US" sz="1200" dirty="0"/>
              <a:t>glucuronide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α-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zearalenol</a:t>
            </a:r>
          </a:p>
          <a:p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β-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zearalenol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Zearalenone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Ochratoxin A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Ochratoxin-glucuronide 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Ochratoxin </a:t>
            </a: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</a:t>
            </a:r>
          </a:p>
          <a:p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4-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OH-OTA (hydroxylated form of OTA)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Aflatoxin M1 </a:t>
            </a:r>
          </a:p>
          <a:p>
            <a:r>
              <a:rPr lang="en-US" sz="1200" dirty="0"/>
              <a:t>Nivalenol</a:t>
            </a:r>
          </a:p>
          <a:p>
            <a:r>
              <a:rPr lang="en-US" sz="1200" dirty="0"/>
              <a:t>De-epoxy-nivalenol</a:t>
            </a:r>
          </a:p>
          <a:p>
            <a:r>
              <a:rPr lang="en-US" sz="1200" dirty="0"/>
              <a:t>NIV-3-glucoside</a:t>
            </a:r>
          </a:p>
          <a:p>
            <a:r>
              <a:rPr lang="en-US" sz="1200" dirty="0"/>
              <a:t>NIV-glucuronide</a:t>
            </a:r>
          </a:p>
          <a:p>
            <a:r>
              <a:rPr lang="en-US" sz="1200" dirty="0"/>
              <a:t>Citreoviridin</a:t>
            </a:r>
          </a:p>
          <a:p>
            <a:r>
              <a:rPr lang="en-US" sz="1200" dirty="0"/>
              <a:t>HT-2 toxin</a:t>
            </a:r>
          </a:p>
          <a:p>
            <a:r>
              <a:rPr lang="en-US" sz="1200" dirty="0"/>
              <a:t>HT-2–4-glucuronide</a:t>
            </a:r>
          </a:p>
          <a:p>
            <a:r>
              <a:rPr lang="en-US" sz="1200" dirty="0"/>
              <a:t>T2 glucuronide</a:t>
            </a:r>
          </a:p>
          <a:p>
            <a:r>
              <a:rPr lang="en-US" sz="1200" dirty="0"/>
              <a:t>T-2 triol</a:t>
            </a:r>
          </a:p>
          <a:p>
            <a:r>
              <a:rPr lang="en-US" sz="1200" dirty="0"/>
              <a:t>T-2 </a:t>
            </a:r>
            <a:r>
              <a:rPr lang="en-US" sz="1200" dirty="0" err="1"/>
              <a:t>tetraol</a:t>
            </a:r>
            <a:endParaRPr lang="en-US" sz="1200" dirty="0"/>
          </a:p>
          <a:p>
            <a:r>
              <a:rPr lang="en-US" sz="1200" dirty="0"/>
              <a:t>Neosolaniol</a:t>
            </a:r>
          </a:p>
          <a:p>
            <a:r>
              <a:rPr lang="en-US" sz="1200" dirty="0"/>
              <a:t>15-acetoxy </a:t>
            </a:r>
            <a:r>
              <a:rPr lang="en-US" sz="1200" dirty="0" err="1"/>
              <a:t>tetraol</a:t>
            </a:r>
            <a:endParaRPr lang="en-US" sz="1200" dirty="0"/>
          </a:p>
          <a:p>
            <a:r>
              <a:rPr lang="lv-LV" sz="1200" dirty="0"/>
              <a:t>Alternariol</a:t>
            </a:r>
            <a:r>
              <a:rPr lang="en-US" sz="1200" dirty="0"/>
              <a:t>-glucuronide</a:t>
            </a:r>
          </a:p>
          <a:p>
            <a:endParaRPr lang="en-US" sz="1200" dirty="0"/>
          </a:p>
        </p:txBody>
      </p:sp>
      <p:pic>
        <p:nvPicPr>
          <p:cNvPr id="31" name="Graphic 30" descr="Man outline">
            <a:extLst>
              <a:ext uri="{FF2B5EF4-FFF2-40B4-BE49-F238E27FC236}">
                <a16:creationId xmlns:a16="http://schemas.microsoft.com/office/drawing/2014/main" id="{DD62EE52-B05E-4C35-9759-98D10DED1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4008" y="2512819"/>
            <a:ext cx="1144097" cy="11440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A181BC-975C-4DB7-873C-EA57C3844D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1" b="91462" l="2655" r="45239">
                        <a14:foregroundMark x1="10973" y1="21346" x2="10973" y2="21346"/>
                        <a14:foregroundMark x1="9699" y1="16425" x2="10619" y2="28582"/>
                        <a14:foregroundMark x1="12106" y1="10347" x2="13204" y2="13025"/>
                        <a14:foregroundMark x1="6903" y1="38784" x2="4673" y2="48987"/>
                        <a14:foregroundMark x1="6903" y1="42547" x2="4673" y2="49421"/>
                        <a14:foregroundMark x1="5239" y1="41462" x2="7646" y2="31621"/>
                        <a14:foregroundMark x1="14690" y1="25181" x2="16000" y2="31983"/>
                        <a14:foregroundMark x1="10230" y1="22504" x2="10796" y2="8466"/>
                        <a14:foregroundMark x1="13593" y1="9624" x2="4991" y2="12301"/>
                        <a14:foregroundMark x1="4991" y1="12301" x2="5416" y2="19465"/>
                        <a14:foregroundMark x1="5593" y1="30101" x2="3575" y2="47323"/>
                        <a14:foregroundMark x1="3575" y1="47323" x2="3752" y2="47467"/>
                        <a14:foregroundMark x1="4496" y1="46020" x2="4673" y2="36903"/>
                        <a14:foregroundMark x1="14124" y1="18307" x2="13593" y2="14182"/>
                        <a14:foregroundMark x1="10796" y1="4703" x2="8956" y2="5065"/>
                        <a14:foregroundMark x1="18018" y1="27424" x2="20637" y2="31983"/>
                        <a14:foregroundMark x1="4673" y1="17221" x2="4142" y2="15702"/>
                        <a14:foregroundMark x1="4142" y1="36541" x2="4319" y2="34226"/>
                        <a14:foregroundMark x1="3398" y1="38784" x2="3398" y2="38784"/>
                        <a14:foregroundMark x1="2655" y1="40304" x2="2655" y2="40304"/>
                        <a14:foregroundMark x1="4673" y1="20622" x2="4673" y2="20622"/>
                        <a14:foregroundMark x1="35080" y1="9986" x2="37841" y2="17221"/>
                        <a14:foregroundMark x1="31363" y1="6585" x2="37310" y2="5065"/>
                        <a14:foregroundMark x1="28602" y1="30101" x2="31009" y2="23661"/>
                        <a14:foregroundMark x1="39540" y1="24385" x2="33770" y2="25181"/>
                        <a14:foregroundMark x1="28602" y1="41027" x2="27646" y2="41462"/>
                        <a14:foregroundMark x1="39540" y1="23227" x2="44142" y2="38061"/>
                        <a14:foregroundMark x1="44142" y1="38061" x2="44142" y2="38061"/>
                        <a14:foregroundMark x1="42478" y1="28944" x2="41558" y2="27062"/>
                        <a14:foregroundMark x1="5239" y1="20984" x2="4673" y2="17945"/>
                        <a14:foregroundMark x1="4885" y1="32706" x2="3009" y2="38784"/>
                        <a14:foregroundMark x1="3752" y1="35022" x2="3752" y2="34226"/>
                        <a14:foregroundMark x1="43965" y1="35022" x2="44708" y2="38423"/>
                        <a14:foregroundMark x1="28389" y1="28944" x2="29699" y2="24385"/>
                        <a14:foregroundMark x1="43611" y1="28582" x2="38796" y2="20622"/>
                        <a14:foregroundMark x1="6336" y1="26266" x2="4885" y2="31621"/>
                        <a14:foregroundMark x1="44885" y1="81621" x2="45274" y2="76266"/>
                        <a14:foregroundMark x1="36566" y1="35745" x2="34761" y2="58321"/>
                        <a14:foregroundMark x1="34761" y1="58321" x2="36106" y2="76411"/>
                        <a14:foregroundMark x1="36106" y1="76411" x2="40991" y2="53907"/>
                        <a14:foregroundMark x1="40991" y1="53907" x2="40814" y2="53546"/>
                        <a14:foregroundMark x1="30442" y1="52460" x2="38903" y2="35818"/>
                        <a14:foregroundMark x1="38903" y1="35818" x2="42124" y2="83575"/>
                        <a14:foregroundMark x1="42124" y1="83575" x2="33735" y2="84588"/>
                        <a14:foregroundMark x1="33735" y1="84588" x2="29204" y2="67077"/>
                        <a14:foregroundMark x1="29204" y1="67077" x2="27504" y2="48553"/>
                        <a14:foregroundMark x1="27504" y1="48553" x2="26195" y2="42981"/>
                        <a14:foregroundMark x1="31009" y1="27786" x2="31080" y2="10781"/>
                        <a14:foregroundMark x1="31080" y1="10781" x2="31009" y2="10347"/>
                        <a14:foregroundMark x1="29522" y1="11867" x2="29522" y2="17583"/>
                        <a14:foregroundMark x1="30619" y1="34226" x2="31186" y2="45224"/>
                        <a14:foregroundMark x1="27858" y1="36107" x2="30442" y2="36903"/>
                        <a14:foregroundMark x1="28212" y1="28582" x2="30265" y2="21708"/>
                        <a14:foregroundMark x1="31009" y1="21346" x2="29522" y2="17583"/>
                        <a14:foregroundMark x1="27469" y1="30463" x2="27469" y2="27424"/>
                        <a14:foregroundMark x1="7469" y1="24747" x2="6903" y2="23227"/>
                        <a14:foregroundMark x1="15575" y1="91389" x2="15575" y2="91389"/>
                        <a14:foregroundMark x1="15292" y1="91462" x2="15292" y2="91462"/>
                        <a14:foregroundMark x1="21097" y1="33357" x2="21097" y2="33357"/>
                        <a14:foregroundMark x1="2761" y1="46454" x2="2761" y2="46454"/>
                        <a14:foregroundMark x1="2655" y1="43849" x2="2655" y2="43849"/>
                        <a14:foregroundMark x1="40142" y1="88350" x2="40142" y2="88350"/>
                        <a14:backgroundMark x1="26549" y1="65702" x2="26549" y2="65268"/>
                      </a14:backgroundRemoval>
                    </a14:imgEffect>
                  </a14:imgLayer>
                </a14:imgProps>
              </a:ext>
            </a:extLst>
          </a:blip>
          <a:srcRect r="50316"/>
          <a:stretch/>
        </p:blipFill>
        <p:spPr>
          <a:xfrm rot="315020">
            <a:off x="10028505" y="4092744"/>
            <a:ext cx="1275316" cy="1255727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7CA2A196-EC02-42CA-9542-12E7BBF63F03}"/>
              </a:ext>
            </a:extLst>
          </p:cNvPr>
          <p:cNvSpPr/>
          <p:nvPr/>
        </p:nvSpPr>
        <p:spPr>
          <a:xfrm>
            <a:off x="3752228" y="3954969"/>
            <a:ext cx="903768" cy="2817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3F9D131-5900-4306-9891-AF5E2AA25E3A}"/>
              </a:ext>
            </a:extLst>
          </p:cNvPr>
          <p:cNvSpPr/>
          <p:nvPr/>
        </p:nvSpPr>
        <p:spPr>
          <a:xfrm>
            <a:off x="8146279" y="3954968"/>
            <a:ext cx="903768" cy="2817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6" name="Graphic 35" descr="Factory outline">
            <a:extLst>
              <a:ext uri="{FF2B5EF4-FFF2-40B4-BE49-F238E27FC236}">
                <a16:creationId xmlns:a16="http://schemas.microsoft.com/office/drawing/2014/main" id="{E671BC17-2231-4C8A-B95E-A675F3A4D2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47332" y="2512819"/>
            <a:ext cx="1301662" cy="13016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A69160D-A652-4865-959D-0EAB2BCDFC56}"/>
              </a:ext>
            </a:extLst>
          </p:cNvPr>
          <p:cNvSpPr txBox="1"/>
          <p:nvPr/>
        </p:nvSpPr>
        <p:spPr>
          <a:xfrm>
            <a:off x="9789356" y="2913591"/>
            <a:ext cx="1753614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Deoxynivalenol</a:t>
            </a:r>
          </a:p>
          <a:p>
            <a:pPr algn="ctr"/>
            <a:r>
              <a:rPr lang="en-US" sz="1600" dirty="0"/>
              <a:t>Enniatin's</a:t>
            </a:r>
          </a:p>
          <a:p>
            <a:pPr algn="ctr"/>
            <a:r>
              <a:rPr lang="lv-LV" sz="1600" dirty="0"/>
              <a:t>Fumonisine</a:t>
            </a:r>
            <a:r>
              <a:rPr lang="en-US" sz="1600" dirty="0"/>
              <a:t> B1</a:t>
            </a:r>
          </a:p>
          <a:p>
            <a:pPr algn="ctr"/>
            <a:r>
              <a:rPr lang="en-US" sz="1600" dirty="0"/>
              <a:t>… ?</a:t>
            </a:r>
          </a:p>
          <a:p>
            <a:pPr algn="ctr"/>
            <a:endParaRPr lang="lv-LV" sz="1600" dirty="0"/>
          </a:p>
          <a:p>
            <a:pPr algn="ctr"/>
            <a:r>
              <a:rPr lang="en-US" sz="1600" dirty="0"/>
              <a:t> </a:t>
            </a:r>
            <a:endParaRPr lang="lv-LV" sz="1600" dirty="0"/>
          </a:p>
          <a:p>
            <a:pPr algn="ctr"/>
            <a:r>
              <a:rPr lang="en-US" sz="1600" dirty="0"/>
              <a:t> </a:t>
            </a:r>
            <a:endParaRPr lang="lv-LV" sz="1600" dirty="0"/>
          </a:p>
          <a:p>
            <a:pPr algn="ctr"/>
            <a:r>
              <a:rPr lang="en-US" sz="1600" dirty="0"/>
              <a:t> </a:t>
            </a:r>
            <a:endParaRPr lang="lv-LV" sz="1600" dirty="0"/>
          </a:p>
          <a:p>
            <a:pPr algn="ctr"/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315258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DFF8-EA55-4479-B284-F6A0A6ED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the field of study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A99DA-01AA-40B5-8A68-DB81D63B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14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6116B-D718-4138-8C1E-8C4E1CFA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903976"/>
            <a:ext cx="2214563" cy="2121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EB73E1-925F-4092-A9DF-DDFA3AF7E648}"/>
              </a:ext>
            </a:extLst>
          </p:cNvPr>
          <p:cNvSpPr txBox="1"/>
          <p:nvPr/>
        </p:nvSpPr>
        <p:spPr>
          <a:xfrm>
            <a:off x="957262" y="43346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Deoxynivalenol-3-glucuronide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EA6A2-1E64-4726-8C51-954A09BD491A}"/>
              </a:ext>
            </a:extLst>
          </p:cNvPr>
          <p:cNvSpPr txBox="1"/>
          <p:nvPr/>
        </p:nvSpPr>
        <p:spPr>
          <a:xfrm>
            <a:off x="8069466" y="31870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276AC-222B-4E4C-8EB0-89A3A02BC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470333"/>
            <a:ext cx="2115402" cy="143351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474835-61FC-4243-B400-8370A3D84731}"/>
              </a:ext>
            </a:extLst>
          </p:cNvPr>
          <p:cNvCxnSpPr>
            <a:cxnSpLocks/>
          </p:cNvCxnSpPr>
          <p:nvPr/>
        </p:nvCxnSpPr>
        <p:spPr>
          <a:xfrm>
            <a:off x="4230400" y="3431738"/>
            <a:ext cx="17384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33F779-16F3-477C-BE9B-9A7113579FFB}"/>
              </a:ext>
            </a:extLst>
          </p:cNvPr>
          <p:cNvSpPr txBox="1"/>
          <p:nvPr/>
        </p:nvSpPr>
        <p:spPr>
          <a:xfrm>
            <a:off x="4184676" y="3056930"/>
            <a:ext cx="17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-Glucuronidase</a:t>
            </a:r>
            <a:endParaRPr lang="lv-LV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6996D0E-9518-4E1B-BF8A-072E06489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19" y="2625589"/>
            <a:ext cx="1241721" cy="143108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C01A06-D8C7-4BF7-A8E1-5F9D34B58530}"/>
              </a:ext>
            </a:extLst>
          </p:cNvPr>
          <p:cNvSpPr txBox="1"/>
          <p:nvPr/>
        </p:nvSpPr>
        <p:spPr>
          <a:xfrm>
            <a:off x="8810625" y="43346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Deoxynivalenol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1E9F7D-C601-49F0-AABE-667BC890D083}"/>
              </a:ext>
            </a:extLst>
          </p:cNvPr>
          <p:cNvSpPr txBox="1"/>
          <p:nvPr/>
        </p:nvSpPr>
        <p:spPr>
          <a:xfrm>
            <a:off x="6455569" y="4334628"/>
            <a:ext cx="1913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Glucuronic acid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09BA1EF-624E-47F6-B24E-5B3605663A6B}"/>
              </a:ext>
            </a:extLst>
          </p:cNvPr>
          <p:cNvSpPr/>
          <p:nvPr/>
        </p:nvSpPr>
        <p:spPr>
          <a:xfrm>
            <a:off x="4379064" y="5212035"/>
            <a:ext cx="1677857" cy="9805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  <a:r>
              <a:rPr lang="lv-LV" sz="1600" dirty="0">
                <a:solidFill>
                  <a:schemeClr val="tx1"/>
                </a:solidFill>
              </a:rPr>
              <a:t>eaction conditions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3760E51-6E45-409F-AC61-6FB23564294E}"/>
              </a:ext>
            </a:extLst>
          </p:cNvPr>
          <p:cNvSpPr/>
          <p:nvPr/>
        </p:nvSpPr>
        <p:spPr>
          <a:xfrm>
            <a:off x="1501839" y="5212034"/>
            <a:ext cx="1677857" cy="9805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Stability of metabolites in waste water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1D95495-A51F-4835-A1DD-BA6488BB4B12}"/>
              </a:ext>
            </a:extLst>
          </p:cNvPr>
          <p:cNvSpPr/>
          <p:nvPr/>
        </p:nvSpPr>
        <p:spPr>
          <a:xfrm>
            <a:off x="8829372" y="5212035"/>
            <a:ext cx="1677857" cy="9805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preparation and analysis</a:t>
            </a:r>
            <a:endParaRPr lang="lv-LV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2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4D7082-42B2-47A4-BFD2-39D091EC5E77}"/>
              </a:ext>
            </a:extLst>
          </p:cNvPr>
          <p:cNvSpPr/>
          <p:nvPr/>
        </p:nvSpPr>
        <p:spPr>
          <a:xfrm>
            <a:off x="643695" y="1690688"/>
            <a:ext cx="10904610" cy="3773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0E9C9-673C-4401-A3AA-CB395CA1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Conclusions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C529-5CEF-45AA-9905-87B9FBD9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The WBE approach can be used to obtain comparable data on population exposure to mycotoxins</a:t>
            </a:r>
            <a:endParaRPr lang="lv-LV" sz="2400" dirty="0"/>
          </a:p>
          <a:p>
            <a:r>
              <a:rPr lang="lv-LV" sz="2400" dirty="0"/>
              <a:t>More d</a:t>
            </a:r>
            <a:r>
              <a:rPr lang="en-GB" sz="2400" dirty="0" err="1"/>
              <a:t>ata</a:t>
            </a:r>
            <a:r>
              <a:rPr lang="en-GB" sz="2400" dirty="0"/>
              <a:t> o</a:t>
            </a:r>
            <a:r>
              <a:rPr lang="lv-LV" sz="2400" dirty="0"/>
              <a:t>f</a:t>
            </a:r>
            <a:r>
              <a:rPr lang="en-GB" sz="2400" dirty="0"/>
              <a:t> the excretion mechanisms and metabolism of other mycotoxins in humans are required</a:t>
            </a:r>
            <a:endParaRPr lang="lv-LV" sz="2400" dirty="0"/>
          </a:p>
          <a:p>
            <a:r>
              <a:rPr lang="en-GB" sz="2400" dirty="0"/>
              <a:t>Based on Joint FAO/WHO Expert Committee on Food Additives provisional maximum tolerable daily is not exceeded, although European Food Safety Authority (EFSA) for chronic dietary exposure has set a limit of 0.015 – 0.071 mg/day/person that might raise a concern for human health</a:t>
            </a:r>
            <a:r>
              <a:rPr lang="lv-LV" sz="2400" dirty="0"/>
              <a:t> </a:t>
            </a:r>
            <a:r>
              <a:rPr lang="lv-LV" sz="2400" dirty="0" err="1"/>
              <a:t>in</a:t>
            </a:r>
            <a:r>
              <a:rPr lang="lv-LV" sz="2400" dirty="0"/>
              <a:t> </a:t>
            </a:r>
            <a:r>
              <a:rPr lang="lv-LV" sz="2400" dirty="0" err="1"/>
              <a:t>Riga</a:t>
            </a:r>
            <a:r>
              <a:rPr lang="en-GB" sz="2400" dirty="0"/>
              <a:t>.</a:t>
            </a:r>
            <a:endParaRPr lang="lv-LV" sz="2400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23FB4-67DE-4E7B-9EBD-CB7C84CD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435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0CF59-D26C-4901-BFF2-6B62F352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C4174C6-226E-40A3-A4E8-B0B882174C80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C96871-7B7F-4809-9872-DDB2A7EA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3F93-3266-4560-A77F-D1852A23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References</a:t>
            </a:r>
            <a:r>
              <a:rPr lang="en-US" dirty="0"/>
              <a:t> 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C108-35D0-4076-B92D-7A3E802F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Thai, P. K.; O’Brien, J. W.; Banks, A. P. W.; Jiang, G.; Gao, J.; Choi, P. M.; Yuan, Z.; Mueller, J. F. Evaluating the in-sewer stability of three potential population biomarkers for application in wastewater-based epidemiology. Sci. Total Environ. 2019, 671, 248–253. DOI: 10.1016/j.scitotenv.2019.03.231.</a:t>
            </a:r>
            <a:endParaRPr lang="lv-LV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Chen, C.; </a:t>
            </a:r>
            <a:r>
              <a:rPr lang="en-GB" sz="1400" dirty="0" err="1"/>
              <a:t>Kostakis</a:t>
            </a:r>
            <a:r>
              <a:rPr lang="en-GB" sz="1400" dirty="0"/>
              <a:t>, C.; Gerber, J. P.; </a:t>
            </a:r>
            <a:r>
              <a:rPr lang="en-GB" sz="1400" dirty="0" err="1"/>
              <a:t>Tscharke</a:t>
            </a:r>
            <a:r>
              <a:rPr lang="en-GB" sz="1400" dirty="0"/>
              <a:t>, B. J.; Irvine, R. J.; White, J. M. Towards finding a population biomarker for wastewater epidemiology studies. Sci. Total Environ. 2014, 487, 621–628. DOI: 10.1016/j.scitotenv.2013.11.075.</a:t>
            </a:r>
            <a:endParaRPr lang="lv-LV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 err="1"/>
              <a:t>Gracia</a:t>
            </a:r>
            <a:r>
              <a:rPr lang="en-GB" sz="1400" dirty="0"/>
              <a:t>-Lor, E.; </a:t>
            </a:r>
            <a:r>
              <a:rPr lang="en-GB" sz="1400" dirty="0" err="1"/>
              <a:t>Zuccato</a:t>
            </a:r>
            <a:r>
              <a:rPr lang="en-GB" sz="1400" dirty="0"/>
              <a:t>, E.; Hernández, F.; Castiglioni, S. Wastewater-based epidemiology for tracking human exposure to mycotoxins. J. Hazard. Mater. 2020, 382, 121108. DOI: </a:t>
            </a:r>
            <a:r>
              <a:rPr lang="en-GB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https://doi.org/10.1016/j.jhazmat.2019.121108</a:t>
            </a:r>
            <a:r>
              <a:rPr lang="en-GB" sz="1400" dirty="0"/>
              <a:t>.</a:t>
            </a:r>
            <a:endParaRPr lang="lv-LV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 err="1"/>
              <a:t>Mengelers</a:t>
            </a:r>
            <a:r>
              <a:rPr lang="en-GB" sz="1400" dirty="0"/>
              <a:t>, M.; </a:t>
            </a:r>
            <a:r>
              <a:rPr lang="en-GB" sz="1400" dirty="0" err="1"/>
              <a:t>Zeilmaker</a:t>
            </a:r>
            <a:r>
              <a:rPr lang="en-GB" sz="1400" dirty="0"/>
              <a:t>, M.; Vidal, A.; De </a:t>
            </a:r>
            <a:r>
              <a:rPr lang="en-GB" sz="1400" dirty="0" err="1"/>
              <a:t>Boevre</a:t>
            </a:r>
            <a:r>
              <a:rPr lang="en-GB" sz="1400" dirty="0"/>
              <a:t>, M.; De </a:t>
            </a:r>
            <a:r>
              <a:rPr lang="en-GB" sz="1400" dirty="0" err="1"/>
              <a:t>Saeger</a:t>
            </a:r>
            <a:r>
              <a:rPr lang="en-GB" sz="1400" dirty="0"/>
              <a:t>, S.; </a:t>
            </a:r>
            <a:r>
              <a:rPr lang="en-GB" sz="1400" dirty="0" err="1"/>
              <a:t>Hoogenveen</a:t>
            </a:r>
            <a:r>
              <a:rPr lang="en-GB" sz="1400" dirty="0"/>
              <a:t>, R. Biomonitoring of deoxynivalenol and deoxynivalenol-3-glucoside in human volunteers: renal excretion profiles. Toxins (Basel). 2019, 11, 466. DOI: 10.3390/toxins11080466.</a:t>
            </a:r>
            <a:endParaRPr lang="lv-LV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Srey, C.; Kimanya, M. E.; Routledge, M. N.; Shirima, C. P.; Gong, Y. Y. Deoxynivalenol exposure assessment in young children in tanzania. Mol. Nutr. Food Res. 2014, 58, 1574–1580. DOI: </a:t>
            </a:r>
            <a:r>
              <a:rPr lang="lv-LV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https://doi.org/10.1002/mnfr.201400012</a:t>
            </a:r>
            <a:r>
              <a:rPr lang="lv-LV" sz="1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Warensjö Lemming, E.; Montano Montes, A.; Schmidt, J.; Cramer, B.; Humpf, H. U.; Moraeus, L.; Olsen, M. Mycotoxins in blood and urine of swedish adolescents—possible associations to food intake and other background characteristics. Mycotoxin Res. 2020, 36, 193–206. DOI: 10.1007/s12550-019-00381-9.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Eriksen, G. S.; Knutsen, H. K.; Sandvik, M.; Brantsæter, A.-L. Urinary deoxynivalenol as a biomarker of exposure in different age, life stage and dietary practice population groups. Environ. Int. 2021, 157, 106804. DOI: </a:t>
            </a:r>
            <a:r>
              <a:rPr lang="lv-LV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https://doi.org/10.1016/j.envint.2021.106804</a:t>
            </a:r>
            <a:r>
              <a:rPr lang="lv-LV" sz="1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Turner, P.; White, K.; Burley, V.; Hopton, R.; Rajendram, A.; Fisher, J.; Cade, J.; Wild, C. A comparison of deoxynivalenol intake and urinary deoxynivalenol in uk adults. Biomarkers 2010, 15, 553–562. DOI: 10.3109/1354750X.2010.495787.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Ok, H. E.; Kim, H. J.; Cho, T. Y.; Oh, K. S.; Chun, H. S. Determination of deoxynivalenol in cereal-based foods and estimation of dietary  exposure. J. Toxicol. Environ. Health. A 2009, 72, 1424–1430. DOI: 10.1080/15287390903212832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EFSA CONTAM Panel Scientific Opinion on the risks to human and animal health related to the presence of beauvericin and enniatins in food and feed. </a:t>
            </a:r>
            <a:r>
              <a:rPr lang="en-US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EFSA J.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doi:10.2903/j.efsa.2014.3802.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Puntscher, H., Hankele, S., Tillmann, K., Attakpah, E., Braun, D., Kütt, M. L., Del Favero, G., Aichinger, G., Pahlke, G., Höger, H., Marko, D., &amp; Warth, B. (2019). First insights into Alternaria multi-toxin in vivo metabolism. Toxicology Letters, 301, 168–178. https://doi.org/10.1016/j.toxlet.2018.10.006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Food, E.-D. S.-S. C. on. (2000). Opinion of the Scientific Committee on Food on Fusarium Toxins. Part  41: Nivalenol. 10 pp.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Schwartz-Zimmermann, H. E., Binder, S. B., Hametner, C., Miró-Abella, E., Schwarz, C., Michlmayr, H., Reiterer, N., Labudova, S., Adam, G., &amp; Berthiller, F. (2019). Metabolism of nivalenol and nivalenol-3-glucoside in rats. Toxicology Letters, 306, 43–52. https://doi.org/10.1016/j.toxlet.2019.02.006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Uchiyama, Y., Takino, M., Noguchi, M., Shiratori, N., Kobayashi, N., &amp; Sugita-Konishi, Y. (2019). The In Vivo and In Vitro Toxicokinetics of Citreoviridin Extracted from Penicillium citreonigrum. Toxins, 11(6), 360. https://doi.org/10.3390/toxins11060360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Wang, D. S., Sun, H. L., Xiao, F. Y., Ji, X. H., Liang, Y. X., &amp; Han, F. G. (1991). Distribution and excretion of 3H-sterigmatocystin in rats. IARC Scientific Publications, 105, 424–426.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Viegas, C., Nurme, J., Piecková, E., &amp; Viegas, S. (2020). Sterigmatocystin in foodstuffs and feed: aspects to consider. Mycology, 11(2), 91–104. https://doi.org/10.1080/21501203.2018.1492980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Sintov, A., Bialer, M., &amp; Yagen, B. (1987). Pharmacokinetics of T-2 tetraol, a urinary metabolite of the trichothecene  mycotoxin, T-2 toxin, in dog. Xenobiotica; the Fate of Foreign Compounds in Biological Systems, 17(8), 941–950. https://doi.org/10.3109/00498258709044192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Welsch, T., &amp; Humpf, H.-U. (2012). HT-2 toxin 4-glucuronide as new T-2 toxin metabolite: enzymatic synthesis, analysis,  and species specific formation of T-2 and HT-2 toxin glucuronides by rat, mouse, pig, and human liver microsomes. Journal of Agricultural and Food Chemistry, 60(40), 10170–10178. https://doi.org/10.1021/jf302571y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Qiao, X., Zhang, J., Yang, Y., Yin, J., Li, H., Xing, Y., &amp; Shao, B. (2020). Development of a simple and rapid LC-MS/MS method for the simultaneous quantification of five Alternaria mycotoxins in human urine. Journal of Chromatography B: Analytical Technologies in the Biomedical and Life Sciences, 1144(January), 122096. https://doi.org/10.1016/j.jchromb.2020.122096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400" dirty="0"/>
              <a:t>Deng, C., Li, C., Zhou, S., Wang, X., Xu, H., Wang, D., Gong, Y. Y., Routledge, M. N., Zhao, Y., &amp; Wu, Y. (2018). Risk assessment of deoxynivalenol in high-risk area of China by human biomonitoring using an improved high throughput UPLC-MS/MS method. Scientific Reports, 8(1), 3901. https://doi.org/10.1038/s41598-018-22206-y</a:t>
            </a:r>
          </a:p>
          <a:p>
            <a:pPr>
              <a:lnSpc>
                <a:spcPct val="100000"/>
              </a:lnSpc>
            </a:pPr>
            <a:endParaRPr lang="lv-LV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DBFD8-5C39-4A20-92AB-2CCB7F50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115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DD11-2D22-4988-8410-0CF90CF2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References</a:t>
            </a:r>
            <a:r>
              <a:rPr lang="en-US" dirty="0"/>
              <a:t> II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BAA16-58ED-4847-A558-452E831A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18</a:t>
            </a:fld>
            <a:endParaRPr lang="lv-LV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C098F4-2EDD-49A7-8C31-0E85E8D3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4"/>
            <a:ext cx="10515600" cy="49256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lv-LV" sz="1100" dirty="0"/>
              <a:t>Mengelers, M., Zeilmaker, M., Vidal, A., De Boevre, M., De Saeger, S., &amp; Hoogenveen, R. (2019). Biomonitoring of Deoxynivalenol and Deoxynivalenol-3-glucoside in Human Volunteers: Renal Excretion Profiles. Toxins, 11(8), 466. https://doi.org/10.3390/toxins11080466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Vidal, A., Claeys, L., Mengelers, M., Vanhoorne, V., Vervaet, C., Huybrechts, B., De Saeger, S., &amp; De Boevre, M. (2018). Humans significantly metabolize and excrete the mycotoxin deoxynivalenol and its modified form deoxynivalenol-3-glucoside within 24 hours. Scientific Reports, 8(1), 5255. https://doi.org/10.1038/s41598-018-23526-9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Vidal, A., Bouzaghnane, N., De Saeger, S., &amp; De Boevre, M. (2020). Human mycotoxin biomonitoring: Conclusive remarks on direct or indirect assessment of urinary deoxynivalenol. Toxins, 12(2), 1–10. https://doi.org/10.3390/toxins12020139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Riley, R., Torres, O., Showker, J., Zitomer, N., Matute, J., Voss, K., Waes, J., Maddox, J., Gregory, S., &amp; Ashley-Koch, A. (2012). The Kinetics of Urinary Fumonisin B1 Excretion in Humans Consuming Maize-Based Diets. Molecular Nutrition &amp; Food Research, 56, 1445–1455. https://doi.org/10.1002/mnfr.201200166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Fodor, J., Balogh, K., Weber, M., Mézes, M., Kametler, L., Pósa, R., Mamet, R., Bauer, J., Horn, P., Kovács, F., &amp; Kovács, M. (2008). Absorption, distribution and elimination of fumonisin B1 metabolites in weaned piglets. Food Additives and Contaminants - Part A Chemistry, Analysis, Control, Exposure and Risk Assessment, 25(1), 88–96. https://doi.org/10.1080/02652030701546180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Warth, B., Sulyok, M., Berthiller, F., Schuhmacher, R., &amp; Krska, R. (2013). New insights into the human metabolism of the Fusarium mycotoxins deoxynivalenol and zearalenone. Toxicology Letters, 220(1), 88–94. https://doi.org/https://doi.org/10.1016/j.toxlet.2013.04.012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Gerding, J., Ali, N., Schwartzbord, J., Cramer, B., Brown, D. L., Degen, G. H., &amp; Humpf, H. U. (2015). A comparative study of the human urinary mycotoxin excretion patterns in Bangladesh, Germany, and Haiti using a rapid and sensitive LC-MS/MS approach. Mycotoxin Research, 31(3), 127–136. https://doi.org/10.1007/s12550-015-0223-9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Rodríguez-Carrasco, Y., Narváez, A., Izzo, L., Gaspari, A., Graziani, G., &amp; Ritieni, A. (2020). Biomonitoring of Enniatin B1 and Its Phase I Metabolites in Human Urine: First Large-Scale Study. In Toxins (Vol. 12, Issue 6). https://doi.org/10.3390/toxins12060415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Rodríguez-Carrasco, Y., Izzo, L., Gaspari, A., Graziani, G., Mañes, J., &amp; Ritieni, A. (2018). Urinary levels of enniatin B and its phase I metabolites: First human pilot biomonitoring study. Food and Chemical Toxicology, 118(May), 454–459. </a:t>
            </a:r>
            <a:r>
              <a:rPr lang="lv-LV" sz="1100" dirty="0">
                <a:hlinkClick r:id="rId2"/>
              </a:rPr>
              <a:t>https://doi.org/10.1016/j.fct.2018.05.052</a:t>
            </a:r>
            <a:endParaRPr lang="en-US" sz="1100" dirty="0"/>
          </a:p>
          <a:p>
            <a:pPr>
              <a:spcBef>
                <a:spcPts val="0"/>
              </a:spcBef>
            </a:pPr>
            <a:r>
              <a:rPr lang="lv-LV" sz="1100" dirty="0"/>
              <a:t>Solfrizzo, M., Gambacorta, L., &amp; Visconti, A. (2014). Assessment of multi-mycotoxin exposure in southern Italy by urinary multi-biomarker determination. Toxins, 6(2), 523–538. https://doi.org/10.3390/toxins6020523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Solfrizzo, M., Gambacorta, L., Lattanzio, V. M. T., Powers, S., &amp; Visconti, A. (2011). Simultaneous LC-MS/MS determination of aflatoxin M 1, ochratoxin A, deoxynivalenol, de-epoxydeoxynivalenol, </a:t>
            </a:r>
            <a:r>
              <a:rPr lang="el-GR" sz="1100" dirty="0"/>
              <a:t>α </a:t>
            </a:r>
            <a:r>
              <a:rPr lang="lv-LV" sz="1100" dirty="0"/>
              <a:t>and </a:t>
            </a:r>
            <a:r>
              <a:rPr lang="el-GR" sz="1100" dirty="0"/>
              <a:t>β-</a:t>
            </a:r>
            <a:r>
              <a:rPr lang="lv-LV" sz="1100" dirty="0"/>
              <a:t>zearalenols and fumonisin B 1 in urine as a multi-biomarker method to assess exposure to mycotoxins. Analytical and Bioanalytical Chemistry, 401(9), 2831–2841. https://doi.org/10.1007/s00216-011-5354-z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Shephard, G., Burger, H.-M., Gambacorta, L., Gong, Y. Y., Krska, R., Rheeder, J., Solfrizzo, M., Srey, C., Sulyok, M., Visconti, A., Warth, B., &amp; Van der Westhuizen, L. (2013). Multiple mycotoxin exposure determined by urinary biomarkers in rural subsistence farmers in the former Transkei, South Africa. Food and Chemical Toxicology, 62, 217–225. https://doi.org/10.1016/j.fct.2013.08.040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Ahna, J., Kima, D., Kima, H., &amp; Jahngb, K. Y. (2010). Quantitative determination of mycotoxins in urine by LC-MS/MS. Food Additives and Contaminants - Part A Chemistry, Analysis, Control, Exposure and Risk Assessment, 27(12), 1674–1682. https://doi.org/10.1080/19440049.2010.505201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Rubert, J., Soriano, J. M., Mañes, J., &amp; Soler, C. (2011). Rapid mycotoxin analysis in human urine: A pilot study. Food and Chemical Toxicology, 49(9), 2299–2304. https://doi.org/https://doi.org/10.1016/j.fct.2011.06.030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Warth, B., Sulyok, M., Fruhmann, P., Mikula, H., Berthiller, F., Schuhmacher, R., Hametner, C., Abia, W. A., Adam, G., Fröhlich, J., &amp; Krska, R. (2012). Development and validation of a rapid multi-biomarker liquid chromatography/tandem  mass spectrometry method to assess human exposure to mycotoxins. Rapid Communications in Mass Spectrometry : RCM, 26(13), 1533–1540. https://doi.org/10.1002/rcm.6255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Njumbe Ediage, E., Diana Di Mavungu, J., Song, S., Wu, A., Van Peteghem, C., &amp; De Saeger, S. (2012). A direct assessment of mycotoxin biomarkers in human urine samples by liquid chromatography tandem mass spectrometry. Analytica Chimica Acta, 741, 58–69. https://doi.org/10.1016/j.aca.2012.06.038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Gerding, J., Cramer, B., &amp; Humpf, H. U. (2014). Determination of mycotoxin exposure in Germany using an LC-MS/MS multibiomarker approach. Molecular Nutrition and Food Research, 58(12), 2358–2368. https://doi.org/10.1002/mnfr.201400406</a:t>
            </a:r>
          </a:p>
          <a:p>
            <a:pPr>
              <a:spcBef>
                <a:spcPts val="0"/>
              </a:spcBef>
            </a:pPr>
            <a:r>
              <a:rPr lang="lv-LV" sz="1100" dirty="0"/>
              <a:t>Ouhibi, S., Vidal, A., Martins, C., Gali, R., Hedhili, A., De Saeger, S., &amp; De Boevre, M. (2020). LC-MS/MS methodology for simultaneous determination of patulin and citrinin in urine and plasma applied to a pilot study in colorectal cancer patients. Food and Chemical Toxicology, 136(August), 110994. https://doi.org/10.1016/j.fct.2019.110994</a:t>
            </a:r>
          </a:p>
        </p:txBody>
      </p:sp>
    </p:spTree>
    <p:extLst>
      <p:ext uri="{BB962C8B-B14F-4D97-AF65-F5344CB8AC3E}">
        <p14:creationId xmlns:p14="http://schemas.microsoft.com/office/powerpoint/2010/main" val="389867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99E880FD-138A-4247-8837-F5595A2EA0C1}"/>
              </a:ext>
            </a:extLst>
          </p:cNvPr>
          <p:cNvSpPr/>
          <p:nvPr/>
        </p:nvSpPr>
        <p:spPr>
          <a:xfrm>
            <a:off x="1827274" y="4168147"/>
            <a:ext cx="2532888" cy="23682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2F5165A-7786-472C-B9B8-5AD5E83364DB}"/>
              </a:ext>
            </a:extLst>
          </p:cNvPr>
          <p:cNvSpPr/>
          <p:nvPr/>
        </p:nvSpPr>
        <p:spPr>
          <a:xfrm>
            <a:off x="4829556" y="4469502"/>
            <a:ext cx="2532888" cy="23682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3DC20BE-449F-45E0-BDB8-D8F59E663DEA}"/>
              </a:ext>
            </a:extLst>
          </p:cNvPr>
          <p:cNvSpPr/>
          <p:nvPr/>
        </p:nvSpPr>
        <p:spPr>
          <a:xfrm>
            <a:off x="7831838" y="4168147"/>
            <a:ext cx="2532888" cy="23682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F158B8B-DED4-494B-AABC-38BEDB453F7A}"/>
              </a:ext>
            </a:extLst>
          </p:cNvPr>
          <p:cNvSpPr/>
          <p:nvPr/>
        </p:nvSpPr>
        <p:spPr>
          <a:xfrm>
            <a:off x="9277564" y="1544531"/>
            <a:ext cx="2532888" cy="23682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7ED4284-201D-40BA-8037-63C94EA0BF87}"/>
              </a:ext>
            </a:extLst>
          </p:cNvPr>
          <p:cNvSpPr/>
          <p:nvPr/>
        </p:nvSpPr>
        <p:spPr>
          <a:xfrm>
            <a:off x="6557353" y="133177"/>
            <a:ext cx="2532888" cy="23682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4820318-DA6A-499A-9EDF-E58F8C0B40E1}"/>
              </a:ext>
            </a:extLst>
          </p:cNvPr>
          <p:cNvSpPr/>
          <p:nvPr/>
        </p:nvSpPr>
        <p:spPr>
          <a:xfrm>
            <a:off x="3267341" y="133177"/>
            <a:ext cx="2532888" cy="23682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772F74B-7106-40FD-972D-C6C0E89DC910}"/>
              </a:ext>
            </a:extLst>
          </p:cNvPr>
          <p:cNvSpPr/>
          <p:nvPr/>
        </p:nvSpPr>
        <p:spPr>
          <a:xfrm>
            <a:off x="341772" y="1505705"/>
            <a:ext cx="2532888" cy="23682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8F9F6-F4C7-4989-9DFE-2CDB2A1A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148" y="2924011"/>
            <a:ext cx="4124345" cy="1025863"/>
          </a:xfrm>
        </p:spPr>
        <p:txBody>
          <a:bodyPr>
            <a:normAutofit/>
          </a:bodyPr>
          <a:lstStyle/>
          <a:p>
            <a:pPr algn="ctr"/>
            <a:r>
              <a:rPr lang="lv-LV" sz="3200" dirty="0" err="1"/>
              <a:t>Wastewater</a:t>
            </a:r>
            <a:r>
              <a:rPr lang="lv-LV" sz="3200" dirty="0"/>
              <a:t> </a:t>
            </a:r>
            <a:r>
              <a:rPr lang="lv-LV" sz="3200" dirty="0" err="1"/>
              <a:t>based</a:t>
            </a:r>
            <a:r>
              <a:rPr lang="lv-LV" sz="3200" dirty="0"/>
              <a:t> </a:t>
            </a:r>
            <a:r>
              <a:rPr lang="lv-LV" sz="3200" dirty="0" err="1"/>
              <a:t>epidemiology</a:t>
            </a:r>
            <a:r>
              <a:rPr lang="lv-LV" sz="3200" dirty="0"/>
              <a:t> </a:t>
            </a:r>
            <a:r>
              <a:rPr lang="lv-LV" sz="3200" dirty="0" err="1"/>
              <a:t>principle</a:t>
            </a:r>
            <a:endParaRPr lang="lv-LV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9939-185B-4A7D-9D4C-1C7CA87C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2</a:t>
            </a:fld>
            <a:endParaRPr lang="lv-LV"/>
          </a:p>
        </p:txBody>
      </p:sp>
      <p:pic>
        <p:nvPicPr>
          <p:cNvPr id="6" name="Graphic 5" descr="Pasta outline">
            <a:extLst>
              <a:ext uri="{FF2B5EF4-FFF2-40B4-BE49-F238E27FC236}">
                <a16:creationId xmlns:a16="http://schemas.microsoft.com/office/drawing/2014/main" id="{5155EDAA-1275-4CBC-9391-2CA6F3FF1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634" y="1860490"/>
            <a:ext cx="768626" cy="768626"/>
          </a:xfrm>
          <a:prstGeom prst="rect">
            <a:avLst/>
          </a:prstGeom>
        </p:spPr>
      </p:pic>
      <p:pic>
        <p:nvPicPr>
          <p:cNvPr id="8" name="Graphic 7" descr="Man outline">
            <a:extLst>
              <a:ext uri="{FF2B5EF4-FFF2-40B4-BE49-F238E27FC236}">
                <a16:creationId xmlns:a16="http://schemas.microsoft.com/office/drawing/2014/main" id="{ED154B79-F3B6-4F25-A038-11B96A820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25" y="280580"/>
            <a:ext cx="1147720" cy="1147720"/>
          </a:xfrm>
          <a:prstGeom prst="rect">
            <a:avLst/>
          </a:prstGeom>
        </p:spPr>
      </p:pic>
      <p:pic>
        <p:nvPicPr>
          <p:cNvPr id="10" name="Graphic 9" descr="Toilet outline">
            <a:extLst>
              <a:ext uri="{FF2B5EF4-FFF2-40B4-BE49-F238E27FC236}">
                <a16:creationId xmlns:a16="http://schemas.microsoft.com/office/drawing/2014/main" id="{3EDDE181-2487-49AF-A9B7-44F9457A2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0043" y="1376001"/>
            <a:ext cx="914400" cy="914400"/>
          </a:xfrm>
          <a:prstGeom prst="rect">
            <a:avLst/>
          </a:prstGeom>
        </p:spPr>
      </p:pic>
      <p:pic>
        <p:nvPicPr>
          <p:cNvPr id="16" name="Graphic 15" descr="Factory outline">
            <a:extLst>
              <a:ext uri="{FF2B5EF4-FFF2-40B4-BE49-F238E27FC236}">
                <a16:creationId xmlns:a16="http://schemas.microsoft.com/office/drawing/2014/main" id="{2A583AB2-3EB3-444C-B8D8-F5FB5289B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7237" y="1663654"/>
            <a:ext cx="1973404" cy="1973404"/>
          </a:xfrm>
          <a:prstGeom prst="rect">
            <a:avLst/>
          </a:prstGeom>
        </p:spPr>
      </p:pic>
      <p:pic>
        <p:nvPicPr>
          <p:cNvPr id="18" name="Graphic 17" descr="Woman with cane outline">
            <a:extLst>
              <a:ext uri="{FF2B5EF4-FFF2-40B4-BE49-F238E27FC236}">
                <a16:creationId xmlns:a16="http://schemas.microsoft.com/office/drawing/2014/main" id="{E39B8A2F-B024-4F3E-A515-6EC495FB26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8410" y="874700"/>
            <a:ext cx="1147720" cy="1147720"/>
          </a:xfrm>
          <a:prstGeom prst="rect">
            <a:avLst/>
          </a:prstGeom>
        </p:spPr>
      </p:pic>
      <p:pic>
        <p:nvPicPr>
          <p:cNvPr id="22" name="Graphic 21" descr="Woman with kid outline">
            <a:extLst>
              <a:ext uri="{FF2B5EF4-FFF2-40B4-BE49-F238E27FC236}">
                <a16:creationId xmlns:a16="http://schemas.microsoft.com/office/drawing/2014/main" id="{C293BE94-59BD-4BE1-A66C-69D74A2A18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32953" y="912650"/>
            <a:ext cx="1166506" cy="1166506"/>
          </a:xfrm>
          <a:prstGeom prst="rect">
            <a:avLst/>
          </a:prstGeom>
        </p:spPr>
      </p:pic>
      <p:pic>
        <p:nvPicPr>
          <p:cNvPr id="26" name="Graphic 25" descr="Noodles outline">
            <a:extLst>
              <a:ext uri="{FF2B5EF4-FFF2-40B4-BE49-F238E27FC236}">
                <a16:creationId xmlns:a16="http://schemas.microsoft.com/office/drawing/2014/main" id="{02755A2C-BFAE-478B-BD0F-CA6AE7EB19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2152" y="1818592"/>
            <a:ext cx="768626" cy="768626"/>
          </a:xfrm>
          <a:prstGeom prst="rect">
            <a:avLst/>
          </a:prstGeom>
        </p:spPr>
      </p:pic>
      <p:pic>
        <p:nvPicPr>
          <p:cNvPr id="28" name="Graphic 27" descr="Restaurant outline">
            <a:extLst>
              <a:ext uri="{FF2B5EF4-FFF2-40B4-BE49-F238E27FC236}">
                <a16:creationId xmlns:a16="http://schemas.microsoft.com/office/drawing/2014/main" id="{C395EC68-0D9F-4506-AB34-816B6CEF5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42260" y="2638214"/>
            <a:ext cx="768626" cy="768626"/>
          </a:xfrm>
          <a:prstGeom prst="rect">
            <a:avLst/>
          </a:prstGeom>
        </p:spPr>
      </p:pic>
      <p:pic>
        <p:nvPicPr>
          <p:cNvPr id="30" name="Graphic 29" descr="Whole pizza outline">
            <a:extLst>
              <a:ext uri="{FF2B5EF4-FFF2-40B4-BE49-F238E27FC236}">
                <a16:creationId xmlns:a16="http://schemas.microsoft.com/office/drawing/2014/main" id="{9644218D-C1B9-4902-B03B-0670883849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3634" y="2671639"/>
            <a:ext cx="768626" cy="768626"/>
          </a:xfrm>
          <a:prstGeom prst="rect">
            <a:avLst/>
          </a:prstGeom>
        </p:spPr>
      </p:pic>
      <p:pic>
        <p:nvPicPr>
          <p:cNvPr id="33" name="Graphic 32" descr="Toilet outline">
            <a:extLst>
              <a:ext uri="{FF2B5EF4-FFF2-40B4-BE49-F238E27FC236}">
                <a16:creationId xmlns:a16="http://schemas.microsoft.com/office/drawing/2014/main" id="{2E864DC4-1DFD-4DDD-BA29-5418FDC7A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9422" y="802141"/>
            <a:ext cx="914400" cy="914400"/>
          </a:xfrm>
          <a:prstGeom prst="rect">
            <a:avLst/>
          </a:prstGeom>
        </p:spPr>
      </p:pic>
      <p:pic>
        <p:nvPicPr>
          <p:cNvPr id="34" name="Graphic 33" descr="Toilet outline">
            <a:extLst>
              <a:ext uri="{FF2B5EF4-FFF2-40B4-BE49-F238E27FC236}">
                <a16:creationId xmlns:a16="http://schemas.microsoft.com/office/drawing/2014/main" id="{9D5A3B5E-40AB-4B2B-96FF-4AB39CA7F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699" y="707729"/>
            <a:ext cx="914400" cy="914400"/>
          </a:xfrm>
          <a:prstGeom prst="rect">
            <a:avLst/>
          </a:prstGeom>
        </p:spPr>
      </p:pic>
      <p:pic>
        <p:nvPicPr>
          <p:cNvPr id="46" name="Graphic 45" descr="Test tubes outline">
            <a:extLst>
              <a:ext uri="{FF2B5EF4-FFF2-40B4-BE49-F238E27FC236}">
                <a16:creationId xmlns:a16="http://schemas.microsoft.com/office/drawing/2014/main" id="{FCD0C0B0-A61A-4033-B5A6-75A76C51137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57193" y="4846177"/>
            <a:ext cx="1012233" cy="1012233"/>
          </a:xfrm>
          <a:prstGeom prst="rect">
            <a:avLst/>
          </a:prstGeom>
        </p:spPr>
      </p:pic>
      <p:pic>
        <p:nvPicPr>
          <p:cNvPr id="48" name="Graphic 47" descr="Scientist male outline">
            <a:extLst>
              <a:ext uri="{FF2B5EF4-FFF2-40B4-BE49-F238E27FC236}">
                <a16:creationId xmlns:a16="http://schemas.microsoft.com/office/drawing/2014/main" id="{5DB23369-0AE3-4035-88FD-6AD409C8D0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07330" y="4868365"/>
            <a:ext cx="1459979" cy="1459979"/>
          </a:xfrm>
          <a:prstGeom prst="rect">
            <a:avLst/>
          </a:prstGeom>
        </p:spPr>
      </p:pic>
      <p:pic>
        <p:nvPicPr>
          <p:cNvPr id="63" name="Graphic 62" descr="Pandemic exponential curve bar graph outline">
            <a:extLst>
              <a:ext uri="{FF2B5EF4-FFF2-40B4-BE49-F238E27FC236}">
                <a16:creationId xmlns:a16="http://schemas.microsoft.com/office/drawing/2014/main" id="{59798D35-126F-403B-A080-652EF97C55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12141" y="4622305"/>
            <a:ext cx="1459979" cy="14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2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3B6089-A4A1-4981-82A8-798CA30499DD}"/>
              </a:ext>
            </a:extLst>
          </p:cNvPr>
          <p:cNvSpPr/>
          <p:nvPr/>
        </p:nvSpPr>
        <p:spPr>
          <a:xfrm>
            <a:off x="1010093" y="1690688"/>
            <a:ext cx="10343707" cy="1020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958FC-CAF2-417C-AC14-A5A49B4F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Aim</a:t>
            </a:r>
            <a:r>
              <a:rPr lang="lv-LV" sz="3600" dirty="0"/>
              <a:t> </a:t>
            </a:r>
            <a:r>
              <a:rPr lang="lv-LV" sz="3600" dirty="0" err="1"/>
              <a:t>of</a:t>
            </a:r>
            <a:r>
              <a:rPr lang="lv-LV" sz="3600" dirty="0"/>
              <a:t> </a:t>
            </a:r>
            <a:r>
              <a:rPr lang="lv-LV" sz="3600" dirty="0" err="1"/>
              <a:t>this</a:t>
            </a:r>
            <a:r>
              <a:rPr lang="lv-LV" sz="3600" dirty="0"/>
              <a:t> </a:t>
            </a:r>
            <a:r>
              <a:rPr lang="lv-LV" sz="3600" dirty="0" err="1"/>
              <a:t>study</a:t>
            </a:r>
            <a:r>
              <a:rPr lang="lv-LV" sz="3600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5B7C-B7AE-4513-BEE4-1C0D9212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dirty="0" err="1"/>
              <a:t>Use</a:t>
            </a:r>
            <a:r>
              <a:rPr lang="lv-LV" dirty="0"/>
              <a:t> </a:t>
            </a:r>
            <a:r>
              <a:rPr lang="lv-LV" dirty="0" err="1"/>
              <a:t>wastewater</a:t>
            </a:r>
            <a:r>
              <a:rPr lang="lv-LV" dirty="0"/>
              <a:t> </a:t>
            </a:r>
            <a:r>
              <a:rPr lang="lv-LV" dirty="0" err="1"/>
              <a:t>based</a:t>
            </a:r>
            <a:r>
              <a:rPr lang="lv-LV" dirty="0"/>
              <a:t> </a:t>
            </a:r>
            <a:r>
              <a:rPr lang="lv-LV" dirty="0" err="1"/>
              <a:t>epidemiology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tracking</a:t>
            </a:r>
            <a:r>
              <a:rPr lang="lv-LV" dirty="0"/>
              <a:t> </a:t>
            </a:r>
            <a:r>
              <a:rPr lang="lv-LV" dirty="0" err="1"/>
              <a:t>human</a:t>
            </a:r>
            <a:r>
              <a:rPr lang="lv-LV" dirty="0"/>
              <a:t> </a:t>
            </a:r>
            <a:r>
              <a:rPr lang="lv-LV" dirty="0" err="1"/>
              <a:t>exposure</a:t>
            </a:r>
            <a:r>
              <a:rPr lang="lv-LV" dirty="0"/>
              <a:t> to </a:t>
            </a:r>
            <a:r>
              <a:rPr lang="lv-LV" dirty="0" err="1"/>
              <a:t>deoxynivalenol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enniatins</a:t>
            </a:r>
            <a:endParaRPr lang="lv-LV" dirty="0"/>
          </a:p>
          <a:p>
            <a:endParaRPr lang="lv-LV" dirty="0"/>
          </a:p>
          <a:p>
            <a:pPr lvl="1"/>
            <a:r>
              <a:rPr lang="lv-LV" dirty="0" err="1"/>
              <a:t>Analyse</a:t>
            </a:r>
            <a:r>
              <a:rPr lang="lv-LV" dirty="0"/>
              <a:t> </a:t>
            </a:r>
            <a:r>
              <a:rPr lang="lv-LV" dirty="0" err="1"/>
              <a:t>wastewater</a:t>
            </a:r>
            <a:r>
              <a:rPr lang="lv-LV" dirty="0"/>
              <a:t> </a:t>
            </a:r>
            <a:r>
              <a:rPr lang="lv-LV" dirty="0" err="1"/>
              <a:t>samples</a:t>
            </a:r>
            <a:r>
              <a:rPr lang="lv-LV" dirty="0"/>
              <a:t> to </a:t>
            </a:r>
            <a:r>
              <a:rPr lang="lv-LV" dirty="0" err="1"/>
              <a:t>determine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mycotoxins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en-GB" dirty="0"/>
              <a:t>5-hydroxyindoleacetic acid (5-HIAA)</a:t>
            </a:r>
            <a:r>
              <a:rPr lang="lv-LV" dirty="0"/>
              <a:t> </a:t>
            </a:r>
            <a:r>
              <a:rPr lang="lv-LV" dirty="0" err="1"/>
              <a:t>content</a:t>
            </a:r>
            <a:r>
              <a:rPr lang="lv-LV" dirty="0"/>
              <a:t>;  </a:t>
            </a:r>
          </a:p>
          <a:p>
            <a:pPr lvl="1"/>
            <a:endParaRPr lang="lv-LV" dirty="0"/>
          </a:p>
          <a:p>
            <a:pPr lvl="1"/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data</a:t>
            </a:r>
            <a:r>
              <a:rPr lang="lv-LV" dirty="0"/>
              <a:t> </a:t>
            </a:r>
            <a:r>
              <a:rPr lang="lv-LV" dirty="0" err="1"/>
              <a:t>normalisation</a:t>
            </a:r>
            <a:r>
              <a:rPr lang="lv-LV" dirty="0"/>
              <a:t> </a:t>
            </a:r>
            <a:r>
              <a:rPr lang="lv-LV" dirty="0" err="1"/>
              <a:t>use</a:t>
            </a:r>
            <a:r>
              <a:rPr lang="lv-LV" dirty="0"/>
              <a:t> </a:t>
            </a:r>
            <a:r>
              <a:rPr lang="en-GB" dirty="0"/>
              <a:t>5-HIAA</a:t>
            </a:r>
            <a:r>
              <a:rPr lang="lv-LV" dirty="0"/>
              <a:t> </a:t>
            </a:r>
            <a:r>
              <a:rPr lang="lv-LV" dirty="0" err="1"/>
              <a:t>as</a:t>
            </a:r>
            <a:r>
              <a:rPr lang="en-GB" dirty="0"/>
              <a:t> a population biomarker</a:t>
            </a:r>
            <a:r>
              <a:rPr lang="lv-LV" dirty="0"/>
              <a:t>;</a:t>
            </a:r>
          </a:p>
          <a:p>
            <a:pPr lvl="1"/>
            <a:endParaRPr lang="lv-LV" dirty="0"/>
          </a:p>
          <a:p>
            <a:pPr lvl="1"/>
            <a:r>
              <a:rPr lang="lv-LV" dirty="0"/>
              <a:t>Calculate daily intake of </a:t>
            </a:r>
            <a:r>
              <a:rPr lang="en-US" dirty="0"/>
              <a:t>mycotoxins </a:t>
            </a:r>
            <a:r>
              <a:rPr lang="lv-LV" dirty="0"/>
              <a:t>for population of Riga 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817D-8FB2-48EF-9A5C-C58F204B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9122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DEF91-3C25-4CE3-81ED-F0EC5A20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6" y="-13229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dirty="0"/>
              <a:t>DON - </a:t>
            </a:r>
            <a:r>
              <a:rPr lang="en-GB" sz="3600" dirty="0"/>
              <a:t>from a food contaminant to a biomarker</a:t>
            </a:r>
            <a:r>
              <a:rPr lang="lv-LV" sz="3600" dirty="0"/>
              <a:t> </a:t>
            </a:r>
          </a:p>
        </p:txBody>
      </p:sp>
      <p:pic>
        <p:nvPicPr>
          <p:cNvPr id="5" name="Graphic 4" descr="Man outline">
            <a:extLst>
              <a:ext uri="{FF2B5EF4-FFF2-40B4-BE49-F238E27FC236}">
                <a16:creationId xmlns:a16="http://schemas.microsoft.com/office/drawing/2014/main" id="{BF3B72E2-FEA8-4808-B199-55233B9CD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0232" y="2170730"/>
            <a:ext cx="2862322" cy="28623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0B1B6AF-24BD-4CC1-9463-9C89ECC1BE4D}"/>
              </a:ext>
            </a:extLst>
          </p:cNvPr>
          <p:cNvGrpSpPr/>
          <p:nvPr/>
        </p:nvGrpSpPr>
        <p:grpSpPr>
          <a:xfrm>
            <a:off x="754397" y="2953136"/>
            <a:ext cx="2990104" cy="2463452"/>
            <a:chOff x="974138" y="2394338"/>
            <a:chExt cx="2927337" cy="1518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C80A36-7CCC-4981-B68B-28624C945CA8}"/>
                </a:ext>
              </a:extLst>
            </p:cNvPr>
            <p:cNvSpPr txBox="1"/>
            <p:nvPr/>
          </p:nvSpPr>
          <p:spPr>
            <a:xfrm>
              <a:off x="974138" y="2394338"/>
              <a:ext cx="1580778" cy="227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noProof="1">
                  <a:solidFill>
                    <a:schemeClr val="accent1">
                      <a:lumMod val="75000"/>
                    </a:schemeClr>
                  </a:solidFill>
                </a:rPr>
                <a:t>Deoxynivalenol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2E5AE1-370F-4FC3-8577-0D14CB47D99E}"/>
                </a:ext>
              </a:extLst>
            </p:cNvPr>
            <p:cNvSpPr txBox="1"/>
            <p:nvPr/>
          </p:nvSpPr>
          <p:spPr>
            <a:xfrm>
              <a:off x="974138" y="2826603"/>
              <a:ext cx="2927337" cy="22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noProof="1"/>
                <a:t>Deoxynivalenol 3 glucoside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2B55FD-CDBA-4415-B1E1-0DA8B2AEBFE8}"/>
                </a:ext>
              </a:extLst>
            </p:cNvPr>
            <p:cNvSpPr txBox="1"/>
            <p:nvPr/>
          </p:nvSpPr>
          <p:spPr>
            <a:xfrm>
              <a:off x="974138" y="3255965"/>
              <a:ext cx="2293641" cy="227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noProof="1"/>
                <a:t>3 Acetyldeoxynivalenol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1AB2C9-A2EA-48CB-9DCE-265D246B6D2A}"/>
                </a:ext>
              </a:extLst>
            </p:cNvPr>
            <p:cNvSpPr txBox="1"/>
            <p:nvPr/>
          </p:nvSpPr>
          <p:spPr>
            <a:xfrm>
              <a:off x="974138" y="3685327"/>
              <a:ext cx="2408205" cy="227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noProof="1"/>
                <a:t>15 Acetyldeoxynivalenol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D2DD35B-64D3-4B2E-880D-1FD5107E143D}"/>
              </a:ext>
            </a:extLst>
          </p:cNvPr>
          <p:cNvSpPr txBox="1"/>
          <p:nvPr/>
        </p:nvSpPr>
        <p:spPr>
          <a:xfrm>
            <a:off x="7696200" y="1986064"/>
            <a:ext cx="230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noProof="1">
                <a:solidFill>
                  <a:schemeClr val="accent1">
                    <a:lumMod val="75000"/>
                  </a:schemeClr>
                </a:solidFill>
              </a:rPr>
              <a:t>Deoxynivalenol in 24h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AFA0E7-CF3B-4DAA-AC18-E2F6F35EB9A8}"/>
              </a:ext>
            </a:extLst>
          </p:cNvPr>
          <p:cNvSpPr txBox="1"/>
          <p:nvPr/>
        </p:nvSpPr>
        <p:spPr>
          <a:xfrm>
            <a:off x="7696201" y="2500993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noProof="1">
                <a:solidFill>
                  <a:schemeClr val="accent1">
                    <a:lumMod val="75000"/>
                  </a:schemeClr>
                </a:solidFill>
              </a:rPr>
              <a:t>Deoxynivalenol 15 glucuronide 73%</a:t>
            </a:r>
          </a:p>
          <a:p>
            <a:endParaRPr lang="lv-LV" noProof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lv-LV" noProof="1">
                <a:solidFill>
                  <a:schemeClr val="accent1">
                    <a:lumMod val="75000"/>
                  </a:schemeClr>
                </a:solidFill>
              </a:rPr>
              <a:t>Deoxynivalenol 3 glucuronide 27%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EEF6636E-BDA9-4C60-999C-B20147682A03}"/>
              </a:ext>
            </a:extLst>
          </p:cNvPr>
          <p:cNvSpPr/>
          <p:nvPr/>
        </p:nvSpPr>
        <p:spPr>
          <a:xfrm>
            <a:off x="7573652" y="2579131"/>
            <a:ext cx="122548" cy="9652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E1428F-FDEE-4692-B5F5-2A7F97BF2C67}"/>
              </a:ext>
            </a:extLst>
          </p:cNvPr>
          <p:cNvSpPr txBox="1"/>
          <p:nvPr/>
        </p:nvSpPr>
        <p:spPr>
          <a:xfrm>
            <a:off x="6210871" y="2877091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noProof="1">
                <a:solidFill>
                  <a:schemeClr val="accent1">
                    <a:lumMod val="75000"/>
                  </a:schemeClr>
                </a:solidFill>
              </a:rPr>
              <a:t>70-80%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6A1D7-3150-44E1-A992-EE9BED5C83B0}"/>
              </a:ext>
            </a:extLst>
          </p:cNvPr>
          <p:cNvSpPr txBox="1"/>
          <p:nvPr/>
        </p:nvSpPr>
        <p:spPr>
          <a:xfrm>
            <a:off x="6210871" y="207006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noProof="1">
                <a:solidFill>
                  <a:schemeClr val="accent1">
                    <a:lumMod val="75000"/>
                  </a:schemeClr>
                </a:solidFill>
              </a:rPr>
              <a:t>20-30%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528000-23FA-49B2-9A33-2EF59CBD1349}"/>
              </a:ext>
            </a:extLst>
          </p:cNvPr>
          <p:cNvSpPr txBox="1"/>
          <p:nvPr/>
        </p:nvSpPr>
        <p:spPr>
          <a:xfrm>
            <a:off x="7573652" y="4066687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noProof="1"/>
              <a:t>Deoxynivalenol </a:t>
            </a:r>
          </a:p>
          <a:p>
            <a:endParaRPr lang="lv-LV" noProof="1"/>
          </a:p>
          <a:p>
            <a:r>
              <a:rPr lang="lv-LV" noProof="1"/>
              <a:t>Deoxynivalenol 15 glucuronide</a:t>
            </a:r>
          </a:p>
          <a:p>
            <a:endParaRPr lang="lv-LV" noProof="1"/>
          </a:p>
          <a:p>
            <a:r>
              <a:rPr lang="lv-LV" noProof="1"/>
              <a:t>Deoxynivalenol 3 glucuronide</a:t>
            </a:r>
          </a:p>
          <a:p>
            <a:endParaRPr lang="lv-LV" noProof="1"/>
          </a:p>
          <a:p>
            <a:r>
              <a:rPr lang="lv-LV" noProof="1"/>
              <a:t>Deoxynivalenol 3 glucoside </a:t>
            </a:r>
          </a:p>
          <a:p>
            <a:endParaRPr lang="lv-LV" noProof="1"/>
          </a:p>
          <a:p>
            <a:r>
              <a:rPr lang="lv-LV" noProof="1"/>
              <a:t>De-epoxy-deoxynivalenol</a:t>
            </a:r>
          </a:p>
          <a:p>
            <a:endParaRPr lang="lv-LV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401298-489F-45B5-931D-46BB774C9725}"/>
              </a:ext>
            </a:extLst>
          </p:cNvPr>
          <p:cNvSpPr txBox="1"/>
          <p:nvPr/>
        </p:nvSpPr>
        <p:spPr>
          <a:xfrm>
            <a:off x="6515442" y="4066687"/>
            <a:ext cx="5838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24%</a:t>
            </a:r>
          </a:p>
          <a:p>
            <a:endParaRPr lang="lv-LV" dirty="0"/>
          </a:p>
          <a:p>
            <a:r>
              <a:rPr lang="lv-LV" dirty="0"/>
              <a:t>49%</a:t>
            </a:r>
          </a:p>
          <a:p>
            <a:endParaRPr lang="lv-LV" dirty="0"/>
          </a:p>
          <a:p>
            <a:r>
              <a:rPr lang="lv-LV" dirty="0"/>
              <a:t>15%</a:t>
            </a:r>
          </a:p>
          <a:p>
            <a:endParaRPr lang="lv-LV" dirty="0"/>
          </a:p>
          <a:p>
            <a:r>
              <a:rPr lang="lv-LV" dirty="0"/>
              <a:t>4%</a:t>
            </a:r>
          </a:p>
          <a:p>
            <a:endParaRPr lang="lv-LV" dirty="0"/>
          </a:p>
          <a:p>
            <a:r>
              <a:rPr lang="lv-LV" dirty="0"/>
              <a:t>7%</a:t>
            </a:r>
          </a:p>
          <a:p>
            <a:endParaRPr lang="lv-LV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352E3-BE21-44B7-873D-EE06361CDFC2}"/>
              </a:ext>
            </a:extLst>
          </p:cNvPr>
          <p:cNvSpPr txBox="1"/>
          <p:nvPr/>
        </p:nvSpPr>
        <p:spPr>
          <a:xfrm>
            <a:off x="7692755" y="583588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noProof="1"/>
              <a:t> 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18CDC8A-601E-4E0B-8186-89CC893E1961}"/>
              </a:ext>
            </a:extLst>
          </p:cNvPr>
          <p:cNvSpPr/>
          <p:nvPr/>
        </p:nvSpPr>
        <p:spPr>
          <a:xfrm rot="5400000">
            <a:off x="1950937" y="370671"/>
            <a:ext cx="435204" cy="2960018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85C0E7-A896-4684-BD2A-01FFDBAB545B}"/>
              </a:ext>
            </a:extLst>
          </p:cNvPr>
          <p:cNvSpPr txBox="1"/>
          <p:nvPr/>
        </p:nvSpPr>
        <p:spPr>
          <a:xfrm>
            <a:off x="1019475" y="1161662"/>
            <a:ext cx="22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noProof="1">
                <a:solidFill>
                  <a:schemeClr val="bg1">
                    <a:lumMod val="65000"/>
                  </a:schemeClr>
                </a:solidFill>
              </a:rPr>
              <a:t>DON intake from food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114246-71E8-4E07-A439-E35B7F6ACBF7}"/>
              </a:ext>
            </a:extLst>
          </p:cNvPr>
          <p:cNvSpPr txBox="1"/>
          <p:nvPr/>
        </p:nvSpPr>
        <p:spPr>
          <a:xfrm>
            <a:off x="7514007" y="1159034"/>
            <a:ext cx="241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noProof="1">
                <a:solidFill>
                  <a:schemeClr val="bg1">
                    <a:lumMod val="65000"/>
                  </a:schemeClr>
                </a:solidFill>
              </a:rPr>
              <a:t>DON excretion via urine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219F68F0-E94E-4F6F-8A39-1EE7BC207093}"/>
              </a:ext>
            </a:extLst>
          </p:cNvPr>
          <p:cNvSpPr/>
          <p:nvPr/>
        </p:nvSpPr>
        <p:spPr>
          <a:xfrm rot="5400000">
            <a:off x="8454192" y="-626060"/>
            <a:ext cx="435204" cy="4918096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454E296C-EDD3-497F-A59F-1F9B54D4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noProof="1" smtClean="0"/>
              <a:t>4</a:t>
            </a:fld>
            <a:endParaRPr lang="lv-LV" noProof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AD58C8-D57E-4F87-ADE0-B26C3431AFE8}"/>
              </a:ext>
            </a:extLst>
          </p:cNvPr>
          <p:cNvSpPr/>
          <p:nvPr/>
        </p:nvSpPr>
        <p:spPr>
          <a:xfrm>
            <a:off x="618839" y="2861653"/>
            <a:ext cx="3016952" cy="1325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3404AA-4351-45DC-9481-21C7B92442DE}"/>
              </a:ext>
            </a:extLst>
          </p:cNvPr>
          <p:cNvSpPr/>
          <p:nvPr/>
        </p:nvSpPr>
        <p:spPr>
          <a:xfrm>
            <a:off x="6313155" y="3946627"/>
            <a:ext cx="4817685" cy="267745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41415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E959B-5D76-4F28-A47C-BF3AD6D91AA9}"/>
              </a:ext>
            </a:extLst>
          </p:cNvPr>
          <p:cNvSpPr/>
          <p:nvPr/>
        </p:nvSpPr>
        <p:spPr>
          <a:xfrm>
            <a:off x="741947" y="1615253"/>
            <a:ext cx="7078579" cy="3711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7EBB7-8EB7-4D16-A375-8E97DCFD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Structure of the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A9BDB-5FC3-4056-B24D-ABE069DBB25B}"/>
              </a:ext>
            </a:extLst>
          </p:cNvPr>
          <p:cNvSpPr txBox="1"/>
          <p:nvPr/>
        </p:nvSpPr>
        <p:spPr>
          <a:xfrm>
            <a:off x="838200" y="1827111"/>
            <a:ext cx="7526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dirty="0"/>
              <a:t>29 </a:t>
            </a:r>
            <a:r>
              <a:rPr lang="lv-LV" sz="2000" dirty="0" err="1"/>
              <a:t>samples</a:t>
            </a:r>
            <a:r>
              <a:rPr lang="lv-LV" sz="2000" dirty="0"/>
              <a:t> </a:t>
            </a:r>
            <a:r>
              <a:rPr lang="lv-LV" sz="2000" dirty="0" err="1"/>
              <a:t>colected</a:t>
            </a:r>
            <a:r>
              <a:rPr lang="lv-LV" sz="2000" dirty="0"/>
              <a:t> </a:t>
            </a:r>
            <a:r>
              <a:rPr lang="lv-LV" sz="2000" dirty="0" err="1"/>
              <a:t>in</a:t>
            </a:r>
            <a:r>
              <a:rPr lang="lv-LV" sz="2000" dirty="0"/>
              <a:t> period </a:t>
            </a:r>
            <a:r>
              <a:rPr lang="lv-LV" sz="2000" dirty="0" err="1"/>
              <a:t>of</a:t>
            </a:r>
            <a:r>
              <a:rPr lang="lv-LV" sz="2000" dirty="0"/>
              <a:t> 29.06.2021-06.08.2021 </a:t>
            </a:r>
            <a:r>
              <a:rPr lang="lv-LV" sz="2000" dirty="0" err="1"/>
              <a:t>every</a:t>
            </a:r>
            <a:r>
              <a:rPr lang="lv-LV" sz="2000" dirty="0"/>
              <a:t> </a:t>
            </a:r>
            <a:r>
              <a:rPr lang="lv-LV" sz="2000" dirty="0" err="1"/>
              <a:t>working</a:t>
            </a:r>
            <a:r>
              <a:rPr lang="lv-LV" sz="2000" dirty="0"/>
              <a:t> </a:t>
            </a:r>
            <a:r>
              <a:rPr lang="lv-LV" sz="2000" dirty="0" err="1"/>
              <a:t>day</a:t>
            </a:r>
            <a:endParaRPr lang="lv-LV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dirty="0" err="1"/>
              <a:t>Sample</a:t>
            </a:r>
            <a:r>
              <a:rPr lang="lv-LV" sz="2000" dirty="0"/>
              <a:t> </a:t>
            </a:r>
            <a:r>
              <a:rPr lang="lv-LV" sz="2000" dirty="0" err="1"/>
              <a:t>preparation</a:t>
            </a:r>
            <a:r>
              <a:rPr lang="lv-LV" sz="2000" dirty="0"/>
              <a:t> </a:t>
            </a:r>
            <a:r>
              <a:rPr lang="lv-LV" sz="2000" dirty="0" err="1"/>
              <a:t>with</a:t>
            </a:r>
            <a:r>
              <a:rPr lang="lv-LV" sz="2000" dirty="0"/>
              <a:t> SPE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dirty="0" err="1"/>
              <a:t>Dillute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shoot</a:t>
            </a:r>
            <a:r>
              <a:rPr lang="lv-LV" sz="2000" dirty="0"/>
              <a:t> </a:t>
            </a:r>
            <a:r>
              <a:rPr lang="lv-LV" sz="2000" dirty="0" err="1"/>
              <a:t>sample</a:t>
            </a:r>
            <a:r>
              <a:rPr lang="lv-LV" sz="2000" dirty="0"/>
              <a:t> </a:t>
            </a:r>
            <a:r>
              <a:rPr lang="lv-LV" sz="2000" dirty="0" err="1"/>
              <a:t>preparation</a:t>
            </a:r>
            <a:r>
              <a:rPr lang="lv-LV" sz="2000" dirty="0"/>
              <a:t> </a:t>
            </a:r>
            <a:r>
              <a:rPr lang="lv-LV" sz="2000" dirty="0" err="1"/>
              <a:t>for</a:t>
            </a:r>
            <a:r>
              <a:rPr lang="lv-LV" sz="2000" dirty="0"/>
              <a:t> 5-HIAA </a:t>
            </a:r>
            <a:r>
              <a:rPr lang="lv-LV" sz="2000" dirty="0" err="1"/>
              <a:t>analysis</a:t>
            </a:r>
            <a:endParaRPr lang="lv-LV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dirty="0"/>
              <a:t>HPLC-</a:t>
            </a:r>
            <a:r>
              <a:rPr lang="lv-LV" sz="2000" dirty="0" err="1"/>
              <a:t>QqQ</a:t>
            </a:r>
            <a:r>
              <a:rPr lang="lv-LV" sz="2000" dirty="0"/>
              <a:t>-MS/MS </a:t>
            </a:r>
            <a:r>
              <a:rPr lang="lv-LV" sz="2000" dirty="0" err="1"/>
              <a:t>quantification</a:t>
            </a:r>
            <a:endParaRPr lang="lv-LV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dirty="0" err="1"/>
              <a:t>Data</a:t>
            </a:r>
            <a:r>
              <a:rPr lang="lv-LV" sz="2000" dirty="0"/>
              <a:t> </a:t>
            </a:r>
            <a:r>
              <a:rPr lang="lv-LV" sz="2000" dirty="0" err="1"/>
              <a:t>analysis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daily</a:t>
            </a:r>
            <a:r>
              <a:rPr lang="lv-LV" sz="2000" dirty="0"/>
              <a:t> </a:t>
            </a:r>
            <a:r>
              <a:rPr lang="lv-LV" sz="2000" dirty="0" err="1"/>
              <a:t>intake</a:t>
            </a:r>
            <a:r>
              <a:rPr lang="lv-LV" sz="2000" dirty="0"/>
              <a:t> </a:t>
            </a:r>
            <a:r>
              <a:rPr lang="lv-LV" sz="2000" dirty="0" err="1"/>
              <a:t>calculation</a:t>
            </a:r>
            <a:endParaRPr lang="lv-LV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56122-810E-4944-8DFC-9C001BF6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855" y="825223"/>
            <a:ext cx="3197225" cy="2362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65821-A81F-40D9-955A-C2EAAC069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7" t="9646" r="23125" b="13278"/>
          <a:stretch/>
        </p:blipFill>
        <p:spPr>
          <a:xfrm>
            <a:off x="5947326" y="3874593"/>
            <a:ext cx="3938905" cy="233226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0C90690-3EE5-46F7-A8B3-1AD31809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5</a:t>
            </a:fld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DA220-DBF3-4334-9902-BD0797D2E343}"/>
              </a:ext>
            </a:extLst>
          </p:cNvPr>
          <p:cNvSpPr txBox="1"/>
          <p:nvPr/>
        </p:nvSpPr>
        <p:spPr>
          <a:xfrm>
            <a:off x="8277726" y="3201878"/>
            <a:ext cx="328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  <a:ea typeface="Times New Roman" panose="02020603050405020304" pitchFamily="18" charset="0"/>
              </a:rPr>
              <a:t>Fig. 1. </a:t>
            </a:r>
            <a:r>
              <a:rPr lang="en-US" sz="1400" dirty="0">
                <a:ea typeface="Times New Roman" panose="02020603050405020304" pitchFamily="18" charset="0"/>
              </a:rPr>
              <a:t>W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astewater samples before sample preparation </a:t>
            </a:r>
            <a:endParaRPr lang="lv-LV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EF9A0-75E0-410B-8DF7-BC38D19262CF}"/>
              </a:ext>
            </a:extLst>
          </p:cNvPr>
          <p:cNvSpPr txBox="1"/>
          <p:nvPr/>
        </p:nvSpPr>
        <p:spPr>
          <a:xfrm>
            <a:off x="5947325" y="6198282"/>
            <a:ext cx="393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effectLst/>
                <a:ea typeface="Times New Roman" panose="02020603050405020304" pitchFamily="18" charset="0"/>
              </a:rPr>
              <a:t>Fig. 2. </a:t>
            </a:r>
            <a:r>
              <a:rPr lang="lv-LV" sz="1400" dirty="0"/>
              <a:t>HPLC-QqQ-MS/MS</a:t>
            </a:r>
          </a:p>
        </p:txBody>
      </p:sp>
    </p:spTree>
    <p:extLst>
      <p:ext uri="{BB962C8B-B14F-4D97-AF65-F5344CB8AC3E}">
        <p14:creationId xmlns:p14="http://schemas.microsoft.com/office/powerpoint/2010/main" val="68266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7B0E-479E-4A49-8213-12789AE1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04" y="302933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dirty="0" err="1"/>
              <a:t>Results</a:t>
            </a:r>
            <a:r>
              <a:rPr lang="lv-LV" sz="3600" dirty="0"/>
              <a:t> I – </a:t>
            </a:r>
            <a:r>
              <a:rPr lang="lv-LV" sz="3600" dirty="0" err="1"/>
              <a:t>mycotoxins</a:t>
            </a:r>
            <a:r>
              <a:rPr lang="lv-LV" sz="3600" dirty="0"/>
              <a:t> </a:t>
            </a:r>
            <a:r>
              <a:rPr lang="lv-LV" sz="3600" dirty="0" err="1"/>
              <a:t>in</a:t>
            </a:r>
            <a:r>
              <a:rPr lang="lv-LV" sz="3600" dirty="0"/>
              <a:t> </a:t>
            </a:r>
            <a:r>
              <a:rPr lang="lv-LV" sz="3600" dirty="0" err="1"/>
              <a:t>wastewater</a:t>
            </a:r>
            <a:endParaRPr lang="lv-LV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70319D-5859-45F0-8529-4A2CA6C55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35582"/>
              </p:ext>
            </p:extLst>
          </p:nvPr>
        </p:nvGraphicFramePr>
        <p:xfrm>
          <a:off x="582404" y="2608624"/>
          <a:ext cx="5698958" cy="317647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18014">
                  <a:extLst>
                    <a:ext uri="{9D8B030D-6E8A-4147-A177-3AD203B41FA5}">
                      <a16:colId xmlns:a16="http://schemas.microsoft.com/office/drawing/2014/main" val="2673231051"/>
                    </a:ext>
                  </a:extLst>
                </a:gridCol>
                <a:gridCol w="1183213">
                  <a:extLst>
                    <a:ext uri="{9D8B030D-6E8A-4147-A177-3AD203B41FA5}">
                      <a16:colId xmlns:a16="http://schemas.microsoft.com/office/drawing/2014/main" val="3644558064"/>
                    </a:ext>
                  </a:extLst>
                </a:gridCol>
                <a:gridCol w="1330013">
                  <a:extLst>
                    <a:ext uri="{9D8B030D-6E8A-4147-A177-3AD203B41FA5}">
                      <a16:colId xmlns:a16="http://schemas.microsoft.com/office/drawing/2014/main" val="4277485987"/>
                    </a:ext>
                  </a:extLst>
                </a:gridCol>
                <a:gridCol w="1056126">
                  <a:extLst>
                    <a:ext uri="{9D8B030D-6E8A-4147-A177-3AD203B41FA5}">
                      <a16:colId xmlns:a16="http://schemas.microsoft.com/office/drawing/2014/main" val="80419701"/>
                    </a:ext>
                  </a:extLst>
                </a:gridCol>
                <a:gridCol w="1211592">
                  <a:extLst>
                    <a:ext uri="{9D8B030D-6E8A-4147-A177-3AD203B41FA5}">
                      <a16:colId xmlns:a16="http://schemas.microsoft.com/office/drawing/2014/main" val="12425166"/>
                    </a:ext>
                  </a:extLst>
                </a:gridCol>
              </a:tblGrid>
              <a:tr h="98191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lv-LV" sz="1400" b="1" kern="1200" dirty="0" err="1">
                          <a:solidFill>
                            <a:schemeClr val="tx1"/>
                          </a:solidFill>
                          <a:effectLst/>
                        </a:rPr>
                        <a:t>Mycotoxin</a:t>
                      </a:r>
                      <a:endParaRPr lang="lv-LV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</a:rPr>
                        <a:t>Frequency of detection</a:t>
                      </a:r>
                      <a:endParaRPr lang="lv-L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</a:rPr>
                        <a:t>Average, ng/L</a:t>
                      </a:r>
                      <a:endParaRPr lang="lv-L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</a:rPr>
                        <a:t>Range, ng/L</a:t>
                      </a:r>
                      <a:endParaRPr lang="lv-L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</a:rPr>
                        <a:t>Median, ng/L</a:t>
                      </a:r>
                      <a:endParaRPr lang="lv-L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876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DON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51.7 ± 8.8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23.2 – 76.9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52.9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3168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ENNA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90%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3.0 ± 1.3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LOQ – 16.7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2.0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07767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ENNA1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86%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4.2 ± 1.5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LOQ – 27.7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2.5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9462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ENNB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4.6 ± 2.0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0.6 – 9.9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4.1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193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ENNB1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3.9 ± 1.6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1.4 – 10.1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3.4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8784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BEA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14%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&lt; LOQ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&lt; LOQ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</a:rPr>
                        <a:t>&lt; LOQ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48436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7D335-722C-445A-B6F2-CE021C5F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6</a:t>
            </a:fld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83567-34F5-4F95-B2A4-91745C25B5EE}"/>
              </a:ext>
            </a:extLst>
          </p:cNvPr>
          <p:cNvSpPr txBox="1"/>
          <p:nvPr/>
        </p:nvSpPr>
        <p:spPr>
          <a:xfrm>
            <a:off x="7070650" y="5313124"/>
            <a:ext cx="495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effectLst/>
                <a:ea typeface="Times New Roman" panose="02020603050405020304" pitchFamily="18" charset="0"/>
              </a:rPr>
              <a:t>Fig. </a:t>
            </a:r>
            <a:r>
              <a:rPr lang="en-US" sz="1400" b="1" i="1" dirty="0">
                <a:ea typeface="Times New Roman" panose="02020603050405020304" pitchFamily="18" charset="0"/>
              </a:rPr>
              <a:t>3</a:t>
            </a:r>
            <a:r>
              <a:rPr lang="en-US" sz="1400" b="1" i="1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The concentrations of DON and ENN group mycotoxins measured in urban wastewater</a:t>
            </a:r>
            <a:endParaRPr lang="lv-LV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AA2F88-83F7-48B3-AAA9-C523125873BA}"/>
              </a:ext>
            </a:extLst>
          </p:cNvPr>
          <p:cNvSpPr txBox="1"/>
          <p:nvPr/>
        </p:nvSpPr>
        <p:spPr>
          <a:xfrm>
            <a:off x="671615" y="1998920"/>
            <a:ext cx="5740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1</a:t>
            </a:r>
            <a:r>
              <a:rPr lang="lv-LV" sz="1200" i="1" dirty="0"/>
              <a:t>.table </a:t>
            </a:r>
          </a:p>
          <a:p>
            <a:r>
              <a:rPr lang="en-US" sz="1400" dirty="0">
                <a:effectLst/>
                <a:ea typeface="Times New Roman" panose="02020603050405020304" pitchFamily="18" charset="0"/>
              </a:rPr>
              <a:t>The concentrations of mycotoxins measured in urban wastewater</a:t>
            </a:r>
            <a:endParaRPr lang="lv-LV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C38B29-2B7A-494F-91A7-FF9BB05F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1"/>
          <a:stretch/>
        </p:blipFill>
        <p:spPr bwMode="auto">
          <a:xfrm>
            <a:off x="6542568" y="1998920"/>
            <a:ext cx="5486400" cy="3258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27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20149E-C171-4AA2-8184-7634C65E8368}"/>
              </a:ext>
            </a:extLst>
          </p:cNvPr>
          <p:cNvSpPr/>
          <p:nvPr/>
        </p:nvSpPr>
        <p:spPr>
          <a:xfrm>
            <a:off x="924147" y="1423042"/>
            <a:ext cx="10337412" cy="1144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BC6AA-A115-47F7-A457-4CD856F9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 err="1"/>
              <a:t>Calculations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3F970-78F3-4404-BDB4-B2947A5FEA4A}"/>
                  </a:ext>
                </a:extLst>
              </p:cNvPr>
              <p:cNvSpPr txBox="1"/>
              <p:nvPr/>
            </p:nvSpPr>
            <p:spPr>
              <a:xfrm>
                <a:off x="0" y="1526119"/>
                <a:ext cx="11717517" cy="1041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i="1">
                              <a:latin typeface="Cambria Math" panose="02040503050406030204" pitchFamily="18" charset="0"/>
                            </a:rPr>
                            <m:t>𝐷𝑂𝑁</m:t>
                          </m:r>
                        </m:e>
                        <m:sub>
                          <m:r>
                            <a:rPr lang="lv-LV" i="1">
                              <a:latin typeface="Cambria Math" panose="02040503050406030204" pitchFamily="18" charset="0"/>
                            </a:rPr>
                            <m:t>𝐼𝑛𝑡𝑎𝑘𝑒</m:t>
                          </m:r>
                        </m:sub>
                      </m:sSub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v-LV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v-LV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𝐶𝑜𝑛𝑐</m:t>
                              </m:r>
                            </m:e>
                            <m:sub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𝐷𝑂𝑁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𝑊𝑊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𝑠𝑎𝑚𝑝𝑙𝑒</m:t>
                              </m:r>
                            </m:sub>
                          </m:sSub>
                          <m:d>
                            <m:dPr>
                              <m:ctrlPr>
                                <a:rPr lang="lv-LV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lv-LV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lv-LV" i="1">
                                      <a:latin typeface="Cambria Math" panose="02040503050406030204" pitchFamily="18" charset="0"/>
                                    </a:rPr>
                                    <m:t>𝑛𝑔</m:t>
                                  </m:r>
                                </m:num>
                                <m:den>
                                  <m:r>
                                    <a:rPr lang="lv-LV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  <m:r>
                            <a:rPr lang="lv-LV" i="0">
                              <a:latin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lv-LV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𝐴𝑣𝑒𝑟𝑎𝑔𝑒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𝑒𝑥𝑐𝑟𝑒𝑡𝑖𝑜𝑛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𝑟𝑎𝑡𝑒</m:t>
                              </m:r>
                            </m:e>
                            <m:sub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𝐻𝐼𝐴𝐴</m:t>
                              </m:r>
                            </m:sub>
                          </m:sSub>
                          <m:d>
                            <m:dPr>
                              <m:ctrlPr>
                                <a:rPr lang="lv-LV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lv-LV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lv-LV" i="1">
                                      <a:latin typeface="Cambria Math" panose="02040503050406030204" pitchFamily="18" charset="0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lv-LV" i="1">
                                      <a:latin typeface="Cambria Math" panose="02040503050406030204" pitchFamily="18" charset="0"/>
                                    </a:rPr>
                                    <m:t>𝑑𝑎𝑦</m:t>
                                  </m:r>
                                </m:den>
                              </m:f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𝑝𝑒𝑟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𝑝𝑒𝑟𝑠𝑜𝑛</m:t>
                              </m:r>
                            </m:e>
                          </m:d>
                          <m:r>
                            <a:rPr lang="lv-LV" i="0">
                              <a:latin typeface="Cambria Math" panose="02040503050406030204" pitchFamily="18" charset="0"/>
                            </a:rPr>
                            <m:t> ∙</m:t>
                          </m:r>
                          <m:sSub>
                            <m:sSubPr>
                              <m:ctrlPr>
                                <a:rPr lang="lv-LV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𝐷𝑂𝑁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lv-LV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𝐶𝑜𝑛𝑐</m:t>
                              </m:r>
                            </m:e>
                            <m:sub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𝐻𝐼𝐴𝐴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𝑤𝑤</m:t>
                              </m:r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v-LV" i="1">
                                  <a:latin typeface="Cambria Math" panose="02040503050406030204" pitchFamily="18" charset="0"/>
                                </a:rPr>
                                <m:t>𝑠𝑎𝑚𝑝𝑙𝑒</m:t>
                              </m:r>
                            </m:sub>
                          </m:sSub>
                          <m:d>
                            <m:dPr>
                              <m:ctrlPr>
                                <a:rPr lang="lv-LV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lv-LV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lv-LV" i="1">
                                      <a:latin typeface="Cambria Math" panose="02040503050406030204" pitchFamily="18" charset="0"/>
                                    </a:rPr>
                                    <m:t>𝑛𝑔</m:t>
                                  </m:r>
                                </m:num>
                                <m:den>
                                  <m:r>
                                    <a:rPr lang="lv-LV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3F970-78F3-4404-BDB4-B2947A5F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6119"/>
                <a:ext cx="11717517" cy="1041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7E4AFB-B2F3-42F3-9FCD-326365F58B1D}"/>
              </a:ext>
            </a:extLst>
          </p:cNvPr>
          <p:cNvSpPr/>
          <p:nvPr/>
        </p:nvSpPr>
        <p:spPr>
          <a:xfrm>
            <a:off x="5005633" y="1526119"/>
            <a:ext cx="4958499" cy="557205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F2ABC4-A293-4865-B5E8-45CEB864E585}"/>
              </a:ext>
            </a:extLst>
          </p:cNvPr>
          <p:cNvSpPr/>
          <p:nvPr/>
        </p:nvSpPr>
        <p:spPr>
          <a:xfrm>
            <a:off x="10124388" y="1526119"/>
            <a:ext cx="744717" cy="55720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07F40-234B-4AF2-B1B2-6A85D5A65BD0}"/>
              </a:ext>
            </a:extLst>
          </p:cNvPr>
          <p:cNvSpPr txBox="1"/>
          <p:nvPr/>
        </p:nvSpPr>
        <p:spPr>
          <a:xfrm>
            <a:off x="5995447" y="3596232"/>
            <a:ext cx="53583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effectLst/>
                <a:ea typeface="Times New Roman" panose="02020603050405020304" pitchFamily="18" charset="0"/>
              </a:rPr>
              <a:t>Gracia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-Lor, E.;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Zuccato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E.; Hernández, F.; Castiglioni, S. Wastewater-based epidemiology for tracking human exposure to mycotoxins. </a:t>
            </a:r>
            <a:r>
              <a:rPr lang="en-GB" sz="1400" i="1" dirty="0">
                <a:effectLst/>
                <a:ea typeface="Times New Roman" panose="02020603050405020304" pitchFamily="18" charset="0"/>
              </a:rPr>
              <a:t>J. Hazard. Mater.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2020, </a:t>
            </a:r>
            <a:r>
              <a:rPr lang="en-GB" sz="1400" i="1" dirty="0">
                <a:effectLst/>
                <a:ea typeface="Times New Roman" panose="02020603050405020304" pitchFamily="18" charset="0"/>
              </a:rPr>
              <a:t>382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121108. DOI:10.1016/j.jhazmat.2019.121108.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 </a:t>
            </a:r>
            <a:r>
              <a:rPr lang="lv-LV" b="1" dirty="0">
                <a:effectLst/>
                <a:ea typeface="Times New Roman" panose="02020603050405020304" pitchFamily="18" charset="0"/>
              </a:rPr>
              <a:t>CF</a:t>
            </a:r>
            <a:r>
              <a:rPr lang="lv-LV" b="1" baseline="-25000" dirty="0">
                <a:effectLst/>
                <a:ea typeface="Times New Roman" panose="02020603050405020304" pitchFamily="18" charset="0"/>
              </a:rPr>
              <a:t>DON</a:t>
            </a:r>
            <a:r>
              <a:rPr lang="lv-LV" b="1" dirty="0">
                <a:effectLst/>
                <a:ea typeface="Times New Roman" panose="02020603050405020304" pitchFamily="18" charset="0"/>
              </a:rPr>
              <a:t>=1,4</a:t>
            </a:r>
            <a:endParaRPr lang="lv-LV" sz="1400" b="1" dirty="0">
              <a:effectLst/>
              <a:ea typeface="Times New Roman" panose="02020603050405020304" pitchFamily="18" charset="0"/>
            </a:endParaRPr>
          </a:p>
          <a:p>
            <a:endParaRPr lang="lv-LV" sz="1400" dirty="0"/>
          </a:p>
          <a:p>
            <a:r>
              <a:rPr lang="en-GB" sz="1400" dirty="0" err="1">
                <a:effectLst/>
                <a:ea typeface="Times New Roman" panose="02020603050405020304" pitchFamily="18" charset="0"/>
              </a:rPr>
              <a:t>Mengelers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M.;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Zeilmaker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M.; Vidal, A.; De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Boevre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M.; De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Saeger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S.;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Hoogenveen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R. Biomonitoring of deoxynivalenol and deoxynivalenol-3-glucoside in human volunteers: renal excretion profiles. </a:t>
            </a:r>
            <a:r>
              <a:rPr lang="en-GB" sz="1400" i="1" dirty="0">
                <a:effectLst/>
                <a:ea typeface="Times New Roman" panose="02020603050405020304" pitchFamily="18" charset="0"/>
              </a:rPr>
              <a:t>Toxins (Basel).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2019, </a:t>
            </a:r>
            <a:r>
              <a:rPr lang="en-GB" sz="1400" i="1" dirty="0">
                <a:effectLst/>
                <a:ea typeface="Times New Roman" panose="02020603050405020304" pitchFamily="18" charset="0"/>
              </a:rPr>
              <a:t>11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466. DOI: 10.3390/toxins11080466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. </a:t>
            </a:r>
            <a:r>
              <a:rPr lang="lv-LV" b="1" dirty="0">
                <a:effectLst/>
                <a:ea typeface="Times New Roman" panose="02020603050405020304" pitchFamily="18" charset="0"/>
              </a:rPr>
              <a:t>CF</a:t>
            </a:r>
            <a:r>
              <a:rPr lang="lv-LV" b="1" baseline="-25000" dirty="0">
                <a:effectLst/>
                <a:ea typeface="Times New Roman" panose="02020603050405020304" pitchFamily="18" charset="0"/>
              </a:rPr>
              <a:t>DON</a:t>
            </a:r>
            <a:r>
              <a:rPr lang="lv-LV" b="1" dirty="0">
                <a:effectLst/>
                <a:ea typeface="Times New Roman" panose="02020603050405020304" pitchFamily="18" charset="0"/>
              </a:rPr>
              <a:t>=1,6-1,7</a:t>
            </a:r>
            <a:endParaRPr lang="lv-LV" sz="14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6F581F-0C30-425B-9AFC-13EF30DA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7</a:t>
            </a:fld>
            <a:endParaRPr lang="lv-LV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854CFE-5FC8-498D-AB43-7A3BB0D81040}"/>
              </a:ext>
            </a:extLst>
          </p:cNvPr>
          <p:cNvSpPr/>
          <p:nvPr/>
        </p:nvSpPr>
        <p:spPr>
          <a:xfrm>
            <a:off x="5762462" y="2898480"/>
            <a:ext cx="5772802" cy="326815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75352-C466-42C8-BE11-EFE0C3895238}"/>
              </a:ext>
            </a:extLst>
          </p:cNvPr>
          <p:cNvSpPr txBox="1"/>
          <p:nvPr/>
        </p:nvSpPr>
        <p:spPr>
          <a:xfrm>
            <a:off x="724314" y="3590057"/>
            <a:ext cx="457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ea typeface="Times New Roman" panose="02020603050405020304" pitchFamily="18" charset="0"/>
              </a:rPr>
              <a:t>Chen, C.;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Kostakis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C.; Gerber, J. P.;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Tscharke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B. J.; Irvine, R. J.; White, J. M. Towards finding a population biomarker for wastewater epidemiology studies. </a:t>
            </a:r>
            <a:r>
              <a:rPr lang="en-GB" sz="1400" i="1" dirty="0">
                <a:effectLst/>
                <a:ea typeface="Times New Roman" panose="02020603050405020304" pitchFamily="18" charset="0"/>
              </a:rPr>
              <a:t>Sci. Total Environ.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2014, </a:t>
            </a:r>
            <a:r>
              <a:rPr lang="en-GB" sz="1400" i="1" dirty="0">
                <a:effectLst/>
                <a:ea typeface="Times New Roman" panose="02020603050405020304" pitchFamily="18" charset="0"/>
              </a:rPr>
              <a:t>487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, 621–628. DOI: 10.1016/j.scitotenv.2013.11.075.</a:t>
            </a:r>
            <a:endParaRPr lang="lv-LV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AAC7F-D3A8-4333-A4F4-23E67887AF00}"/>
              </a:ext>
            </a:extLst>
          </p:cNvPr>
          <p:cNvSpPr txBox="1"/>
          <p:nvPr/>
        </p:nvSpPr>
        <p:spPr>
          <a:xfrm>
            <a:off x="1410645" y="3011282"/>
            <a:ext cx="3135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4.16 ± 0.56 mg/day/person </a:t>
            </a:r>
            <a:endParaRPr lang="lv-LV" sz="20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4ED40B-9AEC-4AF0-8173-B68BB2BFF102}"/>
              </a:ext>
            </a:extLst>
          </p:cNvPr>
          <p:cNvSpPr/>
          <p:nvPr/>
        </p:nvSpPr>
        <p:spPr>
          <a:xfrm>
            <a:off x="574807" y="2898480"/>
            <a:ext cx="4807214" cy="1824349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1899E-E575-4CED-935E-E874B55994F9}"/>
              </a:ext>
            </a:extLst>
          </p:cNvPr>
          <p:cNvSpPr txBox="1"/>
          <p:nvPr/>
        </p:nvSpPr>
        <p:spPr>
          <a:xfrm>
            <a:off x="7813182" y="3013119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/>
              <a:t>CF</a:t>
            </a:r>
            <a:r>
              <a:rPr lang="lv-LV" sz="2000" b="1" baseline="-25000" dirty="0"/>
              <a:t>DON</a:t>
            </a:r>
            <a:r>
              <a:rPr lang="lv-LV" sz="2000" b="1" dirty="0"/>
              <a:t> </a:t>
            </a:r>
            <a:r>
              <a:rPr lang="lv-LV" sz="2000" b="1" dirty="0" err="1"/>
              <a:t>average</a:t>
            </a:r>
            <a:r>
              <a:rPr lang="lv-LV" sz="2000" b="1" dirty="0"/>
              <a:t>: 1,5</a:t>
            </a:r>
          </a:p>
        </p:txBody>
      </p:sp>
    </p:spTree>
    <p:extLst>
      <p:ext uri="{BB962C8B-B14F-4D97-AF65-F5344CB8AC3E}">
        <p14:creationId xmlns:p14="http://schemas.microsoft.com/office/powerpoint/2010/main" val="192345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0889-28FB-4FB8-97BB-89B56C60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dirty="0"/>
              <a:t>Results II – estimated daily intake</a:t>
            </a:r>
            <a:r>
              <a:rPr lang="en-US" sz="3600" dirty="0"/>
              <a:t> of Deoxynivalenol</a:t>
            </a:r>
            <a:endParaRPr lang="lv-LV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052E85-17F6-4335-9B25-27109EB3B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92906"/>
              </p:ext>
            </p:extLst>
          </p:nvPr>
        </p:nvGraphicFramePr>
        <p:xfrm>
          <a:off x="1061435" y="1566998"/>
          <a:ext cx="5541381" cy="73393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08152">
                  <a:extLst>
                    <a:ext uri="{9D8B030D-6E8A-4147-A177-3AD203B41FA5}">
                      <a16:colId xmlns:a16="http://schemas.microsoft.com/office/drawing/2014/main" val="1891051811"/>
                    </a:ext>
                  </a:extLst>
                </a:gridCol>
                <a:gridCol w="1108152">
                  <a:extLst>
                    <a:ext uri="{9D8B030D-6E8A-4147-A177-3AD203B41FA5}">
                      <a16:colId xmlns:a16="http://schemas.microsoft.com/office/drawing/2014/main" val="1172275241"/>
                    </a:ext>
                  </a:extLst>
                </a:gridCol>
                <a:gridCol w="1108152">
                  <a:extLst>
                    <a:ext uri="{9D8B030D-6E8A-4147-A177-3AD203B41FA5}">
                      <a16:colId xmlns:a16="http://schemas.microsoft.com/office/drawing/2014/main" val="1007193164"/>
                    </a:ext>
                  </a:extLst>
                </a:gridCol>
                <a:gridCol w="1108152">
                  <a:extLst>
                    <a:ext uri="{9D8B030D-6E8A-4147-A177-3AD203B41FA5}">
                      <a16:colId xmlns:a16="http://schemas.microsoft.com/office/drawing/2014/main" val="238521290"/>
                    </a:ext>
                  </a:extLst>
                </a:gridCol>
                <a:gridCol w="1108773">
                  <a:extLst>
                    <a:ext uri="{9D8B030D-6E8A-4147-A177-3AD203B41FA5}">
                      <a16:colId xmlns:a16="http://schemas.microsoft.com/office/drawing/2014/main" val="1566997941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lv-LV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Sn</a:t>
                      </a:r>
                      <a:endParaRPr lang="lv-LV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lv-LV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endParaRPr lang="lv-LV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1" kern="120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lv-LV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6105991"/>
                  </a:ext>
                </a:extLst>
              </a:tr>
              <a:tr h="1396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</a:rPr>
                        <a:t>0.023</a:t>
                      </a:r>
                      <a:endParaRPr lang="lv-L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</a:rPr>
                        <a:t>0.0072</a:t>
                      </a:r>
                      <a:endParaRPr lang="lv-L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lv-L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</a:rPr>
                        <a:t>0.039</a:t>
                      </a:r>
                      <a:endParaRPr lang="lv-L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</a:rPr>
                        <a:t>0.021</a:t>
                      </a:r>
                      <a:endParaRPr lang="lv-L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262454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090CF9-0DA5-4BC9-9A7E-EC1173CBC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22233"/>
              </p:ext>
            </p:extLst>
          </p:nvPr>
        </p:nvGraphicFramePr>
        <p:xfrm>
          <a:off x="414669" y="2379922"/>
          <a:ext cx="11132287" cy="373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541C2-65C0-4652-9B65-AE02F20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8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5C60F-E8E1-4E6D-8327-0361FCC9C8F9}"/>
              </a:ext>
            </a:extLst>
          </p:cNvPr>
          <p:cNvSpPr txBox="1"/>
          <p:nvPr/>
        </p:nvSpPr>
        <p:spPr>
          <a:xfrm>
            <a:off x="1061435" y="1162782"/>
            <a:ext cx="5740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100" i="1" dirty="0"/>
              <a:t>2.table </a:t>
            </a:r>
          </a:p>
          <a:p>
            <a:r>
              <a:rPr lang="en-GB" sz="1400" dirty="0">
                <a:effectLst/>
                <a:ea typeface="Times New Roman" panose="02020603050405020304" pitchFamily="18" charset="0"/>
              </a:rPr>
              <a:t>Estimated </a:t>
            </a:r>
            <a:r>
              <a:rPr lang="lv-LV" sz="1400" dirty="0" err="1">
                <a:effectLst/>
                <a:ea typeface="Times New Roman" panose="02020603050405020304" pitchFamily="18" charset="0"/>
              </a:rPr>
              <a:t>value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 </a:t>
            </a:r>
            <a:r>
              <a:rPr lang="lv-LV" sz="1400" dirty="0" err="1">
                <a:effectLst/>
                <a:ea typeface="Times New Roman" panose="02020603050405020304" pitchFamily="18" charset="0"/>
              </a:rPr>
              <a:t>of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DON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 </a:t>
            </a:r>
            <a:r>
              <a:rPr lang="lv-LV" sz="1400" dirty="0" err="1">
                <a:effectLst/>
                <a:ea typeface="Times New Roman" panose="02020603050405020304" pitchFamily="18" charset="0"/>
              </a:rPr>
              <a:t>intake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 </a:t>
            </a:r>
            <a:r>
              <a:rPr lang="lv-LV" sz="14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data characteristics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 (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mg/day/person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)</a:t>
            </a:r>
            <a:endParaRPr lang="lv-LV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B42B2-6D7F-4E04-A0E6-263426F88670}"/>
              </a:ext>
            </a:extLst>
          </p:cNvPr>
          <p:cNvSpPr txBox="1"/>
          <p:nvPr/>
        </p:nvSpPr>
        <p:spPr>
          <a:xfrm>
            <a:off x="414669" y="6202461"/>
            <a:ext cx="948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effectLst/>
                <a:ea typeface="Times New Roman" panose="02020603050405020304" pitchFamily="18" charset="0"/>
              </a:rPr>
              <a:t>Fig. 5.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The concentrations of DON measured in urban wastewater and e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stimated daily intake </a:t>
            </a:r>
            <a:r>
              <a:rPr lang="lv-LV" sz="1400" dirty="0">
                <a:effectLst/>
                <a:ea typeface="Times New Roman" panose="02020603050405020304" pitchFamily="18" charset="0"/>
              </a:rPr>
              <a:t>value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s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414137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1EACBE-1D7A-417E-AEF4-C240E97EA205}"/>
              </a:ext>
            </a:extLst>
          </p:cNvPr>
          <p:cNvSpPr/>
          <p:nvPr/>
        </p:nvSpPr>
        <p:spPr>
          <a:xfrm>
            <a:off x="1632521" y="2424362"/>
            <a:ext cx="10096684" cy="2145778"/>
          </a:xfrm>
          <a:prstGeom prst="rect">
            <a:avLst/>
          </a:prstGeom>
          <a:solidFill>
            <a:srgbClr val="FD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92102-8CB7-475D-9411-A710AE18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Comparison</a:t>
            </a:r>
            <a:r>
              <a:rPr lang="lv-LV" sz="3600" dirty="0"/>
              <a:t> </a:t>
            </a:r>
            <a:r>
              <a:rPr lang="lv-LV" sz="3600" dirty="0" err="1"/>
              <a:t>with</a:t>
            </a:r>
            <a:r>
              <a:rPr lang="lv-LV" sz="3600" dirty="0"/>
              <a:t> </a:t>
            </a:r>
            <a:r>
              <a:rPr lang="lv-LV" sz="3600" dirty="0" err="1"/>
              <a:t>other</a:t>
            </a:r>
            <a:r>
              <a:rPr lang="lv-LV" sz="3600" dirty="0"/>
              <a:t> </a:t>
            </a:r>
            <a:r>
              <a:rPr lang="lv-LV" sz="3600" dirty="0" err="1"/>
              <a:t>studies</a:t>
            </a:r>
            <a:endParaRPr lang="lv-LV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DA3A3-18C1-4308-9E68-B7EE3BC6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74C6-226E-40A3-A4E8-B0B882174C80}" type="slidenum">
              <a:rPr lang="lv-LV" smtClean="0"/>
              <a:t>9</a:t>
            </a:fld>
            <a:endParaRPr lang="lv-LV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4459E19D-6353-4280-8826-F2B5CA0DF10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72768916"/>
                  </p:ext>
                </p:extLst>
              </p:nvPr>
            </p:nvGraphicFramePr>
            <p:xfrm>
              <a:off x="519786" y="1283311"/>
              <a:ext cx="9021450" cy="40629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4459E19D-6353-4280-8826-F2B5CA0DF1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786" y="1283311"/>
                <a:ext cx="9021450" cy="406295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7F6B505A-7BDC-4DBD-B035-4C838AE519CE}"/>
              </a:ext>
            </a:extLst>
          </p:cNvPr>
          <p:cNvSpPr/>
          <p:nvPr/>
        </p:nvSpPr>
        <p:spPr>
          <a:xfrm rot="16200000">
            <a:off x="3351941" y="3543051"/>
            <a:ext cx="435204" cy="3874043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DBC14F3-AF7A-4140-BB70-146E27711F2F}"/>
              </a:ext>
            </a:extLst>
          </p:cNvPr>
          <p:cNvSpPr/>
          <p:nvPr/>
        </p:nvSpPr>
        <p:spPr>
          <a:xfrm rot="16200000">
            <a:off x="6300084" y="4549267"/>
            <a:ext cx="435204" cy="1861609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22D74BB-B2DA-42E4-B551-F9954FAA53BC}"/>
              </a:ext>
            </a:extLst>
          </p:cNvPr>
          <p:cNvSpPr/>
          <p:nvPr/>
        </p:nvSpPr>
        <p:spPr>
          <a:xfrm rot="16200000">
            <a:off x="8194087" y="4549267"/>
            <a:ext cx="435204" cy="1861609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2B54D-86F8-4EB0-9070-B5F2D91FE8DF}"/>
              </a:ext>
            </a:extLst>
          </p:cNvPr>
          <p:cNvSpPr txBox="1"/>
          <p:nvPr/>
        </p:nvSpPr>
        <p:spPr>
          <a:xfrm>
            <a:off x="2260146" y="5711404"/>
            <a:ext cx="261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65000"/>
                  </a:schemeClr>
                </a:solidFill>
              </a:rPr>
              <a:t>Urinary</a:t>
            </a: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dirty="0" err="1">
                <a:solidFill>
                  <a:schemeClr val="bg1">
                    <a:lumMod val="65000"/>
                  </a:schemeClr>
                </a:solidFill>
              </a:rPr>
              <a:t>biomarker</a:t>
            </a: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dirty="0" err="1">
                <a:solidFill>
                  <a:schemeClr val="bg1">
                    <a:lumMod val="65000"/>
                  </a:schemeClr>
                </a:solidFill>
              </a:rPr>
              <a:t>studies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B1917-534F-4095-9179-1F139F4FE21F}"/>
              </a:ext>
            </a:extLst>
          </p:cNvPr>
          <p:cNvSpPr txBox="1"/>
          <p:nvPr/>
        </p:nvSpPr>
        <p:spPr>
          <a:xfrm>
            <a:off x="5357991" y="5697674"/>
            <a:ext cx="244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65000"/>
                  </a:schemeClr>
                </a:solidFill>
              </a:rPr>
              <a:t>Occurrence</a:t>
            </a: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dirty="0" err="1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dirty="0" err="1">
                <a:solidFill>
                  <a:schemeClr val="bg1">
                    <a:lumMod val="65000"/>
                  </a:schemeClr>
                </a:solidFill>
              </a:rPr>
              <a:t>studies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02DF0-6623-4745-92F8-18AE3656450F}"/>
              </a:ext>
            </a:extLst>
          </p:cNvPr>
          <p:cNvSpPr txBox="1"/>
          <p:nvPr/>
        </p:nvSpPr>
        <p:spPr>
          <a:xfrm>
            <a:off x="7755619" y="5697674"/>
            <a:ext cx="13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WBE </a:t>
            </a:r>
            <a:r>
              <a:rPr lang="lv-LV" dirty="0" err="1">
                <a:solidFill>
                  <a:schemeClr val="bg1">
                    <a:lumMod val="65000"/>
                  </a:schemeClr>
                </a:solidFill>
              </a:rPr>
              <a:t>studies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E6F396-F54A-4D59-B210-DE6B9B66B895}"/>
              </a:ext>
            </a:extLst>
          </p:cNvPr>
          <p:cNvCxnSpPr>
            <a:cxnSpLocks/>
          </p:cNvCxnSpPr>
          <p:nvPr/>
        </p:nvCxnSpPr>
        <p:spPr>
          <a:xfrm>
            <a:off x="1632521" y="4279356"/>
            <a:ext cx="10096684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F86365-C8DF-4C8D-AB9B-31C1DB280CEC}"/>
              </a:ext>
            </a:extLst>
          </p:cNvPr>
          <p:cNvSpPr txBox="1"/>
          <p:nvPr/>
        </p:nvSpPr>
        <p:spPr>
          <a:xfrm>
            <a:off x="9101500" y="4036740"/>
            <a:ext cx="2657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/>
              <a:t>EDI: </a:t>
            </a:r>
            <a:r>
              <a:rPr lang="lv-LV" sz="1200" b="1" dirty="0"/>
              <a:t>325 </a:t>
            </a:r>
            <a:r>
              <a:rPr lang="lv-LV" sz="1200" b="1" dirty="0" err="1"/>
              <a:t>ng</a:t>
            </a:r>
            <a:r>
              <a:rPr lang="lv-LV" sz="1200" b="1" dirty="0"/>
              <a:t>/kg </a:t>
            </a:r>
            <a:r>
              <a:rPr lang="lv-LV" sz="1200" b="1" dirty="0" err="1"/>
              <a:t>b.w</a:t>
            </a:r>
            <a:r>
              <a:rPr lang="lv-LV" sz="1200" b="1" dirty="0"/>
              <a:t>. </a:t>
            </a:r>
            <a:r>
              <a:rPr lang="lv-LV" sz="1200" b="1" dirty="0" err="1"/>
              <a:t>day</a:t>
            </a:r>
            <a:r>
              <a:rPr lang="lv-LV" sz="1200" b="1" dirty="0"/>
              <a:t> </a:t>
            </a:r>
            <a:r>
              <a:rPr lang="lv-LV" sz="1200" dirty="0" err="1"/>
              <a:t>in</a:t>
            </a:r>
            <a:r>
              <a:rPr lang="lv-LV" sz="1200" dirty="0"/>
              <a:t> </a:t>
            </a:r>
            <a:r>
              <a:rPr lang="lv-LV" sz="1200" dirty="0" err="1"/>
              <a:t>this</a:t>
            </a:r>
            <a:r>
              <a:rPr lang="lv-LV" sz="1200" dirty="0"/>
              <a:t> </a:t>
            </a:r>
            <a:r>
              <a:rPr lang="lv-LV" sz="1200" dirty="0" err="1"/>
              <a:t>study</a:t>
            </a:r>
            <a:endParaRPr lang="lv-LV" sz="12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61CA63-D9C5-4B13-99DF-182FE86B7D5B}"/>
              </a:ext>
            </a:extLst>
          </p:cNvPr>
          <p:cNvCxnSpPr>
            <a:cxnSpLocks/>
          </p:cNvCxnSpPr>
          <p:nvPr/>
        </p:nvCxnSpPr>
        <p:spPr>
          <a:xfrm>
            <a:off x="1632521" y="2411662"/>
            <a:ext cx="10096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D206A9-9AB4-4648-A1E2-5A6FEAE1FB3F}"/>
              </a:ext>
            </a:extLst>
          </p:cNvPr>
          <p:cNvSpPr txBox="1"/>
          <p:nvPr/>
        </p:nvSpPr>
        <p:spPr>
          <a:xfrm>
            <a:off x="7511067" y="2805211"/>
            <a:ext cx="424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 err="1"/>
              <a:t>Chronic</a:t>
            </a:r>
            <a:r>
              <a:rPr lang="lv-LV" sz="1200" dirty="0"/>
              <a:t> </a:t>
            </a:r>
            <a:r>
              <a:rPr lang="lv-LV" sz="1200" dirty="0" err="1"/>
              <a:t>dietary</a:t>
            </a:r>
            <a:r>
              <a:rPr lang="lv-LV" sz="1200" dirty="0"/>
              <a:t> </a:t>
            </a:r>
            <a:r>
              <a:rPr lang="lv-LV" sz="1200" dirty="0" err="1"/>
              <a:t>exposure</a:t>
            </a:r>
            <a:r>
              <a:rPr lang="lv-LV" sz="1200" dirty="0"/>
              <a:t>: </a:t>
            </a:r>
            <a:r>
              <a:rPr lang="lv-LV" sz="1200" b="1" dirty="0"/>
              <a:t>214 - 1014 </a:t>
            </a:r>
            <a:r>
              <a:rPr lang="lv-LV" sz="1200" b="1" dirty="0" err="1"/>
              <a:t>ng</a:t>
            </a:r>
            <a:r>
              <a:rPr lang="lv-LV" sz="1200" b="1" dirty="0"/>
              <a:t>/kg </a:t>
            </a:r>
            <a:r>
              <a:rPr lang="lv-LV" sz="1200" b="1" dirty="0" err="1"/>
              <a:t>b.w</a:t>
            </a:r>
            <a:r>
              <a:rPr lang="lv-LV" sz="1200" b="1" dirty="0"/>
              <a:t>. </a:t>
            </a:r>
            <a:r>
              <a:rPr lang="lv-LV" sz="1200" b="1" dirty="0" err="1"/>
              <a:t>day</a:t>
            </a:r>
            <a:r>
              <a:rPr lang="lv-LV" sz="1200" b="1" dirty="0"/>
              <a:t> </a:t>
            </a:r>
          </a:p>
          <a:p>
            <a:pPr algn="r"/>
            <a:r>
              <a:rPr lang="en-GB" sz="1200" dirty="0"/>
              <a:t>European Food Safety Authority </a:t>
            </a:r>
            <a:r>
              <a:rPr lang="lv-LV" sz="1200" dirty="0"/>
              <a:t>, 2013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D11E7F-E98F-4D0F-B06B-83DD543AEF2C}"/>
              </a:ext>
            </a:extLst>
          </p:cNvPr>
          <p:cNvSpPr txBox="1"/>
          <p:nvPr/>
        </p:nvSpPr>
        <p:spPr>
          <a:xfrm>
            <a:off x="7511067" y="1985400"/>
            <a:ext cx="424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/>
              <a:t>PMTDI: </a:t>
            </a:r>
            <a:r>
              <a:rPr lang="lv-LV" sz="1200" b="1" dirty="0"/>
              <a:t>1014 </a:t>
            </a:r>
            <a:r>
              <a:rPr lang="lv-LV" sz="1200" b="1" dirty="0" err="1"/>
              <a:t>ng</a:t>
            </a:r>
            <a:r>
              <a:rPr lang="lv-LV" sz="1200" b="1" dirty="0"/>
              <a:t>/kg </a:t>
            </a:r>
            <a:r>
              <a:rPr lang="lv-LV" sz="1200" b="1" dirty="0" err="1"/>
              <a:t>b.w</a:t>
            </a:r>
            <a:r>
              <a:rPr lang="lv-LV" sz="1200" b="1" dirty="0"/>
              <a:t>. </a:t>
            </a:r>
            <a:r>
              <a:rPr lang="lv-LV" sz="1200" b="1" dirty="0" err="1"/>
              <a:t>day</a:t>
            </a:r>
            <a:r>
              <a:rPr lang="lv-LV" sz="1200" b="1" dirty="0"/>
              <a:t> </a:t>
            </a:r>
          </a:p>
          <a:p>
            <a:pPr algn="r"/>
            <a:r>
              <a:rPr lang="lv-LV" sz="1200" dirty="0" err="1"/>
              <a:t>Joint</a:t>
            </a:r>
            <a:r>
              <a:rPr lang="lv-LV" sz="1200" dirty="0"/>
              <a:t> FAO/WHO </a:t>
            </a:r>
            <a:r>
              <a:rPr lang="lv-LV" sz="1200" dirty="0" err="1"/>
              <a:t>Expert</a:t>
            </a:r>
            <a:r>
              <a:rPr lang="lv-LV" sz="1200" dirty="0"/>
              <a:t> </a:t>
            </a:r>
            <a:r>
              <a:rPr lang="lv-LV" sz="1200" dirty="0" err="1"/>
              <a:t>Commitee</a:t>
            </a:r>
            <a:r>
              <a:rPr lang="lv-LV" sz="1200" dirty="0"/>
              <a:t> </a:t>
            </a:r>
            <a:r>
              <a:rPr lang="lv-LV" sz="1200" dirty="0" err="1"/>
              <a:t>on</a:t>
            </a:r>
            <a:r>
              <a:rPr lang="lv-LV" sz="1200" dirty="0"/>
              <a:t> </a:t>
            </a:r>
            <a:r>
              <a:rPr lang="lv-LV" sz="1200" dirty="0" err="1"/>
              <a:t>Food</a:t>
            </a:r>
            <a:r>
              <a:rPr lang="lv-LV" sz="1200" dirty="0"/>
              <a:t> </a:t>
            </a:r>
            <a:r>
              <a:rPr lang="lv-LV" sz="1200" dirty="0" err="1"/>
              <a:t>Additives</a:t>
            </a:r>
            <a:r>
              <a:rPr lang="lv-LV" sz="1200" dirty="0"/>
              <a:t>, 2011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43209-7E8C-45B5-AE9C-F3C3EB84C1A4}"/>
              </a:ext>
            </a:extLst>
          </p:cNvPr>
          <p:cNvSpPr txBox="1"/>
          <p:nvPr/>
        </p:nvSpPr>
        <p:spPr>
          <a:xfrm>
            <a:off x="414669" y="6202461"/>
            <a:ext cx="948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effectLst/>
                <a:ea typeface="Times New Roman" panose="02020603050405020304" pitchFamily="18" charset="0"/>
              </a:rPr>
              <a:t>Fig. </a:t>
            </a:r>
            <a:r>
              <a:rPr lang="en-US" sz="1400" b="1" i="1" dirty="0">
                <a:ea typeface="Times New Roman" panose="02020603050405020304" pitchFamily="18" charset="0"/>
              </a:rPr>
              <a:t>6</a:t>
            </a:r>
            <a:r>
              <a:rPr lang="en-US" sz="1400" b="1" i="1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Comparison of the estimated daily intake of DON with other studies and with the reported health-based guidance values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01360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3678</Words>
  <Application>Microsoft Office PowerPoint</Application>
  <PresentationFormat>Widescreen</PresentationFormat>
  <Paragraphs>273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APPLICATION OF WASTEWATER – BASED EPIDEMIOLOGY FOR TRACKING HUMAN EXPOSURE TO DEOXYNIVALENOL AND ENNIATINS and further research options</vt:lpstr>
      <vt:lpstr>Wastewater based epidemiology principle</vt:lpstr>
      <vt:lpstr>Aim of this study: </vt:lpstr>
      <vt:lpstr>DON - from a food contaminant to a biomarker </vt:lpstr>
      <vt:lpstr>Structure of the Research</vt:lpstr>
      <vt:lpstr>Results I – mycotoxins in wastewater</vt:lpstr>
      <vt:lpstr>Calculations</vt:lpstr>
      <vt:lpstr>Results II – estimated daily intake of Deoxynivalenol</vt:lpstr>
      <vt:lpstr>Comparison with other studies</vt:lpstr>
      <vt:lpstr>Results III – estimated daily intake for sum of enniatins – worst case scenario</vt:lpstr>
      <vt:lpstr>Further research  </vt:lpstr>
      <vt:lpstr>Further research  </vt:lpstr>
      <vt:lpstr>Further research</vt:lpstr>
      <vt:lpstr>Challenges and the field of study</vt:lpstr>
      <vt:lpstr>Conclusions</vt:lpstr>
      <vt:lpstr>Thank you for your attention!</vt:lpstr>
      <vt:lpstr>References I</vt:lpstr>
      <vt:lpstr>References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WASTEWATER – BASED EPIDEMIOLOGY FOR TRACKING HUMAN EXPOSURE TO DEOXYNIVALENOL AND ENNIATINS</dc:title>
  <dc:creator>Zane Bērziņa</dc:creator>
  <cp:lastModifiedBy>Zane Bērziņa</cp:lastModifiedBy>
  <cp:revision>46</cp:revision>
  <dcterms:created xsi:type="dcterms:W3CDTF">2021-10-15T10:19:24Z</dcterms:created>
  <dcterms:modified xsi:type="dcterms:W3CDTF">2022-02-10T17:40:22Z</dcterms:modified>
</cp:coreProperties>
</file>