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8" r:id="rId4"/>
    <p:sldId id="279" r:id="rId5"/>
    <p:sldId id="278" r:id="rId6"/>
    <p:sldId id="281" r:id="rId7"/>
    <p:sldId id="275" r:id="rId8"/>
    <p:sldId id="284" r:id="rId9"/>
    <p:sldId id="287" r:id="rId10"/>
    <p:sldId id="288" r:id="rId11"/>
    <p:sldId id="280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D17372-CE03-6721-D698-B957F651914B}" name="Tarkiainen, Roope" initials="RT" userId="S::roope.tarkiainen@capgemini.com::b589eb59-5150-42e4-8be2-97dbdc1ec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50E07-85DF-43E0-91CC-E4C9659F930A}" v="21" dt="2025-01-30T09:28:18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kiainen, Roope" userId="b589eb59-5150-42e4-8be2-97dbdc1ec8e4" providerId="ADAL" clId="{46750E07-85DF-43E0-91CC-E4C9659F930A}"/>
    <pc:docChg chg="undo custSel addSld delSld modSld sldOrd">
      <pc:chgData name="Tarkiainen, Roope" userId="b589eb59-5150-42e4-8be2-97dbdc1ec8e4" providerId="ADAL" clId="{46750E07-85DF-43E0-91CC-E4C9659F930A}" dt="2025-01-31T09:51:55.116" v="3125" actId="20577"/>
      <pc:docMkLst>
        <pc:docMk/>
      </pc:docMkLst>
      <pc:sldChg chg="addSp modSp mod">
        <pc:chgData name="Tarkiainen, Roope" userId="b589eb59-5150-42e4-8be2-97dbdc1ec8e4" providerId="ADAL" clId="{46750E07-85DF-43E0-91CC-E4C9659F930A}" dt="2025-01-31T09:00:59.813" v="3111" actId="1035"/>
        <pc:sldMkLst>
          <pc:docMk/>
          <pc:sldMk cId="3731126356" sldId="256"/>
        </pc:sldMkLst>
        <pc:spChg chg="mod">
          <ac:chgData name="Tarkiainen, Roope" userId="b589eb59-5150-42e4-8be2-97dbdc1ec8e4" providerId="ADAL" clId="{46750E07-85DF-43E0-91CC-E4C9659F930A}" dt="2025-01-29T10:10:38.177" v="2460" actId="1035"/>
          <ac:spMkLst>
            <pc:docMk/>
            <pc:sldMk cId="3731126356" sldId="256"/>
            <ac:spMk id="2" creationId="{DA1C47E6-53E3-BD5E-C244-46B1A1559576}"/>
          </ac:spMkLst>
        </pc:spChg>
        <pc:spChg chg="mod">
          <ac:chgData name="Tarkiainen, Roope" userId="b589eb59-5150-42e4-8be2-97dbdc1ec8e4" providerId="ADAL" clId="{46750E07-85DF-43E0-91CC-E4C9659F930A}" dt="2025-01-31T09:00:59.813" v="3111" actId="1035"/>
          <ac:spMkLst>
            <pc:docMk/>
            <pc:sldMk cId="3731126356" sldId="256"/>
            <ac:spMk id="3" creationId="{A44F0D5A-D56D-A188-AA0F-03572BB2E851}"/>
          </ac:spMkLst>
        </pc:spChg>
        <pc:picChg chg="mod">
          <ac:chgData name="Tarkiainen, Roope" userId="b589eb59-5150-42e4-8be2-97dbdc1ec8e4" providerId="ADAL" clId="{46750E07-85DF-43E0-91CC-E4C9659F930A}" dt="2025-01-30T09:28:18.167" v="2951" actId="1076"/>
          <ac:picMkLst>
            <pc:docMk/>
            <pc:sldMk cId="3731126356" sldId="256"/>
            <ac:picMk id="7" creationId="{12A3726A-BA31-4B74-223A-94FA748943FA}"/>
          </ac:picMkLst>
        </pc:picChg>
        <pc:picChg chg="add mod">
          <ac:chgData name="Tarkiainen, Roope" userId="b589eb59-5150-42e4-8be2-97dbdc1ec8e4" providerId="ADAL" clId="{46750E07-85DF-43E0-91CC-E4C9659F930A}" dt="2025-01-30T09:28:18.167" v="2951" actId="1076"/>
          <ac:picMkLst>
            <pc:docMk/>
            <pc:sldMk cId="3731126356" sldId="256"/>
            <ac:picMk id="1026" creationId="{E176DDAF-FD29-DFFE-1E1F-CC4F917EEF21}"/>
          </ac:picMkLst>
        </pc:picChg>
      </pc:sldChg>
      <pc:sldChg chg="addSp delSp modSp mod ord">
        <pc:chgData name="Tarkiainen, Roope" userId="b589eb59-5150-42e4-8be2-97dbdc1ec8e4" providerId="ADAL" clId="{46750E07-85DF-43E0-91CC-E4C9659F930A}" dt="2025-01-31T09:07:31.096" v="3112" actId="20577"/>
        <pc:sldMkLst>
          <pc:docMk/>
          <pc:sldMk cId="3991781183" sldId="268"/>
        </pc:sldMkLst>
        <pc:spChg chg="mod">
          <ac:chgData name="Tarkiainen, Roope" userId="b589eb59-5150-42e4-8be2-97dbdc1ec8e4" providerId="ADAL" clId="{46750E07-85DF-43E0-91CC-E4C9659F930A}" dt="2025-01-26T14:59:57.148" v="52" actId="20577"/>
          <ac:spMkLst>
            <pc:docMk/>
            <pc:sldMk cId="3991781183" sldId="268"/>
            <ac:spMk id="2" creationId="{006DD0E1-65FC-8EBC-14D9-DA21081D2CA3}"/>
          </ac:spMkLst>
        </pc:spChg>
        <pc:spChg chg="add mod">
          <ac:chgData name="Tarkiainen, Roope" userId="b589eb59-5150-42e4-8be2-97dbdc1ec8e4" providerId="ADAL" clId="{46750E07-85DF-43E0-91CC-E4C9659F930A}" dt="2025-01-31T09:07:31.096" v="3112" actId="20577"/>
          <ac:spMkLst>
            <pc:docMk/>
            <pc:sldMk cId="3991781183" sldId="268"/>
            <ac:spMk id="7" creationId="{8B80C8ED-AE1B-9B4B-1681-9A9E81C25ACD}"/>
          </ac:spMkLst>
        </pc:spChg>
      </pc:sldChg>
      <pc:sldChg chg="delSp modSp mod">
        <pc:chgData name="Tarkiainen, Roope" userId="b589eb59-5150-42e4-8be2-97dbdc1ec8e4" providerId="ADAL" clId="{46750E07-85DF-43E0-91CC-E4C9659F930A}" dt="2025-01-28T19:05:40.504" v="1986" actId="6549"/>
        <pc:sldMkLst>
          <pc:docMk/>
          <pc:sldMk cId="1159347297" sldId="274"/>
        </pc:sldMkLst>
        <pc:spChg chg="mod">
          <ac:chgData name="Tarkiainen, Roope" userId="b589eb59-5150-42e4-8be2-97dbdc1ec8e4" providerId="ADAL" clId="{46750E07-85DF-43E0-91CC-E4C9659F930A}" dt="2025-01-28T19:05:40.504" v="1986" actId="6549"/>
          <ac:spMkLst>
            <pc:docMk/>
            <pc:sldMk cId="1159347297" sldId="274"/>
            <ac:spMk id="10" creationId="{334740D4-CB81-ABF5-30DD-4DED5D93FD67}"/>
          </ac:spMkLst>
        </pc:spChg>
      </pc:sldChg>
      <pc:sldChg chg="modSp mod">
        <pc:chgData name="Tarkiainen, Roope" userId="b589eb59-5150-42e4-8be2-97dbdc1ec8e4" providerId="ADAL" clId="{46750E07-85DF-43E0-91CC-E4C9659F930A}" dt="2025-01-31T09:50:06.057" v="3114" actId="113"/>
        <pc:sldMkLst>
          <pc:docMk/>
          <pc:sldMk cId="3345229844" sldId="275"/>
        </pc:sldMkLst>
        <pc:spChg chg="mod">
          <ac:chgData name="Tarkiainen, Roope" userId="b589eb59-5150-42e4-8be2-97dbdc1ec8e4" providerId="ADAL" clId="{46750E07-85DF-43E0-91CC-E4C9659F930A}" dt="2025-01-26T15:01:30.894" v="77" actId="20577"/>
          <ac:spMkLst>
            <pc:docMk/>
            <pc:sldMk cId="3345229844" sldId="275"/>
            <ac:spMk id="2" creationId="{73DB1F39-527A-3CD2-8790-C77853DFFC9B}"/>
          </ac:spMkLst>
        </pc:spChg>
        <pc:spChg chg="mod">
          <ac:chgData name="Tarkiainen, Roope" userId="b589eb59-5150-42e4-8be2-97dbdc1ec8e4" providerId="ADAL" clId="{46750E07-85DF-43E0-91CC-E4C9659F930A}" dt="2025-01-31T09:50:06.057" v="3114" actId="113"/>
          <ac:spMkLst>
            <pc:docMk/>
            <pc:sldMk cId="3345229844" sldId="275"/>
            <ac:spMk id="3" creationId="{8DD54CC8-E189-E544-4C53-BB1E23B270A2}"/>
          </ac:spMkLst>
        </pc:spChg>
      </pc:sldChg>
      <pc:sldChg chg="del">
        <pc:chgData name="Tarkiainen, Roope" userId="b589eb59-5150-42e4-8be2-97dbdc1ec8e4" providerId="ADAL" clId="{46750E07-85DF-43E0-91CC-E4C9659F930A}" dt="2025-01-26T15:01:48.341" v="94" actId="47"/>
        <pc:sldMkLst>
          <pc:docMk/>
          <pc:sldMk cId="3416865391" sldId="276"/>
        </pc:sldMkLst>
      </pc:sldChg>
      <pc:sldChg chg="addSp delSp modSp del mod">
        <pc:chgData name="Tarkiainen, Roope" userId="b589eb59-5150-42e4-8be2-97dbdc1ec8e4" providerId="ADAL" clId="{46750E07-85DF-43E0-91CC-E4C9659F930A}" dt="2025-01-28T18:20:43.404" v="1556" actId="47"/>
        <pc:sldMkLst>
          <pc:docMk/>
          <pc:sldMk cId="4160740501" sldId="277"/>
        </pc:sldMkLst>
      </pc:sldChg>
      <pc:sldChg chg="modSp mod">
        <pc:chgData name="Tarkiainen, Roope" userId="b589eb59-5150-42e4-8be2-97dbdc1ec8e4" providerId="ADAL" clId="{46750E07-85DF-43E0-91CC-E4C9659F930A}" dt="2025-01-31T09:51:55.116" v="3125" actId="20577"/>
        <pc:sldMkLst>
          <pc:docMk/>
          <pc:sldMk cId="3757447147" sldId="278"/>
        </pc:sldMkLst>
        <pc:spChg chg="mod">
          <ac:chgData name="Tarkiainen, Roope" userId="b589eb59-5150-42e4-8be2-97dbdc1ec8e4" providerId="ADAL" clId="{46750E07-85DF-43E0-91CC-E4C9659F930A}" dt="2025-01-26T15:01:21.798" v="67" actId="20577"/>
          <ac:spMkLst>
            <pc:docMk/>
            <pc:sldMk cId="3757447147" sldId="278"/>
            <ac:spMk id="2" creationId="{21CA7D7F-32E3-2F5F-5641-8EDF018FA7C6}"/>
          </ac:spMkLst>
        </pc:spChg>
        <pc:spChg chg="mod">
          <ac:chgData name="Tarkiainen, Roope" userId="b589eb59-5150-42e4-8be2-97dbdc1ec8e4" providerId="ADAL" clId="{46750E07-85DF-43E0-91CC-E4C9659F930A}" dt="2025-01-31T09:51:55.116" v="3125" actId="20577"/>
          <ac:spMkLst>
            <pc:docMk/>
            <pc:sldMk cId="3757447147" sldId="278"/>
            <ac:spMk id="3" creationId="{52A0CCD3-55FA-E336-4DBE-376A8E98F6C3}"/>
          </ac:spMkLst>
        </pc:spChg>
      </pc:sldChg>
      <pc:sldChg chg="addSp modSp mod modCm">
        <pc:chgData name="Tarkiainen, Roope" userId="b589eb59-5150-42e4-8be2-97dbdc1ec8e4" providerId="ADAL" clId="{46750E07-85DF-43E0-91CC-E4C9659F930A}" dt="2025-01-29T11:48:38.598" v="2949" actId="20577"/>
        <pc:sldMkLst>
          <pc:docMk/>
          <pc:sldMk cId="3666284002" sldId="279"/>
        </pc:sldMkLst>
        <pc:spChg chg="mod">
          <ac:chgData name="Tarkiainen, Roope" userId="b589eb59-5150-42e4-8be2-97dbdc1ec8e4" providerId="ADAL" clId="{46750E07-85DF-43E0-91CC-E4C9659F930A}" dt="2025-01-26T14:59:49.260" v="20" actId="20577"/>
          <ac:spMkLst>
            <pc:docMk/>
            <pc:sldMk cId="3666284002" sldId="279"/>
            <ac:spMk id="2" creationId="{23400155-591F-6B28-973A-A36109A3DE7A}"/>
          </ac:spMkLst>
        </pc:spChg>
        <pc:spChg chg="mod">
          <ac:chgData name="Tarkiainen, Roope" userId="b589eb59-5150-42e4-8be2-97dbdc1ec8e4" providerId="ADAL" clId="{46750E07-85DF-43E0-91CC-E4C9659F930A}" dt="2025-01-29T11:48:38.598" v="2949" actId="20577"/>
          <ac:spMkLst>
            <pc:docMk/>
            <pc:sldMk cId="3666284002" sldId="279"/>
            <ac:spMk id="3" creationId="{18E0A05A-0029-D72B-CC69-8DA85E323A72}"/>
          </ac:spMkLst>
        </pc:spChg>
        <pc:picChg chg="add mod ord">
          <ac:chgData name="Tarkiainen, Roope" userId="b589eb59-5150-42e4-8be2-97dbdc1ec8e4" providerId="ADAL" clId="{46750E07-85DF-43E0-91CC-E4C9659F930A}" dt="2025-01-26T15:12:39.450" v="914" actId="1076"/>
          <ac:picMkLst>
            <pc:docMk/>
            <pc:sldMk cId="3666284002" sldId="279"/>
            <ac:picMk id="5" creationId="{0039E807-6CFB-1069-1603-37A063D8B8C3}"/>
          </ac:picMkLst>
        </pc:picChg>
        <pc:picChg chg="mod">
          <ac:chgData name="Tarkiainen, Roope" userId="b589eb59-5150-42e4-8be2-97dbdc1ec8e4" providerId="ADAL" clId="{46750E07-85DF-43E0-91CC-E4C9659F930A}" dt="2025-01-26T15:08:41.526" v="801" actId="1076"/>
          <ac:picMkLst>
            <pc:docMk/>
            <pc:sldMk cId="3666284002" sldId="279"/>
            <ac:picMk id="8" creationId="{E33D874B-3FFE-5281-5998-BD8D1D99F5A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arkiainen, Roope" userId="b589eb59-5150-42e4-8be2-97dbdc1ec8e4" providerId="ADAL" clId="{46750E07-85DF-43E0-91CC-E4C9659F930A}" dt="2025-01-29T10:47:53.116" v="2774" actId="20577"/>
              <pc2:cmMkLst xmlns:pc2="http://schemas.microsoft.com/office/powerpoint/2019/9/main/command">
                <pc:docMk/>
                <pc:sldMk cId="3666284002" sldId="279"/>
                <pc2:cmMk id="{1F82CB6F-D4A6-437B-A9C4-62E62BB8C7FE}"/>
              </pc2:cmMkLst>
            </pc226:cmChg>
          </p:ext>
        </pc:extLst>
      </pc:sldChg>
      <pc:sldChg chg="modSp new mod">
        <pc:chgData name="Tarkiainen, Roope" userId="b589eb59-5150-42e4-8be2-97dbdc1ec8e4" providerId="ADAL" clId="{46750E07-85DF-43E0-91CC-E4C9659F930A}" dt="2025-01-31T09:07:39.964" v="3113" actId="20577"/>
        <pc:sldMkLst>
          <pc:docMk/>
          <pc:sldMk cId="3673843214" sldId="280"/>
        </pc:sldMkLst>
        <pc:spChg chg="mod">
          <ac:chgData name="Tarkiainen, Roope" userId="b589eb59-5150-42e4-8be2-97dbdc1ec8e4" providerId="ADAL" clId="{46750E07-85DF-43E0-91CC-E4C9659F930A}" dt="2025-01-26T15:06:59.642" v="719" actId="20577"/>
          <ac:spMkLst>
            <pc:docMk/>
            <pc:sldMk cId="3673843214" sldId="280"/>
            <ac:spMk id="2" creationId="{889B33FE-9D8B-1BCF-82EB-576D4D049D9A}"/>
          </ac:spMkLst>
        </pc:spChg>
        <pc:spChg chg="mod">
          <ac:chgData name="Tarkiainen, Roope" userId="b589eb59-5150-42e4-8be2-97dbdc1ec8e4" providerId="ADAL" clId="{46750E07-85DF-43E0-91CC-E4C9659F930A}" dt="2025-01-31T09:07:39.964" v="3113" actId="20577"/>
          <ac:spMkLst>
            <pc:docMk/>
            <pc:sldMk cId="3673843214" sldId="280"/>
            <ac:spMk id="3" creationId="{759C42B9-AEC5-FE09-3728-8E575B19CB10}"/>
          </ac:spMkLst>
        </pc:spChg>
      </pc:sldChg>
      <pc:sldChg chg="addSp delSp modSp new mod ord setBg">
        <pc:chgData name="Tarkiainen, Roope" userId="b589eb59-5150-42e4-8be2-97dbdc1ec8e4" providerId="ADAL" clId="{46750E07-85DF-43E0-91CC-E4C9659F930A}" dt="2025-01-29T10:13:48.629" v="2565" actId="1076"/>
        <pc:sldMkLst>
          <pc:docMk/>
          <pc:sldMk cId="2954552576" sldId="281"/>
        </pc:sldMkLst>
        <pc:spChg chg="mod">
          <ac:chgData name="Tarkiainen, Roope" userId="b589eb59-5150-42e4-8be2-97dbdc1ec8e4" providerId="ADAL" clId="{46750E07-85DF-43E0-91CC-E4C9659F930A}" dt="2025-01-29T06:39:28.171" v="2359" actId="255"/>
          <ac:spMkLst>
            <pc:docMk/>
            <pc:sldMk cId="2954552576" sldId="281"/>
            <ac:spMk id="2" creationId="{1AB024CC-671B-917C-0208-B6B3FF8746D1}"/>
          </ac:spMkLst>
        </pc:spChg>
        <pc:spChg chg="add">
          <ac:chgData name="Tarkiainen, Roope" userId="b589eb59-5150-42e4-8be2-97dbdc1ec8e4" providerId="ADAL" clId="{46750E07-85DF-43E0-91CC-E4C9659F930A}" dt="2025-01-28T18:20:32.506" v="1555" actId="26606"/>
          <ac:spMkLst>
            <pc:docMk/>
            <pc:sldMk cId="2954552576" sldId="281"/>
            <ac:spMk id="14" creationId="{53F29798-D584-4792-9B62-3F5F5C36D619}"/>
          </ac:spMkLst>
        </pc:spChg>
        <pc:picChg chg="add mod">
          <ac:chgData name="Tarkiainen, Roope" userId="b589eb59-5150-42e4-8be2-97dbdc1ec8e4" providerId="ADAL" clId="{46750E07-85DF-43E0-91CC-E4C9659F930A}" dt="2025-01-29T10:13:48.629" v="2565" actId="1076"/>
          <ac:picMkLst>
            <pc:docMk/>
            <pc:sldMk cId="2954552576" sldId="281"/>
            <ac:picMk id="3" creationId="{8C6262AD-82DA-4382-037C-95A2303CFEC6}"/>
          </ac:picMkLst>
        </pc:picChg>
      </pc:sldChg>
      <pc:sldChg chg="modSp new del mod">
        <pc:chgData name="Tarkiainen, Roope" userId="b589eb59-5150-42e4-8be2-97dbdc1ec8e4" providerId="ADAL" clId="{46750E07-85DF-43E0-91CC-E4C9659F930A}" dt="2025-01-28T18:21:33.256" v="1557" actId="47"/>
        <pc:sldMkLst>
          <pc:docMk/>
          <pc:sldMk cId="977876444" sldId="282"/>
        </pc:sldMkLst>
      </pc:sldChg>
      <pc:sldChg chg="modSp add mod ord">
        <pc:chgData name="Tarkiainen, Roope" userId="b589eb59-5150-42e4-8be2-97dbdc1ec8e4" providerId="ADAL" clId="{46750E07-85DF-43E0-91CC-E4C9659F930A}" dt="2025-01-29T10:22:23.798" v="2586" actId="20577"/>
        <pc:sldMkLst>
          <pc:docMk/>
          <pc:sldMk cId="4171831432" sldId="283"/>
        </pc:sldMkLst>
        <pc:spChg chg="mod">
          <ac:chgData name="Tarkiainen, Roope" userId="b589eb59-5150-42e4-8be2-97dbdc1ec8e4" providerId="ADAL" clId="{46750E07-85DF-43E0-91CC-E4C9659F930A}" dt="2025-01-28T18:17:59.685" v="1410" actId="20577"/>
          <ac:spMkLst>
            <pc:docMk/>
            <pc:sldMk cId="4171831432" sldId="283"/>
            <ac:spMk id="2" creationId="{9891B149-849D-ADDD-1A8B-0C528FA67317}"/>
          </ac:spMkLst>
        </pc:spChg>
        <pc:spChg chg="mod">
          <ac:chgData name="Tarkiainen, Roope" userId="b589eb59-5150-42e4-8be2-97dbdc1ec8e4" providerId="ADAL" clId="{46750E07-85DF-43E0-91CC-E4C9659F930A}" dt="2025-01-29T10:22:23.798" v="2586" actId="20577"/>
          <ac:spMkLst>
            <pc:docMk/>
            <pc:sldMk cId="4171831432" sldId="283"/>
            <ac:spMk id="3" creationId="{CE7892B4-8F01-E2C8-C1E2-F5250092395F}"/>
          </ac:spMkLst>
        </pc:spChg>
      </pc:sldChg>
      <pc:sldChg chg="modSp add mod">
        <pc:chgData name="Tarkiainen, Roope" userId="b589eb59-5150-42e4-8be2-97dbdc1ec8e4" providerId="ADAL" clId="{46750E07-85DF-43E0-91CC-E4C9659F930A}" dt="2025-01-29T10:25:39.595" v="2638" actId="113"/>
        <pc:sldMkLst>
          <pc:docMk/>
          <pc:sldMk cId="4254071128" sldId="284"/>
        </pc:sldMkLst>
        <pc:spChg chg="mod">
          <ac:chgData name="Tarkiainen, Roope" userId="b589eb59-5150-42e4-8be2-97dbdc1ec8e4" providerId="ADAL" clId="{46750E07-85DF-43E0-91CC-E4C9659F930A}" dt="2025-01-29T10:25:39.595" v="2638" actId="113"/>
          <ac:spMkLst>
            <pc:docMk/>
            <pc:sldMk cId="4254071128" sldId="284"/>
            <ac:spMk id="3" creationId="{DC2A4AB6-68E6-BB2B-303F-E7DC16B98D78}"/>
          </ac:spMkLst>
        </pc:spChg>
      </pc:sldChg>
      <pc:sldChg chg="modSp new del mod">
        <pc:chgData name="Tarkiainen, Roope" userId="b589eb59-5150-42e4-8be2-97dbdc1ec8e4" providerId="ADAL" clId="{46750E07-85DF-43E0-91CC-E4C9659F930A}" dt="2025-01-28T18:43:45.571" v="1694" actId="47"/>
        <pc:sldMkLst>
          <pc:docMk/>
          <pc:sldMk cId="3874176675" sldId="285"/>
        </pc:sldMkLst>
      </pc:sldChg>
      <pc:sldChg chg="modSp new del mod">
        <pc:chgData name="Tarkiainen, Roope" userId="b589eb59-5150-42e4-8be2-97dbdc1ec8e4" providerId="ADAL" clId="{46750E07-85DF-43E0-91CC-E4C9659F930A}" dt="2025-01-28T18:44:10.009" v="1709" actId="47"/>
        <pc:sldMkLst>
          <pc:docMk/>
          <pc:sldMk cId="1156555776" sldId="286"/>
        </pc:sldMkLst>
      </pc:sldChg>
      <pc:sldChg chg="addSp delSp modSp add mod ord">
        <pc:chgData name="Tarkiainen, Roope" userId="b589eb59-5150-42e4-8be2-97dbdc1ec8e4" providerId="ADAL" clId="{46750E07-85DF-43E0-91CC-E4C9659F930A}" dt="2025-01-31T07:17:05.780" v="2988" actId="20577"/>
        <pc:sldMkLst>
          <pc:docMk/>
          <pc:sldMk cId="2751213480" sldId="287"/>
        </pc:sldMkLst>
        <pc:spChg chg="add mod">
          <ac:chgData name="Tarkiainen, Roope" userId="b589eb59-5150-42e4-8be2-97dbdc1ec8e4" providerId="ADAL" clId="{46750E07-85DF-43E0-91CC-E4C9659F930A}" dt="2025-01-28T18:43:32.699" v="1691"/>
          <ac:spMkLst>
            <pc:docMk/>
            <pc:sldMk cId="2751213480" sldId="287"/>
            <ac:spMk id="10" creationId="{F9081AB2-0D8A-B8F3-21F7-992A26275767}"/>
          </ac:spMkLst>
        </pc:spChg>
        <pc:spChg chg="add mod">
          <ac:chgData name="Tarkiainen, Roope" userId="b589eb59-5150-42e4-8be2-97dbdc1ec8e4" providerId="ADAL" clId="{46750E07-85DF-43E0-91CC-E4C9659F930A}" dt="2025-01-31T07:17:05.780" v="2988" actId="20577"/>
          <ac:spMkLst>
            <pc:docMk/>
            <pc:sldMk cId="2751213480" sldId="287"/>
            <ac:spMk id="11" creationId="{C0387165-8059-56F1-5369-0A83E3EF6111}"/>
          </ac:spMkLst>
        </pc:spChg>
      </pc:sldChg>
      <pc:sldChg chg="modSp add mod">
        <pc:chgData name="Tarkiainen, Roope" userId="b589eb59-5150-42e4-8be2-97dbdc1ec8e4" providerId="ADAL" clId="{46750E07-85DF-43E0-91CC-E4C9659F930A}" dt="2025-01-29T06:38:13.208" v="2353" actId="255"/>
        <pc:sldMkLst>
          <pc:docMk/>
          <pc:sldMk cId="3775753371" sldId="288"/>
        </pc:sldMkLst>
        <pc:spChg chg="mod">
          <ac:chgData name="Tarkiainen, Roope" userId="b589eb59-5150-42e4-8be2-97dbdc1ec8e4" providerId="ADAL" clId="{46750E07-85DF-43E0-91CC-E4C9659F930A}" dt="2025-01-28T18:43:57.647" v="1706" actId="20577"/>
          <ac:spMkLst>
            <pc:docMk/>
            <pc:sldMk cId="3775753371" sldId="288"/>
            <ac:spMk id="10" creationId="{7843CF1D-27E5-A97D-3101-FA36114304EE}"/>
          </ac:spMkLst>
        </pc:spChg>
        <pc:spChg chg="mod">
          <ac:chgData name="Tarkiainen, Roope" userId="b589eb59-5150-42e4-8be2-97dbdc1ec8e4" providerId="ADAL" clId="{46750E07-85DF-43E0-91CC-E4C9659F930A}" dt="2025-01-29T06:38:13.208" v="2353" actId="255"/>
          <ac:spMkLst>
            <pc:docMk/>
            <pc:sldMk cId="3775753371" sldId="288"/>
            <ac:spMk id="11" creationId="{EBD7967C-7F52-8822-90A8-B62E152FAD06}"/>
          </ac:spMkLst>
        </pc:spChg>
      </pc:sldChg>
      <pc:sldChg chg="modSp new del mod">
        <pc:chgData name="Tarkiainen, Roope" userId="b589eb59-5150-42e4-8be2-97dbdc1ec8e4" providerId="ADAL" clId="{46750E07-85DF-43E0-91CC-E4C9659F930A}" dt="2025-01-29T10:44:14.687" v="2737" actId="47"/>
        <pc:sldMkLst>
          <pc:docMk/>
          <pc:sldMk cId="217066616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D012-4440-5FFB-D22B-B0B40129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7C502-1417-7F8C-B773-844C4C6F0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B61B-D4DA-129C-4896-8C6783D8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1ACA-E64C-5535-3762-07197C9D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BAE54-5815-6221-DAF1-EF0C99A8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1E1B-ADBE-6C44-24CB-31A25F50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9E632-E580-DEA6-96D8-AACF4F750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2D25-05A5-E8CA-D88D-634CF42E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E4DD-297E-F06A-4A84-9B52DA1D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5862-5106-56A4-04C4-BFE0120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16A8E-0D90-CD7E-BB4D-5487F7630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44846-1F8B-8EDE-DCBC-D2F47B81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86FB-3D38-1EC8-8DF8-353FBEFB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B866-2A8C-8861-444B-C4FF9B6B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208F-E634-F04E-A9A5-FED624E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81A5-1925-4C30-C4D6-49E8F6B9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8E02-FE9C-850A-A9CA-ABB7F7D4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645C-16A0-8BA7-055B-ACA731F0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C138-FD25-CD70-D3E1-D4B1A157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502CA-6CD2-38CC-21DA-B58C6D77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3176-9796-6CC5-84FF-CBCDAE88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C5E1-AFD1-F016-14C7-4CD8674F0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EA5A-50AA-11EB-8328-F09C991D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CBC39-E6C2-B335-AC74-FACE4D7D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BA5F-927F-10A7-9BB5-75DF016F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F5AA-9944-F915-01F5-F5DB408F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7D94-5768-0C1B-0803-4D1AC12B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F5BD-3333-483B-CBDE-F88D92C1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9653D-ED0E-CFE1-6E3D-AB2E9F46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3A192-A963-2E2F-3E65-F1398A2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33ED-83A1-C8C4-3F18-D22DE22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BB0B-4958-7FF7-B894-C432F44F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734E-4B6D-E86A-49AB-4CE18CB9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C4CE0-C47D-95AD-20CD-C29FD4D1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D794-FD70-EB49-9D3E-5245098A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B3B6E-4347-A8BA-8F8D-4F43B80F0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EF524-18C4-F46A-F0E5-4FCCD4D5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1712E-5878-9EFA-CE90-970612E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07EAB-C47C-4179-647A-37DEE6C1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6BB2-C005-59C4-DA5C-EAE8562B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01D25-D574-D5DE-556B-424BB91A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79B49-D129-9520-9DD4-88919DB1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0A5C4-60A5-033E-9C32-6330A1F1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FFFF9-9C10-38ED-AFB1-4C00080D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5BFC9-ED57-3A91-3213-430FF2FA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18F6-E91E-9080-84D9-5374687B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2C8B-5E80-BED8-A8AD-C84F644A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613D-22A3-4230-AE0E-544CD9EC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B94D4-E688-7891-9676-873D902E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83429-17C0-AC05-6A26-7875E174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8D778-6EBD-809D-CF54-07F199A6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DED08-9BA2-1A01-63B9-DC839B0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8978-3BA0-6405-D65F-1C51C472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E6F7-DBDD-50B5-F7B5-BA1487474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9F2B2-D80C-5458-7734-2888CDDB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27B32-3E1B-90AF-C102-FB310AC8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91C7-037A-BF71-0058-5050513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B0A6D-6191-896D-D9AD-F7D313D1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341E5-2598-A549-A5BD-6B2BECF9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34678-4C3F-3217-E3B9-34A62D2B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3034-49CB-4D06-A963-00E3E2DDD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BAA9-F2D7-4592-291D-CFFF9B08A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70AB-AC3E-9D5F-716C-A172C290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895072-7757-B612-0C93-E5A3C29541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18807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dots">
            <a:extLst>
              <a:ext uri="{FF2B5EF4-FFF2-40B4-BE49-F238E27FC236}">
                <a16:creationId xmlns:a16="http://schemas.microsoft.com/office/drawing/2014/main" id="{12A3726A-BA31-4B74-223A-94FA74894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C47E6-53E3-BD5E-C244-46B1A1559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840" y="2751352"/>
            <a:ext cx="9787159" cy="991250"/>
          </a:xfrm>
          <a:solidFill>
            <a:srgbClr val="2DB2BB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The Impact of Remote Working on the Hiring of Gig Workers in the IT Functions of Large Finnish Companies: A Qualitative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F0D5A-D56D-A188-AA0F-03572BB2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54" y="4290868"/>
            <a:ext cx="6451616" cy="44601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i-FI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Roope Tarkiainen, Pasi Sajasalo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i-F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Jyväskylä University School of Business and Economics (JSBE), Finland</a:t>
            </a:r>
            <a:endParaRPr lang="en-F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08E129B-1229-0D12-9A0F-D5EBDB4111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188721" y="5655295"/>
            <a:ext cx="3566160" cy="120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Second Annual FORTHEM conference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2DB2BB"/>
                </a:solidFill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FORTHEM – Connecting Worlds of Science and Society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 i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January 29-31, 2025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247C9E3-2FA3-92EA-ADD2-91DA25D3D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FC8AAF-C333-5EF8-B1E1-018CA61BD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CCADBD-2DD4-57F2-65D5-2EE3C63676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Jyväskylä Master of Science in Biological and Environmental  Science">
            <a:extLst>
              <a:ext uri="{FF2B5EF4-FFF2-40B4-BE49-F238E27FC236}">
                <a16:creationId xmlns:a16="http://schemas.microsoft.com/office/drawing/2014/main" id="{E176DDAF-FD29-DFFE-1E1F-CC4F917EE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37" y="617958"/>
            <a:ext cx="22288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2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3046B-3E6F-96CE-D93E-B99530D82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30858A88-951E-F067-EEE5-A7A2ADDCB37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9250E04-37D1-9C91-F656-613F68A086A4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B5E59D8E-32A5-7D9A-51AA-D7B8D3957E17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1F830C19-F052-C697-B350-BFE06A16B1C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0699367-3F14-9318-9078-D285A99A6F37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9F2638C-8F44-C3E3-1C29-E42DEA64F7F8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843CF1D-27E5-A97D-3101-FA36114304E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Limitations</a:t>
            </a:r>
            <a:endParaRPr lang="en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D7967C-7F52-8822-90A8-B62E152FAD06}"/>
              </a:ext>
            </a:extLst>
          </p:cNvPr>
          <p:cNvSpPr txBox="1">
            <a:spLocks/>
          </p:cNvSpPr>
          <p:nvPr/>
        </p:nvSpPr>
        <p:spPr>
          <a:xfrm>
            <a:off x="990600" y="16988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Did not examine other variables possibly impacting the hiring of gig workers, e.g.:</a:t>
            </a:r>
          </a:p>
          <a:p>
            <a:pPr lvl="1"/>
            <a:r>
              <a:rPr lang="en-US" sz="1800" dirty="0"/>
              <a:t>Technical capabilities of the gig workers and the client organizations, </a:t>
            </a:r>
          </a:p>
          <a:p>
            <a:pPr lvl="1"/>
            <a:r>
              <a:rPr lang="en-US" sz="1800" dirty="0"/>
              <a:t>Changing financial circumstances of these parties, </a:t>
            </a:r>
          </a:p>
          <a:p>
            <a:pPr lvl="1"/>
            <a:r>
              <a:rPr lang="en-US" sz="1800" dirty="0"/>
              <a:t>The possible move to hybrid and on-premises work. </a:t>
            </a:r>
          </a:p>
          <a:p>
            <a:r>
              <a:rPr lang="en-US" sz="2200" dirty="0"/>
              <a:t>The study was conducted within a single country setting, thus implying limited cultural generalizability and a potential for more insight into remote working and gig working. </a:t>
            </a:r>
          </a:p>
          <a:p>
            <a:r>
              <a:rPr lang="en-US" sz="2200" dirty="0"/>
              <a:t>Did not further explore the possible challenges remote working poses for hiring gig workers. </a:t>
            </a:r>
            <a:endParaRPr lang="en-FI" sz="2200" dirty="0"/>
          </a:p>
        </p:txBody>
      </p:sp>
    </p:spTree>
    <p:extLst>
      <p:ext uri="{BB962C8B-B14F-4D97-AF65-F5344CB8AC3E}">
        <p14:creationId xmlns:p14="http://schemas.microsoft.com/office/powerpoint/2010/main" val="377575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33FE-9D8B-1BCF-82EB-576D4D04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References 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C42B9-AEC5-FE09-3728-8E575B19C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48" y="1420203"/>
            <a:ext cx="10772955" cy="4851220"/>
          </a:xfrm>
        </p:spPr>
        <p:txBody>
          <a:bodyPr>
            <a:noAutofit/>
          </a:bodyPr>
          <a:lstStyle/>
          <a:p>
            <a:r>
              <a:rPr lang="en-US" sz="1200" dirty="0" err="1"/>
              <a:t>Adrjan</a:t>
            </a:r>
            <a:r>
              <a:rPr lang="en-US" sz="1200" dirty="0"/>
              <a:t>, P., Ciminelli, G., </a:t>
            </a:r>
            <a:r>
              <a:rPr lang="en-US" sz="1200" dirty="0" err="1"/>
              <a:t>Judes</a:t>
            </a:r>
            <a:r>
              <a:rPr lang="en-US" sz="1200" dirty="0"/>
              <a:t>, A., </a:t>
            </a:r>
            <a:r>
              <a:rPr lang="en-US" sz="1200" dirty="0" err="1"/>
              <a:t>Koelle</a:t>
            </a:r>
            <a:r>
              <a:rPr lang="en-US" sz="1200" dirty="0"/>
              <a:t>, M., </a:t>
            </a:r>
            <a:r>
              <a:rPr lang="en-US" sz="1200" dirty="0" err="1"/>
              <a:t>Schwellnus</a:t>
            </a:r>
            <a:r>
              <a:rPr lang="en-US" sz="1200" dirty="0"/>
              <a:t>, C. and Sinclair, T., “Will it stay or will it go? </a:t>
            </a:r>
            <a:r>
              <a:rPr lang="en-US" sz="1200" dirty="0" err="1"/>
              <a:t>Analysing</a:t>
            </a:r>
            <a:r>
              <a:rPr lang="en-US" sz="1200" dirty="0"/>
              <a:t> developments in telework during COVID-19 using online job postings data”, OECD Productivity Working Papers, 2021-30, OECD Publishing, Paris.</a:t>
            </a:r>
          </a:p>
          <a:p>
            <a:r>
              <a:rPr lang="en-US" sz="1200" dirty="0" err="1"/>
              <a:t>Asiakastieto</a:t>
            </a:r>
            <a:r>
              <a:rPr lang="en-US" sz="1200" dirty="0"/>
              <a:t>. (2021). </a:t>
            </a:r>
            <a:r>
              <a:rPr lang="en-US" sz="1200" dirty="0" err="1"/>
              <a:t>Asiakastieto</a:t>
            </a:r>
            <a:r>
              <a:rPr lang="en-US" sz="1200" dirty="0"/>
              <a:t> - Top 1000. [online] Available at: https://www.asiakastieto.fi/yritykset/top-listat.</a:t>
            </a:r>
          </a:p>
          <a:p>
            <a:r>
              <a:rPr lang="en-US" sz="1200" dirty="0"/>
              <a:t>Danny Bradbury (2017). The Top IT Jobs Skills In Europe In 2017. Forbes. [online] 31 Jul. Available at: https://www.forbes.com/sites/hpincemea/2017/07/31/the-top-it-jobs-skills-in-europe-in-2017/.  </a:t>
            </a:r>
          </a:p>
          <a:p>
            <a:r>
              <a:rPr lang="en-US" sz="1200" dirty="0" err="1"/>
              <a:t>Dokko</a:t>
            </a:r>
            <a:r>
              <a:rPr lang="en-US" sz="1200" dirty="0"/>
              <a:t>, J., Mumford, M. and </a:t>
            </a:r>
            <a:r>
              <a:rPr lang="en-US" sz="1200" dirty="0" err="1"/>
              <a:t>Schanzenbach</a:t>
            </a:r>
            <a:r>
              <a:rPr lang="en-US" sz="1200" dirty="0"/>
              <a:t>, D. (2015). A Hamilton Project Framing Paper. [online] The Hamilton Project, pp.3–4. Available at: https://www.hamiltonproject.org/wp-content/uploads/2023/01/workers_and_the_online_gig_economy.pdf. </a:t>
            </a:r>
          </a:p>
          <a:p>
            <a:r>
              <a:rPr lang="en-US" sz="1200" dirty="0"/>
              <a:t>Friedman, G. (2014). Workers without employers: Shadow Corporations and the Rise of the Gig Economy. Review of Keynesian Economics, 2(2), pp.171–188. </a:t>
            </a:r>
            <a:r>
              <a:rPr lang="en-US" sz="1200" dirty="0" err="1"/>
              <a:t>doi</a:t>
            </a:r>
            <a:r>
              <a:rPr lang="en-US" sz="1200" dirty="0"/>
              <a:t>: http://dx.doi.org/10.4337/roke.2014.02.03. </a:t>
            </a:r>
          </a:p>
          <a:p>
            <a:r>
              <a:rPr lang="en-US" sz="1200" dirty="0"/>
              <a:t>Katz, L.F. and Krueger, A.B. (2018). The Rise and Nature of Alternative Work Arrangements in the United States, 1995–2015. ILR Review, 72(2), pp.382–416. </a:t>
            </a:r>
            <a:r>
              <a:rPr lang="en-US" sz="1200" dirty="0" err="1"/>
              <a:t>doi</a:t>
            </a:r>
            <a:r>
              <a:rPr lang="en-US" sz="1200" dirty="0"/>
              <a:t>: https://doi.org/10.1177/0019793918820008.</a:t>
            </a:r>
          </a:p>
          <a:p>
            <a:r>
              <a:rPr lang="en-US" sz="1200" dirty="0"/>
              <a:t>Magnani, G. and Gioia, D. (2022). Using the Gioia Methodology in international business and entrepreneurship research. International Business Review, 32(2), p.102097. </a:t>
            </a:r>
            <a:r>
              <a:rPr lang="en-US" sz="1200" dirty="0" err="1"/>
              <a:t>doi</a:t>
            </a:r>
            <a:r>
              <a:rPr lang="en-US" sz="1200" dirty="0"/>
              <a:t>: https://doi.org/10.1016/j.ibusrev.2022.102097. </a:t>
            </a:r>
          </a:p>
          <a:p>
            <a:r>
              <a:rPr lang="en-US" sz="1200" dirty="0"/>
              <a:t>Office for National Statistics (2020). Technology intensity and homeworking in the UK - Office for National Statistics. [online] www.ons.gov.uk. Available at: https://www.ons.gov.uk/employmentandlabourmarket/peopleinwork/employmentandemployeetypes/articles/technologyintensityandhomeworkingintheuk/2020-05-01.</a:t>
            </a:r>
          </a:p>
          <a:p>
            <a:r>
              <a:rPr lang="en-US" sz="1200" dirty="0"/>
              <a:t>Roy, G. and Shrivastava, A.K. (2020). Future of Gig Economy: Opportunities and Challenges. IMI Konnect, 9(1), pp.14–25.</a:t>
            </a:r>
          </a:p>
          <a:p>
            <a:r>
              <a:rPr lang="en-US" sz="1200" dirty="0"/>
              <a:t>Umar, M., Xu, Y. and Mirza, S.S. (2020). The impact of Covid-19 on Gig economy. Economic Research-</a:t>
            </a:r>
            <a:r>
              <a:rPr lang="en-US" sz="1200" dirty="0" err="1"/>
              <a:t>Ekonomska</a:t>
            </a:r>
            <a:r>
              <a:rPr lang="en-US" sz="1200" dirty="0"/>
              <a:t> </a:t>
            </a:r>
            <a:r>
              <a:rPr lang="en-US" sz="1200" dirty="0" err="1"/>
              <a:t>Istraživanja</a:t>
            </a:r>
            <a:r>
              <a:rPr lang="en-US" sz="1200" dirty="0"/>
              <a:t>, 34(1), pp.1–13. </a:t>
            </a:r>
            <a:r>
              <a:rPr lang="en-US" sz="1200" dirty="0" err="1"/>
              <a:t>doi</a:t>
            </a:r>
            <a:r>
              <a:rPr lang="en-US" sz="1200" dirty="0"/>
              <a:t>: https://doi.org/10.1080/1331677x.2020.1862688.</a:t>
            </a:r>
          </a:p>
          <a:p>
            <a:endParaRPr lang="en-US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367384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153961-886A-F89E-71F5-104DA65BA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3851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4740D4-CB81-ABF5-30DD-4DED5D93FD67}"/>
              </a:ext>
            </a:extLst>
          </p:cNvPr>
          <p:cNvSpPr txBox="1">
            <a:spLocks/>
          </p:cNvSpPr>
          <p:nvPr/>
        </p:nvSpPr>
        <p:spPr>
          <a:xfrm>
            <a:off x="6577337" y="1311639"/>
            <a:ext cx="4942824" cy="1937363"/>
          </a:xfrm>
          <a:prstGeom prst="rect">
            <a:avLst/>
          </a:prstGeom>
          <a:solidFill>
            <a:srgbClr val="2DB2B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6000" b="1" dirty="0">
                <a:solidFill>
                  <a:schemeClr val="bg1"/>
                </a:solidFill>
              </a:rPr>
              <a:t>Thank you!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67E536-07C1-F8EA-B6D0-F44F7DDC0EDC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BEB8E8D3-FB4D-83B2-3A2B-44108A89431D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F754B0EB-3F9D-8754-663E-66DD3E34A2B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BB4539-F122-8110-9268-688FD833B66B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898AA10-B16D-8A33-8D6B-BA4BFD2CF511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934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FA4C0-E1E4-3D30-76DE-C1CDFDFD6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C9D699D1-C855-EA7C-9A1A-B9BCD796B8BE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91B149-849D-ADDD-1A8B-0C528FA6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892B4-8F01-E2C8-C1E2-F52500923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Topic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Practical Implications</a:t>
            </a:r>
          </a:p>
          <a:p>
            <a:r>
              <a:rPr lang="en-US" dirty="0"/>
              <a:t>Limitations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12B447-A26A-2327-06D7-7128DA5CC491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8017AD48-4D3D-ABA1-DC3A-13F39DDEDB05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4D7D695A-DF52-32E8-1850-D65DE8AABE2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124AC53-C799-DACA-EE70-9ADB28C385EC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B5DECE3-0BAE-3892-7414-03A2B32212EE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183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A9D6D2-C462-C919-15E6-4C0222DF7B62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164DFDC3-3B29-55E9-87F5-E3DD5373575A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8CA19BFF-B530-D8D3-C1AF-A98A050EDE1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7CAA245-BCFA-FBA8-5021-4DA5EAE1BBCA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1614F91-9081-C286-3134-8FF5B7EEFAB6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80C8ED-AE1B-9B4B-1681-9A9E81C2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67"/>
            <a:ext cx="10515600" cy="4351338"/>
          </a:xfrm>
        </p:spPr>
        <p:txBody>
          <a:bodyPr>
            <a:noAutofit/>
          </a:bodyPr>
          <a:lstStyle/>
          <a:p>
            <a:r>
              <a:rPr lang="en-US" sz="1800" dirty="0"/>
              <a:t>Both </a:t>
            </a:r>
            <a:r>
              <a:rPr lang="en-US" sz="1800" b="1" dirty="0"/>
              <a:t>gig work </a:t>
            </a:r>
            <a:r>
              <a:rPr lang="en-US" sz="1800" dirty="0"/>
              <a:t>and </a:t>
            </a:r>
            <a:r>
              <a:rPr lang="en-US" sz="1800" b="1" dirty="0"/>
              <a:t>remote work </a:t>
            </a:r>
            <a:r>
              <a:rPr lang="en-US" sz="1800" dirty="0"/>
              <a:t>as forms of flexible work have become increasingly prevalent since the mid-1990s, especially after the Covid-19 pandemic. </a:t>
            </a:r>
          </a:p>
          <a:p>
            <a:r>
              <a:rPr lang="en-US" sz="1800" dirty="0"/>
              <a:t>The prevalence of remote work grew trifold during the Covid-19 pandemic (</a:t>
            </a:r>
            <a:r>
              <a:rPr lang="en-US" sz="1800" dirty="0" err="1"/>
              <a:t>Adrjan</a:t>
            </a:r>
            <a:r>
              <a:rPr lang="en-US" sz="1800" dirty="0"/>
              <a:t> et al., 2021). </a:t>
            </a:r>
          </a:p>
          <a:p>
            <a:r>
              <a:rPr lang="en-US" sz="1800" dirty="0"/>
              <a:t>IT as a field of work has the highest prevalence of remote work and the most investment into remote work-enabling technology per worker (Office for National Statistics, 2020)</a:t>
            </a:r>
          </a:p>
          <a:p>
            <a:r>
              <a:rPr lang="en-US" sz="1800" dirty="0"/>
              <a:t>Gig work has similarly experienced a growing trend since the mid-1990s (e.g. Katz and Krueger, 2018), aided by technological advances, such as digital working platforms (Roy and Shrivastava, 2020), </a:t>
            </a:r>
          </a:p>
          <a:p>
            <a:r>
              <a:rPr lang="en-US" sz="1800" dirty="0"/>
              <a:t>The scarcity of skilled IT workers persists in Europe causing organizations to reach out to the external labor force for the required know-how and skills (Bradbury, 2017), but also due to factors, such as cost benefits (</a:t>
            </a:r>
            <a:r>
              <a:rPr lang="en-US" sz="1800" dirty="0" err="1"/>
              <a:t>Dokko</a:t>
            </a:r>
            <a:r>
              <a:rPr lang="en-US" sz="1800" dirty="0"/>
              <a:t> et al, 2015). </a:t>
            </a:r>
          </a:p>
          <a:p>
            <a:r>
              <a:rPr lang="en-US" sz="1800" dirty="0"/>
              <a:t>As IT work can now be carried out largely remotely, this may impact the hiring of gig workers into IT functions. </a:t>
            </a:r>
          </a:p>
          <a:p>
            <a:r>
              <a:rPr lang="en-US" sz="1800" dirty="0"/>
              <a:t>Existing research does not sufficiently address the </a:t>
            </a:r>
            <a:r>
              <a:rPr lang="en-US" sz="1800" b="1" dirty="0"/>
              <a:t>nature of the relationship </a:t>
            </a:r>
            <a:r>
              <a:rPr lang="en-US" sz="1800" dirty="0"/>
              <a:t>between remote work and gig work, nor its theoretical and practical implications.</a:t>
            </a:r>
          </a:p>
          <a:p>
            <a:endParaRPr lang="en-FI" sz="1800" dirty="0"/>
          </a:p>
        </p:txBody>
      </p:sp>
    </p:spTree>
    <p:extLst>
      <p:ext uri="{BB962C8B-B14F-4D97-AF65-F5344CB8AC3E}">
        <p14:creationId xmlns:p14="http://schemas.microsoft.com/office/powerpoint/2010/main" val="399178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B1CA0-C969-479E-9044-C832A7B22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E33D874B-3FFE-5281-5998-BD8D1D99F5A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0155-591F-6B28-973A-A36109A3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A05A-0029-D72B-CC69-8DA85E323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58" y="1497323"/>
            <a:ext cx="7033624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Calibri (Body)"/>
              </a:rPr>
              <a:t>Aim: 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latin typeface="Calibri (Body)"/>
                <a:ea typeface="Calibri" panose="020F0502020204030204" pitchFamily="34" charset="0"/>
                <a:cs typeface="Arial" panose="020B0604020202020204" pitchFamily="34" charset="0"/>
              </a:rPr>
              <a:t>To conduct a</a:t>
            </a:r>
            <a:r>
              <a:rPr lang="en-GB" sz="2200" dirty="0">
                <a:effectLst/>
                <a:latin typeface="Calibri (Body)"/>
                <a:ea typeface="Calibri" panose="020F0502020204030204" pitchFamily="34" charset="0"/>
                <a:cs typeface="Arial" panose="020B0604020202020204" pitchFamily="34" charset="0"/>
              </a:rPr>
              <a:t> qualitative study to address this notable gap in research by exploring how remote working relates to the hiring of gig workers in the IT functions of large companies in Finland.</a:t>
            </a:r>
            <a:endParaRPr lang="en-US" sz="2200" dirty="0">
              <a:latin typeface="Calibri (Body)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Calibri (Body)"/>
              </a:rPr>
              <a:t>Research question: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 (Body)"/>
                <a:ea typeface="Calibri" panose="020F0502020204030204" pitchFamily="34" charset="0"/>
                <a:cs typeface="Arial" panose="020B0604020202020204" pitchFamily="34" charset="0"/>
              </a:rPr>
              <a:t>How does the increase in remote working relate to the hiring of gig work in IT functions of large Finnish companies?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Calibri (Body)"/>
              </a:rPr>
              <a:t>Key terminology: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 (Body)"/>
                <a:ea typeface="Calibri" panose="020F0502020204030204" pitchFamily="34" charset="0"/>
                <a:cs typeface="Arial" panose="020B0604020202020204" pitchFamily="34" charset="0"/>
              </a:rPr>
              <a:t>Remote work, gig work, IT work, blended organization, digital platforms.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alibri (Body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alibri (Body)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716AEA-03C6-4CE8-BBB4-85D609118535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BA56A9FD-770B-B35F-A60C-102CAD28E706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E92D74D6-E74D-1E8B-9D01-DCEA8DA402E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AD23AE7-FDEA-BADE-BF8B-2D50DB94F65B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62D47BB-A8A2-7B95-C4FF-B88524BE1522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39E807-6CFB-1069-1603-37A063D8B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81" y="650936"/>
            <a:ext cx="4298472" cy="38349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6628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B29D8-A783-3654-A4ED-0C6123B00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8ED46F85-1311-D7A4-4168-DF85153B286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CA7D7F-32E3-2F5F-5641-8EDF018F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CCD3-55FA-E336-4DBE-376A8E98F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30" y="1445823"/>
            <a:ext cx="11503864" cy="4724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1. Forming the propositions via literature review:</a:t>
            </a:r>
          </a:p>
          <a:p>
            <a:pPr lvl="1">
              <a:lnSpc>
                <a:spcPct val="120000"/>
              </a:lnSpc>
            </a:pPr>
            <a:r>
              <a:rPr lang="en-US" sz="1800" u="sng" dirty="0"/>
              <a:t>Proposition 1</a:t>
            </a:r>
            <a:r>
              <a:rPr lang="en-US" sz="1800" dirty="0"/>
              <a:t>: Remote work affects the hiring of gig workers in IT functions of large Finnish companies. </a:t>
            </a:r>
          </a:p>
          <a:p>
            <a:pPr lvl="1">
              <a:lnSpc>
                <a:spcPct val="120000"/>
              </a:lnSpc>
            </a:pPr>
            <a:r>
              <a:rPr lang="en-US" sz="1800" u="sng" dirty="0"/>
              <a:t>Proposition 2</a:t>
            </a:r>
            <a:r>
              <a:rPr lang="en-US" sz="1800" dirty="0"/>
              <a:t>: Hiring remote gig workers enables IT functions to reduce costs. </a:t>
            </a:r>
          </a:p>
          <a:p>
            <a:pPr lvl="1">
              <a:lnSpc>
                <a:spcPct val="120000"/>
              </a:lnSpc>
            </a:pPr>
            <a:r>
              <a:rPr lang="en-US" sz="1800" u="sng" dirty="0"/>
              <a:t>Proposition 3</a:t>
            </a:r>
            <a:r>
              <a:rPr lang="en-US" sz="1800" dirty="0"/>
              <a:t>: Remote work enables IT functions to respond to demand fluctuations by benefitting from the adaptable and scalable nature of gig work. </a:t>
            </a:r>
            <a:endParaRPr lang="en-US" sz="1600" dirty="0"/>
          </a:p>
          <a:p>
            <a:pPr marL="0" indent="0">
              <a:buNone/>
            </a:pPr>
            <a:r>
              <a:rPr lang="en-US" sz="1800" b="1" dirty="0"/>
              <a:t>2. Conducting interviews:</a:t>
            </a:r>
            <a:endParaRPr lang="en-US" sz="1600" b="1" dirty="0"/>
          </a:p>
          <a:p>
            <a:pPr lvl="1">
              <a:lnSpc>
                <a:spcPct val="120000"/>
              </a:lnSpc>
            </a:pPr>
            <a:r>
              <a:rPr lang="en-US" sz="1800" dirty="0"/>
              <a:t>Thematic interviews conducted between October 2023 and March 2024.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A sample of twenty leaders of the IT functions of large Finnish companies, all within the top 1000 Finnish companies in terms of turnover (</a:t>
            </a:r>
            <a:r>
              <a:rPr lang="en-US" sz="1800" dirty="0" err="1"/>
              <a:t>Suomen</a:t>
            </a:r>
            <a:r>
              <a:rPr lang="en-US" sz="1800" dirty="0"/>
              <a:t> </a:t>
            </a:r>
            <a:r>
              <a:rPr lang="en-US" sz="1800" dirty="0" err="1"/>
              <a:t>Asiakastieto</a:t>
            </a:r>
            <a:r>
              <a:rPr lang="en-US" sz="1800" dirty="0"/>
              <a:t> Oy, 2021)</a:t>
            </a:r>
          </a:p>
          <a:p>
            <a:pPr marL="0" indent="0">
              <a:buNone/>
            </a:pPr>
            <a:r>
              <a:rPr lang="en-US" sz="1800" b="1" dirty="0"/>
              <a:t>3. Abductive analysis:</a:t>
            </a:r>
          </a:p>
          <a:p>
            <a:pPr lvl="1"/>
            <a:r>
              <a:rPr lang="en-US" sz="1800" dirty="0"/>
              <a:t>Gioia methodology was chosen because it provides qualitative research the needed rigor via its systematic research approach (Magnani and Gioia, 2023).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0AEC4F-A423-4A6E-1F3A-7CE970B8C365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BA414A7E-4891-38E2-0927-2FFAE710FD97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672C6F85-6DEB-171B-88F6-A846525D7AE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8902AB-B75A-3FDA-25CF-5908BCA7E4B5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E2A193A-895A-0BBB-21C3-932F2BCB4B32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744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024CC-671B-917C-0208-B6B3FF87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Data Structure </a:t>
            </a:r>
          </a:p>
        </p:txBody>
      </p:sp>
      <p:pic>
        <p:nvPicPr>
          <p:cNvPr id="3" name="Picture 2" descr="A diagram of a process&#10;&#10;Description automatically generated with medium confidence">
            <a:extLst>
              <a:ext uri="{FF2B5EF4-FFF2-40B4-BE49-F238E27FC236}">
                <a16:creationId xmlns:a16="http://schemas.microsoft.com/office/drawing/2014/main" id="{8C6262AD-82DA-4382-037C-95A2303CF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"/>
          <a:stretch/>
        </p:blipFill>
        <p:spPr bwMode="auto">
          <a:xfrm>
            <a:off x="1568919" y="1522815"/>
            <a:ext cx="9240252" cy="503080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455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C8CF8-68B2-3E04-CF50-D397BC544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37845A84-E6BB-66A8-A6D3-F18E90ED5598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DB1F39-527A-3CD2-8790-C77853DF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54CC8-E189-E544-4C53-BB1E23B27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993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The first proposition </a:t>
            </a:r>
            <a:r>
              <a:rPr lang="en-US" sz="2200" b="1" dirty="0"/>
              <a:t>‘Remote work affects the hiring of gig workers in IT functions of large Finnish companies’ </a:t>
            </a:r>
            <a:r>
              <a:rPr lang="en-US" sz="2200" dirty="0"/>
              <a:t>can be assigned </a:t>
            </a:r>
            <a:r>
              <a:rPr lang="en-US" sz="2200" b="1" dirty="0"/>
              <a:t>‘partially supported’</a:t>
            </a:r>
            <a:r>
              <a:rPr lang="en-US" sz="2200" dirty="0"/>
              <a:t> status by our findings. </a:t>
            </a:r>
          </a:p>
          <a:p>
            <a:r>
              <a:rPr lang="en-US" sz="2200" dirty="0"/>
              <a:t>The second proposition, </a:t>
            </a:r>
            <a:r>
              <a:rPr lang="en-US" sz="2200" b="1" dirty="0"/>
              <a:t>‘Hiring remote gig workers enables IT functions to reduce costs’</a:t>
            </a:r>
            <a:r>
              <a:rPr lang="en-US" sz="2200" dirty="0"/>
              <a:t>, can be assigned a ‘</a:t>
            </a:r>
            <a:r>
              <a:rPr lang="en-US" sz="2200" b="1" dirty="0"/>
              <a:t>fully supported</a:t>
            </a:r>
            <a:r>
              <a:rPr lang="en-US" sz="2200" dirty="0"/>
              <a:t>’ status.</a:t>
            </a:r>
          </a:p>
          <a:p>
            <a:r>
              <a:rPr lang="en-US" sz="2200" dirty="0"/>
              <a:t>Finally, the third proposition </a:t>
            </a:r>
            <a:r>
              <a:rPr lang="en-US" sz="2200" b="1" dirty="0"/>
              <a:t>‘Remote work enables IT functions to respond to demand fluctuations by benefitting from the adaptable and scalable nature of gig work’</a:t>
            </a:r>
            <a:r>
              <a:rPr lang="en-US" sz="2200" dirty="0"/>
              <a:t> can be assigned a </a:t>
            </a:r>
            <a:r>
              <a:rPr lang="en-US" sz="2200" b="1" dirty="0"/>
              <a:t>‘mostly supported’</a:t>
            </a:r>
            <a:r>
              <a:rPr lang="en-US" sz="2200" dirty="0"/>
              <a:t> status.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D72C4A-9BA9-2B4C-9E3D-10D3AD7C6E80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259D3FEF-F4BF-40FB-F9B4-6D57E981CBF1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4484CF0B-8073-2FB1-13D9-5EC60E81927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C81FAD1-8634-974B-F427-ED6D6A460AF3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BADA61C-4E52-E485-BA15-4DA31356963D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522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57828-CF96-03BB-C18E-83DF6EC9A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0641644D-4413-4BAF-9DB4-84BD70166D3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DE292-AA6C-F95A-9ADA-FD24BA4C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4AB6-68E6-BB2B-303F-E7DC16B98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49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IT decision-makers can benefit from remote working as a tool for enabling the hiring of gig workers, and that remote work prompts a cost reduction and volume adaptation rationale for hiring gig workers.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New findings: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surprising new finding within this dimension, deviating from previous research (e.g., Umar et al. 2020), was that remote work </a:t>
            </a:r>
            <a:r>
              <a:rPr lang="en-US" b="1" dirty="0"/>
              <a:t>does not seem to impact the quantity </a:t>
            </a:r>
            <a:r>
              <a:rPr lang="en-US" dirty="0"/>
              <a:t>of gig workers hired.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Gig workers are also having more </a:t>
            </a:r>
            <a:r>
              <a:rPr lang="en-US" b="1" dirty="0"/>
              <a:t>permanent roles </a:t>
            </a:r>
            <a:r>
              <a:rPr lang="en-US" dirty="0"/>
              <a:t>in supporting the expansion and growth of the IT functions, calling into question the traditional view in the literature of gig work being comprised of task-based assignments being completed for limited time periods (e.g. Friedman, 2014).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7C9A50-F25A-60D6-5DF5-D2F8F9F281AD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CDBC70DE-A027-7EFD-9D92-FF9E0D0A6236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E36AC252-C3CF-CA45-0283-3B956DDB5649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89B8C08-6179-D958-C377-1FE575FDDA5C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EA8EA4-AC54-5030-5FBB-6BC5DB384D6F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07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ECF70-0377-CC2B-E348-3AED6FABC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B9CB48E2-7C36-EF77-D2D2-1F4E6C0C4CE5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51B103-EF17-D16C-A5C7-282ACB0CE868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8B20F35E-BAE6-6ED5-66E5-AC7409C2A3FA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6ED0D500-A568-2ACD-B9D5-4ECB0800668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2AFA24E-3DF8-27E7-97E3-9FE5A4039642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E662530-DC9E-6ACC-96A9-86A74C36A2D3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F9081AB2-0D8A-B8F3-21F7-992A2627576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Practical Implications</a:t>
            </a:r>
            <a:endParaRPr lang="en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387165-8059-56F1-5369-0A83E3EF6111}"/>
              </a:ext>
            </a:extLst>
          </p:cNvPr>
          <p:cNvSpPr txBox="1">
            <a:spLocks/>
          </p:cNvSpPr>
          <p:nvPr/>
        </p:nvSpPr>
        <p:spPr>
          <a:xfrm>
            <a:off x="990600" y="16796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Remote working can be expected to remain a key component of conducting IT work going forward, including playing a role in the hiring of IT gig workers. </a:t>
            </a:r>
          </a:p>
          <a:p>
            <a:r>
              <a:rPr lang="en-US" sz="2200" dirty="0"/>
              <a:t>IT leadership should ensure their in-house staff have the needed digital tools and skills to cooperate with gig workers remotely to realize the benefits sought. </a:t>
            </a:r>
          </a:p>
          <a:p>
            <a:r>
              <a:rPr lang="en-US" sz="2200" dirty="0"/>
              <a:t>The gig workers themselves are expected to need to retain the ability to work remotely effectively to meet their client organizations’ expectations.</a:t>
            </a:r>
            <a:endParaRPr lang="en-FI" sz="2200" dirty="0"/>
          </a:p>
        </p:txBody>
      </p:sp>
    </p:spTree>
    <p:extLst>
      <p:ext uri="{BB962C8B-B14F-4D97-AF65-F5344CB8AC3E}">
        <p14:creationId xmlns:p14="http://schemas.microsoft.com/office/powerpoint/2010/main" val="275121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1518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(Body)</vt:lpstr>
      <vt:lpstr>Calibri Light</vt:lpstr>
      <vt:lpstr>Noto Sans</vt:lpstr>
      <vt:lpstr>Times New Roman</vt:lpstr>
      <vt:lpstr>Office Theme</vt:lpstr>
      <vt:lpstr>The Impact of Remote Working on the Hiring of Gig Workers in the IT Functions of Large Finnish Companies: A Qualitative Study</vt:lpstr>
      <vt:lpstr>Agenda</vt:lpstr>
      <vt:lpstr>Background</vt:lpstr>
      <vt:lpstr>Topic</vt:lpstr>
      <vt:lpstr>Methodology</vt:lpstr>
      <vt:lpstr>The Data Structure </vt:lpstr>
      <vt:lpstr>Results </vt:lpstr>
      <vt:lpstr>Conclusions </vt:lpstr>
      <vt:lpstr>PowerPoint Presentation</vt:lpstr>
      <vt:lpstr>PowerPoint Presentation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Tarkiainen, Roope</cp:lastModifiedBy>
  <cp:revision>5</cp:revision>
  <dcterms:created xsi:type="dcterms:W3CDTF">2023-10-05T05:13:23Z</dcterms:created>
  <dcterms:modified xsi:type="dcterms:W3CDTF">2025-01-31T09:51:58Z</dcterms:modified>
</cp:coreProperties>
</file>