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Noto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jMq0g5lNKGhy6GHg0yd/e36u7y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NotoSans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NotoSans-italic.fntdata"/><Relationship Id="rId14" Type="http://schemas.openxmlformats.org/officeDocument/2006/relationships/font" Target="fonts/NotoSans-bold.fntdata"/><Relationship Id="rId17" Type="http://customschemas.google.com/relationships/presentationmetadata" Target="metadata"/><Relationship Id="rId16" Type="http://schemas.openxmlformats.org/officeDocument/2006/relationships/font" Target="fonts/Noto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9490ec76f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29490ec76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hyperlink" Target="https://www.google.com/url?sa=i&amp;url=https%3A%2F%2Fwww.legalshield.ca%2Fblog%2Fdo-you-need-an-influencer-to-market-your-business%2F&amp;psig=AOvVaw1ffpMkgyTQv9VbKqkES5yV&amp;ust=1737993781596000&amp;source=images&amp;cd=vfe&amp;opi=89978449&amp;ved=0CBQQjRxqFwoTCNDImMPhk4sDFQAAAAAdAAAAABA5" TargetMode="External"/><Relationship Id="rId5" Type="http://schemas.openxmlformats.org/officeDocument/2006/relationships/hyperlink" Target="https://www.google.com/url?sa=i&amp;url=https%3A%2F%2Fseodigitalgroup.com%2Finfluencer-definition%2F&amp;psig=AOvVaw1ffpMkgyTQv9VbKqkES5yV&amp;ust=1737993781596000&amp;source=images&amp;cd=vfe&amp;opi=89978449&amp;ved=0CBQQjRxqFwoTCNDImMPhk4sDFQAAAAAdAAAAABBJ" TargetMode="External"/><Relationship Id="rId6" Type="http://schemas.openxmlformats.org/officeDocument/2006/relationships/hyperlink" Target="https://www.google.com/url?sa=i&amp;url=https%3A%2F%2Fjaaqob.pl%2Finfluencer-marketing-w-social-media-poznaj-skuteczne-strategie-i-praktyki%2F&amp;psig=AOvVaw1ffpMkgyTQv9VbKqkES5yV&amp;ust=1737993781596000&amp;source=images&amp;cd=vfe&amp;opi=89978449&amp;ved=0CBQQjRxqFwoTCNDImMPhk4sDFQAAAAAdAAAAABBR" TargetMode="External"/><Relationship Id="rId7" Type="http://schemas.openxmlformats.org/officeDocument/2006/relationships/hyperlink" Target="https://tourismregina.com/wp-content/uploads/2024/11/Jordan-Peterson-F-1030x1016.jpg" TargetMode="External"/><Relationship Id="rId8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818807" y="283939"/>
            <a:ext cx="12486807" cy="5262422"/>
          </a:xfrm>
          <a:prstGeom prst="roundRect">
            <a:avLst>
              <a:gd fmla="val 16667" name="adj"/>
            </a:avLst>
          </a:prstGeom>
          <a:solidFill>
            <a:srgbClr val="2DB2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background with blue dots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>
            <p:ph type="ctrTitle"/>
          </p:nvPr>
        </p:nvSpPr>
        <p:spPr>
          <a:xfrm>
            <a:off x="716251" y="966447"/>
            <a:ext cx="8178300" cy="2315700"/>
          </a:xfrm>
          <a:prstGeom prst="rect">
            <a:avLst/>
          </a:prstGeom>
          <a:solidFill>
            <a:srgbClr val="2DB2BB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Rigorous Intellectual or a Manipulative Provocateur? Jordan Peterson’s Rhetorical Navigation of Gender Inequality in Digital Discourse</a:t>
            </a:r>
            <a:endParaRPr b="1"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1898754" y="4628221"/>
            <a:ext cx="5446426" cy="446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Artur Piotr Cedzich, University of Opole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8188721" y="5655295"/>
            <a:ext cx="3566160" cy="1209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Second Annual FORTHEM conference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DB2BB"/>
                </a:solidFill>
                <a:latin typeface="Noto Sans"/>
                <a:ea typeface="Noto Sans"/>
                <a:cs typeface="Noto Sans"/>
                <a:sym typeface="Noto Sans"/>
              </a:rPr>
              <a:t>FORTHEM – Connecting Worlds of Science and Society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US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January 29-31, 2025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map of europe with black dots&#10;&#10;Description automatically generated"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6911" y="5735637"/>
            <a:ext cx="2160270" cy="96774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-1" y="6100997"/>
            <a:ext cx="5787827" cy="248212"/>
          </a:xfrm>
          <a:prstGeom prst="roundRect">
            <a:avLst>
              <a:gd fmla="val 16667" name="adj"/>
            </a:avLst>
          </a:prstGeom>
          <a:solidFill>
            <a:srgbClr val="2DB2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1836422" y="6100997"/>
            <a:ext cx="393501" cy="254051"/>
          </a:xfrm>
          <a:prstGeom prst="roundRect">
            <a:avLst>
              <a:gd fmla="val 16667" name="adj"/>
            </a:avLst>
          </a:prstGeom>
          <a:solidFill>
            <a:srgbClr val="2DB2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140700" y="2917450"/>
            <a:ext cx="3479049" cy="343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94549" y="656404"/>
            <a:ext cx="3566149" cy="4465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background with blue dots" id="98" name="Google Shape;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3059" y="-2293872"/>
            <a:ext cx="10957809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7"/>
          <p:cNvSpPr txBox="1"/>
          <p:nvPr>
            <p:ph type="title"/>
          </p:nvPr>
        </p:nvSpPr>
        <p:spPr>
          <a:xfrm>
            <a:off x="3433825" y="0"/>
            <a:ext cx="64788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esearch questions and rationale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3000"/>
          </a:p>
        </p:txBody>
      </p:sp>
      <p:grpSp>
        <p:nvGrpSpPr>
          <p:cNvPr id="100" name="Google Shape;100;p7"/>
          <p:cNvGrpSpPr/>
          <p:nvPr/>
        </p:nvGrpSpPr>
        <p:grpSpPr>
          <a:xfrm>
            <a:off x="-1" y="5655295"/>
            <a:ext cx="12230023" cy="1209000"/>
            <a:chOff x="-1" y="5655295"/>
            <a:chExt cx="12230023" cy="1209000"/>
          </a:xfrm>
        </p:grpSpPr>
        <p:sp>
          <p:nvSpPr>
            <p:cNvPr id="101" name="Google Shape;101;p7"/>
            <p:cNvSpPr txBox="1"/>
            <p:nvPr/>
          </p:nvSpPr>
          <p:spPr>
            <a:xfrm>
              <a:off x="8188721" y="5655295"/>
              <a:ext cx="3566100" cy="12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Second Annual FORTHEM conference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2DB2BB"/>
                  </a:solidFill>
                  <a:latin typeface="Noto Sans"/>
                  <a:ea typeface="Noto Sans"/>
                  <a:cs typeface="Noto Sans"/>
                  <a:sym typeface="Noto Sans"/>
                </a:rPr>
                <a:t>FORTHEM – Connecting Worlds of Science and Society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1" lang="en-US" sz="14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January 29-31, 2025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map of europe with black dots&#10;&#10;Description automatically generated" id="102" name="Google Shape;102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7"/>
            <p:cNvSpPr/>
            <p:nvPr/>
          </p:nvSpPr>
          <p:spPr>
            <a:xfrm>
              <a:off x="-1" y="6100997"/>
              <a:ext cx="5787900" cy="248100"/>
            </a:xfrm>
            <a:prstGeom prst="roundRect">
              <a:avLst>
                <a:gd fmla="val 16667" name="adj"/>
              </a:avLst>
            </a:prstGeom>
            <a:solidFill>
              <a:srgbClr val="2DB2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11836422" y="6100997"/>
              <a:ext cx="393600" cy="254100"/>
            </a:xfrm>
            <a:prstGeom prst="roundRect">
              <a:avLst>
                <a:gd fmla="val 16667" name="adj"/>
              </a:avLst>
            </a:prstGeom>
            <a:solidFill>
              <a:srgbClr val="2DB2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7"/>
          <p:cNvSpPr txBox="1"/>
          <p:nvPr/>
        </p:nvSpPr>
        <p:spPr>
          <a:xfrm>
            <a:off x="570300" y="548275"/>
            <a:ext cx="11621700" cy="49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1. What </a:t>
            </a:r>
            <a:r>
              <a:rPr b="1" lang="en-US" sz="1800">
                <a:solidFill>
                  <a:schemeClr val="dk1"/>
                </a:solidFill>
              </a:rPr>
              <a:t>dominant </a:t>
            </a:r>
            <a:r>
              <a:rPr lang="en-US" sz="1800">
                <a:solidFill>
                  <a:schemeClr val="dk1"/>
                </a:solidFill>
              </a:rPr>
              <a:t>patterns of discursive and rhetorical </a:t>
            </a:r>
            <a:r>
              <a:rPr b="1" lang="en-US" sz="1800">
                <a:solidFill>
                  <a:schemeClr val="dk1"/>
                </a:solidFill>
              </a:rPr>
              <a:t>strategies </a:t>
            </a:r>
            <a:r>
              <a:rPr lang="en-US" sz="1800">
                <a:solidFill>
                  <a:schemeClr val="dk1"/>
                </a:solidFill>
              </a:rPr>
              <a:t>can be identified?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2. How do these identified patterns </a:t>
            </a:r>
            <a:r>
              <a:rPr b="1" lang="en-US" sz="1800">
                <a:solidFill>
                  <a:schemeClr val="dk1"/>
                </a:solidFill>
              </a:rPr>
              <a:t>influence </a:t>
            </a:r>
            <a:r>
              <a:rPr lang="en-US" sz="1800">
                <a:solidFill>
                  <a:schemeClr val="dk1"/>
                </a:solidFill>
              </a:rPr>
              <a:t>the persuasive </a:t>
            </a:r>
            <a:r>
              <a:rPr b="1" lang="en-US" sz="1800">
                <a:solidFill>
                  <a:schemeClr val="dk1"/>
                </a:solidFill>
              </a:rPr>
              <a:t>construction </a:t>
            </a:r>
            <a:r>
              <a:rPr lang="en-US" sz="1800">
                <a:solidFill>
                  <a:schemeClr val="dk1"/>
                </a:solidFill>
              </a:rPr>
              <a:t>of the influencer’s </a:t>
            </a:r>
            <a:r>
              <a:rPr b="1" lang="en-US" sz="1800">
                <a:solidFill>
                  <a:schemeClr val="dk1"/>
                </a:solidFill>
              </a:rPr>
              <a:t>persona</a:t>
            </a:r>
            <a:r>
              <a:rPr lang="en-US" sz="1800">
                <a:solidFill>
                  <a:schemeClr val="dk1"/>
                </a:solidFill>
              </a:rPr>
              <a:t>?</a:t>
            </a:r>
            <a:br>
              <a:rPr lang="en-US" sz="1800">
                <a:solidFill>
                  <a:schemeClr val="dk1"/>
                </a:solidFill>
              </a:rPr>
            </a:b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3. Influencer discourses </a:t>
            </a:r>
            <a:r>
              <a:rPr b="1" lang="en-US" sz="1800">
                <a:solidFill>
                  <a:schemeClr val="dk1"/>
                </a:solidFill>
              </a:rPr>
              <a:t>shape </a:t>
            </a:r>
            <a:r>
              <a:rPr lang="en-US" sz="1800">
                <a:solidFill>
                  <a:schemeClr val="dk1"/>
                </a:solidFill>
              </a:rPr>
              <a:t>our </a:t>
            </a:r>
            <a:r>
              <a:rPr b="1" lang="en-US" sz="1800">
                <a:solidFill>
                  <a:schemeClr val="dk1"/>
                </a:solidFill>
              </a:rPr>
              <a:t>understanding</a:t>
            </a:r>
            <a:r>
              <a:rPr lang="en-US" sz="1800">
                <a:solidFill>
                  <a:schemeClr val="dk1"/>
                </a:solidFill>
              </a:rPr>
              <a:t> of gender (in)equality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4. Influencer discourses </a:t>
            </a:r>
            <a:r>
              <a:rPr b="1" lang="en-US" sz="1800">
                <a:solidFill>
                  <a:schemeClr val="dk1"/>
                </a:solidFill>
              </a:rPr>
              <a:t>legitimate actions </a:t>
            </a:r>
            <a:r>
              <a:rPr lang="en-US" sz="1800">
                <a:solidFill>
                  <a:schemeClr val="dk1"/>
                </a:solidFill>
              </a:rPr>
              <a:t>with direct </a:t>
            </a:r>
            <a:r>
              <a:rPr b="1" lang="en-US" sz="1800">
                <a:solidFill>
                  <a:schemeClr val="dk1"/>
                </a:solidFill>
              </a:rPr>
              <a:t>impact</a:t>
            </a:r>
            <a:r>
              <a:rPr lang="en-US" sz="1800">
                <a:solidFill>
                  <a:schemeClr val="dk1"/>
                </a:solidFill>
              </a:rPr>
              <a:t> on our lives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5. Influencer discourses </a:t>
            </a:r>
            <a:r>
              <a:rPr b="1" lang="en-US" sz="1800">
                <a:solidFill>
                  <a:schemeClr val="dk1"/>
                </a:solidFill>
              </a:rPr>
              <a:t>reflect </a:t>
            </a:r>
            <a:r>
              <a:rPr lang="en-US" sz="1800">
                <a:solidFill>
                  <a:schemeClr val="dk1"/>
                </a:solidFill>
              </a:rPr>
              <a:t>and </a:t>
            </a:r>
            <a:r>
              <a:rPr b="1" lang="en-US" sz="1800">
                <a:solidFill>
                  <a:schemeClr val="dk1"/>
                </a:solidFill>
              </a:rPr>
              <a:t>shape </a:t>
            </a:r>
            <a:r>
              <a:rPr lang="en-US" sz="1800">
                <a:solidFill>
                  <a:schemeClr val="dk1"/>
                </a:solidFill>
              </a:rPr>
              <a:t>our understanding of our </a:t>
            </a:r>
            <a:r>
              <a:rPr b="1" lang="en-US" sz="1800">
                <a:solidFill>
                  <a:schemeClr val="dk1"/>
                </a:solidFill>
              </a:rPr>
              <a:t>society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15900" y="1421762"/>
            <a:ext cx="3214124" cy="3214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background with blue dots"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3059" y="-2293872"/>
            <a:ext cx="10957809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>
            <p:ph type="title"/>
          </p:nvPr>
        </p:nvSpPr>
        <p:spPr>
          <a:xfrm>
            <a:off x="2813825" y="126025"/>
            <a:ext cx="74919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Dataset and… who is Jordan Peterson? 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5"/>
          <p:cNvGrpSpPr/>
          <p:nvPr/>
        </p:nvGrpSpPr>
        <p:grpSpPr>
          <a:xfrm>
            <a:off x="-1" y="5655295"/>
            <a:ext cx="12230023" cy="1209000"/>
            <a:chOff x="-1" y="5655295"/>
            <a:chExt cx="12230023" cy="1209000"/>
          </a:xfrm>
        </p:grpSpPr>
        <p:sp>
          <p:nvSpPr>
            <p:cNvPr id="114" name="Google Shape;114;p5"/>
            <p:cNvSpPr txBox="1"/>
            <p:nvPr/>
          </p:nvSpPr>
          <p:spPr>
            <a:xfrm>
              <a:off x="8188721" y="5655295"/>
              <a:ext cx="3566100" cy="12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Second Annual FORTHEM conference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2DB2BB"/>
                  </a:solidFill>
                  <a:latin typeface="Noto Sans"/>
                  <a:ea typeface="Noto Sans"/>
                  <a:cs typeface="Noto Sans"/>
                  <a:sym typeface="Noto Sans"/>
                </a:rPr>
                <a:t>FORTHEM – Connecting Worlds of Science and Society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1" lang="en-US" sz="14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January 29-31, 2025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map of europe with black dots&#10;&#10;Description automatically generated" id="115" name="Google Shape;115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5"/>
            <p:cNvSpPr/>
            <p:nvPr/>
          </p:nvSpPr>
          <p:spPr>
            <a:xfrm>
              <a:off x="-1" y="6100997"/>
              <a:ext cx="5787900" cy="248100"/>
            </a:xfrm>
            <a:prstGeom prst="roundRect">
              <a:avLst>
                <a:gd fmla="val 16667" name="adj"/>
              </a:avLst>
            </a:prstGeom>
            <a:solidFill>
              <a:srgbClr val="2DB2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11836422" y="6100997"/>
              <a:ext cx="393600" cy="254100"/>
            </a:xfrm>
            <a:prstGeom prst="roundRect">
              <a:avLst>
                <a:gd fmla="val 16667" name="adj"/>
              </a:avLst>
            </a:prstGeom>
            <a:solidFill>
              <a:srgbClr val="2DB2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5"/>
          <p:cNvSpPr txBox="1"/>
          <p:nvPr/>
        </p:nvSpPr>
        <p:spPr>
          <a:xfrm>
            <a:off x="734550" y="783025"/>
            <a:ext cx="11199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1.</a:t>
            </a:r>
            <a:r>
              <a:rPr b="1" lang="en-US" sz="1800">
                <a:solidFill>
                  <a:schemeClr val="dk1"/>
                </a:solidFill>
              </a:rPr>
              <a:t> Dataset</a:t>
            </a:r>
            <a:r>
              <a:rPr lang="en-US" sz="1800">
                <a:solidFill>
                  <a:schemeClr val="dk1"/>
                </a:solidFill>
              </a:rPr>
              <a:t>: 2 Interviews with Cathy Newman (Channel 4, 2018) and Helen Lewis (British GQ, 2018)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2. </a:t>
            </a:r>
            <a:r>
              <a:rPr b="1" lang="en-US" sz="1800">
                <a:solidFill>
                  <a:schemeClr val="dk1"/>
                </a:solidFill>
              </a:rPr>
              <a:t>Corpus criteria</a:t>
            </a:r>
            <a:r>
              <a:rPr lang="en-US" sz="1800">
                <a:solidFill>
                  <a:schemeClr val="dk1"/>
                </a:solidFill>
              </a:rPr>
              <a:t>: 1) parameter of popularity, 2) thematic parameter of feminism, 3) parameter of discursive and rhetoric strategies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3. </a:t>
            </a:r>
            <a:r>
              <a:rPr b="1" lang="en-US" sz="1800">
                <a:solidFill>
                  <a:schemeClr val="dk1"/>
                </a:solidFill>
              </a:rPr>
              <a:t>Methodology:</a:t>
            </a:r>
            <a:r>
              <a:rPr lang="en-US" sz="1800">
                <a:solidFill>
                  <a:schemeClr val="dk1"/>
                </a:solidFill>
              </a:rPr>
              <a:t> Critical Discourse Analysis (</a:t>
            </a:r>
            <a:r>
              <a:rPr b="1" lang="en-US" sz="1800">
                <a:solidFill>
                  <a:schemeClr val="dk1"/>
                </a:solidFill>
              </a:rPr>
              <a:t>CDA</a:t>
            </a:r>
            <a:r>
              <a:rPr lang="en-US" sz="1800">
                <a:solidFill>
                  <a:schemeClr val="dk1"/>
                </a:solidFill>
              </a:rPr>
              <a:t>; Eemeren, 2010; Fairclough &amp; Fairclough 2012), </a:t>
            </a:r>
            <a:r>
              <a:rPr b="1" lang="en-US" sz="1800">
                <a:solidFill>
                  <a:schemeClr val="dk1"/>
                </a:solidFill>
              </a:rPr>
              <a:t>Neo-Aristotelian rhetoric</a:t>
            </a:r>
            <a:r>
              <a:rPr lang="en-US" sz="1800">
                <a:solidFill>
                  <a:schemeClr val="dk1"/>
                </a:solidFill>
              </a:rPr>
              <a:t> (Perelman &amp; Olbrechts-Tyteca 1969; Burke 1969)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4. Jordan Peterson is a Canadian </a:t>
            </a:r>
            <a:r>
              <a:rPr b="1" lang="en-US" sz="1800">
                <a:solidFill>
                  <a:schemeClr val="dk1"/>
                </a:solidFill>
              </a:rPr>
              <a:t>psychologist</a:t>
            </a:r>
            <a:r>
              <a:rPr lang="en-US" sz="1800">
                <a:solidFill>
                  <a:schemeClr val="dk1"/>
                </a:solidFill>
              </a:rPr>
              <a:t>, </a:t>
            </a:r>
            <a:r>
              <a:rPr b="1" lang="en-US" sz="1800">
                <a:solidFill>
                  <a:schemeClr val="dk1"/>
                </a:solidFill>
              </a:rPr>
              <a:t>educator</a:t>
            </a:r>
            <a:r>
              <a:rPr lang="en-US" sz="1800">
                <a:solidFill>
                  <a:schemeClr val="dk1"/>
                </a:solidFill>
              </a:rPr>
              <a:t>, and bestselling </a:t>
            </a:r>
            <a:r>
              <a:rPr b="1" lang="en-US" sz="1800">
                <a:solidFill>
                  <a:schemeClr val="dk1"/>
                </a:solidFill>
              </a:rPr>
              <a:t>author </a:t>
            </a:r>
            <a:r>
              <a:rPr lang="en-US" sz="1800">
                <a:solidFill>
                  <a:schemeClr val="dk1"/>
                </a:solidFill>
              </a:rPr>
              <a:t>on topics related to </a:t>
            </a:r>
            <a:r>
              <a:rPr b="1" lang="en-US" sz="1800">
                <a:solidFill>
                  <a:schemeClr val="dk1"/>
                </a:solidFill>
              </a:rPr>
              <a:t>existentialism</a:t>
            </a:r>
            <a:r>
              <a:rPr lang="en-US" sz="1800">
                <a:solidFill>
                  <a:schemeClr val="dk1"/>
                </a:solidFill>
              </a:rPr>
              <a:t>, </a:t>
            </a:r>
            <a:r>
              <a:rPr b="1" lang="en-US" sz="1800">
                <a:solidFill>
                  <a:schemeClr val="dk1"/>
                </a:solidFill>
              </a:rPr>
              <a:t>personality</a:t>
            </a:r>
            <a:r>
              <a:rPr lang="en-US" sz="1800">
                <a:solidFill>
                  <a:schemeClr val="dk1"/>
                </a:solidFill>
              </a:rPr>
              <a:t>, society. Regarded as a</a:t>
            </a:r>
            <a:r>
              <a:rPr b="1" lang="en-US" sz="1800">
                <a:solidFill>
                  <a:schemeClr val="dk1"/>
                </a:solidFill>
              </a:rPr>
              <a:t> </a:t>
            </a:r>
            <a:r>
              <a:rPr b="1" i="1" lang="en-US" sz="1800">
                <a:solidFill>
                  <a:schemeClr val="dk1"/>
                </a:solidFill>
              </a:rPr>
              <a:t>public intellectual</a:t>
            </a:r>
            <a:r>
              <a:rPr b="1" lang="en-US" sz="1800">
                <a:solidFill>
                  <a:schemeClr val="dk1"/>
                </a:solidFill>
              </a:rPr>
              <a:t> </a:t>
            </a:r>
            <a:r>
              <a:rPr lang="en-US" sz="1800">
                <a:solidFill>
                  <a:schemeClr val="dk1"/>
                </a:solidFill>
              </a:rPr>
              <a:t>due to his frequent appearances in the media, lectures, and social media engagement have earned him both supporters and critics.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background with blue dots" id="123" name="Google Shape;1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>
            <p:ph type="title"/>
          </p:nvPr>
        </p:nvSpPr>
        <p:spPr>
          <a:xfrm>
            <a:off x="2853700" y="23225"/>
            <a:ext cx="67452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Strategies employed by other influencers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4"/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26" name="Google Shape;126;p4"/>
            <p:cNvSpPr txBox="1"/>
            <p:nvPr/>
          </p:nvSpPr>
          <p:spPr>
            <a:xfrm>
              <a:off x="8188721" y="5655295"/>
              <a:ext cx="3566160" cy="12091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Second Annual FORTHEM conference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2DB2BB"/>
                  </a:solidFill>
                  <a:latin typeface="Noto Sans"/>
                  <a:ea typeface="Noto Sans"/>
                  <a:cs typeface="Noto Sans"/>
                  <a:sym typeface="Noto Sans"/>
                </a:rPr>
                <a:t>FORTHEM – Connecting Worlds of Science and Society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1" lang="en-US" sz="14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January 29-31, 2025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map of europe with black dots&#10;&#10;Description automatically generated" id="127" name="Google Shape;127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4"/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>
                <a:gd fmla="val 16667" name="adj"/>
              </a:avLst>
            </a:prstGeom>
            <a:solidFill>
              <a:srgbClr val="2DB2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>
                <a:gd fmla="val 16667" name="adj"/>
              </a:avLst>
            </a:prstGeom>
            <a:solidFill>
              <a:srgbClr val="2DB2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4"/>
          <p:cNvSpPr txBox="1"/>
          <p:nvPr/>
        </p:nvSpPr>
        <p:spPr>
          <a:xfrm>
            <a:off x="898700" y="727925"/>
            <a:ext cx="11563800" cy="50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US" sz="1800">
                <a:solidFill>
                  <a:schemeClr val="dk1"/>
                </a:solidFill>
              </a:rPr>
              <a:t>A</a:t>
            </a:r>
            <a:r>
              <a:rPr b="1" lang="en-US" sz="1800">
                <a:solidFill>
                  <a:schemeClr val="dk1"/>
                </a:solidFill>
              </a:rPr>
              <a:t>doption </a:t>
            </a:r>
            <a:r>
              <a:rPr lang="en-US" sz="1800">
                <a:solidFill>
                  <a:schemeClr val="dk1"/>
                </a:solidFill>
              </a:rPr>
              <a:t>of “traditional”  mainstream media </a:t>
            </a:r>
            <a:r>
              <a:rPr b="1" lang="en-US" sz="1800">
                <a:solidFill>
                  <a:schemeClr val="dk1"/>
                </a:solidFill>
              </a:rPr>
              <a:t>roles</a:t>
            </a:r>
            <a:r>
              <a:rPr lang="en-US" sz="1800">
                <a:solidFill>
                  <a:schemeClr val="dk1"/>
                </a:solidFill>
              </a:rPr>
              <a:t> (e.g </a:t>
            </a:r>
            <a:r>
              <a:rPr b="1" lang="en-US" sz="1800">
                <a:solidFill>
                  <a:schemeClr val="dk1"/>
                </a:solidFill>
              </a:rPr>
              <a:t>delivering news</a:t>
            </a:r>
            <a:r>
              <a:rPr lang="en-US" sz="1800">
                <a:solidFill>
                  <a:schemeClr val="dk1"/>
                </a:solidFill>
              </a:rPr>
              <a:t>, </a:t>
            </a:r>
            <a:r>
              <a:rPr b="1" lang="en-US" sz="1800">
                <a:solidFill>
                  <a:schemeClr val="dk1"/>
                </a:solidFill>
              </a:rPr>
              <a:t>interviewing</a:t>
            </a:r>
            <a:r>
              <a:rPr lang="en-US" sz="18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US" sz="1800">
                <a:solidFill>
                  <a:schemeClr val="dk1"/>
                </a:solidFill>
              </a:rPr>
              <a:t>Linguistic</a:t>
            </a:r>
            <a:r>
              <a:rPr lang="en-US" sz="1800">
                <a:solidFill>
                  <a:schemeClr val="dk1"/>
                </a:solidFill>
              </a:rPr>
              <a:t>: imperatives, repetition, praise, deictic expressions (</a:t>
            </a:r>
            <a:r>
              <a:rPr i="1" lang="en-US" sz="1800">
                <a:solidFill>
                  <a:schemeClr val="dk1"/>
                </a:solidFill>
              </a:rPr>
              <a:t>this, that, these, those, now, then, here</a:t>
            </a:r>
            <a:r>
              <a:rPr lang="en-US" sz="1800">
                <a:solidFill>
                  <a:schemeClr val="dk1"/>
                </a:solidFill>
              </a:rPr>
              <a:t>) for inclusion and exclusion, allusions, slanguage, prayer: </a:t>
            </a:r>
            <a:r>
              <a:rPr b="1" lang="en-US" sz="1800">
                <a:solidFill>
                  <a:schemeClr val="dk1"/>
                </a:solidFill>
              </a:rPr>
              <a:t>youth-focused</a:t>
            </a:r>
            <a:r>
              <a:rPr lang="en-US" sz="1800">
                <a:solidFill>
                  <a:schemeClr val="dk1"/>
                </a:solidFill>
              </a:rPr>
              <a:t> (</a:t>
            </a: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</a:rPr>
              <a:t>Balagun &amp; Akano, 2021</a:t>
            </a:r>
            <a:r>
              <a:rPr lang="en-US" sz="1800">
                <a:solidFill>
                  <a:schemeClr val="dk1"/>
                </a:solidFill>
              </a:rPr>
              <a:t>)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US" sz="1800">
                <a:solidFill>
                  <a:schemeClr val="dk1"/>
                </a:solidFill>
              </a:rPr>
              <a:t>Stylistic ambiguity</a:t>
            </a:r>
            <a:r>
              <a:rPr lang="en-US" sz="1800">
                <a:solidFill>
                  <a:schemeClr val="dk1"/>
                </a:solidFill>
              </a:rPr>
              <a:t>, therefore evading platform regulations and fact-checkers (Soriano &amp; Gaw, 2022)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Casual, inclusive language, narratives (Prudencio et al. 2023), </a:t>
            </a:r>
            <a:r>
              <a:rPr b="1" lang="en-US" sz="1800">
                <a:solidFill>
                  <a:schemeClr val="dk1"/>
                </a:solidFill>
              </a:rPr>
              <a:t>calls to action </a:t>
            </a:r>
            <a:r>
              <a:rPr lang="en-US" sz="1800">
                <a:solidFill>
                  <a:schemeClr val="dk1"/>
                </a:solidFill>
              </a:rPr>
              <a:t>(Nnaemeka &amp; Udoh, 2024), </a:t>
            </a:r>
            <a:r>
              <a:rPr b="1" lang="en-US" sz="1800">
                <a:solidFill>
                  <a:schemeClr val="dk1"/>
                </a:solidFill>
              </a:rPr>
              <a:t>emoji </a:t>
            </a:r>
            <a:r>
              <a:rPr lang="en-US" sz="1800">
                <a:solidFill>
                  <a:schemeClr val="dk1"/>
                </a:solidFill>
              </a:rPr>
              <a:t>use (Ge &amp; Gretzel, 2018) to produce a relatable persona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6925" y="4167375"/>
            <a:ext cx="3264225" cy="187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2525" y="4118700"/>
            <a:ext cx="3066175" cy="19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37450" y="4118700"/>
            <a:ext cx="3819228" cy="143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background with blue dots" id="138" name="Google Shape;138;g329490ec76f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3059" y="-2293872"/>
            <a:ext cx="10957809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329490ec76f_0_8"/>
          <p:cNvSpPr txBox="1"/>
          <p:nvPr>
            <p:ph type="title"/>
          </p:nvPr>
        </p:nvSpPr>
        <p:spPr>
          <a:xfrm>
            <a:off x="1673000" y="162500"/>
            <a:ext cx="83718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and… strategies found in Peterson’s discourse</a:t>
            </a:r>
            <a:endParaRPr b="1" i="1" sz="3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" name="Google Shape;140;g329490ec76f_0_8"/>
          <p:cNvGrpSpPr/>
          <p:nvPr/>
        </p:nvGrpSpPr>
        <p:grpSpPr>
          <a:xfrm>
            <a:off x="-1" y="5655295"/>
            <a:ext cx="12230023" cy="1204800"/>
            <a:chOff x="-1" y="5655295"/>
            <a:chExt cx="12230023" cy="1204800"/>
          </a:xfrm>
        </p:grpSpPr>
        <p:sp>
          <p:nvSpPr>
            <p:cNvPr id="141" name="Google Shape;141;g329490ec76f_0_8"/>
            <p:cNvSpPr txBox="1"/>
            <p:nvPr/>
          </p:nvSpPr>
          <p:spPr>
            <a:xfrm>
              <a:off x="8188721" y="5655295"/>
              <a:ext cx="3566100" cy="12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Second Annual FORTHEM conference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2DB2BB"/>
                  </a:solidFill>
                  <a:latin typeface="Noto Sans"/>
                  <a:ea typeface="Noto Sans"/>
                  <a:cs typeface="Noto Sans"/>
                  <a:sym typeface="Noto Sans"/>
                </a:rPr>
                <a:t>FORTHEM – Connecting Worlds of Science and Society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1" lang="en-US" sz="14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January 29-31, 2025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map of europe with black dots&#10;&#10;Description automatically generated" id="142" name="Google Shape;142;g329490ec76f_0_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g329490ec76f_0_8"/>
            <p:cNvSpPr/>
            <p:nvPr/>
          </p:nvSpPr>
          <p:spPr>
            <a:xfrm>
              <a:off x="-1" y="6100997"/>
              <a:ext cx="5787900" cy="248100"/>
            </a:xfrm>
            <a:prstGeom prst="roundRect">
              <a:avLst>
                <a:gd fmla="val 16667" name="adj"/>
              </a:avLst>
            </a:prstGeom>
            <a:solidFill>
              <a:srgbClr val="2DB2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g329490ec76f_0_8"/>
            <p:cNvSpPr/>
            <p:nvPr/>
          </p:nvSpPr>
          <p:spPr>
            <a:xfrm>
              <a:off x="11836422" y="6100997"/>
              <a:ext cx="393600" cy="254100"/>
            </a:xfrm>
            <a:prstGeom prst="roundRect">
              <a:avLst>
                <a:gd fmla="val 16667" name="adj"/>
              </a:avLst>
            </a:prstGeom>
            <a:solidFill>
              <a:srgbClr val="2DB2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g329490ec76f_0_8"/>
          <p:cNvSpPr txBox="1"/>
          <p:nvPr/>
        </p:nvSpPr>
        <p:spPr>
          <a:xfrm>
            <a:off x="742788" y="1019725"/>
            <a:ext cx="107064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1. </a:t>
            </a:r>
            <a:r>
              <a:rPr b="1" lang="en-US" sz="1800">
                <a:solidFill>
                  <a:schemeClr val="dk1"/>
                </a:solidFill>
              </a:rPr>
              <a:t>Life as a game metaphor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Framing life as a structured yet flexible chess game, where </a:t>
            </a:r>
            <a:r>
              <a:rPr b="1" lang="en-US" sz="1800">
                <a:solidFill>
                  <a:schemeClr val="dk1"/>
                </a:solidFill>
              </a:rPr>
              <a:t>rules </a:t>
            </a:r>
            <a:r>
              <a:rPr lang="en-US" sz="1800">
                <a:solidFill>
                  <a:schemeClr val="dk1"/>
                </a:solidFill>
              </a:rPr>
              <a:t>provide </a:t>
            </a:r>
            <a:r>
              <a:rPr b="1" lang="en-US" sz="1800">
                <a:solidFill>
                  <a:schemeClr val="dk1"/>
                </a:solidFill>
              </a:rPr>
              <a:t>order</a:t>
            </a:r>
            <a:r>
              <a:rPr lang="en-US" sz="1800">
                <a:solidFill>
                  <a:schemeClr val="dk1"/>
                </a:solidFill>
              </a:rPr>
              <a:t>, but </a:t>
            </a:r>
            <a:br>
              <a:rPr lang="en-US" sz="1800">
                <a:solidFill>
                  <a:schemeClr val="dk1"/>
                </a:solidFill>
              </a:rPr>
            </a:br>
            <a:r>
              <a:rPr b="1" lang="en-US" sz="1800">
                <a:solidFill>
                  <a:schemeClr val="dk1"/>
                </a:solidFill>
              </a:rPr>
              <a:t>individuals keep the power</a:t>
            </a:r>
            <a:r>
              <a:rPr lang="en-US" sz="1800">
                <a:solidFill>
                  <a:schemeClr val="dk1"/>
                </a:solidFill>
              </a:rPr>
              <a:t> to make decisions (individuals planning moves ahead).</a:t>
            </a:r>
            <a:br>
              <a:rPr lang="en-US" sz="1800">
                <a:solidFill>
                  <a:schemeClr val="dk1"/>
                </a:solidFill>
              </a:rPr>
            </a:br>
            <a:r>
              <a:rPr b="1" lang="en-US" sz="1800">
                <a:solidFill>
                  <a:schemeClr val="dk1"/>
                </a:solidFill>
              </a:rPr>
              <a:t>Image </a:t>
            </a:r>
            <a:r>
              <a:rPr lang="en-US" sz="1800">
                <a:solidFill>
                  <a:schemeClr val="dk1"/>
                </a:solidFill>
              </a:rPr>
              <a:t>of an intellectual mentor encouraging careful, calculated thinking, yet within 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systemic hierarchies.</a:t>
            </a:r>
            <a:br>
              <a:rPr lang="en-US" sz="1800">
                <a:solidFill>
                  <a:schemeClr val="dk1"/>
                </a:solidFill>
              </a:rPr>
            </a:br>
            <a:br>
              <a:rPr lang="en-US" sz="1800">
                <a:solidFill>
                  <a:schemeClr val="dk1"/>
                </a:solidFill>
              </a:rPr>
            </a:b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2. </a:t>
            </a:r>
            <a:r>
              <a:rPr b="1" lang="en-US" sz="1800">
                <a:solidFill>
                  <a:schemeClr val="dk1"/>
                </a:solidFill>
              </a:rPr>
              <a:t>Psychological reframing of gender pay gap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Gender pay gap linked to traits like </a:t>
            </a:r>
            <a:r>
              <a:rPr i="1" lang="en-US" sz="1800">
                <a:solidFill>
                  <a:schemeClr val="dk1"/>
                </a:solidFill>
              </a:rPr>
              <a:t>agreeableness</a:t>
            </a:r>
            <a:r>
              <a:rPr lang="en-US" sz="1800">
                <a:solidFill>
                  <a:schemeClr val="dk1"/>
                </a:solidFill>
              </a:rPr>
              <a:t>, presented as more common 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among women and influencing their career paths and salary negotiations. Contrasts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with </a:t>
            </a:r>
            <a:r>
              <a:rPr b="1" lang="en-US" sz="1800">
                <a:solidFill>
                  <a:schemeClr val="dk1"/>
                </a:solidFill>
              </a:rPr>
              <a:t>feminist claims</a:t>
            </a:r>
            <a:r>
              <a:rPr lang="en-US" sz="1800">
                <a:solidFill>
                  <a:schemeClr val="dk1"/>
                </a:solidFill>
              </a:rPr>
              <a:t> that attribute the </a:t>
            </a:r>
            <a:r>
              <a:rPr b="1" lang="en-US" sz="1800">
                <a:solidFill>
                  <a:schemeClr val="dk1"/>
                </a:solidFill>
              </a:rPr>
              <a:t>gap </a:t>
            </a:r>
            <a:r>
              <a:rPr lang="en-US" sz="1800">
                <a:solidFill>
                  <a:schemeClr val="dk1"/>
                </a:solidFill>
              </a:rPr>
              <a:t>to </a:t>
            </a:r>
            <a:r>
              <a:rPr b="1" lang="en-US" sz="1800">
                <a:solidFill>
                  <a:schemeClr val="dk1"/>
                </a:solidFill>
              </a:rPr>
              <a:t>patriarchal </a:t>
            </a:r>
            <a:r>
              <a:rPr lang="en-US" sz="1800">
                <a:solidFill>
                  <a:schemeClr val="dk1"/>
                </a:solidFill>
              </a:rPr>
              <a:t>oppression. Projection of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psychological </a:t>
            </a:r>
            <a:r>
              <a:rPr b="1" lang="en-US" sz="1800">
                <a:solidFill>
                  <a:schemeClr val="dk1"/>
                </a:solidFill>
              </a:rPr>
              <a:t>expertise </a:t>
            </a:r>
            <a:r>
              <a:rPr lang="en-US" sz="1800">
                <a:solidFill>
                  <a:schemeClr val="dk1"/>
                </a:solidFill>
              </a:rPr>
              <a:t>to </a:t>
            </a:r>
            <a:r>
              <a:rPr b="1" lang="en-US" sz="1800">
                <a:solidFill>
                  <a:schemeClr val="dk1"/>
                </a:solidFill>
              </a:rPr>
              <a:t>challenge </a:t>
            </a:r>
            <a:r>
              <a:rPr lang="en-US" sz="1800">
                <a:solidFill>
                  <a:schemeClr val="dk1"/>
                </a:solidFill>
              </a:rPr>
              <a:t>his opponents</a:t>
            </a:r>
            <a:r>
              <a:rPr b="1" lang="en-US" sz="1800">
                <a:solidFill>
                  <a:schemeClr val="dk1"/>
                </a:solidFill>
              </a:rPr>
              <a:t> positions</a:t>
            </a:r>
            <a:r>
              <a:rPr lang="en-US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46" name="Google Shape;146;g329490ec76f_0_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87250" y="1204925"/>
            <a:ext cx="2737343" cy="36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background with blue dots" id="151" name="Google Shape;15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3059" y="-2293872"/>
            <a:ext cx="10957809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"/>
          <p:cNvSpPr txBox="1"/>
          <p:nvPr>
            <p:ph type="title"/>
          </p:nvPr>
        </p:nvSpPr>
        <p:spPr>
          <a:xfrm>
            <a:off x="1112600" y="0"/>
            <a:ext cx="104424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and… strategies found in Peterson’s discourse</a:t>
            </a:r>
            <a:endParaRPr/>
          </a:p>
        </p:txBody>
      </p:sp>
      <p:sp>
        <p:nvSpPr>
          <p:cNvPr id="153" name="Google Shape;153;p2"/>
          <p:cNvSpPr txBox="1"/>
          <p:nvPr>
            <p:ph idx="1" type="body"/>
          </p:nvPr>
        </p:nvSpPr>
        <p:spPr>
          <a:xfrm>
            <a:off x="528250" y="937728"/>
            <a:ext cx="10442400" cy="54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Strawman argument</a:t>
            </a:r>
            <a:br>
              <a:rPr b="1" lang="en-US" sz="1800"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Simplifying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gendered hierarchies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as</a:t>
            </a:r>
            <a:r>
              <a:rPr i="1" lang="en-US" sz="1800">
                <a:latin typeface="Arial"/>
                <a:ea typeface="Arial"/>
                <a:cs typeface="Arial"/>
                <a:sym typeface="Arial"/>
              </a:rPr>
              <a:t> roving bands of tyrannical plumbers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mock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the feminist interpretations as inherently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oppressive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Shift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functionality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competence, </a:t>
            </a:r>
            <a:br>
              <a:rPr b="1"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stressing everyday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services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. Positioning as an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intellectual provocateur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, grounding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his arguments in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vicious humour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Feminism as a by-product of male-driven material progress</a:t>
            </a:r>
            <a:br>
              <a:rPr b="1" lang="en-US" sz="1800"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Feminist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activism rebranded as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secondary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to male-driven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material progress </a:t>
            </a:r>
            <a:br>
              <a:rPr b="1"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(the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pill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tampons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sanitary facilities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). Introducing timelines (</a:t>
            </a:r>
            <a:r>
              <a:rPr i="1" lang="en-US" sz="1800">
                <a:latin typeface="Arial"/>
                <a:ea typeface="Arial"/>
                <a:cs typeface="Arial"/>
                <a:sym typeface="Arial"/>
              </a:rPr>
              <a:t>1920s feminism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) to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argue that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technological advancements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enabled women’s liberation movement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with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women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as the main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beneficiaries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. Image of a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 paradoxical intellectual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relying on material progress and temporal perspective to discredit feminist narratives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2"/>
          <p:cNvGrpSpPr/>
          <p:nvPr/>
        </p:nvGrpSpPr>
        <p:grpSpPr>
          <a:xfrm>
            <a:off x="-1" y="5655295"/>
            <a:ext cx="12230023" cy="1209000"/>
            <a:chOff x="-1" y="5655295"/>
            <a:chExt cx="12230023" cy="1209000"/>
          </a:xfrm>
        </p:grpSpPr>
        <p:sp>
          <p:nvSpPr>
            <p:cNvPr id="155" name="Google Shape;155;p2"/>
            <p:cNvSpPr txBox="1"/>
            <p:nvPr/>
          </p:nvSpPr>
          <p:spPr>
            <a:xfrm>
              <a:off x="8188721" y="5655295"/>
              <a:ext cx="3566100" cy="12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Second Annual FORTHEM conference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2DB2BB"/>
                  </a:solidFill>
                  <a:latin typeface="Noto Sans"/>
                  <a:ea typeface="Noto Sans"/>
                  <a:cs typeface="Noto Sans"/>
                  <a:sym typeface="Noto Sans"/>
                </a:rPr>
                <a:t>FORTHEM – Connecting Worlds of Science and Society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1" lang="en-US" sz="14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January 29-31, 2025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map of europe with black dots&#10;&#10;Description automatically generated" id="156" name="Google Shape;156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2"/>
            <p:cNvSpPr/>
            <p:nvPr/>
          </p:nvSpPr>
          <p:spPr>
            <a:xfrm>
              <a:off x="-1" y="6100997"/>
              <a:ext cx="5787900" cy="248100"/>
            </a:xfrm>
            <a:prstGeom prst="roundRect">
              <a:avLst>
                <a:gd fmla="val 16667" name="adj"/>
              </a:avLst>
            </a:prstGeom>
            <a:solidFill>
              <a:srgbClr val="2DB2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1836422" y="6100997"/>
              <a:ext cx="393600" cy="254100"/>
            </a:xfrm>
            <a:prstGeom prst="roundRect">
              <a:avLst>
                <a:gd fmla="val 16667" name="adj"/>
              </a:avLst>
            </a:prstGeom>
            <a:solidFill>
              <a:srgbClr val="2DB2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9" name="Google Shape;15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87100" y="1632500"/>
            <a:ext cx="4450175" cy="333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background with blue dots" id="164" name="Google Shape;16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>
            <p:ph type="title"/>
          </p:nvPr>
        </p:nvSpPr>
        <p:spPr>
          <a:xfrm>
            <a:off x="4387225" y="-125250"/>
            <a:ext cx="36012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Bibliography</a:t>
            </a:r>
            <a:endParaRPr/>
          </a:p>
        </p:txBody>
      </p:sp>
      <p:sp>
        <p:nvSpPr>
          <p:cNvPr id="166" name="Google Shape;166;p6"/>
          <p:cNvSpPr txBox="1"/>
          <p:nvPr>
            <p:ph idx="1" type="body"/>
          </p:nvPr>
        </p:nvSpPr>
        <p:spPr>
          <a:xfrm>
            <a:off x="857163" y="768613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Prudencio, Aubrey B., Chrisente C. Sherwin, Janice A. Barcelona, Bryan Niduaza, and Princess Faith C. Tongawan. "Stylistic and Discourse Analysis of the Language of Social Media Influencers."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Iconic Research and Engineering Journals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7, no. 1 (2023): 322–325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Balogun, Temitọpẹ, and Richard Akano. "Discursive strategies in the tweets and comments of virtual# Endsars protesters." </a:t>
            </a:r>
            <a:r>
              <a:rPr i="1" lang="en-US" sz="3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Ihafa: A Journal of African Studies</a:t>
            </a:r>
            <a:r>
              <a:rPr lang="en-US" sz="3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12.1 (2021): 11-45.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latin typeface="Arial"/>
                <a:ea typeface="Arial"/>
                <a:cs typeface="Arial"/>
                <a:sym typeface="Arial"/>
              </a:rPr>
              <a:t>Bhatia A. 2018. Interdiscursive Performance in Digital Professions: The Case of YouTube Tutorials.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Journal of Pragmatics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124: 106–20.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latin typeface="Arial"/>
                <a:ea typeface="Arial"/>
                <a:cs typeface="Arial"/>
                <a:sym typeface="Arial"/>
              </a:rPr>
              <a:t>Burke K. 1969.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A Rhetoric of Motives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. University of California Press.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60045" lvl="0" marL="360045" rtl="0" algn="l">
              <a:lnSpc>
                <a:spcPct val="13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Dan V &amp; Arendt F. 2021. Visual Cues to the Hidden Agenda: Investigating the Effects of Ideology-Related Visual Subtle Backdrop Cues in Political Communication.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The International Journal of Press/Politics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26(1): 22–45.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4"/>
              <a:buFont typeface="Arial"/>
              <a:buNone/>
            </a:pPr>
            <a:r>
              <a:rPr lang="en-US" sz="3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Dijk van T A.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1998.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Ideology: A Multidisciplinary Approach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. Sage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60045" lvl="0" marL="36004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Ebben M &amp; Bull E. 2023.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Constructing Authenticity: Social Media Influencers and the Shaping of Online Identity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. An Essential Guide.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60045" lvl="0" marL="36004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Eemeren, van F. 2010.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Strategic Maneuvering in Argumentative Discourse: Extending the Pragma-Dialectical Theory of Argumentation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. John Benjamins.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60045" lvl="0" marL="36004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Fairclough N. 1993. Critical Discourse Analysis and the Marketization of Public Discourse: The Universities.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Discourse &amp; Society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4(2): 133–68.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60045" lvl="0" marL="36004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Frobenius M. 2014. Audience Design in Monologues: How Vloggers Involve Their Viewers.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Journal of Pragmatics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72: 59–72.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60045" lvl="0" marL="36004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Ge, Jing, and Ulrike Gretzel. "Emoji rhetoric: a social media influencer perspective." </a:t>
            </a:r>
            <a:r>
              <a:rPr i="1" lang="en-US" sz="3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Journal of marketing management</a:t>
            </a:r>
            <a:r>
              <a:rPr lang="en-US" sz="3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34.15-16 (2018): 1272-1295.</a:t>
            </a:r>
            <a:endParaRPr sz="32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7777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APA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60045" lvl="0" marL="36004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Hilkens L, Cruyff M, Woertman L, Benjamins J &amp; Evers C. 2021. Social Media, Body Image and Resistance Training.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Sports Medicine - Open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7(1): 81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60045" lvl="0" marL="36004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Kemp S. 2024. Digital 2024: Global Overview Report. DataReportal. Accessed July 13, 2024.</a:t>
            </a:r>
            <a:endParaRPr b="1" sz="3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0045" lvl="0" marL="36004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Kövecses Z. 2005. </a:t>
            </a:r>
            <a:r>
              <a:rPr i="1" lang="en-US" sz="3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Metaphor in Culture: Universality and Variation</a:t>
            </a:r>
            <a:r>
              <a:rPr lang="en-US" sz="3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 Cambridge University Press.</a:t>
            </a:r>
            <a:endParaRPr sz="3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0045" lvl="0" marL="36004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Leeuwen van T. 2007. Legitimation in Discourse and Communication.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Discourse &amp; Communication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1(1): 91–112.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Melnyk, A. 2024. Professionally Focused Vlog in Pre-Service Foreign Language Teacher Education’.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Teaching Languages at Higher Educational Establishments at the Present Stage. Intersubject Relations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, 44: 122–37.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Messaris P. 2012. Visual Literacy in the Digital Age.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Review of Communication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, 12(2), 101–117.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Mısır, H. 2024. Design and Construction of a Social Media Corpus: Influencers’ Speech in Vlogs.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Research in Corpus Linguistics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12(2): 203–19.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Nnaemeka, Chinso Rejoice, and Chinwe Udoh. "DISCURSIVE STRATEGIES IN SOCIAL MEDIA DISCOURSE: A STUDY OF NIGERIAN SOCIAL MEDIA INFLUENCERS." INTERDISCIPLINARY JOURNAL OF AFRICAN &amp; ASIAN STUDIES (IJAAS) 10.3 (2024).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Soriano, C. R. R., &amp; Gaw, M. F. (2022). Broadcasting anti-media populism in the Philippines: YouTube influencers, networked political brokerage, and implications for governance. Policy &amp; Internet, 1– 17. https://doi.org/10.1002/poi3.322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60045" lvl="0" marL="36004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Perelman Ch &amp; Olbrechts-Tyteca Lucie. 1969.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The New Rhetoric: A Treatise on Argumentation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. University of Notre Dame Press.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60045" lvl="0" marL="36004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Roberts W R. 2004. </a:t>
            </a:r>
            <a:r>
              <a:rPr i="1" lang="en-US" sz="3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Aristotle’s Rhetoric</a:t>
            </a:r>
            <a:r>
              <a:rPr lang="en-US" sz="3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 Dover Publications.</a:t>
            </a:r>
            <a:endParaRPr sz="3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0045" lvl="0" marL="36004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Roozenbeek J &amp; Linden van der S. 2019. The Fake News Game: Actively Inoculating against the Risk of Misinformation.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Journal of Risk Research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, 22(5), 570–580.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https://www.youtube.com/watch?v=gqS1ov4lSI0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60045" lvl="0" marL="36004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Wodak R &amp; Meyer M. 2009. Critical Discourse Analysis: History, Agenda, Theory, and Methodology. </a:t>
            </a:r>
            <a:r>
              <a:rPr i="1" lang="en-US" sz="3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Methods for Critical Discourse Analysis</a:t>
            </a:r>
            <a:r>
              <a:rPr lang="en-US" sz="3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: Sage: 1-33.</a:t>
            </a:r>
            <a:endParaRPr sz="3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0045" lvl="0" marL="36004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oogle.com/url?sa=i&amp;url=https%3A%2F%2Fwww.legalshield.ca%2Fblog%2Fdo-you-need-an-influencer-to-market-your-business%2F&amp;psig=AOvVaw1ffpMkgyTQv9VbKqkES5yV&amp;ust=1737993781596000&amp;source=images&amp;cd=vfe&amp;opi=89978449&amp;ved=0CBQQjRxqFwoTCNDImMPhk4sDFQAAAAAdAAAAABA5</a:t>
            </a:r>
            <a:endParaRPr sz="32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0045" lvl="0" marL="36004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https://www.google.com/url?sa=i&amp;url=https%3A%2F%2Fseodigitalgroup.com%2Finfluencer-definition%2F&amp;psig=AOvVaw1ffpMkgyTQv9VbKqkES5yV&amp;ust=1737993781596000&amp;source=images&amp;cd=vfe&amp;opi=89978449&amp;ved=0CBQQjRxqFwoTCNDImMPhk4sDFQAAAAAdAAAAABBJ</a:t>
            </a:r>
            <a:endParaRPr sz="32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0045" lvl="0" marL="36004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oogle.com/url?sa=i&amp;url=https%3A%2F%2Fjaaqob.pl%2Finfluencer-marketing-w-social-media-poznaj-skuteczne-strategie-i-praktyki%2F&amp;psig=AOvVaw1ffpMkgyTQv9VbKqkES5yV&amp;ust=1737993781596000&amp;source=images&amp;cd=vfe&amp;opi=89978449&amp;ved=0CBQQjRxqFwoTCNDImMPhk4sDFQAAAAAdAAAAABBR</a:t>
            </a:r>
            <a:endParaRPr sz="32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0045" lvl="0" marL="36004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https://tourismregina.com/wp-content/uploads/2024/11/Jordan-Peterson-F-1030x1016.jpg</a:t>
            </a:r>
            <a:endParaRPr sz="32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0045" lvl="0" marL="36004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https://www.instagram.com/jordan.b.peterson/p/DCZzWezSc1e/?img_index=1</a:t>
            </a:r>
            <a:endParaRPr sz="32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0045" lvl="0" marL="36004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sz="3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0045" lvl="0" marL="36004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0045" lvl="0" marL="36004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0045" lvl="0" marL="36004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0000"/>
              <a:buNone/>
            </a:pPr>
            <a:r>
              <a:t/>
            </a:r>
            <a:endParaRPr sz="1000"/>
          </a:p>
        </p:txBody>
      </p:sp>
      <p:grpSp>
        <p:nvGrpSpPr>
          <p:cNvPr id="167" name="Google Shape;167;p6"/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68" name="Google Shape;168;p6"/>
            <p:cNvSpPr txBox="1"/>
            <p:nvPr/>
          </p:nvSpPr>
          <p:spPr>
            <a:xfrm>
              <a:off x="8188721" y="5655295"/>
              <a:ext cx="3566160" cy="12091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Second Annual FORTHEM conference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2DB2BB"/>
                  </a:solidFill>
                  <a:latin typeface="Noto Sans"/>
                  <a:ea typeface="Noto Sans"/>
                  <a:cs typeface="Noto Sans"/>
                  <a:sym typeface="Noto Sans"/>
                </a:rPr>
                <a:t>FORTHEM – Connecting Worlds of Science and Society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1" lang="en-US" sz="14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January 29-31, 2025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map of europe with black dots&#10;&#10;Description automatically generated" id="169" name="Google Shape;169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6"/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>
                <a:gd fmla="val 16667" name="adj"/>
              </a:avLst>
            </a:prstGeom>
            <a:solidFill>
              <a:srgbClr val="2DB2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>
                <a:gd fmla="val 16667" name="adj"/>
              </a:avLst>
            </a:prstGeom>
            <a:solidFill>
              <a:srgbClr val="2DB2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background with blue dots" id="176" name="Google Shape;17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/>
          <p:nvPr/>
        </p:nvSpPr>
        <p:spPr>
          <a:xfrm>
            <a:off x="1763851" y="283939"/>
            <a:ext cx="12486900" cy="5262300"/>
          </a:xfrm>
          <a:prstGeom prst="roundRect">
            <a:avLst>
              <a:gd fmla="val 16667" name="adj"/>
            </a:avLst>
          </a:prstGeom>
          <a:solidFill>
            <a:srgbClr val="2DB2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1763850" y="1056225"/>
            <a:ext cx="11747100" cy="3429000"/>
          </a:xfrm>
          <a:prstGeom prst="rect">
            <a:avLst/>
          </a:prstGeom>
          <a:solidFill>
            <a:srgbClr val="2DB2BB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b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Which one is he?</a:t>
            </a:r>
            <a:b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Manipulative Provocateur or a Rigorous Intellectual?</a:t>
            </a:r>
            <a:br>
              <a:rPr b="1"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9" name="Google Shape;179;p8"/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80" name="Google Shape;180;p8"/>
            <p:cNvSpPr txBox="1"/>
            <p:nvPr/>
          </p:nvSpPr>
          <p:spPr>
            <a:xfrm>
              <a:off x="8188721" y="5655295"/>
              <a:ext cx="3566160" cy="12091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Second Annual FORTHEM conference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2DB2BB"/>
                  </a:solidFill>
                  <a:latin typeface="Noto Sans"/>
                  <a:ea typeface="Noto Sans"/>
                  <a:cs typeface="Noto Sans"/>
                  <a:sym typeface="Noto Sans"/>
                </a:rPr>
                <a:t>FORTHEM – Connecting Worlds of Science and Society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1" lang="en-US" sz="14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January 29-31, 2025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map of europe with black dots&#10;&#10;Description automatically generated" id="181" name="Google Shape;181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8"/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>
                <a:gd fmla="val 16667" name="adj"/>
              </a:avLst>
            </a:prstGeom>
            <a:solidFill>
              <a:srgbClr val="2DB2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>
                <a:gd fmla="val 16667" name="adj"/>
              </a:avLst>
            </a:prstGeom>
            <a:solidFill>
              <a:srgbClr val="2DB2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2023-10-05T05:13:23Z</dcterms:created>
  <dc:creator>Agnese Rusakova</dc:creator>
</cp:coreProperties>
</file>