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9" r:id="rId5"/>
    <p:sldId id="268" r:id="rId6"/>
    <p:sldId id="278" r:id="rId7"/>
    <p:sldId id="280" r:id="rId8"/>
    <p:sldId id="275" r:id="rId9"/>
    <p:sldId id="281" r:id="rId10"/>
    <p:sldId id="282" r:id="rId11"/>
    <p:sldId id="277" r:id="rId12"/>
    <p:sldId id="283" r:id="rId13"/>
    <p:sldId id="285" r:id="rId14"/>
    <p:sldId id="284"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8314" autoAdjust="0"/>
  </p:normalViewPr>
  <p:slideViewPr>
    <p:cSldViewPr snapToGrid="0">
      <p:cViewPr varScale="1">
        <p:scale>
          <a:sx n="50" d="100"/>
          <a:sy n="50" d="100"/>
        </p:scale>
        <p:origin x="1272" y="276"/>
      </p:cViewPr>
      <p:guideLst/>
    </p:cSldViewPr>
  </p:slideViewPr>
  <p:notesTextViewPr>
    <p:cViewPr>
      <p:scale>
        <a:sx n="1" d="1"/>
        <a:sy n="1" d="1"/>
      </p:scale>
      <p:origin x="0" y="0"/>
    </p:cViewPr>
  </p:notesTextViewPr>
  <p:notesViewPr>
    <p:cSldViewPr snapToGrid="0">
      <p:cViewPr varScale="1">
        <p:scale>
          <a:sx n="50" d="100"/>
          <a:sy n="50" d="100"/>
        </p:scale>
        <p:origin x="2886"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6AEF0-8B41-4F11-98AA-8DBA08DDC688}" type="datetimeFigureOut">
              <a:rPr lang="en-US" smtClean="0"/>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endParaRPr lang="ro-RO"/>
          </a:p>
          <a:p>
            <a:pPr lvl="1"/>
            <a:r>
              <a:rPr lang="ro-RO"/>
              <a:t>al doilea nivel</a:t>
            </a:r>
            <a:endParaRPr lang="ro-RO"/>
          </a:p>
          <a:p>
            <a:pPr lvl="2"/>
            <a:r>
              <a:rPr lang="ro-RO"/>
              <a:t>al treilea nivel</a:t>
            </a:r>
            <a:endParaRPr lang="ro-RO"/>
          </a:p>
          <a:p>
            <a:pPr lvl="3"/>
            <a:r>
              <a:rPr lang="ro-RO"/>
              <a:t>al patrulea nivel</a:t>
            </a:r>
            <a:endParaRPr lang="ro-RO"/>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24FE1-E19E-4ECE-A34C-497F1F49D45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US" dirty="0"/>
              <a:t>The topic of my research is </a:t>
            </a:r>
            <a:r>
              <a:rPr lang="en-US" sz="1200" b="0" dirty="0">
                <a:solidFill>
                  <a:schemeClr val="bg1"/>
                </a:solidFill>
              </a:rPr>
              <a:t>Beyond spectatorship: performativity, interactivity and social transformation in the Sibiu International Theatre Festival (FITS). This is a part of my PhD thesis, on performativity and the traits of the </a:t>
            </a:r>
            <a:r>
              <a:rPr lang="ro-RO" altLang="en-US" sz="1200" b="0" dirty="0">
                <a:solidFill>
                  <a:schemeClr val="bg1"/>
                </a:solidFill>
              </a:rPr>
              <a:t>festival </a:t>
            </a:r>
            <a:r>
              <a:rPr lang="en-US" sz="1200" b="0" dirty="0">
                <a:solidFill>
                  <a:schemeClr val="bg1"/>
                </a:solidFill>
              </a:rPr>
              <a:t>public sphere built within the Sibiu Theatre Festival. I chose this topic due to the literature gap in defining </a:t>
            </a:r>
            <a:r>
              <a:rPr lang="ro-RO" altLang="en-US" sz="1200" b="0" dirty="0">
                <a:solidFill>
                  <a:schemeClr val="bg1"/>
                </a:solidFill>
              </a:rPr>
              <a:t>performing arts </a:t>
            </a:r>
            <a:r>
              <a:rPr lang="en-US" sz="1200" b="0" dirty="0">
                <a:solidFill>
                  <a:schemeClr val="bg1"/>
                </a:solidFill>
              </a:rPr>
              <a:t>festivals essentially by means of their performative component, understood as embedding the public in their construction. The curatorial perspective at play here illustrates how values, norms and interactions are designed to illustrate a distinct public sphere where everything can be questioned, but within cultural norms.</a:t>
            </a:r>
            <a:endParaRPr lang="en-US" b="0"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While performativity stands as a fundamental cornerstone of </a:t>
            </a:r>
            <a:r>
              <a:rPr lang="ro-RO" altLang="en-US" dirty="0"/>
              <a:t>performing </a:t>
            </a:r>
            <a:r>
              <a:rPr lang="en-US" dirty="0"/>
              <a:t>arts, shaping everything from the actor-audience relationship to the creation of meaning itself, empirical research has often overlooked its centrality. Contemporary studies focus on more readily quantifiable aspects of </a:t>
            </a:r>
            <a:r>
              <a:rPr lang="ro-RO" altLang="en-US" dirty="0"/>
              <a:t>performing arts </a:t>
            </a:r>
            <a:r>
              <a:rPr lang="en-US" dirty="0"/>
              <a:t>production and reception, thus creating a significant gap between theoretical frameworks and evidence-based studies that could validate and enrich our understanding of how performativity actually functions in contemporary </a:t>
            </a:r>
            <a:r>
              <a:rPr lang="ro-RO" altLang="en-US" dirty="0"/>
              <a:t>performing arts </a:t>
            </a:r>
            <a:r>
              <a:rPr lang="en-US" dirty="0"/>
              <a:t>practice. Drawing on Fischer-</a:t>
            </a:r>
            <a:r>
              <a:rPr lang="en-US" dirty="0" err="1"/>
              <a:t>Lichte's</a:t>
            </a:r>
            <a:r>
              <a:rPr lang="en-US" dirty="0"/>
              <a:t> theoretical framework, which positions performativity at the intersection of aesthetic and social dimensions, we examine the extent to which the organizers of the International Theatre Festival from Sibiu configure the foundations of a performative arena. Thus, the research objectives reside in understanding the festival's curatorial vision and programming strategies; the approaches to audience engagement and participation; the implementation of interactive elements in performances and festival activities; the festival's impact on local and international communities; and its envisages</a:t>
            </a:r>
            <a:r>
              <a:rPr lang="ro-RO" altLang="en-US" dirty="0"/>
              <a:t>d</a:t>
            </a:r>
            <a:r>
              <a:rPr lang="en-US" dirty="0"/>
              <a:t>contribution to social and cultural development. The findings reveal how FITS serves as a laboratory for experimenting with new forms of theatrical expression and audience engagement, while balancing artistic innovation with community development goals. The festival's programming demonstrates a strategic approach to fostering cultural dialogue and social transformation through performing arts. </a:t>
            </a: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US" dirty="0"/>
              <a:t>The concept of performativity in the performing arts has been approached from multiple theoretical perspectives, each contributing to a more nuanced understanding of how artistic actions and events produce and transform social, cultural and political realities. The origin of the term is closely linked to the theory of speech acts developed by J.L. Austin, who introduced the notion of 'performative act' to describe linguistic expressions that not only describe but also perform an action. This idea was later taken up and adapted in the field of performing arts, where performativity has come to refer not only to the action character of art, but also to its capacity to bring about change in the real </a:t>
            </a:r>
            <a:r>
              <a:rPr lang="en-US" dirty="0" err="1"/>
              <a:t>world.In</a:t>
            </a:r>
            <a:r>
              <a:rPr lang="en-US" dirty="0"/>
              <a:t> the context of performing arts, performativity has been associated in particular with the artist's body and how it becomes a medium through which ideas, emotions and social relations materialize. Theorists such as Peggy Phelan have emphasized the importance of ephemerality and physical presence in performance, arguing that the essence of performativity lies in its uniqueness and unrepeatability. Phelan emphasized that the performance exists only in its moment of production, which distinguishes it from other art forms that can be reproduced or documented without losing its integrity. This perspective has been criticized by other theorists, such as Philip Auslander, who has argued that performance can be mediatized and reproduced without losing its performative character entirely, thus emphasizing the complexity and diversity of forms of performativity in the digital age. Another central aspect of performativity in the performing arts is related to the concept of 'citation' and 'repetition', introduced by Judith Butler in the context of her theorizing on gender and identity. Butler extended the notion of performativity beyond the linguistic sphere, applying it to analyze how gendered identities are constructed and perpetuated through repeated practices. In the performing arts, this idea has been taken up to explain how performance can destabilize social and cultural norms through repetition and reinterpretation. By quoting and recontextualizing gestures, attitudes or discourses, performance can reveal their conventional and unsettled character, opening up the possibility of social </a:t>
            </a:r>
            <a:r>
              <a:rPr lang="en-US" dirty="0" err="1"/>
              <a:t>transformations.Performativity</a:t>
            </a:r>
            <a:r>
              <a:rPr lang="en-US" dirty="0"/>
              <a:t> has also been associated with the notion of 'participation' and 'co-creation' in the performing arts. Theorists such as Nicolas </a:t>
            </a:r>
            <a:r>
              <a:rPr lang="en-US" dirty="0" err="1"/>
              <a:t>Bourriaud</a:t>
            </a:r>
            <a:r>
              <a:rPr lang="en-US" dirty="0"/>
              <a:t> have explored how performance can function as a space of exchange and interaction between artist and audience, transforming performance into a collective event. In this context, performativity is not limited to the actions of the artist, but extends to the involvement of the audience, who become active participants in the production of meaning. This perspective has also been developed in </a:t>
            </a:r>
            <a:r>
              <a:rPr lang="en-US" dirty="0" err="1"/>
              <a:t>postdramatic</a:t>
            </a:r>
            <a:r>
              <a:rPr lang="en-US" dirty="0"/>
              <a:t> theatre theory, where Hans-Thies Lehmann has emphasized that performativity in contemporary theatre goes beyond the limits of the dramatic text, focusing on direct experience and the relationship between stage and </a:t>
            </a:r>
            <a:r>
              <a:rPr lang="en-US" dirty="0" err="1"/>
              <a:t>auditorium.In</a:t>
            </a:r>
            <a:r>
              <a:rPr lang="en-US" dirty="0"/>
              <a:t> addition, performativity was analyzed in relation to the concept of liveness, which has been the subject of intense debate in performing arts theory. While some theorists, such as Phelan, have argued that performance is essentially linked to physical presence and its moment of production, others, such as Auslander, have argued that the notion of liveness has been redefined in the digital age, where performance can be transmitted and experienced through screens. This discussion opened up new research directions on how technology influences and reconfigures performativity in the performing arts. Another important aspect of performativity in the performing arts is its political dimension. Theorists such as Jacques </a:t>
            </a:r>
            <a:r>
              <a:rPr lang="en-US" dirty="0" err="1"/>
              <a:t>Rancière</a:t>
            </a:r>
            <a:r>
              <a:rPr lang="en-US" dirty="0"/>
              <a:t> have explored how performance can function as a space of contestation and emancipation, opening up the possibility of new forms of subjectivity and collectivity. </a:t>
            </a:r>
            <a:r>
              <a:rPr lang="en-US" dirty="0" err="1"/>
              <a:t>Rancière</a:t>
            </a:r>
            <a:r>
              <a:rPr lang="en-US" dirty="0"/>
              <a:t> introduced the concept of the 'distribution of the senses' to describe how performing arts can redistribute social roles and positions, thereby challenging existing hierarchies and norms. In this sense, performativity is not only a tool of artistic expression, but also a means of political and social </a:t>
            </a:r>
            <a:r>
              <a:rPr lang="en-US" dirty="0" err="1"/>
              <a:t>intervention.Performativity</a:t>
            </a:r>
            <a:r>
              <a:rPr lang="en-US" dirty="0"/>
              <a:t> has also been analyzed in relation to the notion of 'corporeality' and 'embodiment'. Theorists such as Erika Fischer-</a:t>
            </a:r>
            <a:r>
              <a:rPr lang="en-US" dirty="0" err="1"/>
              <a:t>Lichte</a:t>
            </a:r>
            <a:r>
              <a:rPr lang="en-US" dirty="0"/>
              <a:t> have explored how the artist's body becomes a site for the negotiation of meanings and social relations in performance. Fischer-</a:t>
            </a:r>
            <a:r>
              <a:rPr lang="en-US" dirty="0" err="1"/>
              <a:t>Lichte</a:t>
            </a:r>
            <a:r>
              <a:rPr lang="en-US" dirty="0"/>
              <a:t> has emphasized that performativity involves not only physical actions, but also transformations of the spectator's perception and experience. Through its curatorial vision, performance can provoke changes in the way we perceive and understand the world, opening up the possibility of new forms of knowledge and experience.</a:t>
            </a: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US" dirty="0"/>
              <a:t>The performative dimension of cultural public space is becoming increasingly salient in understanding how festivals reconfigure the public sphere. Sack, Meier, and </a:t>
            </a:r>
            <a:r>
              <a:rPr lang="en-US" dirty="0" err="1"/>
              <a:t>Bürgisser</a:t>
            </a:r>
            <a:r>
              <a:rPr lang="en-US" dirty="0"/>
              <a:t> (2025) explore the idea of intermediate spaces as sites of transition and possibility, where norms can be renegotiated and collective identities reformulated. These spaces are not fixed but emergent, constituted through fluid interactions and ongoing contestations. </a:t>
            </a:r>
            <a:endParaRPr lang="en-US" dirty="0"/>
          </a:p>
          <a:p>
            <a:endParaRPr lang="en-US" sz="1800" kern="100" dirty="0">
              <a:effectLst/>
              <a:latin typeface="Times New Roman" panose="02020503050405090304" pitchFamily="18" charset="0"/>
              <a:ea typeface="Aptos" panose="020B0004020202020204" pitchFamily="34" charset="0"/>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ro-RO" sz="1800" kern="100" dirty="0" err="1">
                <a:effectLst/>
                <a:latin typeface="Times New Roman" panose="02020503050405090304" pitchFamily="18" charset="0"/>
                <a:ea typeface="Aptos" panose="020B0004020202020204" pitchFamily="34" charset="0"/>
                <a:cs typeface="Times New Roman" panose="02020503050405090304" pitchFamily="18" charset="0"/>
              </a:rPr>
              <a:t>Dundjerovic</a:t>
            </a:r>
            <a:r>
              <a:rPr lang="ro-RO" sz="18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800" kern="100" dirty="0">
                <a:effectLst/>
                <a:latin typeface="Times New Roman" panose="02020503050405090304" pitchFamily="18" charset="0"/>
                <a:ea typeface="Aptos" panose="020B0004020202020204" pitchFamily="34" charset="0"/>
                <a:cs typeface="Times New Roman" panose="02020503050405090304" pitchFamily="18" charset="0"/>
              </a:rPr>
              <a:t>and</a:t>
            </a:r>
            <a:r>
              <a:rPr lang="ro-RO" sz="18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ro-RO" sz="1800" kern="100" dirty="0" err="1">
                <a:effectLst/>
                <a:latin typeface="Times New Roman" panose="02020503050405090304" pitchFamily="18" charset="0"/>
                <a:ea typeface="Aptos" panose="020B0004020202020204" pitchFamily="34" charset="0"/>
                <a:cs typeface="Times New Roman" panose="02020503050405090304" pitchFamily="18" charset="0"/>
              </a:rPr>
              <a:t>Martínez</a:t>
            </a:r>
            <a:r>
              <a:rPr lang="ro-RO" sz="18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ro-RO" sz="1800" kern="100" dirty="0" err="1">
                <a:effectLst/>
                <a:latin typeface="Times New Roman" panose="02020503050405090304" pitchFamily="18" charset="0"/>
                <a:ea typeface="Aptos" panose="020B0004020202020204" pitchFamily="34" charset="0"/>
                <a:cs typeface="Times New Roman" panose="02020503050405090304" pitchFamily="18" charset="0"/>
              </a:rPr>
              <a:t>Sánchez</a:t>
            </a:r>
            <a:r>
              <a:rPr lang="ro-RO" sz="1800" kern="100" dirty="0">
                <a:effectLst/>
                <a:latin typeface="Times New Roman" panose="02020503050405090304" pitchFamily="18" charset="0"/>
                <a:ea typeface="Aptos" panose="020B0004020202020204" pitchFamily="34" charset="0"/>
                <a:cs typeface="Times New Roman" panose="02020503050405090304" pitchFamily="18" charset="0"/>
              </a:rPr>
              <a:t> (2020) </a:t>
            </a:r>
            <a:r>
              <a:rPr lang="en-US" sz="1800" kern="100" dirty="0">
                <a:effectLst/>
                <a:latin typeface="Times New Roman" panose="02020503050405090304" pitchFamily="18" charset="0"/>
                <a:ea typeface="Aptos" panose="020B0004020202020204" pitchFamily="34" charset="0"/>
                <a:cs typeface="Times New Roman" panose="02020503050405090304" pitchFamily="18" charset="0"/>
              </a:rPr>
              <a:t>discusses the companies "Teatro </a:t>
            </a:r>
            <a:r>
              <a:rPr lang="en-US" sz="1800" kern="100" dirty="0" err="1">
                <a:effectLst/>
                <a:latin typeface="Times New Roman" panose="02020503050405090304" pitchFamily="18" charset="0"/>
                <a:ea typeface="Aptos" panose="020B0004020202020204" pitchFamily="34" charset="0"/>
                <a:cs typeface="Times New Roman" panose="02020503050405090304" pitchFamily="18" charset="0"/>
              </a:rPr>
              <a:t>Oficina</a:t>
            </a:r>
            <a:r>
              <a:rPr lang="en-US" sz="1800" kern="100" dirty="0">
                <a:effectLst/>
                <a:latin typeface="Times New Roman" panose="02020503050405090304" pitchFamily="18" charset="0"/>
                <a:ea typeface="Aptos" panose="020B0004020202020204" pitchFamily="34" charset="0"/>
                <a:cs typeface="Times New Roman" panose="02020503050405090304" pitchFamily="18" charset="0"/>
              </a:rPr>
              <a:t>" (Brazil) and "La Fura dels Baus" (Spain), which use performative processes based on ritual and collective participation, challenging dominant social structures and integrating spectators in performative actions that include explicit sexual acts. The audience is placed in unconventional contexts (e.g. slaughterhouses, abandoned industrial spaces) and exposed to violence, nudity and simulated sexual acts.</a:t>
            </a:r>
            <a:endParaRPr lang="en-US" sz="1800" kern="100" dirty="0">
              <a:effectLst/>
              <a:latin typeface="Times New Roman" panose="02020503050405090304" pitchFamily="18" charset="0"/>
              <a:ea typeface="Aptos" panose="020B0004020202020204" pitchFamily="34" charset="0"/>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800" kern="100" dirty="0">
              <a:effectLst/>
              <a:latin typeface="Times New Roman" panose="02020503050405090304" pitchFamily="18" charset="0"/>
              <a:ea typeface="Aptos" panose="020B0004020202020204" pitchFamily="34" charset="0"/>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800" dirty="0"/>
              <a:t>It is important to highlight, though, that the performative dimension of each festival has its cultural limitations, as there are certain publics who consider subjects like sexuality to be taboo and offensive</a:t>
            </a:r>
            <a:endParaRPr lang="en-US" sz="1800" kern="100" dirty="0">
              <a:effectLst/>
              <a:latin typeface="Times New Roman" panose="02020503050405090304" pitchFamily="18" charset="0"/>
              <a:ea typeface="Aptos" panose="020B0004020202020204" pitchFamily="34" charset="0"/>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r>
              <a:rPr lang="en-US" dirty="0" err="1"/>
              <a:t>Rahău</a:t>
            </a:r>
            <a:r>
              <a:rPr lang="en-US" dirty="0"/>
              <a:t> (2019) approaches the educational character of the public cultural space established by the Sibiu International Theatre Festival- but without explicitly mentioning this aspect- problematizing both the types of education implicit in the festival (formal, non-formal, informal) and the emergence of a new type of audience through the existence of the volunteer program. What emerges from </a:t>
            </a:r>
            <a:r>
              <a:rPr lang="en-US" dirty="0" err="1"/>
              <a:t>Rahău's</a:t>
            </a:r>
            <a:r>
              <a:rPr lang="en-US" dirty="0"/>
              <a:t> (2019) approach is that education through culture is the performative one here, and thus education is the essence of the cultural public space.</a:t>
            </a:r>
            <a:endParaRPr lang="en-US" dirty="0"/>
          </a:p>
          <a:p>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buFont typeface="Arial" panose="020B0604020202090204" pitchFamily="34" charset="0"/>
              <a:buChar char="•"/>
            </a:pPr>
            <a:r>
              <a:rPr lang="en-US" dirty="0"/>
              <a:t>The curator is an influential figure in determining visibility and funding in the performing arts</a:t>
            </a:r>
            <a:endParaRPr lang="en-US" dirty="0"/>
          </a:p>
          <a:p>
            <a:pPr>
              <a:buFont typeface="Arial" panose="020B0604020202090204" pitchFamily="34" charset="0"/>
              <a:buChar char="•"/>
            </a:pPr>
            <a:r>
              <a:rPr lang="en-US" dirty="0"/>
              <a:t>At the same time, curatorial neutrality is questioned</a:t>
            </a:r>
            <a:endParaRPr lang="en-US" dirty="0"/>
          </a:p>
          <a:p>
            <a:pPr>
              <a:buFont typeface="Arial" panose="020B0604020202090204" pitchFamily="34" charset="0"/>
              <a:buChar char="•"/>
            </a:pPr>
            <a:r>
              <a:rPr lang="en-US" dirty="0"/>
              <a:t>There is a transition from the traditional to a more participatory model in curatorial practices</a:t>
            </a:r>
            <a:endParaRPr lang="en-US" dirty="0"/>
          </a:p>
          <a:p>
            <a:pPr>
              <a:buFont typeface="Arial" panose="020B0604020202090204" pitchFamily="34" charset="0"/>
              <a:buChar char="•"/>
            </a:pPr>
            <a:r>
              <a:rPr lang="en-US" dirty="0"/>
              <a:t>The theater space becomes a forum for debate and negotiation of the curatorial role</a:t>
            </a:r>
            <a:endParaRPr lang="en-US" dirty="0"/>
          </a:p>
          <a:p>
            <a:pPr>
              <a:buFont typeface="Arial" panose="020B0604020202090204" pitchFamily="34" charset="0"/>
              <a:buChar char="•"/>
            </a:pPr>
            <a:r>
              <a:rPr lang="en-US" dirty="0"/>
              <a:t>The boundaries between curators, artists and audiences become more fluid. Example: The Curators' Piece. The performance puts curators in front of the public to justify their decisions. This is illustrative of a broader trend of questioning curatorial practices</a:t>
            </a:r>
            <a:endParaRPr lang="en-US" dirty="0"/>
          </a:p>
          <a:p>
            <a:pPr>
              <a:buFont typeface="Arial" panose="020B0604020202090204" pitchFamily="34" charset="0"/>
              <a:buChar char="•"/>
            </a:pPr>
            <a:r>
              <a:rPr lang="en-US" dirty="0"/>
              <a:t> This transforms the theatrical space into a place for dialog and empowerment</a:t>
            </a: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indent="0">
              <a:buNone/>
            </a:pPr>
            <a:r>
              <a:rPr lang="en-US" sz="1200" b="1" i="1" dirty="0"/>
              <a:t>Objectives</a:t>
            </a:r>
            <a:r>
              <a:rPr lang="en-US" sz="1200" dirty="0"/>
              <a:t>:</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defRPr/>
            </a:pPr>
            <a:r>
              <a:rPr lang="en-US" dirty="0"/>
              <a:t>Assessing the role and importance of an international theater festival in the current socio-cultural context</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defRPr/>
            </a:pPr>
            <a:r>
              <a:rPr lang="en-US" dirty="0"/>
              <a:t>Identifying the curatorial lines of the last years</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defRPr/>
            </a:pPr>
            <a:r>
              <a:rPr lang="en-US" dirty="0"/>
              <a:t>Analyzing the motivations and rationale behind the promotion of the festival themes.</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defRPr/>
            </a:pPr>
            <a:r>
              <a:rPr lang="en-US" dirty="0"/>
              <a:t>Examining the criteria and methodology for curating the festival sections</a:t>
            </a:r>
            <a:endParaRPr lang="en-US" dirty="0"/>
          </a:p>
          <a:p>
            <a:pPr marL="171450" indent="-171450">
              <a:buFont typeface="Wingdings" panose="05000000000000000000" pitchFamily="2" charset="2"/>
              <a:buChar char="q"/>
            </a:pPr>
            <a:r>
              <a:rPr lang="en-US" b="1" dirty="0"/>
              <a:t>Determining how organizers define and segment target audiences</a:t>
            </a:r>
            <a:endParaRPr lang="en-US" b="1" dirty="0"/>
          </a:p>
          <a:p>
            <a:pPr marL="171450" indent="-171450">
              <a:buFont typeface="Wingdings" panose="05000000000000000000" pitchFamily="2" charset="2"/>
              <a:buChar char="q"/>
            </a:pPr>
            <a:r>
              <a:rPr lang="en-US" dirty="0"/>
              <a:t>Investigating the status and role that organizers assign to audiences within the festival</a:t>
            </a:r>
            <a:endParaRPr lang="en-US" dirty="0"/>
          </a:p>
          <a:p>
            <a:pPr marL="171450" indent="-171450">
              <a:buFont typeface="Wingdings" panose="05000000000000000000" pitchFamily="2" charset="2"/>
              <a:buChar char="q"/>
            </a:pPr>
            <a:r>
              <a:rPr lang="en-US" dirty="0"/>
              <a:t>Exploring the creation of social &amp; cultural capital for the audiences </a:t>
            </a: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nSpc>
                <a:spcPct val="150000"/>
              </a:lnSpc>
            </a:pPr>
            <a:endParaRPr lang="en-US" dirty="0"/>
          </a:p>
        </p:txBody>
      </p:sp>
      <p:sp>
        <p:nvSpPr>
          <p:cNvPr id="4" name="Substituent număr diapozitiv 3"/>
          <p:cNvSpPr>
            <a:spLocks noGrp="1"/>
          </p:cNvSpPr>
          <p:nvPr>
            <p:ph type="sldNum" sz="quarter" idx="5"/>
          </p:nvPr>
        </p:nvSpPr>
        <p:spPr/>
        <p:txBody>
          <a:bodyPr/>
          <a:lstStyle/>
          <a:p>
            <a:fld id="{89E24FE1-E19E-4ECE-A34C-497F1F49D45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634264-8DA7-44C3-87B1-23D968C8B4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634264-8DA7-44C3-87B1-23D968C8B4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634264-8DA7-44C3-87B1-23D968C8B4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634264-8DA7-44C3-87B1-23D968C8B4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634264-8DA7-44C3-87B1-23D968C8B4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634264-8DA7-44C3-87B1-23D968C8B4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634264-8DA7-44C3-87B1-23D968C8B4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634264-8DA7-44C3-87B1-23D968C8B4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34264-8DA7-44C3-87B1-23D968C8B4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634264-8DA7-44C3-87B1-23D968C8B4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634264-8DA7-44C3-87B1-23D968C8B4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43143-B111-4E06-9263-F351D9ECF27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4264-8DA7-44C3-87B1-23D968C8B40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43143-B111-4E06-9263-F351D9ECF27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a:spLocks noGrp="1" noRot="1" noMove="1" noResize="1" noEditPoints="1" noAdjustHandles="1" noChangeArrowheads="1" noChangeShapeType="1"/>
          </p:cNvSpPr>
          <p:nvPr/>
        </p:nvSpPr>
        <p:spPr>
          <a:xfrm>
            <a:off x="-1818807"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dots"/>
          <p:cNvPicPr>
            <a:picLocks noGrp="1" noRot="1" noChangeAspect="1" noMove="1" noResize="1" noEditPoints="1" noAdjustHandles="1" noChangeArrowheads="1" noChangeShapeType="1" noCrop="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p:cNvSpPr>
            <a:spLocks noGrp="1"/>
          </p:cNvSpPr>
          <p:nvPr>
            <p:ph type="ctrTitle"/>
          </p:nvPr>
        </p:nvSpPr>
        <p:spPr>
          <a:xfrm>
            <a:off x="1697171" y="944811"/>
            <a:ext cx="6945988" cy="3225074"/>
          </a:xfrm>
          <a:solidFill>
            <a:srgbClr val="2DB2BB"/>
          </a:solidFill>
        </p:spPr>
        <p:txBody>
          <a:bodyPr>
            <a:normAutofit/>
          </a:bodyPr>
          <a:lstStyle/>
          <a:p>
            <a:pPr algn="l">
              <a:lnSpc>
                <a:spcPct val="130000"/>
              </a:lnSpc>
            </a:pPr>
            <a:r>
              <a:rPr lang="en-US" sz="3600" b="1" dirty="0">
                <a:solidFill>
                  <a:schemeClr val="bg1"/>
                </a:solidFill>
              </a:rPr>
              <a:t>Beyond spectatorship: performativity, interactivity and social transformation in the Sibiu International Theatre Festival (FITS)</a:t>
            </a:r>
            <a:endParaRPr lang="en-US" sz="3600" b="1" dirty="0">
              <a:solidFill>
                <a:schemeClr val="bg1"/>
              </a:solidFill>
            </a:endParaRPr>
          </a:p>
        </p:txBody>
      </p:sp>
      <p:sp>
        <p:nvSpPr>
          <p:cNvPr id="3" name="Subtitle 2"/>
          <p:cNvSpPr>
            <a:spLocks noGrp="1"/>
          </p:cNvSpPr>
          <p:nvPr>
            <p:ph type="subTitle" idx="1"/>
          </p:nvPr>
        </p:nvSpPr>
        <p:spPr>
          <a:xfrm>
            <a:off x="1898752" y="4628220"/>
            <a:ext cx="8502548" cy="721020"/>
          </a:xfrm>
        </p:spPr>
        <p:txBody>
          <a:bodyPr>
            <a:normAutofit/>
          </a:bodyPr>
          <a:lstStyle/>
          <a:p>
            <a:pPr algn="l"/>
            <a:r>
              <a:rPr lang="en-US" dirty="0">
                <a:solidFill>
                  <a:schemeClr val="bg1"/>
                </a:solidFill>
              </a:rPr>
              <a:t>Andreea </a:t>
            </a:r>
            <a:r>
              <a:rPr lang="en-US" dirty="0" err="1">
                <a:solidFill>
                  <a:schemeClr val="bg1"/>
                </a:solidFill>
              </a:rPr>
              <a:t>Ciortea</a:t>
            </a:r>
            <a:r>
              <a:rPr lang="lv-LV" dirty="0">
                <a:solidFill>
                  <a:schemeClr val="bg1"/>
                </a:solidFill>
              </a:rPr>
              <a:t>, </a:t>
            </a:r>
            <a:r>
              <a:rPr lang="en-US" dirty="0">
                <a:solidFill>
                  <a:schemeClr val="bg1"/>
                </a:solidFill>
              </a:rPr>
              <a:t>“Lucian Blaga” University from Sibiu, Romania</a:t>
            </a:r>
            <a:endParaRPr lang="en-US" dirty="0">
              <a:solidFill>
                <a:schemeClr val="bg1"/>
              </a:solidFill>
            </a:endParaRPr>
          </a:p>
        </p:txBody>
      </p:sp>
      <p:sp>
        <p:nvSpPr>
          <p:cNvPr id="4" name="Text Box 2"/>
          <p:cNvSpPr txBox="1">
            <a:spLocks noGrp="1" noRot="1" noMove="1" noResize="1" noEditPoints="1" noAdjustHandles="1" noChangeArrowheads="1" noChangeShapeType="1"/>
          </p:cNvSpPr>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5" name="Picture 4" descr="A map of europe with black dots&#10;&#10;Description automatically generated"/>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9" name="Rectangle: Rounded Corners 8"/>
          <p:cNvSpPr>
            <a:spLocks noGrp="1" noRot="1" noMove="1" noResize="1" noEditPoints="1" noAdjustHandles="1" noChangeArrowheads="1" noChangeShapeType="1"/>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a:spLocks noGrp="1" noRot="1" noMove="1" noResize="1" noEditPoints="1" noAdjustHandles="1" noChangeArrowheads="1" noChangeShapeType="1"/>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530026" y="1231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Findings: embedding the public in the festival fabric (4) </a:t>
            </a:r>
            <a:endParaRPr lang="en-US" sz="3200" b="1" dirty="0">
              <a:solidFill>
                <a:srgbClr val="002060"/>
              </a:solidFill>
            </a:endParaRPr>
          </a:p>
        </p:txBody>
      </p:sp>
      <p:sp>
        <p:nvSpPr>
          <p:cNvPr id="7" name="CasetăText 6"/>
          <p:cNvSpPr txBox="1"/>
          <p:nvPr/>
        </p:nvSpPr>
        <p:spPr>
          <a:xfrm>
            <a:off x="1269492" y="1647292"/>
            <a:ext cx="5404243" cy="3003707"/>
          </a:xfrm>
          <a:prstGeom prst="rect">
            <a:avLst/>
          </a:prstGeom>
          <a:noFill/>
        </p:spPr>
        <p:txBody>
          <a:bodyPr wrap="square">
            <a:spAutoFit/>
          </a:bodyPr>
          <a:lstStyle/>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Outdoor performances make FITS more accessible, reaching non-traditional audiences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The festival as a “gift” → inclusion is staged but also limited by logistical and cultural barriers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p:txBody>
      </p:sp>
      <p:pic>
        <p:nvPicPr>
          <p:cNvPr id="10" name="Imagine 9" descr="O imagine care conține tablou, vopsea, Artă de copii, Pictură de artă&#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508" y="1482714"/>
            <a:ext cx="3332865" cy="33328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530026" y="1231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Findings: embedding the public in the festival fabric (5) </a:t>
            </a:r>
            <a:endParaRPr lang="en-US" sz="3200" b="1" dirty="0">
              <a:solidFill>
                <a:srgbClr val="002060"/>
              </a:solidFill>
            </a:endParaRPr>
          </a:p>
        </p:txBody>
      </p:sp>
      <p:sp>
        <p:nvSpPr>
          <p:cNvPr id="7" name="CasetăText 6"/>
          <p:cNvSpPr txBox="1"/>
          <p:nvPr/>
        </p:nvSpPr>
        <p:spPr>
          <a:xfrm>
            <a:off x="1146374" y="1346190"/>
            <a:ext cx="5290457" cy="4302460"/>
          </a:xfrm>
          <a:prstGeom prst="rect">
            <a:avLst/>
          </a:prstGeom>
          <a:noFill/>
        </p:spPr>
        <p:txBody>
          <a:bodyPr wrap="square">
            <a:spAutoFit/>
          </a:bodyPr>
          <a:lstStyle/>
          <a:p>
            <a:pPr>
              <a:lnSpc>
                <a:spcPct val="115000"/>
              </a:lnSpc>
              <a:spcAft>
                <a:spcPts val="800"/>
              </a:spcAft>
            </a:pPr>
            <a:r>
              <a:rPr lang="en-US" sz="2200" kern="100" dirty="0">
                <a:effectLst/>
                <a:latin typeface="Calibri" panose="020F0502020204030204" pitchFamily="34" charset="0"/>
                <a:ea typeface="Aptos" panose="020B0004020202020204" pitchFamily="34" charset="0"/>
                <a:cs typeface="Calibri" panose="020F0502020204030204" pitchFamily="34" charset="0"/>
              </a:rPr>
              <a:t>📌 Local audiences may be hesitant toward avant-garde or experimental performances</a:t>
            </a:r>
            <a:endParaRPr lang="en-US" sz="22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en-US" sz="9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200" kern="100" dirty="0">
                <a:effectLst/>
                <a:latin typeface="Calibri" panose="020F0502020204030204" pitchFamily="34" charset="0"/>
                <a:ea typeface="Aptos" panose="020B0004020202020204" pitchFamily="34" charset="0"/>
                <a:cs typeface="Calibri" panose="020F0502020204030204" pitchFamily="34" charset="0"/>
              </a:rPr>
              <a:t>📌 The festival plays an educational role by gradually introducing new art forms to a traditionally conservative audience</a:t>
            </a:r>
            <a:endParaRPr lang="en-US" sz="22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en-US" sz="9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200" kern="100" dirty="0">
                <a:effectLst/>
                <a:latin typeface="Calibri" panose="020F0502020204030204" pitchFamily="34" charset="0"/>
                <a:ea typeface="Aptos" panose="020B0004020202020204" pitchFamily="34" charset="0"/>
                <a:cs typeface="Calibri" panose="020F0502020204030204" pitchFamily="34" charset="0"/>
              </a:rPr>
              <a:t>📌 Educational initiatives at FITS should be expanded to cultivate openness to experimental and international artistic forms.</a:t>
            </a:r>
            <a:endParaRPr lang="en-US" sz="2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9" name="Imagine 8" descr="O imagine care conține scenă, Teatru, Centru de spectacol de artă, de interior&#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046" y="1535689"/>
            <a:ext cx="4716900" cy="353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437119" y="-59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Selective bibliography</a:t>
            </a:r>
            <a:endParaRPr lang="en-US" sz="3200" b="1" dirty="0">
              <a:solidFill>
                <a:srgbClr val="002060"/>
              </a:solidFill>
            </a:endParaRPr>
          </a:p>
        </p:txBody>
      </p:sp>
      <p:sp>
        <p:nvSpPr>
          <p:cNvPr id="7" name="CasetăText 6"/>
          <p:cNvSpPr txBox="1"/>
          <p:nvPr/>
        </p:nvSpPr>
        <p:spPr>
          <a:xfrm>
            <a:off x="964893" y="1038845"/>
            <a:ext cx="10789988" cy="4780796"/>
          </a:xfrm>
          <a:prstGeom prst="rect">
            <a:avLst/>
          </a:prstGeom>
          <a:noFill/>
        </p:spPr>
        <p:txBody>
          <a:bodyPr wrap="square">
            <a:spAutoFit/>
          </a:bodyPr>
          <a:lstStyle/>
          <a:p>
            <a:pPr>
              <a:lnSpc>
                <a:spcPct val="115000"/>
              </a:lnSpc>
              <a:spcAft>
                <a:spcPts val="800"/>
              </a:spcAft>
            </a:pPr>
            <a:r>
              <a:rPr lang="es-ES" sz="1300" kern="100" dirty="0" err="1">
                <a:effectLst/>
                <a:latin typeface="Times New Roman" panose="02020503050405090304" pitchFamily="18" charset="0"/>
                <a:ea typeface="Aptos" panose="020B0004020202020204" pitchFamily="34" charset="0"/>
                <a:cs typeface="Times New Roman" panose="02020503050405090304" pitchFamily="18" charset="0"/>
              </a:rPr>
              <a:t>Dundjerovic</a:t>
            </a:r>
            <a:r>
              <a:rPr lang="es-ES" sz="1300" kern="100" dirty="0">
                <a:effectLst/>
                <a:latin typeface="Times New Roman" panose="02020503050405090304" pitchFamily="18" charset="0"/>
                <a:ea typeface="Aptos" panose="020B0004020202020204" pitchFamily="34" charset="0"/>
                <a:cs typeface="Times New Roman" panose="02020503050405090304" pitchFamily="18" charset="0"/>
              </a:rPr>
              <a:t>, A. S., &amp; Martínez Sánchez, M. J. (2018).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Festival and the City: Performativity of Sexual Acts in Public Spheres. Architecture and Culture,</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6(3), 457–471.</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s-ES" sz="1300" kern="100" dirty="0" err="1">
                <a:effectLst/>
                <a:latin typeface="Times New Roman" panose="02020503050405090304" pitchFamily="18" charset="0"/>
                <a:ea typeface="Aptos" panose="020B0004020202020204" pitchFamily="34" charset="0"/>
                <a:cs typeface="Times New Roman" panose="02020503050405090304" pitchFamily="18" charset="0"/>
              </a:rPr>
              <a:t>Dundjerovic</a:t>
            </a:r>
            <a:r>
              <a:rPr lang="es-ES" sz="1300" kern="100" dirty="0">
                <a:effectLst/>
                <a:latin typeface="Times New Roman" panose="02020503050405090304" pitchFamily="18" charset="0"/>
                <a:ea typeface="Aptos" panose="020B0004020202020204" pitchFamily="34" charset="0"/>
                <a:cs typeface="Times New Roman" panose="02020503050405090304" pitchFamily="18" charset="0"/>
              </a:rPr>
              <a:t>, A. S., &amp; Martínez Sánchez, M. J. (2018).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Festival and the City: Performativity of Sexual Acts in Public Spheres. Architecture and Culture,</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6(3), 457–471.</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Ferdman, B. (2014).</a:t>
            </a:r>
            <a:r>
              <a:rPr lang="en-US" sz="1300" b="1"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Role Inversion. The Curator Takes the Stage.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PAJ:</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A Journal of Performance and Art</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36(1), 53-58.</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Habermas, J. (1996). The public sphere.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Media studies: A reader</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2, 92-97.</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McGee, K. (2013). Promoting affect and desire in the international industrial world of smooth jazz: The case of Candy Dulfer.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Jazz Perspectives, 7</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(3), 251-285.</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Négrier</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E., &amp; Bonet, L. (2018). The participative turn in cultural policy: Paradigms, models, contexts.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Poetics, 66,</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64-73. </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Póvoa</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D. (2023). ‘The festival is ours’: Power dynamics of community participation in the Alter do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Chão</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Film Festival.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International Journal of Cultural Studies, </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26</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(2),</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200-215. </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Rahău</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V. (2019). Sibiu International Theatre Festival. In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Lluís</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Bonet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Agustí</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Giada Calvano,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Luisella</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Carnelli</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Félix Dupin-</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Meynard</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Emmanuel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Négrier</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Be </a:t>
            </a:r>
            <a:r>
              <a:rPr lang="en-US" sz="1300" i="1" kern="100" dirty="0" err="1">
                <a:effectLst/>
                <a:latin typeface="Times New Roman" panose="02020503050405090304" pitchFamily="18" charset="0"/>
                <a:ea typeface="Aptos" panose="020B0004020202020204" pitchFamily="34" charset="0"/>
                <a:cs typeface="Times New Roman" panose="02020503050405090304" pitchFamily="18" charset="0"/>
              </a:rPr>
              <a:t>SpectACTive</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 Challenging Participation in Performing Arts</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Editoria</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&amp;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specttacolo</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87-94.</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Sack, M., Meier, M., &amp;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Bürgisser</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 (Eds.). (2025). Performative Arts and Social Transformation: The Potential of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InBetween</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Spaces (Theater). Bielefeld: Transcript Verlag.</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Saleh, F., &amp; Ryan, C. (1993). Jazz and knitwear. Factors that attract tourists to festivals.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Tourism Management, 14</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(4), 289-297.</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a:p>
            <a:pPr>
              <a:lnSpc>
                <a:spcPct val="115000"/>
              </a:lnSpc>
              <a:spcAft>
                <a:spcPts val="800"/>
              </a:spcAft>
            </a:pP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Tamisari</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F. (2016). A space and time for a generation to react: The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Gattjirrk</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Cultural Festival in </a:t>
            </a:r>
            <a:r>
              <a:rPr lang="en-US" sz="1300" kern="100" dirty="0" err="1">
                <a:effectLst/>
                <a:latin typeface="Times New Roman" panose="02020503050405090304" pitchFamily="18" charset="0"/>
                <a:ea typeface="Aptos" panose="020B0004020202020204" pitchFamily="34" charset="0"/>
                <a:cs typeface="Times New Roman" panose="02020503050405090304" pitchFamily="18" charset="0"/>
              </a:rPr>
              <a:t>Milingimbi</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a:t>
            </a:r>
            <a:r>
              <a:rPr lang="en-US" sz="1300" i="1" kern="100" dirty="0">
                <a:effectLst/>
                <a:latin typeface="Times New Roman" panose="02020503050405090304" pitchFamily="18" charset="0"/>
                <a:ea typeface="Aptos" panose="020B0004020202020204" pitchFamily="34" charset="0"/>
                <a:cs typeface="Times New Roman" panose="02020503050405090304" pitchFamily="18" charset="0"/>
              </a:rPr>
              <a:t>Oceania, 86(1),</a:t>
            </a:r>
            <a:r>
              <a:rPr lang="en-US" sz="1300" kern="100" dirty="0">
                <a:effectLst/>
                <a:latin typeface="Times New Roman" panose="02020503050405090304" pitchFamily="18" charset="0"/>
                <a:ea typeface="Aptos" panose="020B0004020202020204" pitchFamily="34" charset="0"/>
                <a:cs typeface="Times New Roman" panose="02020503050405090304" pitchFamily="18" charset="0"/>
              </a:rPr>
              <a:t> 92-109. </a:t>
            </a:r>
            <a:endParaRPr lang="en-US" sz="1300" kern="100" dirty="0">
              <a:effectLst/>
              <a:latin typeface="Times New Roman" panose="02020503050405090304" pitchFamily="18" charset="0"/>
              <a:ea typeface="Aptos" panose="020B0004020202020204" pitchFamily="34" charset="0"/>
              <a:cs typeface="Times New Roman" panose="0202050305040509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9" name="Rectangle: Rounded Corners 8"/>
          <p:cNvSpPr>
            <a:spLocks noGrp="1" noRot="1" noMove="1" noResize="1" noEditPoints="1" noAdjustHandles="1" noChangeArrowheads="1" noChangeShapeType="1"/>
          </p:cNvSpPr>
          <p:nvPr/>
        </p:nvSpPr>
        <p:spPr>
          <a:xfrm>
            <a:off x="1763851"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p:nvPr/>
        </p:nvSpPr>
        <p:spPr>
          <a:xfrm>
            <a:off x="4928123" y="977787"/>
            <a:ext cx="4942824" cy="1937363"/>
          </a:xfrm>
          <a:prstGeom prst="rect">
            <a:avLst/>
          </a:prstGeom>
          <a:solidFill>
            <a:srgbClr val="2DB2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lv-LV" sz="6000" b="1" dirty="0">
              <a:solidFill>
                <a:schemeClr val="bg1"/>
              </a:solidFill>
            </a:endParaRPr>
          </a:p>
        </p:txBody>
      </p:sp>
      <p:grpSp>
        <p:nvGrpSpPr>
          <p:cNvPr id="15" name="Group 14"/>
          <p:cNvGrpSpPr/>
          <p:nvPr/>
        </p:nvGrpSpPr>
        <p:grpSpPr>
          <a:xfrm>
            <a:off x="-1" y="5655295"/>
            <a:ext cx="12229924" cy="1209114"/>
            <a:chOff x="-1" y="5655295"/>
            <a:chExt cx="12229924" cy="1209114"/>
          </a:xfrm>
        </p:grpSpPr>
        <p:sp>
          <p:nvSpPr>
            <p:cNvPr id="11"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2" name="Picture 11"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3" name="Rectangle: Rounded Corners 12"/>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947" y="1093069"/>
            <a:ext cx="5622614" cy="3753096"/>
          </a:xfrm>
          <a:prstGeom prst="snip2DiagRect">
            <a:avLst/>
          </a:prstGeom>
        </p:spPr>
      </p:pic>
      <p:sp>
        <p:nvSpPr>
          <p:cNvPr id="16" name="CasetăText 15"/>
          <p:cNvSpPr txBox="1"/>
          <p:nvPr/>
        </p:nvSpPr>
        <p:spPr>
          <a:xfrm>
            <a:off x="5673977" y="1869922"/>
            <a:ext cx="3451115" cy="2308324"/>
          </a:xfrm>
          <a:prstGeom prst="rect">
            <a:avLst/>
          </a:prstGeom>
          <a:noFill/>
        </p:spPr>
        <p:txBody>
          <a:bodyPr wrap="square" rtlCol="0">
            <a:spAutoFit/>
          </a:bodyPr>
          <a:lstStyle/>
          <a:p>
            <a:pPr algn="ctr"/>
            <a:r>
              <a:rPr lang="lv-LV" sz="4800" b="1" dirty="0">
                <a:solidFill>
                  <a:srgbClr val="002060"/>
                </a:solidFill>
              </a:rPr>
              <a:t>Thank </a:t>
            </a:r>
            <a:endParaRPr lang="en-US" sz="4800" b="1" dirty="0">
              <a:solidFill>
                <a:srgbClr val="002060"/>
              </a:solidFill>
            </a:endParaRPr>
          </a:p>
          <a:p>
            <a:pPr algn="ctr"/>
            <a:r>
              <a:rPr lang="lv-LV" sz="4800" b="1" dirty="0">
                <a:solidFill>
                  <a:srgbClr val="002060"/>
                </a:solidFill>
              </a:rPr>
              <a:t>you!</a:t>
            </a:r>
            <a:endParaRPr lang="lv-LV" sz="4800" b="1" dirty="0">
              <a:solidFill>
                <a:srgbClr val="002060"/>
              </a:solidFill>
            </a:endParaRPr>
          </a:p>
          <a:p>
            <a:endParaRPr lang="en-US" sz="48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p:cNvSpPr>
            <a:spLocks noGrp="1"/>
          </p:cNvSpPr>
          <p:nvPr>
            <p:ph type="title"/>
          </p:nvPr>
        </p:nvSpPr>
        <p:spPr>
          <a:xfrm>
            <a:off x="689111" y="194613"/>
            <a:ext cx="10515600" cy="1325563"/>
          </a:xfrm>
        </p:spPr>
        <p:txBody>
          <a:bodyPr>
            <a:normAutofit/>
          </a:bodyPr>
          <a:lstStyle/>
          <a:p>
            <a:r>
              <a:rPr lang="en-US" sz="3200" b="1" dirty="0">
                <a:solidFill>
                  <a:srgbClr val="002060"/>
                </a:solidFill>
              </a:rPr>
              <a:t>Introduction</a:t>
            </a:r>
            <a:endParaRPr lang="en-US" sz="3200" b="1" dirty="0">
              <a:solidFill>
                <a:srgbClr val="002060"/>
              </a:solidFill>
            </a:endParaRPr>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ubstituent imagine 16" descr="O imagine care conține artă, tablou, Arta psihedelică, Grafică&#10;&#10;Descriere generată automat"/>
          <p:cNvPicPr>
            <a:picLocks noGrp="1" noChangeAspect="1"/>
          </p:cNvPicPr>
          <p:nvPr>
            <p:ph idx="1"/>
          </p:nvPr>
        </p:nvPicPr>
        <p:blipFill>
          <a:blip r:embed="rId4">
            <a:extLst>
              <a:ext uri="{28A0092B-C50C-407E-A947-70E740481C1C}">
                <a14:useLocalDpi xmlns:a14="http://schemas.microsoft.com/office/drawing/2010/main" val="0"/>
              </a:ext>
            </a:extLst>
          </a:blip>
          <a:srcRect l="4306" r="4306"/>
          <a:stretch>
            <a:fillRect/>
          </a:stretch>
        </p:blipFill>
        <p:spPr>
          <a:xfrm>
            <a:off x="8526780" y="1178141"/>
            <a:ext cx="3228101" cy="3532304"/>
          </a:xfrm>
        </p:spPr>
      </p:pic>
      <p:sp>
        <p:nvSpPr>
          <p:cNvPr id="7" name="CasetăText 6"/>
          <p:cNvSpPr txBox="1"/>
          <p:nvPr/>
        </p:nvSpPr>
        <p:spPr>
          <a:xfrm>
            <a:off x="1136668" y="1335510"/>
            <a:ext cx="7052053" cy="3719608"/>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b="1" i="1" dirty="0"/>
              <a:t>The research intrigue</a:t>
            </a:r>
            <a:r>
              <a:rPr lang="en-US" dirty="0"/>
              <a:t>:  the silence regarding performativity in the theatrical public sphere</a:t>
            </a:r>
            <a:endParaRPr lang="en-US" dirty="0"/>
          </a:p>
          <a:p>
            <a:pPr>
              <a:lnSpc>
                <a:spcPct val="150000"/>
              </a:lnSpc>
            </a:pPr>
            <a:endParaRPr lang="en-US" sz="500" dirty="0"/>
          </a:p>
          <a:p>
            <a:pPr marL="285750" indent="-285750">
              <a:lnSpc>
                <a:spcPct val="150000"/>
              </a:lnSpc>
              <a:buFont typeface="Wingdings" panose="05000000000000000000" pitchFamily="2" charset="2"/>
              <a:buChar char="q"/>
            </a:pPr>
            <a:r>
              <a:rPr lang="en-US" b="1" i="1" dirty="0"/>
              <a:t>Research goal</a:t>
            </a:r>
            <a:r>
              <a:rPr lang="en-US" dirty="0"/>
              <a:t>:  analyzing the extent to which the organizers of the International Theatre Festival from Sibiu configure the foundations of a performative arena</a:t>
            </a:r>
            <a:endParaRPr lang="en-US" dirty="0"/>
          </a:p>
          <a:p>
            <a:pPr marL="285750" indent="-285750">
              <a:lnSpc>
                <a:spcPct val="150000"/>
              </a:lnSpc>
              <a:buFont typeface="Wingdings" panose="05000000000000000000" pitchFamily="2" charset="2"/>
              <a:buChar char="q"/>
            </a:pPr>
            <a:endParaRPr lang="en-US" sz="500" dirty="0"/>
          </a:p>
          <a:p>
            <a:pPr marL="285750" indent="-285750">
              <a:lnSpc>
                <a:spcPct val="150000"/>
              </a:lnSpc>
              <a:buFont typeface="Wingdings" panose="05000000000000000000" pitchFamily="2" charset="2"/>
              <a:buChar char="q"/>
            </a:pPr>
            <a:r>
              <a:rPr lang="en-US" b="1" i="1" dirty="0"/>
              <a:t>Research subjects</a:t>
            </a:r>
            <a:r>
              <a:rPr lang="en-US" dirty="0"/>
              <a:t>: the organizers of the Sibiu International Theatre Festival</a:t>
            </a:r>
            <a:endParaRPr lang="en-US" dirty="0"/>
          </a:p>
          <a:p>
            <a:pPr marL="285750" indent="-285750">
              <a:lnSpc>
                <a:spcPct val="150000"/>
              </a:lnSpc>
              <a:buFont typeface="Wingdings" panose="05000000000000000000" pitchFamily="2" charset="2"/>
              <a:buChar char="q"/>
            </a:pPr>
            <a:endParaRPr lang="en-US" sz="500" dirty="0"/>
          </a:p>
          <a:p>
            <a:pPr marL="285750" indent="-285750">
              <a:lnSpc>
                <a:spcPct val="150000"/>
              </a:lnSpc>
              <a:buFont typeface="Wingdings" panose="05000000000000000000" pitchFamily="2" charset="2"/>
              <a:buChar char="q"/>
            </a:pPr>
            <a:r>
              <a:rPr lang="en-US" b="1" i="1" dirty="0"/>
              <a:t>Findings</a:t>
            </a:r>
            <a:endParaRPr lang="en-US"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838200" y="1650136"/>
            <a:ext cx="10515600" cy="4351338"/>
          </a:xfrm>
        </p:spPr>
        <p:txBody>
          <a:bodyPr>
            <a:normAutofit/>
          </a:bodyPr>
          <a:lstStyle/>
          <a:p>
            <a:pPr>
              <a:lnSpc>
                <a:spcPct val="115000"/>
              </a:lnSpc>
              <a:spcAft>
                <a:spcPts val="800"/>
              </a:spcAft>
            </a:pPr>
            <a:r>
              <a:rPr lang="en-US" sz="2000" b="1" kern="100" dirty="0">
                <a:effectLst/>
                <a:latin typeface="Calibri" panose="020F0502020204030204" pitchFamily="34" charset="0"/>
                <a:ea typeface="Aptos" panose="020B0004020202020204" pitchFamily="34" charset="0"/>
                <a:cs typeface="Calibri" panose="020F0502020204030204" pitchFamily="34" charset="0"/>
              </a:rPr>
              <a:t>The origins and original meaning of performativity</a:t>
            </a:r>
            <a:endParaRPr lang="en-US" sz="20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000" b="1" kern="100" dirty="0">
                <a:effectLst/>
                <a:latin typeface="Calibri" panose="020F0502020204030204" pitchFamily="34" charset="0"/>
                <a:ea typeface="Aptos" panose="020B0004020202020204" pitchFamily="34" charset="0"/>
                <a:cs typeface="Calibri" panose="020F0502020204030204" pitchFamily="34" charset="0"/>
              </a:rPr>
              <a:t>Ephemerality and the mediatization of performance</a:t>
            </a:r>
            <a:endParaRPr lang="en-US" sz="20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000" b="1" kern="100" dirty="0">
                <a:effectLst/>
                <a:latin typeface="Calibri" panose="020F0502020204030204" pitchFamily="34" charset="0"/>
                <a:ea typeface="Aptos" panose="020B0004020202020204" pitchFamily="34" charset="0"/>
                <a:cs typeface="Calibri" panose="020F0502020204030204" pitchFamily="34" charset="0"/>
              </a:rPr>
              <a:t>Repetition and subversion (Judith Butler</a:t>
            </a:r>
            <a:r>
              <a:rPr lang="en-US" sz="2000" kern="100" dirty="0">
                <a:effectLst/>
                <a:latin typeface="Calibri" panose="020F0502020204030204" pitchFamily="34" charset="0"/>
                <a:ea typeface="Aptos" panose="020B0004020202020204" pitchFamily="34" charset="0"/>
                <a:cs typeface="Calibri" panose="020F0502020204030204" pitchFamily="34" charset="0"/>
              </a:rPr>
              <a:t>)</a:t>
            </a:r>
            <a:endParaRPr lang="en-US" sz="20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000" b="1" kern="100" dirty="0">
                <a:effectLst/>
                <a:latin typeface="Calibri" panose="020F0502020204030204" pitchFamily="34" charset="0"/>
                <a:ea typeface="Aptos" panose="020B0004020202020204" pitchFamily="34" charset="0"/>
                <a:cs typeface="Calibri" panose="020F0502020204030204" pitchFamily="34" charset="0"/>
              </a:rPr>
              <a:t>Participation and co-creation</a:t>
            </a:r>
            <a:endParaRPr lang="en-US" sz="20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en-US" sz="2000" b="1" kern="100" dirty="0">
                <a:effectLst/>
                <a:latin typeface="Calibri" panose="020F0502020204030204" pitchFamily="34" charset="0"/>
                <a:ea typeface="Aptos" panose="020B0004020202020204" pitchFamily="34" charset="0"/>
                <a:cs typeface="Calibri" panose="020F0502020204030204" pitchFamily="34" charset="0"/>
              </a:rPr>
              <a:t>The political and social dimension</a:t>
            </a:r>
            <a:endParaRPr lang="en-US" sz="2000" kern="100" dirty="0">
              <a:effectLst/>
              <a:latin typeface="Calibri" panose="020F0502020204030204" pitchFamily="34" charset="0"/>
              <a:ea typeface="Aptos" panose="020B0004020202020204" pitchFamily="34" charset="0"/>
              <a:cs typeface="Calibri" panose="020F0502020204030204" pitchFamily="34" charset="0"/>
            </a:endParaRPr>
          </a:p>
        </p:txBody>
      </p:sp>
      <p:grpSp>
        <p:nvGrpSpPr>
          <p:cNvPr id="17" name="Group 16"/>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a:spLocks noGrp="1"/>
          </p:cNvSpPr>
          <p:nvPr>
            <p:ph type="title"/>
          </p:nvPr>
        </p:nvSpPr>
        <p:spPr>
          <a:xfrm>
            <a:off x="530026" y="171055"/>
            <a:ext cx="10515600" cy="1325563"/>
          </a:xfrm>
        </p:spPr>
        <p:txBody>
          <a:bodyPr>
            <a:normAutofit/>
          </a:bodyPr>
          <a:lstStyle/>
          <a:p>
            <a:r>
              <a:rPr lang="en-US" sz="3200" b="1" dirty="0">
                <a:solidFill>
                  <a:srgbClr val="002060"/>
                </a:solidFill>
              </a:rPr>
              <a:t>Performativity: the theoretical blueprint</a:t>
            </a:r>
            <a:endParaRPr lang="en-US" sz="3200" b="1" dirty="0">
              <a:solidFill>
                <a:srgbClr val="002060"/>
              </a:solidFill>
            </a:endParaRPr>
          </a:p>
        </p:txBody>
      </p:sp>
      <p:pic>
        <p:nvPicPr>
          <p:cNvPr id="7" name="I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323" y="1673104"/>
            <a:ext cx="4396017" cy="26943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987289" y="1496184"/>
            <a:ext cx="5787827" cy="4351338"/>
          </a:xfrm>
        </p:spPr>
        <p:txBody>
          <a:bodyPr>
            <a:normAutofit/>
          </a:bodyPr>
          <a:lstStyle/>
          <a:p>
            <a:pPr>
              <a:lnSpc>
                <a:spcPct val="150000"/>
              </a:lnSpc>
            </a:pPr>
            <a:r>
              <a:rPr lang="en-US" sz="2000" dirty="0">
                <a:latin typeface="Arial" panose="020B0604020202090204" pitchFamily="34" charset="0"/>
                <a:cs typeface="Arial" panose="020B0604020202090204" pitchFamily="34" charset="0"/>
              </a:rPr>
              <a:t>The salience of performativity in the cultural public sphere</a:t>
            </a:r>
            <a:endParaRPr lang="en-US" sz="2000" dirty="0">
              <a:latin typeface="Arial" panose="020B0604020202090204" pitchFamily="34" charset="0"/>
              <a:cs typeface="Arial" panose="020B0604020202090204" pitchFamily="34" charset="0"/>
            </a:endParaRPr>
          </a:p>
          <a:p>
            <a:pPr marL="0" indent="0">
              <a:lnSpc>
                <a:spcPct val="150000"/>
              </a:lnSpc>
              <a:buNone/>
            </a:pPr>
            <a:endParaRPr lang="en-US" sz="1100" dirty="0">
              <a:latin typeface="Arial" panose="020B0604020202090204" pitchFamily="34" charset="0"/>
              <a:cs typeface="Arial" panose="020B0604020202090204" pitchFamily="34" charset="0"/>
            </a:endParaRPr>
          </a:p>
          <a:p>
            <a:pPr>
              <a:lnSpc>
                <a:spcPct val="150000"/>
              </a:lnSpc>
            </a:pPr>
            <a:r>
              <a:rPr lang="en-US" sz="2000" dirty="0">
                <a:latin typeface="Arial" panose="020B0604020202090204" pitchFamily="34" charset="0"/>
                <a:cs typeface="Arial" panose="020B0604020202090204" pitchFamily="34" charset="0"/>
              </a:rPr>
              <a:t>Performative dimensions explored in contemporary festivals</a:t>
            </a:r>
            <a:endParaRPr lang="en-US" sz="2000" dirty="0">
              <a:latin typeface="Arial" panose="020B0604020202090204" pitchFamily="34" charset="0"/>
              <a:cs typeface="Arial" panose="020B0604020202090204" pitchFamily="34" charset="0"/>
            </a:endParaRPr>
          </a:p>
          <a:p>
            <a:pPr>
              <a:lnSpc>
                <a:spcPct val="150000"/>
              </a:lnSpc>
            </a:pPr>
            <a:endParaRPr lang="en-US" sz="2000" dirty="0">
              <a:latin typeface="Arial" panose="020B0604020202090204" pitchFamily="34" charset="0"/>
              <a:cs typeface="Arial" panose="020B0604020202090204" pitchFamily="34" charset="0"/>
            </a:endParaRPr>
          </a:p>
          <a:p>
            <a:pPr>
              <a:lnSpc>
                <a:spcPct val="150000"/>
              </a:lnSpc>
            </a:pPr>
            <a:r>
              <a:rPr lang="en-US" sz="2000" dirty="0">
                <a:latin typeface="Arial" panose="020B0604020202090204" pitchFamily="34" charset="0"/>
                <a:cs typeface="Arial" panose="020B0604020202090204" pitchFamily="34" charset="0"/>
              </a:rPr>
              <a:t>The educational character of FITS</a:t>
            </a:r>
            <a:endParaRPr lang="en-US" sz="2000" dirty="0">
              <a:latin typeface="Arial" panose="020B0604020202090204" pitchFamily="34" charset="0"/>
              <a:cs typeface="Arial" panose="020B0604020202090204" pitchFamily="34" charset="0"/>
            </a:endParaRPr>
          </a:p>
          <a:p>
            <a:pPr>
              <a:lnSpc>
                <a:spcPct val="150000"/>
              </a:lnSpc>
            </a:pPr>
            <a:endParaRPr lang="en-US" sz="2000" dirty="0">
              <a:latin typeface="Arial" panose="020B0604020202090204" pitchFamily="34" charset="0"/>
              <a:cs typeface="Arial" panose="020B0604020202090204" pitchFamily="34" charset="0"/>
            </a:endParaRPr>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a:spLocks noGrp="1"/>
          </p:cNvSpPr>
          <p:nvPr>
            <p:ph type="title"/>
          </p:nvPr>
        </p:nvSpPr>
        <p:spPr>
          <a:xfrm>
            <a:off x="530026" y="170621"/>
            <a:ext cx="10515600" cy="1325563"/>
          </a:xfrm>
        </p:spPr>
        <p:txBody>
          <a:bodyPr>
            <a:normAutofit/>
          </a:bodyPr>
          <a:lstStyle/>
          <a:p>
            <a:r>
              <a:rPr lang="en-US" sz="3200" b="1" dirty="0">
                <a:solidFill>
                  <a:srgbClr val="002060"/>
                </a:solidFill>
              </a:rPr>
              <a:t>Festivals in the cultural public sphere</a:t>
            </a:r>
            <a:endParaRPr lang="en-US" sz="3200" b="1" dirty="0">
              <a:solidFill>
                <a:srgbClr val="002060"/>
              </a:solidFill>
            </a:endParaRPr>
          </a:p>
        </p:txBody>
      </p:sp>
      <p:pic>
        <p:nvPicPr>
          <p:cNvPr id="10" name="Imagine 9" descr="O imagine care conține în aer liber, clădire, cer, turn&#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327" y="1802073"/>
            <a:ext cx="4461013" cy="29740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924364" y="1501001"/>
            <a:ext cx="5787827" cy="4351338"/>
          </a:xfrm>
        </p:spPr>
        <p:txBody>
          <a:bodyPr>
            <a:normAutofit/>
          </a:bodyPr>
          <a:lstStyle/>
          <a:p>
            <a:pPr>
              <a:lnSpc>
                <a:spcPct val="300000"/>
              </a:lnSpc>
            </a:pPr>
            <a:r>
              <a:rPr lang="en-US" sz="2000" dirty="0">
                <a:latin typeface="Arial" panose="020B0604020202090204" pitchFamily="34" charset="0"/>
                <a:cs typeface="Arial" panose="020B0604020202090204" pitchFamily="34" charset="0"/>
              </a:rPr>
              <a:t>Trends in curatorial perspectives</a:t>
            </a:r>
            <a:endParaRPr lang="en-US" sz="2000" dirty="0">
              <a:latin typeface="Arial" panose="020B0604020202090204" pitchFamily="34" charset="0"/>
              <a:cs typeface="Arial" panose="020B0604020202090204" pitchFamily="34" charset="0"/>
            </a:endParaRPr>
          </a:p>
          <a:p>
            <a:pPr>
              <a:lnSpc>
                <a:spcPct val="300000"/>
              </a:lnSpc>
            </a:pPr>
            <a:r>
              <a:rPr lang="en-US" sz="2000" dirty="0">
                <a:latin typeface="Arial" panose="020B0604020202090204" pitchFamily="34" charset="0"/>
                <a:cs typeface="Arial" panose="020B0604020202090204" pitchFamily="34" charset="0"/>
              </a:rPr>
              <a:t>Examples of innovative curatorial practices</a:t>
            </a:r>
            <a:endParaRPr lang="en-US" sz="2000" dirty="0">
              <a:latin typeface="Arial" panose="020B0604020202090204" pitchFamily="34" charset="0"/>
              <a:cs typeface="Arial" panose="020B0604020202090204" pitchFamily="34" charset="0"/>
            </a:endParaRPr>
          </a:p>
          <a:p>
            <a:pPr>
              <a:lnSpc>
                <a:spcPct val="300000"/>
              </a:lnSpc>
            </a:pPr>
            <a:r>
              <a:rPr lang="en-US" sz="2000" dirty="0">
                <a:latin typeface="Arial" panose="020B0604020202090204" pitchFamily="34" charset="0"/>
                <a:cs typeface="Arial" panose="020B0604020202090204" pitchFamily="34" charset="0"/>
              </a:rPr>
              <a:t>Implications for the theatrical public sphere</a:t>
            </a:r>
            <a:endParaRPr lang="en-US" sz="2000" dirty="0">
              <a:latin typeface="Arial" panose="020B0604020202090204" pitchFamily="34" charset="0"/>
              <a:cs typeface="Arial" panose="020B0604020202090204" pitchFamily="34" charset="0"/>
            </a:endParaRPr>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a:spLocks noGrp="1"/>
          </p:cNvSpPr>
          <p:nvPr>
            <p:ph type="title"/>
          </p:nvPr>
        </p:nvSpPr>
        <p:spPr>
          <a:xfrm>
            <a:off x="351122" y="48807"/>
            <a:ext cx="10515600" cy="1325563"/>
          </a:xfrm>
        </p:spPr>
        <p:txBody>
          <a:bodyPr>
            <a:normAutofit/>
          </a:bodyPr>
          <a:lstStyle/>
          <a:p>
            <a:r>
              <a:rPr lang="en-US" sz="3200" b="1" dirty="0">
                <a:solidFill>
                  <a:srgbClr val="002060"/>
                </a:solidFill>
              </a:rPr>
              <a:t>Shaping the theatrical public sphere- curatorial visions</a:t>
            </a:r>
            <a:endParaRPr lang="en-US" sz="3200" b="1" dirty="0">
              <a:solidFill>
                <a:srgbClr val="002060"/>
              </a:solidFill>
            </a:endParaRPr>
          </a:p>
        </p:txBody>
      </p:sp>
      <p:pic>
        <p:nvPicPr>
          <p:cNvPr id="5" name="Imagine 4" descr="O imagine care conține Chip de om, cer, om, în aer liber&#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203" y="1856687"/>
            <a:ext cx="4371475" cy="29143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828263" y="1233821"/>
            <a:ext cx="6673681" cy="4351338"/>
          </a:xfrm>
        </p:spPr>
        <p:txBody>
          <a:bodyPr>
            <a:normAutofit/>
          </a:bodyPr>
          <a:lstStyle/>
          <a:p>
            <a:pPr>
              <a:buFont typeface="Wingdings" panose="05000000000000000000" pitchFamily="2" charset="2"/>
              <a:buChar char="q"/>
            </a:pPr>
            <a:r>
              <a:rPr lang="en-US" sz="2400" b="1" i="1" dirty="0"/>
              <a:t>   </a:t>
            </a:r>
            <a:r>
              <a:rPr lang="en-US" sz="2400" b="1" dirty="0"/>
              <a:t>Objectives</a:t>
            </a:r>
            <a:endParaRPr lang="en-US" sz="2400" b="1" dirty="0"/>
          </a:p>
          <a:p>
            <a:pPr marL="0" indent="0">
              <a:buNone/>
            </a:pPr>
            <a:endParaRPr lang="en-US" sz="800" b="1" dirty="0"/>
          </a:p>
          <a:p>
            <a:pPr>
              <a:buFont typeface="Wingdings" panose="05000000000000000000" pitchFamily="2" charset="2"/>
              <a:buChar char="q"/>
            </a:pPr>
            <a:r>
              <a:rPr lang="en-US" sz="2400" b="1" dirty="0"/>
              <a:t>   Subjects of the research: </a:t>
            </a:r>
            <a:endParaRPr lang="en-US" sz="2400" b="1" dirty="0"/>
          </a:p>
          <a:p>
            <a:pPr marL="0" indent="0">
              <a:buNone/>
            </a:pPr>
            <a:endParaRPr lang="en-US" sz="800" b="1" dirty="0"/>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Imagine 24" descr="O imagine care conține instrument muzical, Artă de performanță, Dans, chitară&#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970" y="1854787"/>
            <a:ext cx="4137732" cy="2821933"/>
          </a:xfrm>
          <a:prstGeom prst="rect">
            <a:avLst/>
          </a:prstGeom>
        </p:spPr>
      </p:pic>
      <p:sp>
        <p:nvSpPr>
          <p:cNvPr id="27" name="Title 1"/>
          <p:cNvSpPr txBox="1"/>
          <p:nvPr/>
        </p:nvSpPr>
        <p:spPr>
          <a:xfrm>
            <a:off x="371000" y="215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Research methodology</a:t>
            </a:r>
            <a:endParaRPr lang="en-US" sz="3200" b="1" dirty="0">
              <a:solidFill>
                <a:srgbClr val="002060"/>
              </a:solidFill>
            </a:endParaRPr>
          </a:p>
        </p:txBody>
      </p:sp>
      <p:sp>
        <p:nvSpPr>
          <p:cNvPr id="28" name="CasetăText 27"/>
          <p:cNvSpPr txBox="1"/>
          <p:nvPr/>
        </p:nvSpPr>
        <p:spPr>
          <a:xfrm>
            <a:off x="1997846" y="2459994"/>
            <a:ext cx="5029200" cy="2460674"/>
          </a:xfrm>
          <a:prstGeom prst="rect">
            <a:avLst/>
          </a:prstGeom>
          <a:noFill/>
        </p:spPr>
        <p:txBody>
          <a:bodyPr wrap="square" rtlCol="0">
            <a:spAutoFit/>
          </a:bodyPr>
          <a:lstStyle/>
          <a:p>
            <a:pPr>
              <a:lnSpc>
                <a:spcPct val="130000"/>
              </a:lnSpc>
              <a:spcBef>
                <a:spcPts val="0"/>
              </a:spcBef>
              <a:buFont typeface="Wingdings" panose="05000000000000000000" pitchFamily="2" charset="2"/>
              <a:buChar char="v"/>
            </a:pPr>
            <a:r>
              <a:rPr lang="en-US" sz="2000" dirty="0"/>
              <a:t>the president of Sibiu International Theatre Festival</a:t>
            </a:r>
            <a:endParaRPr lang="en-US" sz="2000" dirty="0"/>
          </a:p>
          <a:p>
            <a:pPr>
              <a:lnSpc>
                <a:spcPct val="130000"/>
              </a:lnSpc>
              <a:spcBef>
                <a:spcPts val="0"/>
              </a:spcBef>
              <a:buFont typeface="Wingdings" panose="05000000000000000000" pitchFamily="2" charset="2"/>
              <a:buChar char="v"/>
            </a:pPr>
            <a:r>
              <a:rPr lang="en-US" sz="2000" dirty="0"/>
              <a:t>the coordinator of the outdoor section</a:t>
            </a:r>
            <a:endParaRPr lang="en-US" sz="2000" dirty="0"/>
          </a:p>
          <a:p>
            <a:pPr>
              <a:lnSpc>
                <a:spcPct val="130000"/>
              </a:lnSpc>
              <a:spcBef>
                <a:spcPts val="0"/>
              </a:spcBef>
              <a:buFont typeface="Wingdings" panose="05000000000000000000" pitchFamily="2" charset="2"/>
              <a:buChar char="v"/>
            </a:pPr>
            <a:r>
              <a:rPr lang="en-US" sz="2000" dirty="0"/>
              <a:t>the coordinator of the indoor section</a:t>
            </a:r>
            <a:endParaRPr lang="en-US" sz="2000" dirty="0"/>
          </a:p>
          <a:p>
            <a:pPr>
              <a:lnSpc>
                <a:spcPct val="130000"/>
              </a:lnSpc>
              <a:spcBef>
                <a:spcPts val="0"/>
              </a:spcBef>
              <a:buFont typeface="Wingdings" panose="05000000000000000000" pitchFamily="2" charset="2"/>
              <a:buChar char="v"/>
            </a:pPr>
            <a:r>
              <a:rPr lang="en-US" sz="2000" dirty="0"/>
              <a:t>Coordinator: Romanian companies, performance-reading</a:t>
            </a:r>
            <a:endParaRPr lang="en-US" sz="2000" dirty="0"/>
          </a:p>
        </p:txBody>
      </p:sp>
      <p:sp>
        <p:nvSpPr>
          <p:cNvPr id="29" name="Content Placeholder 2"/>
          <p:cNvSpPr txBox="1"/>
          <p:nvPr/>
        </p:nvSpPr>
        <p:spPr>
          <a:xfrm>
            <a:off x="929124" y="5184406"/>
            <a:ext cx="6673681" cy="1178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i="1" dirty="0"/>
              <a:t>   </a:t>
            </a:r>
            <a:r>
              <a:rPr lang="en-US" sz="2400" b="1" dirty="0"/>
              <a:t>Method: </a:t>
            </a:r>
            <a:r>
              <a:rPr lang="en-US" sz="2400" dirty="0"/>
              <a:t>structured interviews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colțuri rotunjite 9"/>
          <p:cNvSpPr/>
          <p:nvPr/>
        </p:nvSpPr>
        <p:spPr>
          <a:xfrm>
            <a:off x="611566" y="4298068"/>
            <a:ext cx="11224855" cy="1209115"/>
          </a:xfrm>
          <a:prstGeom prst="roundRect">
            <a:avLst/>
          </a:prstGeom>
          <a:solidFill>
            <a:srgbClr val="C00000">
              <a:alpha val="3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reptunghi: colțuri rotunjite 8"/>
          <p:cNvSpPr/>
          <p:nvPr/>
        </p:nvSpPr>
        <p:spPr>
          <a:xfrm>
            <a:off x="611566" y="2794952"/>
            <a:ext cx="11224855" cy="1209115"/>
          </a:xfrm>
          <a:prstGeom prst="roundRect">
            <a:avLst/>
          </a:prstGeom>
          <a:gradFill>
            <a:gsLst>
              <a:gs pos="21000">
                <a:schemeClr val="accent4">
                  <a:satMod val="103000"/>
                  <a:lumMod val="102000"/>
                  <a:tint val="94000"/>
                </a:schemeClr>
              </a:gs>
              <a:gs pos="58000">
                <a:schemeClr val="accent4">
                  <a:satMod val="110000"/>
                  <a:lumMod val="100000"/>
                  <a:shade val="100000"/>
                </a:schemeClr>
              </a:gs>
              <a:gs pos="100000">
                <a:schemeClr val="accent4">
                  <a:lumMod val="99000"/>
                  <a:satMod val="120000"/>
                  <a:shade val="78000"/>
                </a:schemeClr>
              </a:gs>
            </a:gsLst>
          </a:gradFill>
          <a:ln>
            <a:solidFill>
              <a:schemeClr val="accent4">
                <a:alpha val="23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Dreptunghi: colțuri rotunjite 6"/>
          <p:cNvSpPr/>
          <p:nvPr/>
        </p:nvSpPr>
        <p:spPr>
          <a:xfrm>
            <a:off x="611567" y="1281626"/>
            <a:ext cx="11224855" cy="132556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838200" y="1456672"/>
            <a:ext cx="10515600" cy="4351338"/>
          </a:xfrm>
        </p:spPr>
        <p:txBody>
          <a:bodyPr>
            <a:noAutofit/>
          </a:bodyPr>
          <a:lstStyle/>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The festival has been framed within a historical narrative (Greek festivals, Avignon, Edinburgh)</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FITS functions as a space of cultural diplomacy and artistic dialogue</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9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9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Its global legitimacy is built through his performative storytelling</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530026" y="1231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Findings: embedding the public in the festival fabric (1)</a:t>
            </a:r>
            <a:endParaRPr lang="en-US" sz="3200"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530026" y="1231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Findings: embedding the public in the festival fabric (2)</a:t>
            </a:r>
            <a:endParaRPr lang="en-US" sz="3200" b="1" dirty="0">
              <a:solidFill>
                <a:srgbClr val="002060"/>
              </a:solidFill>
            </a:endParaRPr>
          </a:p>
        </p:txBody>
      </p:sp>
      <p:sp>
        <p:nvSpPr>
          <p:cNvPr id="6" name="CasetăText 5"/>
          <p:cNvSpPr txBox="1"/>
          <p:nvPr/>
        </p:nvSpPr>
        <p:spPr>
          <a:xfrm>
            <a:off x="1320545" y="1558215"/>
            <a:ext cx="5541809" cy="3987566"/>
          </a:xfrm>
          <a:prstGeom prst="rect">
            <a:avLst/>
          </a:prstGeom>
          <a:noFill/>
        </p:spPr>
        <p:txBody>
          <a:bodyPr wrap="square">
            <a:spAutoFit/>
          </a:bodyPr>
          <a:lstStyle/>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Performance-reading  - a space where audiences can shape meaning through discussions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There is  an increasing emphasis on interactive festival formats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The festival curates audience engagement as a dialogic process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p:txBody>
      </p:sp>
      <p:pic>
        <p:nvPicPr>
          <p:cNvPr id="10" name="Imagine 9" descr="O imagine care conține artă, tablou, Color, Pictură de artă&#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456" y="967031"/>
            <a:ext cx="6625891" cy="48985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3" name="Content Placeholder 2"/>
          <p:cNvSpPr>
            <a:spLocks noGrp="1"/>
          </p:cNvSpPr>
          <p:nvPr>
            <p:ph idx="1"/>
          </p:nvPr>
        </p:nvSpPr>
        <p:spPr>
          <a:xfrm>
            <a:off x="843453" y="1420248"/>
            <a:ext cx="5189280" cy="4431680"/>
          </a:xfrm>
        </p:spPr>
        <p:txBody>
          <a:bodyPr>
            <a:noAutofit/>
          </a:bodyPr>
          <a:lstStyle/>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FITS repurposes public squares, churches, and industrial spaces into performance venues</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The Culture Factory: an adaptive space for large-scale immersive productions (Faust)</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a:p>
            <a:pPr marL="0" indent="0">
              <a:lnSpc>
                <a:spcPct val="115000"/>
              </a:lnSpc>
              <a:spcAft>
                <a:spcPts val="800"/>
              </a:spcAft>
              <a:buNone/>
            </a:pPr>
            <a:r>
              <a:rPr lang="en-US" sz="2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2200" kern="100" dirty="0">
                <a:effectLst/>
                <a:latin typeface="Aptos" panose="020B0004020202020204" pitchFamily="34" charset="0"/>
                <a:ea typeface="Aptos" panose="020B0004020202020204" pitchFamily="34" charset="0"/>
                <a:cs typeface="Times New Roman" panose="02020503050405090304" pitchFamily="18" charset="0"/>
              </a:rPr>
              <a:t> Site-specific performances shape audience movement and interaction</a:t>
            </a:r>
            <a:endParaRPr lang="en-US" sz="2200" kern="100" dirty="0">
              <a:effectLst/>
              <a:latin typeface="Aptos" panose="020B0004020202020204" pitchFamily="34" charset="0"/>
              <a:ea typeface="Aptos" panose="020B0004020202020204" pitchFamily="34" charset="0"/>
              <a:cs typeface="Times New Roman" panose="02020503050405090304" pitchFamily="18" charset="0"/>
            </a:endParaRPr>
          </a:p>
        </p:txBody>
      </p:sp>
      <p:grpSp>
        <p:nvGrpSpPr>
          <p:cNvPr id="4" name="Group 3"/>
          <p:cNvGrpSpPr/>
          <p:nvPr/>
        </p:nvGrpSpPr>
        <p:grpSpPr>
          <a:xfrm>
            <a:off x="-1" y="5655295"/>
            <a:ext cx="12229924" cy="1209114"/>
            <a:chOff x="-1" y="5655295"/>
            <a:chExt cx="12229924" cy="1209114"/>
          </a:xfrm>
        </p:grpSpPr>
        <p:sp>
          <p:nvSpPr>
            <p:cNvPr id="13" name="Text Box 2"/>
            <p:cNvSpPr txBox="1"/>
            <p:nvPr/>
          </p:nvSpPr>
          <p:spPr bwMode="auto">
            <a:xfrm>
              <a:off x="8188721" y="5655295"/>
              <a:ext cx="3566160" cy="1209114"/>
            </a:xfrm>
            <a:prstGeom prst="rect">
              <a:avLst/>
            </a:prstGeom>
            <a:noFill/>
            <a:ln w="9525">
              <a:noFill/>
              <a:miter lim="800000"/>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9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90204" pitchFamily="34" charset="0"/>
              </a:endParaRPr>
            </a:p>
          </p:txBody>
        </p:sp>
        <p:pic>
          <p:nvPicPr>
            <p:cNvPr id="14" name="Picture 13" descr="A map of europe with black dot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p:nvPr/>
        </p:nvSpPr>
        <p:spPr>
          <a:xfrm>
            <a:off x="530026" y="1231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Findings: embedding the public in the festival fabric (3) </a:t>
            </a:r>
            <a:endParaRPr lang="en-US" sz="3200" b="1" dirty="0">
              <a:solidFill>
                <a:srgbClr val="002060"/>
              </a:solidFill>
            </a:endParaRPr>
          </a:p>
        </p:txBody>
      </p:sp>
      <p:pic>
        <p:nvPicPr>
          <p:cNvPr id="12" name="Imagine 11" descr="O imagine care conține cer, lumină reflectorului, în aer liber, Neon&#10;&#10;Descriere generată auto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160" y="1448702"/>
            <a:ext cx="5096251" cy="33912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5943</Words>
  <Application>WPS Presentation</Application>
  <PresentationFormat>Ecran lat</PresentationFormat>
  <Paragraphs>158</Paragraphs>
  <Slides>13</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SimSun</vt:lpstr>
      <vt:lpstr>Wingdings</vt:lpstr>
      <vt:lpstr>Noto Sans</vt:lpstr>
      <vt:lpstr>苹方-简</vt:lpstr>
      <vt:lpstr>Calibri</vt:lpstr>
      <vt:lpstr>Helvetica Neue</vt:lpstr>
      <vt:lpstr>Aptos</vt:lpstr>
      <vt:lpstr>Times New Roman</vt:lpstr>
      <vt:lpstr>Segoe UI Emoji</vt:lpstr>
      <vt:lpstr>Apple Color Emoji</vt:lpstr>
      <vt:lpstr>Calibri Light</vt:lpstr>
      <vt:lpstr>Microsoft YaHei</vt:lpstr>
      <vt:lpstr>汉仪旗黑</vt:lpstr>
      <vt:lpstr>Arial Unicode MS</vt:lpstr>
      <vt:lpstr>汉仪书宋二KW</vt:lpstr>
      <vt:lpstr>Office Theme</vt:lpstr>
      <vt:lpstr>Beyond spectatorship: performativity, interactivity and social transformation in the Sibiu  International Theatre Festival (FITS)</vt:lpstr>
      <vt:lpstr>Introduction</vt:lpstr>
      <vt:lpstr>Performativity: the theoretical blueprint</vt:lpstr>
      <vt:lpstr>Festivals in the cultural public sphere</vt:lpstr>
      <vt:lpstr>Shaping the theatrical public sphere- curatorial visions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Andreea Ciortea</dc:creator>
  <cp:lastModifiedBy>andreeaciortea</cp:lastModifiedBy>
  <cp:revision>53</cp:revision>
  <dcterms:created xsi:type="dcterms:W3CDTF">2025-01-31T08:47:49Z</dcterms:created>
  <dcterms:modified xsi:type="dcterms:W3CDTF">2025-01-31T08:47:49Z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28E22F4FA4F0785A428D9C67B04705B2_43</vt:lpwstr>
  </property>
  <property fmtid="{D5CDD505-2E9C-101B-9397-08002B2CF9AE}" pid="3" name="KSOProductBuildVer">
    <vt:lpwstr>1033-6.11.0.8608</vt:lpwstr>
  </property>
</Properties>
</file>