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8" r:id="rId4"/>
    <p:sldId id="278" r:id="rId5"/>
    <p:sldId id="275" r:id="rId6"/>
    <p:sldId id="277" r:id="rId7"/>
    <p:sldId id="276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2BB"/>
    <a:srgbClr val="8AC4CD"/>
    <a:srgbClr val="FFFFFF"/>
    <a:srgbClr val="7F9CA0"/>
    <a:srgbClr val="C5E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>
        <p:scale>
          <a:sx n="70" d="100"/>
          <a:sy n="70" d="100"/>
        </p:scale>
        <p:origin x="984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D012-4440-5FFB-D22B-B0B401299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7C502-1417-7F8C-B773-844C4C6F0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9B61B-D4DA-129C-4896-8C6783D8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1ACA-E64C-5535-3762-07197C9D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BAE54-5815-6221-DAF1-EF0C99A8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7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1E1B-ADBE-6C44-24CB-31A25F50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9E632-E580-DEA6-96D8-AACF4F750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22D25-05A5-E8CA-D88D-634CF42E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EE4DD-297E-F06A-4A84-9B52DA1D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C5862-5106-56A4-04C4-BFE01201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716A8E-0D90-CD7E-BB4D-5487F7630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44846-1F8B-8EDE-DCBC-D2F47B816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086FB-3D38-1EC8-8DF8-353FBEFB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7B866-2A8C-8861-444B-C4FF9B6B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3208F-E634-F04E-A9A5-FED624E1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5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81A5-1925-4C30-C4D6-49E8F6B9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98E02-FE9C-850A-A9CA-ABB7F7D4C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A645C-16A0-8BA7-055B-ACA731F0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BC138-FD25-CD70-D3E1-D4B1A157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502CA-6CD2-38CC-21DA-B58C6D77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8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C3176-9796-6CC5-84FF-CBCDAE88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EC5E1-AFD1-F016-14C7-4CD8674F0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9EA5A-50AA-11EB-8328-F09C991D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CBC39-E6C2-B335-AC74-FACE4D7D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9BA5F-927F-10A7-9BB5-75DF016F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4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AF5AA-9944-F915-01F5-F5DB408F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27D94-5768-0C1B-0803-4D1AC12B8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FF5BD-3333-483B-CBDE-F88D92C18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9653D-ED0E-CFE1-6E3D-AB2E9F46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3A192-A963-2E2F-3E65-F1398A26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633ED-83A1-C8C4-3F18-D22DE22E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2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BB0B-4958-7FF7-B894-C432F44F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2734E-4B6D-E86A-49AB-4CE18CB93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C4CE0-C47D-95AD-20CD-C29FD4D1F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CD794-FD70-EB49-9D3E-5245098AE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B3B6E-4347-A8BA-8F8D-4F43B80F0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CEF524-18C4-F46A-F0E5-4FCCD4D52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1712E-5878-9EFA-CE90-970612ED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207EAB-C47C-4179-647A-37DEE6C1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C6BB2-C005-59C4-DA5C-EAE8562B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01D25-D574-D5DE-556B-424BB91A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79B49-D129-9520-9DD4-88919DB1B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0A5C4-60A5-033E-9C32-6330A1F1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2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2FFFF9-9C10-38ED-AFB1-4C00080D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5BFC9-ED57-3A91-3213-430FF2FA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B18F6-E91E-9080-84D9-5374687B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5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2C8B-5E80-BED8-A8AD-C84F644A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3613D-22A3-4230-AE0E-544CD9EC9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B94D4-E688-7891-9676-873D902E9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83429-17C0-AC05-6A26-7875E174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8D778-6EBD-809D-CF54-07F199A6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DED08-9BA2-1A01-63B9-DC839B08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58978-3BA0-6405-D65F-1C51C472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D5E6F7-DBDD-50B5-F7B5-BA1487474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9F2B2-D80C-5458-7734-2888CDDB7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27B32-3E1B-90AF-C102-FB310AC8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091C7-037A-BF71-0058-50505133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B0A6D-6191-896D-D9AD-F7D313D1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3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341E5-2598-A549-A5BD-6B2BECF9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34678-4C3F-3217-E3B9-34A62D2BB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73034-49CB-4D06-A963-00E3E2DDD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264-8DA7-44C3-87B1-23D968C8B409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DBAA9-F2D7-4592-291D-CFFF9B08A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F70AB-AC3E-9D5F-716C-A172C290D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3143-B111-4E06-9263-F351D9ECF2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6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C47E6-53E3-BD5E-C244-46B1A1559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585772"/>
            <a:ext cx="10590246" cy="2843228"/>
          </a:xfrm>
          <a:prstGeom prst="roundRect">
            <a:avLst/>
          </a:prstGeom>
          <a:solidFill>
            <a:srgbClr val="2DB2BB"/>
          </a:solidFill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Development of a Plant-Based Alternative to Animal Milk from Chickpeas (</a:t>
            </a:r>
            <a:r>
              <a:rPr lang="en-US" b="1" i="1" dirty="0">
                <a:solidFill>
                  <a:schemeClr val="bg1"/>
                </a:solidFill>
              </a:rPr>
              <a:t>Cicer arietinum L</a:t>
            </a:r>
            <a:r>
              <a:rPr lang="en-US" b="1" dirty="0">
                <a:solidFill>
                  <a:schemeClr val="bg1"/>
                </a:solidFill>
              </a:rPr>
              <a:t>.)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F0D5A-D56D-A188-AA0F-03572BB2E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8754" y="4628221"/>
            <a:ext cx="5446426" cy="446018"/>
          </a:xfrm>
        </p:spPr>
        <p:txBody>
          <a:bodyPr/>
          <a:lstStyle/>
          <a:p>
            <a:pPr algn="l"/>
            <a:r>
              <a:rPr lang="lv-LV" dirty="0">
                <a:solidFill>
                  <a:schemeClr val="bg1"/>
                </a:solidFill>
              </a:rPr>
              <a:t>author, institution</a:t>
            </a:r>
            <a:r>
              <a:rPr lang="fr-FR" dirty="0">
                <a:solidFill>
                  <a:schemeClr val="bg1"/>
                </a:solidFill>
              </a:rPr>
              <a:t>$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08E129B-1229-0D12-9A0F-D5EBDB4111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8188721" y="5655295"/>
            <a:ext cx="3566160" cy="120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Noto Sans" panose="020B0502040504090204" pitchFamily="34" charset="0"/>
                <a:ea typeface="Calibri" panose="020F0502020204030204" pitchFamily="34" charset="0"/>
                <a:cs typeface="Noto Sans" panose="020B0502040504090204" pitchFamily="34" charset="0"/>
              </a:rPr>
              <a:t>Second Annual FORTHEM conference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2DB2BB"/>
                </a:solidFill>
                <a:effectLst/>
                <a:latin typeface="Noto Sans" panose="020B0502040504090204" pitchFamily="34" charset="0"/>
                <a:ea typeface="Calibri" panose="020F0502020204030204" pitchFamily="34" charset="0"/>
                <a:cs typeface="Noto Sans" panose="020B0502040504090204" pitchFamily="34" charset="0"/>
              </a:rPr>
              <a:t>FORTHEM – Connecting Worlds of Science and Society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lv-LV" sz="1400" b="1" i="1" dirty="0">
                <a:effectLst/>
                <a:latin typeface="Noto Sans" panose="020B0502040504090204" pitchFamily="34" charset="0"/>
                <a:ea typeface="Calibri" panose="020F0502020204030204" pitchFamily="34" charset="0"/>
                <a:cs typeface="Noto Sans" panose="020B0502040504090204" pitchFamily="34" charset="0"/>
              </a:rPr>
              <a:t>January 29-31, 2025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6247C9E3-2FA3-92EA-ADD2-91DA25D3DF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FC8AAF-C333-5EF8-B1E1-018CA61BD9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CCADBD-2DD4-57F2-65D5-2EE3C63676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5DB83B-B454-4E17-A551-3DF1B72BAB91}"/>
              </a:ext>
            </a:extLst>
          </p:cNvPr>
          <p:cNvSpPr txBox="1"/>
          <p:nvPr/>
        </p:nvSpPr>
        <p:spPr>
          <a:xfrm>
            <a:off x="7024085" y="3480714"/>
            <a:ext cx="3566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/>
              <a:t>Presented by: </a:t>
            </a:r>
            <a:r>
              <a:rPr lang="fr-FR" dirty="0"/>
              <a:t>Sarra SAMMOUD</a:t>
            </a:r>
            <a:endParaRPr lang="en-US" dirty="0"/>
          </a:p>
          <a:p>
            <a:pPr algn="r"/>
            <a:r>
              <a:rPr lang="en-US" sz="1400" dirty="0"/>
              <a:t>“Laboratory of Innovation and Valorization for Sustainable Food Industry, Higher school of food industries of Tunis (ESIAT)”</a:t>
            </a:r>
            <a:endParaRPr lang="fr-TN" sz="1400" dirty="0"/>
          </a:p>
        </p:txBody>
      </p:sp>
      <p:pic>
        <p:nvPicPr>
          <p:cNvPr id="12" name="Picture 7" descr="A black background with blue dots">
            <a:extLst>
              <a:ext uri="{FF2B5EF4-FFF2-40B4-BE49-F238E27FC236}">
                <a16:creationId xmlns:a16="http://schemas.microsoft.com/office/drawing/2014/main" id="{9EA446D2-6C1E-4AB6-9D1E-5D0A00E141AD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9" y="-2311699"/>
            <a:ext cx="10957810" cy="10476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12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B1CA0-C969-479E-9044-C832A7B22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E33D874B-3FFE-5281-5998-BD8D1D99F5AC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40" y="-2473368"/>
            <a:ext cx="10957810" cy="104763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A716AEA-03C6-4CE8-BBB4-85D609118535}"/>
              </a:ext>
            </a:extLst>
          </p:cNvPr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BA56A9FD-770B-B35F-A60C-102CAD28E706}"/>
                </a:ext>
              </a:extLst>
            </p:cNvPr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>
              <a:extLst>
                <a:ext uri="{FF2B5EF4-FFF2-40B4-BE49-F238E27FC236}">
                  <a16:creationId xmlns:a16="http://schemas.microsoft.com/office/drawing/2014/main" id="{E92D74D6-E74D-1E8B-9D01-DCEA8DA402E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AD23AE7-FDEA-BADE-BF8B-2D50DB94F65B}"/>
                </a:ext>
              </a:extLst>
            </p:cNvPr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62D47BB-A8A2-7B95-C4FF-B88524BE1522}"/>
                </a:ext>
              </a:extLst>
            </p:cNvPr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9666EACA-2022-46C1-A361-1D5315FC84A6}"/>
              </a:ext>
            </a:extLst>
          </p:cNvPr>
          <p:cNvSpPr/>
          <p:nvPr/>
        </p:nvSpPr>
        <p:spPr>
          <a:xfrm flipH="1">
            <a:off x="931564" y="1644128"/>
            <a:ext cx="2578608" cy="2578608"/>
          </a:xfrm>
          <a:prstGeom prst="arc">
            <a:avLst>
              <a:gd name="adj1" fmla="val 3397586"/>
              <a:gd name="adj2" fmla="val 18544872"/>
            </a:avLst>
          </a:prstGeom>
          <a:ln w="19050">
            <a:gradFill flip="none" rotWithShape="1">
              <a:gsLst>
                <a:gs pos="0">
                  <a:schemeClr val="bg1"/>
                </a:gs>
                <a:gs pos="38000">
                  <a:schemeClr val="accent3">
                    <a:lumMod val="20000"/>
                    <a:lumOff val="80000"/>
                  </a:schemeClr>
                </a:gs>
                <a:gs pos="59000">
                  <a:schemeClr val="accent3">
                    <a:lumMod val="60000"/>
                    <a:lumOff val="40000"/>
                  </a:schemeClr>
                </a:gs>
                <a:gs pos="97345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D3BDD008-3CB3-40AB-B81F-855E4EF8E771}"/>
              </a:ext>
            </a:extLst>
          </p:cNvPr>
          <p:cNvSpPr/>
          <p:nvPr/>
        </p:nvSpPr>
        <p:spPr>
          <a:xfrm>
            <a:off x="447574" y="1208412"/>
            <a:ext cx="3465576" cy="3465576"/>
          </a:xfrm>
          <a:prstGeom prst="arc">
            <a:avLst>
              <a:gd name="adj1" fmla="val 5080919"/>
              <a:gd name="adj2" fmla="val 16938518"/>
            </a:avLst>
          </a:prstGeom>
          <a:ln w="19050">
            <a:gradFill flip="none" rotWithShape="1">
              <a:gsLst>
                <a:gs pos="0">
                  <a:schemeClr val="bg1"/>
                </a:gs>
                <a:gs pos="46000">
                  <a:schemeClr val="accent3">
                    <a:lumMod val="20000"/>
                    <a:lumOff val="80000"/>
                  </a:schemeClr>
                </a:gs>
                <a:gs pos="67000">
                  <a:schemeClr val="accent3">
                    <a:lumMod val="60000"/>
                    <a:lumOff val="40000"/>
                  </a:schemeClr>
                </a:gs>
                <a:gs pos="92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615F6E60-5902-4AE4-900F-BE48BDD18C12}"/>
              </a:ext>
            </a:extLst>
          </p:cNvPr>
          <p:cNvSpPr/>
          <p:nvPr/>
        </p:nvSpPr>
        <p:spPr>
          <a:xfrm>
            <a:off x="1340159" y="2064263"/>
            <a:ext cx="1763267" cy="1763268"/>
          </a:xfrm>
          <a:custGeom>
            <a:avLst/>
            <a:gdLst>
              <a:gd name="connsiteX0" fmla="*/ 1763268 w 1763267"/>
              <a:gd name="connsiteY0" fmla="*/ 881634 h 1763268"/>
              <a:gd name="connsiteX1" fmla="*/ 881634 w 1763267"/>
              <a:gd name="connsiteY1" fmla="*/ 1763268 h 1763268"/>
              <a:gd name="connsiteX2" fmla="*/ 0 w 1763267"/>
              <a:gd name="connsiteY2" fmla="*/ 881634 h 1763268"/>
              <a:gd name="connsiteX3" fmla="*/ 881634 w 1763267"/>
              <a:gd name="connsiteY3" fmla="*/ 0 h 1763268"/>
              <a:gd name="connsiteX4" fmla="*/ 1763268 w 1763267"/>
              <a:gd name="connsiteY4" fmla="*/ 881634 h 176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267" h="1763268">
                <a:moveTo>
                  <a:pt x="1763268" y="881634"/>
                </a:moveTo>
                <a:cubicBezTo>
                  <a:pt x="1763268" y="1368547"/>
                  <a:pt x="1368547" y="1763268"/>
                  <a:pt x="881634" y="1763268"/>
                </a:cubicBezTo>
                <a:cubicBezTo>
                  <a:pt x="394721" y="1763268"/>
                  <a:pt x="0" y="1368547"/>
                  <a:pt x="0" y="881634"/>
                </a:cubicBezTo>
                <a:cubicBezTo>
                  <a:pt x="0" y="394721"/>
                  <a:pt x="394721" y="0"/>
                  <a:pt x="881634" y="0"/>
                </a:cubicBezTo>
                <a:cubicBezTo>
                  <a:pt x="1368547" y="0"/>
                  <a:pt x="1763268" y="394721"/>
                  <a:pt x="1763268" y="88163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A5A5A5">
                    <a:lumMod val="75000"/>
                  </a:srgbClr>
                </a:solidFill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8" name="Freeform: Shape 55">
            <a:extLst>
              <a:ext uri="{FF2B5EF4-FFF2-40B4-BE49-F238E27FC236}">
                <a16:creationId xmlns:a16="http://schemas.microsoft.com/office/drawing/2014/main" id="{60B00273-1437-4376-818B-39E1F3CCF739}"/>
              </a:ext>
            </a:extLst>
          </p:cNvPr>
          <p:cNvSpPr/>
          <p:nvPr/>
        </p:nvSpPr>
        <p:spPr>
          <a:xfrm rot="2700000">
            <a:off x="1110988" y="1835091"/>
            <a:ext cx="2221611" cy="2221611"/>
          </a:xfrm>
          <a:custGeom>
            <a:avLst/>
            <a:gdLst>
              <a:gd name="connsiteX0" fmla="*/ 2221611 w 2221611"/>
              <a:gd name="connsiteY0" fmla="*/ 1110805 h 2221611"/>
              <a:gd name="connsiteX1" fmla="*/ 1110806 w 2221611"/>
              <a:gd name="connsiteY1" fmla="*/ 2221611 h 2221611"/>
              <a:gd name="connsiteX2" fmla="*/ 0 w 2221611"/>
              <a:gd name="connsiteY2" fmla="*/ 1110805 h 2221611"/>
              <a:gd name="connsiteX3" fmla="*/ 1110806 w 2221611"/>
              <a:gd name="connsiteY3" fmla="*/ 0 h 2221611"/>
              <a:gd name="connsiteX4" fmla="*/ 2221611 w 2221611"/>
              <a:gd name="connsiteY4" fmla="*/ 1110805 h 222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611" h="2221611">
                <a:moveTo>
                  <a:pt x="2221611" y="1110805"/>
                </a:moveTo>
                <a:cubicBezTo>
                  <a:pt x="2221611" y="1724286"/>
                  <a:pt x="1724287" y="2221611"/>
                  <a:pt x="1110806" y="2221611"/>
                </a:cubicBezTo>
                <a:cubicBezTo>
                  <a:pt x="497325" y="2221611"/>
                  <a:pt x="0" y="1724286"/>
                  <a:pt x="0" y="1110805"/>
                </a:cubicBezTo>
                <a:cubicBezTo>
                  <a:pt x="0" y="497325"/>
                  <a:pt x="497325" y="0"/>
                  <a:pt x="1110806" y="0"/>
                </a:cubicBezTo>
                <a:cubicBezTo>
                  <a:pt x="1724287" y="0"/>
                  <a:pt x="2221611" y="497325"/>
                  <a:pt x="2221611" y="1110805"/>
                </a:cubicBezTo>
                <a:close/>
              </a:path>
            </a:pathLst>
          </a:custGeom>
          <a:noFill/>
          <a:ln w="66590" cap="flat">
            <a:gradFill flip="none" rotWithShape="1">
              <a:gsLst>
                <a:gs pos="35000">
                  <a:schemeClr val="accent2"/>
                </a:gs>
                <a:gs pos="65000">
                  <a:schemeClr val="accent6"/>
                </a:gs>
                <a:gs pos="50000">
                  <a:schemeClr val="accent4"/>
                </a:gs>
                <a:gs pos="20000">
                  <a:schemeClr val="bg1"/>
                </a:gs>
                <a:gs pos="80000">
                  <a:schemeClr val="accent5"/>
                </a:gs>
                <a:gs pos="95000">
                  <a:schemeClr val="accent1"/>
                </a:gs>
              </a:gsLst>
              <a:path path="circle">
                <a:fillToRect l="100000" b="100000"/>
              </a:path>
              <a:tileRect t="-100000" r="-100000"/>
            </a:gradFill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" name="Freeform: Shape 117">
            <a:extLst>
              <a:ext uri="{FF2B5EF4-FFF2-40B4-BE49-F238E27FC236}">
                <a16:creationId xmlns:a16="http://schemas.microsoft.com/office/drawing/2014/main" id="{03CD6A56-816B-44E7-B3A6-36E48233402C}"/>
              </a:ext>
            </a:extLst>
          </p:cNvPr>
          <p:cNvSpPr/>
          <p:nvPr/>
        </p:nvSpPr>
        <p:spPr>
          <a:xfrm>
            <a:off x="787982" y="405482"/>
            <a:ext cx="1126426" cy="1126426"/>
          </a:xfrm>
          <a:custGeom>
            <a:avLst/>
            <a:gdLst>
              <a:gd name="connsiteX0" fmla="*/ 1126427 w 1126426"/>
              <a:gd name="connsiteY0" fmla="*/ 563213 h 1126426"/>
              <a:gd name="connsiteX1" fmla="*/ 563213 w 1126426"/>
              <a:gd name="connsiteY1" fmla="*/ 1126427 h 1126426"/>
              <a:gd name="connsiteX2" fmla="*/ 0 w 1126426"/>
              <a:gd name="connsiteY2" fmla="*/ 563213 h 1126426"/>
              <a:gd name="connsiteX3" fmla="*/ 563213 w 1126426"/>
              <a:gd name="connsiteY3" fmla="*/ 0 h 1126426"/>
              <a:gd name="connsiteX4" fmla="*/ 1126427 w 1126426"/>
              <a:gd name="connsiteY4" fmla="*/ 563213 h 112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426" h="1126426">
                <a:moveTo>
                  <a:pt x="1126427" y="563213"/>
                </a:moveTo>
                <a:cubicBezTo>
                  <a:pt x="1126427" y="874267"/>
                  <a:pt x="874268" y="1126427"/>
                  <a:pt x="563213" y="1126427"/>
                </a:cubicBezTo>
                <a:cubicBezTo>
                  <a:pt x="252159" y="1126427"/>
                  <a:pt x="0" y="874267"/>
                  <a:pt x="0" y="563213"/>
                </a:cubicBezTo>
                <a:cubicBezTo>
                  <a:pt x="0" y="252159"/>
                  <a:pt x="252159" y="0"/>
                  <a:pt x="563213" y="0"/>
                </a:cubicBezTo>
                <a:cubicBezTo>
                  <a:pt x="874267" y="0"/>
                  <a:pt x="1126427" y="252159"/>
                  <a:pt x="1126427" y="563213"/>
                </a:cubicBezTo>
                <a:close/>
              </a:path>
            </a:pathLst>
          </a:custGeom>
          <a:noFill/>
          <a:ln w="66590" cap="flat">
            <a:gradFill flip="none" rotWithShape="1">
              <a:gsLst>
                <a:gs pos="7000">
                  <a:schemeClr val="accent1">
                    <a:lumMod val="5000"/>
                    <a:lumOff val="95000"/>
                    <a:alpha val="60000"/>
                  </a:schemeClr>
                </a:gs>
                <a:gs pos="86000">
                  <a:schemeClr val="accent2"/>
                </a:gs>
              </a:gsLst>
              <a:lin ang="189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98BE3CE5-AAB0-4522-B1D5-DF3BFB8D9EFB}"/>
              </a:ext>
            </a:extLst>
          </p:cNvPr>
          <p:cNvCxnSpPr>
            <a:cxnSpLocks/>
          </p:cNvCxnSpPr>
          <p:nvPr/>
        </p:nvCxnSpPr>
        <p:spPr>
          <a:xfrm flipH="1" flipV="1">
            <a:off x="1448961" y="1519286"/>
            <a:ext cx="172050" cy="432757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8">
            <a:extLst>
              <a:ext uri="{FF2B5EF4-FFF2-40B4-BE49-F238E27FC236}">
                <a16:creationId xmlns:a16="http://schemas.microsoft.com/office/drawing/2014/main" id="{622F35B2-A30C-46E5-9C1F-437AAC154AF0}"/>
              </a:ext>
            </a:extLst>
          </p:cNvPr>
          <p:cNvSpPr/>
          <p:nvPr/>
        </p:nvSpPr>
        <p:spPr>
          <a:xfrm>
            <a:off x="976768" y="594268"/>
            <a:ext cx="748855" cy="748855"/>
          </a:xfrm>
          <a:custGeom>
            <a:avLst/>
            <a:gdLst>
              <a:gd name="connsiteX0" fmla="*/ 748855 w 748855"/>
              <a:gd name="connsiteY0" fmla="*/ 374428 h 748855"/>
              <a:gd name="connsiteX1" fmla="*/ 374428 w 748855"/>
              <a:gd name="connsiteY1" fmla="*/ 748856 h 748855"/>
              <a:gd name="connsiteX2" fmla="*/ 0 w 748855"/>
              <a:gd name="connsiteY2" fmla="*/ 374428 h 748855"/>
              <a:gd name="connsiteX3" fmla="*/ 374428 w 748855"/>
              <a:gd name="connsiteY3" fmla="*/ 0 h 748855"/>
              <a:gd name="connsiteX4" fmla="*/ 748855 w 748855"/>
              <a:gd name="connsiteY4" fmla="*/ 374428 h 74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855" h="748855">
                <a:moveTo>
                  <a:pt x="748855" y="374428"/>
                </a:moveTo>
                <a:cubicBezTo>
                  <a:pt x="748855" y="581219"/>
                  <a:pt x="581218" y="748856"/>
                  <a:pt x="374428" y="748856"/>
                </a:cubicBezTo>
                <a:cubicBezTo>
                  <a:pt x="167637" y="748856"/>
                  <a:pt x="0" y="581219"/>
                  <a:pt x="0" y="374428"/>
                </a:cubicBezTo>
                <a:cubicBezTo>
                  <a:pt x="0" y="167637"/>
                  <a:pt x="167637" y="0"/>
                  <a:pt x="374428" y="0"/>
                </a:cubicBezTo>
                <a:cubicBezTo>
                  <a:pt x="581219" y="0"/>
                  <a:pt x="748855" y="167637"/>
                  <a:pt x="748855" y="374428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cs typeface="Arial" panose="020B0604020202020204" pitchFamily="34" charset="0"/>
              </a:rPr>
              <a:t>01</a:t>
            </a:r>
          </a:p>
        </p:txBody>
      </p:sp>
      <p:sp>
        <p:nvSpPr>
          <p:cNvPr id="22" name="Freeform: Shape 20">
            <a:extLst>
              <a:ext uri="{FF2B5EF4-FFF2-40B4-BE49-F238E27FC236}">
                <a16:creationId xmlns:a16="http://schemas.microsoft.com/office/drawing/2014/main" id="{A14D5A7D-D879-4FFC-8423-C05001C576CE}"/>
              </a:ext>
            </a:extLst>
          </p:cNvPr>
          <p:cNvSpPr/>
          <p:nvPr/>
        </p:nvSpPr>
        <p:spPr>
          <a:xfrm rot="1242827">
            <a:off x="1517995" y="1858316"/>
            <a:ext cx="187452" cy="187452"/>
          </a:xfrm>
          <a:custGeom>
            <a:avLst/>
            <a:gdLst>
              <a:gd name="connsiteX0" fmla="*/ 187452 w 187452"/>
              <a:gd name="connsiteY0" fmla="*/ 93726 h 187452"/>
              <a:gd name="connsiteX1" fmla="*/ 93726 w 187452"/>
              <a:gd name="connsiteY1" fmla="*/ 187452 h 187452"/>
              <a:gd name="connsiteX2" fmla="*/ 0 w 187452"/>
              <a:gd name="connsiteY2" fmla="*/ 93726 h 187452"/>
              <a:gd name="connsiteX3" fmla="*/ 93726 w 187452"/>
              <a:gd name="connsiteY3" fmla="*/ 0 h 187452"/>
              <a:gd name="connsiteX4" fmla="*/ 187452 w 187452"/>
              <a:gd name="connsiteY4" fmla="*/ 93726 h 18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" h="187452">
                <a:moveTo>
                  <a:pt x="187452" y="93726"/>
                </a:moveTo>
                <a:cubicBezTo>
                  <a:pt x="187452" y="145489"/>
                  <a:pt x="145489" y="187452"/>
                  <a:pt x="93726" y="187452"/>
                </a:cubicBezTo>
                <a:cubicBezTo>
                  <a:pt x="41963" y="187452"/>
                  <a:pt x="0" y="145489"/>
                  <a:pt x="0" y="93726"/>
                </a:cubicBezTo>
                <a:cubicBezTo>
                  <a:pt x="0" y="41963"/>
                  <a:pt x="41963" y="0"/>
                  <a:pt x="93726" y="0"/>
                </a:cubicBezTo>
                <a:cubicBezTo>
                  <a:pt x="145489" y="0"/>
                  <a:pt x="187452" y="41963"/>
                  <a:pt x="187452" y="9372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Freeform: Shape 119">
            <a:extLst>
              <a:ext uri="{FF2B5EF4-FFF2-40B4-BE49-F238E27FC236}">
                <a16:creationId xmlns:a16="http://schemas.microsoft.com/office/drawing/2014/main" id="{50526B71-C339-4B77-8BAD-DAC84EFC473E}"/>
              </a:ext>
            </a:extLst>
          </p:cNvPr>
          <p:cNvSpPr/>
          <p:nvPr/>
        </p:nvSpPr>
        <p:spPr>
          <a:xfrm>
            <a:off x="3958235" y="3867441"/>
            <a:ext cx="1126426" cy="1126426"/>
          </a:xfrm>
          <a:custGeom>
            <a:avLst/>
            <a:gdLst>
              <a:gd name="connsiteX0" fmla="*/ 1126427 w 1126426"/>
              <a:gd name="connsiteY0" fmla="*/ 563213 h 1126426"/>
              <a:gd name="connsiteX1" fmla="*/ 563213 w 1126426"/>
              <a:gd name="connsiteY1" fmla="*/ 1126427 h 1126426"/>
              <a:gd name="connsiteX2" fmla="*/ 0 w 1126426"/>
              <a:gd name="connsiteY2" fmla="*/ 563213 h 1126426"/>
              <a:gd name="connsiteX3" fmla="*/ 563213 w 1126426"/>
              <a:gd name="connsiteY3" fmla="*/ 0 h 1126426"/>
              <a:gd name="connsiteX4" fmla="*/ 1126427 w 1126426"/>
              <a:gd name="connsiteY4" fmla="*/ 563213 h 112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426" h="1126426">
                <a:moveTo>
                  <a:pt x="1126427" y="563213"/>
                </a:moveTo>
                <a:cubicBezTo>
                  <a:pt x="1126427" y="874267"/>
                  <a:pt x="874268" y="1126427"/>
                  <a:pt x="563213" y="1126427"/>
                </a:cubicBezTo>
                <a:cubicBezTo>
                  <a:pt x="252159" y="1126427"/>
                  <a:pt x="0" y="874268"/>
                  <a:pt x="0" y="563213"/>
                </a:cubicBezTo>
                <a:cubicBezTo>
                  <a:pt x="0" y="252159"/>
                  <a:pt x="252159" y="0"/>
                  <a:pt x="563213" y="0"/>
                </a:cubicBezTo>
                <a:cubicBezTo>
                  <a:pt x="874267" y="0"/>
                  <a:pt x="1126427" y="252159"/>
                  <a:pt x="1126427" y="563213"/>
                </a:cubicBezTo>
                <a:close/>
              </a:path>
            </a:pathLst>
          </a:custGeom>
          <a:noFill/>
          <a:ln w="66590" cap="flat"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86000">
                  <a:schemeClr val="accent6"/>
                </a:gs>
              </a:gsLst>
              <a:lin ang="6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28" name="Straight Connector 79">
            <a:extLst>
              <a:ext uri="{FF2B5EF4-FFF2-40B4-BE49-F238E27FC236}">
                <a16:creationId xmlns:a16="http://schemas.microsoft.com/office/drawing/2014/main" id="{29761F1B-D5FC-4991-BFED-8E7DB3EA7D11}"/>
              </a:ext>
            </a:extLst>
          </p:cNvPr>
          <p:cNvCxnSpPr>
            <a:cxnSpLocks/>
            <a:stCxn id="29" idx="0"/>
          </p:cNvCxnSpPr>
          <p:nvPr/>
        </p:nvCxnSpPr>
        <p:spPr>
          <a:xfrm>
            <a:off x="3370694" y="3757493"/>
            <a:ext cx="745759" cy="27453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3">
            <a:extLst>
              <a:ext uri="{FF2B5EF4-FFF2-40B4-BE49-F238E27FC236}">
                <a16:creationId xmlns:a16="http://schemas.microsoft.com/office/drawing/2014/main" id="{066143F2-579B-42F8-A196-96FA907CC69B}"/>
              </a:ext>
            </a:extLst>
          </p:cNvPr>
          <p:cNvSpPr/>
          <p:nvPr/>
        </p:nvSpPr>
        <p:spPr>
          <a:xfrm>
            <a:off x="3183242" y="3663767"/>
            <a:ext cx="187451" cy="187451"/>
          </a:xfrm>
          <a:custGeom>
            <a:avLst/>
            <a:gdLst>
              <a:gd name="connsiteX0" fmla="*/ 187452 w 187451"/>
              <a:gd name="connsiteY0" fmla="*/ 93726 h 187451"/>
              <a:gd name="connsiteX1" fmla="*/ 93726 w 187451"/>
              <a:gd name="connsiteY1" fmla="*/ 187452 h 187451"/>
              <a:gd name="connsiteX2" fmla="*/ 0 w 187451"/>
              <a:gd name="connsiteY2" fmla="*/ 93726 h 187451"/>
              <a:gd name="connsiteX3" fmla="*/ 93726 w 187451"/>
              <a:gd name="connsiteY3" fmla="*/ 0 h 187451"/>
              <a:gd name="connsiteX4" fmla="*/ 187452 w 187451"/>
              <a:gd name="connsiteY4" fmla="*/ 93726 h 1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1" h="187451">
                <a:moveTo>
                  <a:pt x="187452" y="93726"/>
                </a:moveTo>
                <a:cubicBezTo>
                  <a:pt x="187452" y="145489"/>
                  <a:pt x="145490" y="187452"/>
                  <a:pt x="93726" y="187452"/>
                </a:cubicBezTo>
                <a:cubicBezTo>
                  <a:pt x="41963" y="187452"/>
                  <a:pt x="0" y="145489"/>
                  <a:pt x="0" y="93726"/>
                </a:cubicBezTo>
                <a:cubicBezTo>
                  <a:pt x="0" y="41963"/>
                  <a:pt x="41963" y="0"/>
                  <a:pt x="93726" y="0"/>
                </a:cubicBezTo>
                <a:cubicBezTo>
                  <a:pt x="145490" y="0"/>
                  <a:pt x="187452" y="41963"/>
                  <a:pt x="187452" y="9372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Freeform: Shape 40">
            <a:extLst>
              <a:ext uri="{FF2B5EF4-FFF2-40B4-BE49-F238E27FC236}">
                <a16:creationId xmlns:a16="http://schemas.microsoft.com/office/drawing/2014/main" id="{0741773C-18A4-46F3-A277-1896B4AADC2D}"/>
              </a:ext>
            </a:extLst>
          </p:cNvPr>
          <p:cNvSpPr/>
          <p:nvPr/>
        </p:nvSpPr>
        <p:spPr>
          <a:xfrm>
            <a:off x="4230996" y="4056226"/>
            <a:ext cx="748855" cy="748855"/>
          </a:xfrm>
          <a:custGeom>
            <a:avLst/>
            <a:gdLst>
              <a:gd name="connsiteX0" fmla="*/ 748856 w 748855"/>
              <a:gd name="connsiteY0" fmla="*/ 374428 h 748855"/>
              <a:gd name="connsiteX1" fmla="*/ 374428 w 748855"/>
              <a:gd name="connsiteY1" fmla="*/ 748856 h 748855"/>
              <a:gd name="connsiteX2" fmla="*/ 0 w 748855"/>
              <a:gd name="connsiteY2" fmla="*/ 374428 h 748855"/>
              <a:gd name="connsiteX3" fmla="*/ 374428 w 748855"/>
              <a:gd name="connsiteY3" fmla="*/ 0 h 748855"/>
              <a:gd name="connsiteX4" fmla="*/ 748856 w 748855"/>
              <a:gd name="connsiteY4" fmla="*/ 374428 h 74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855" h="748855">
                <a:moveTo>
                  <a:pt x="748856" y="374428"/>
                </a:moveTo>
                <a:cubicBezTo>
                  <a:pt x="748856" y="581219"/>
                  <a:pt x="581218" y="748856"/>
                  <a:pt x="374428" y="748856"/>
                </a:cubicBezTo>
                <a:cubicBezTo>
                  <a:pt x="167637" y="748856"/>
                  <a:pt x="0" y="581218"/>
                  <a:pt x="0" y="374428"/>
                </a:cubicBezTo>
                <a:cubicBezTo>
                  <a:pt x="0" y="167637"/>
                  <a:pt x="167637" y="0"/>
                  <a:pt x="374428" y="0"/>
                </a:cubicBezTo>
                <a:cubicBezTo>
                  <a:pt x="581219" y="0"/>
                  <a:pt x="748856" y="167637"/>
                  <a:pt x="748856" y="37442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cs typeface="Arial" panose="020B0604020202020204" pitchFamily="34" charset="0"/>
              </a:rPr>
              <a:t>03</a:t>
            </a:r>
          </a:p>
        </p:txBody>
      </p:sp>
      <p:sp>
        <p:nvSpPr>
          <p:cNvPr id="34" name="Freeform: Shape 120">
            <a:extLst>
              <a:ext uri="{FF2B5EF4-FFF2-40B4-BE49-F238E27FC236}">
                <a16:creationId xmlns:a16="http://schemas.microsoft.com/office/drawing/2014/main" id="{55152028-7F8C-4289-BED1-133AB8CC731B}"/>
              </a:ext>
            </a:extLst>
          </p:cNvPr>
          <p:cNvSpPr/>
          <p:nvPr/>
        </p:nvSpPr>
        <p:spPr>
          <a:xfrm rot="2075130">
            <a:off x="1451500" y="4815786"/>
            <a:ext cx="1126426" cy="1126426"/>
          </a:xfrm>
          <a:custGeom>
            <a:avLst/>
            <a:gdLst>
              <a:gd name="connsiteX0" fmla="*/ 1126427 w 1126426"/>
              <a:gd name="connsiteY0" fmla="*/ 563213 h 1126426"/>
              <a:gd name="connsiteX1" fmla="*/ 563213 w 1126426"/>
              <a:gd name="connsiteY1" fmla="*/ 1126427 h 1126426"/>
              <a:gd name="connsiteX2" fmla="*/ 0 w 1126426"/>
              <a:gd name="connsiteY2" fmla="*/ 563213 h 1126426"/>
              <a:gd name="connsiteX3" fmla="*/ 563213 w 1126426"/>
              <a:gd name="connsiteY3" fmla="*/ 0 h 1126426"/>
              <a:gd name="connsiteX4" fmla="*/ 1126427 w 1126426"/>
              <a:gd name="connsiteY4" fmla="*/ 563213 h 112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426" h="1126426">
                <a:moveTo>
                  <a:pt x="1126427" y="563213"/>
                </a:moveTo>
                <a:cubicBezTo>
                  <a:pt x="1126427" y="874267"/>
                  <a:pt x="874268" y="1126427"/>
                  <a:pt x="563213" y="1126427"/>
                </a:cubicBezTo>
                <a:cubicBezTo>
                  <a:pt x="252159" y="1126427"/>
                  <a:pt x="0" y="874267"/>
                  <a:pt x="0" y="563213"/>
                </a:cubicBezTo>
                <a:cubicBezTo>
                  <a:pt x="0" y="252159"/>
                  <a:pt x="252159" y="0"/>
                  <a:pt x="563213" y="0"/>
                </a:cubicBezTo>
                <a:cubicBezTo>
                  <a:pt x="874267" y="0"/>
                  <a:pt x="1126427" y="252159"/>
                  <a:pt x="1126427" y="563213"/>
                </a:cubicBezTo>
                <a:close/>
              </a:path>
            </a:pathLst>
          </a:custGeom>
          <a:noFill/>
          <a:ln w="66590" cap="flat"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86000">
                  <a:schemeClr val="accent5"/>
                </a:gs>
              </a:gsLst>
              <a:lin ang="30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35" name="Straight Connector 80">
            <a:extLst>
              <a:ext uri="{FF2B5EF4-FFF2-40B4-BE49-F238E27FC236}">
                <a16:creationId xmlns:a16="http://schemas.microsoft.com/office/drawing/2014/main" id="{FA95031C-4F16-4235-973D-31F47A577916}"/>
              </a:ext>
            </a:extLst>
          </p:cNvPr>
          <p:cNvCxnSpPr>
            <a:cxnSpLocks/>
          </p:cNvCxnSpPr>
          <p:nvPr/>
        </p:nvCxnSpPr>
        <p:spPr>
          <a:xfrm flipH="1">
            <a:off x="1995309" y="4180147"/>
            <a:ext cx="5621" cy="618683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: Shape 24">
            <a:extLst>
              <a:ext uri="{FF2B5EF4-FFF2-40B4-BE49-F238E27FC236}">
                <a16:creationId xmlns:a16="http://schemas.microsoft.com/office/drawing/2014/main" id="{8C3D0C1C-B433-4128-A536-35A3546EFD43}"/>
              </a:ext>
            </a:extLst>
          </p:cNvPr>
          <p:cNvSpPr/>
          <p:nvPr/>
        </p:nvSpPr>
        <p:spPr>
          <a:xfrm rot="2152959">
            <a:off x="1920988" y="3994899"/>
            <a:ext cx="187451" cy="187451"/>
          </a:xfrm>
          <a:custGeom>
            <a:avLst/>
            <a:gdLst>
              <a:gd name="connsiteX0" fmla="*/ 187452 w 187451"/>
              <a:gd name="connsiteY0" fmla="*/ 93726 h 187451"/>
              <a:gd name="connsiteX1" fmla="*/ 93726 w 187451"/>
              <a:gd name="connsiteY1" fmla="*/ 187452 h 187451"/>
              <a:gd name="connsiteX2" fmla="*/ 0 w 187451"/>
              <a:gd name="connsiteY2" fmla="*/ 93726 h 187451"/>
              <a:gd name="connsiteX3" fmla="*/ 93726 w 187451"/>
              <a:gd name="connsiteY3" fmla="*/ 0 h 187451"/>
              <a:gd name="connsiteX4" fmla="*/ 187452 w 187451"/>
              <a:gd name="connsiteY4" fmla="*/ 93726 h 1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1" h="187451">
                <a:moveTo>
                  <a:pt x="187452" y="93726"/>
                </a:moveTo>
                <a:cubicBezTo>
                  <a:pt x="187452" y="145489"/>
                  <a:pt x="145490" y="187452"/>
                  <a:pt x="93726" y="187452"/>
                </a:cubicBezTo>
                <a:cubicBezTo>
                  <a:pt x="41963" y="187452"/>
                  <a:pt x="0" y="145489"/>
                  <a:pt x="0" y="93726"/>
                </a:cubicBezTo>
                <a:cubicBezTo>
                  <a:pt x="0" y="41962"/>
                  <a:pt x="41963" y="0"/>
                  <a:pt x="93726" y="0"/>
                </a:cubicBezTo>
                <a:cubicBezTo>
                  <a:pt x="145490" y="0"/>
                  <a:pt x="187452" y="41962"/>
                  <a:pt x="187452" y="93726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" name="Freeform: Shape 46">
            <a:extLst>
              <a:ext uri="{FF2B5EF4-FFF2-40B4-BE49-F238E27FC236}">
                <a16:creationId xmlns:a16="http://schemas.microsoft.com/office/drawing/2014/main" id="{6E80A5EA-C7DF-4AB5-9684-175EBBE45BD3}"/>
              </a:ext>
            </a:extLst>
          </p:cNvPr>
          <p:cNvSpPr/>
          <p:nvPr/>
        </p:nvSpPr>
        <p:spPr>
          <a:xfrm>
            <a:off x="1640285" y="5004571"/>
            <a:ext cx="748855" cy="748855"/>
          </a:xfrm>
          <a:custGeom>
            <a:avLst/>
            <a:gdLst>
              <a:gd name="connsiteX0" fmla="*/ 748855 w 748855"/>
              <a:gd name="connsiteY0" fmla="*/ 374428 h 748855"/>
              <a:gd name="connsiteX1" fmla="*/ 374428 w 748855"/>
              <a:gd name="connsiteY1" fmla="*/ 748855 h 748855"/>
              <a:gd name="connsiteX2" fmla="*/ 0 w 748855"/>
              <a:gd name="connsiteY2" fmla="*/ 374428 h 748855"/>
              <a:gd name="connsiteX3" fmla="*/ 374428 w 748855"/>
              <a:gd name="connsiteY3" fmla="*/ 0 h 748855"/>
              <a:gd name="connsiteX4" fmla="*/ 748855 w 748855"/>
              <a:gd name="connsiteY4" fmla="*/ 374428 h 74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855" h="748855">
                <a:moveTo>
                  <a:pt x="748855" y="374428"/>
                </a:moveTo>
                <a:cubicBezTo>
                  <a:pt x="748855" y="581219"/>
                  <a:pt x="581218" y="748855"/>
                  <a:pt x="374428" y="748855"/>
                </a:cubicBezTo>
                <a:cubicBezTo>
                  <a:pt x="167637" y="748855"/>
                  <a:pt x="0" y="581218"/>
                  <a:pt x="0" y="374428"/>
                </a:cubicBezTo>
                <a:cubicBezTo>
                  <a:pt x="0" y="167637"/>
                  <a:pt x="167637" y="0"/>
                  <a:pt x="374428" y="0"/>
                </a:cubicBezTo>
                <a:cubicBezTo>
                  <a:pt x="581219" y="0"/>
                  <a:pt x="748855" y="167637"/>
                  <a:pt x="748855" y="374428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cs typeface="Arial" panose="020B0604020202020204" pitchFamily="34" charset="0"/>
              </a:rPr>
              <a:t>04</a:t>
            </a:r>
          </a:p>
        </p:txBody>
      </p:sp>
      <p:sp>
        <p:nvSpPr>
          <p:cNvPr id="38" name="TextBox 93">
            <a:extLst>
              <a:ext uri="{FF2B5EF4-FFF2-40B4-BE49-F238E27FC236}">
                <a16:creationId xmlns:a16="http://schemas.microsoft.com/office/drawing/2014/main" id="{420234CC-2CA3-40BC-B63B-3D86E4C48301}"/>
              </a:ext>
            </a:extLst>
          </p:cNvPr>
          <p:cNvSpPr txBox="1"/>
          <p:nvPr/>
        </p:nvSpPr>
        <p:spPr>
          <a:xfrm>
            <a:off x="5672300" y="1346620"/>
            <a:ext cx="364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5A5A5">
                    <a:lumMod val="75000"/>
                  </a:srgbClr>
                </a:solidFill>
                <a:cs typeface="Arial" panose="020B0604020202020204" pitchFamily="34" charset="0"/>
              </a:rPr>
              <a:t>Introduction, issues and work’s aims</a:t>
            </a:r>
          </a:p>
        </p:txBody>
      </p:sp>
      <p:sp>
        <p:nvSpPr>
          <p:cNvPr id="40" name="TextBox 99">
            <a:extLst>
              <a:ext uri="{FF2B5EF4-FFF2-40B4-BE49-F238E27FC236}">
                <a16:creationId xmlns:a16="http://schemas.microsoft.com/office/drawing/2014/main" id="{32CBCED3-753D-4C32-9F64-F7FC4563AB77}"/>
              </a:ext>
            </a:extLst>
          </p:cNvPr>
          <p:cNvSpPr txBox="1"/>
          <p:nvPr/>
        </p:nvSpPr>
        <p:spPr>
          <a:xfrm>
            <a:off x="7319983" y="2185775"/>
            <a:ext cx="616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5A5A5">
                    <a:lumMod val="75000"/>
                  </a:srgbClr>
                </a:solidFill>
                <a:cs typeface="Arial" panose="020B0604020202020204" pitchFamily="34" charset="0"/>
              </a:rPr>
              <a:t>Chickpea milk’s extraction</a:t>
            </a:r>
          </a:p>
        </p:txBody>
      </p:sp>
      <p:sp>
        <p:nvSpPr>
          <p:cNvPr id="41" name="Oval 110">
            <a:extLst>
              <a:ext uri="{FF2B5EF4-FFF2-40B4-BE49-F238E27FC236}">
                <a16:creationId xmlns:a16="http://schemas.microsoft.com/office/drawing/2014/main" id="{BD963052-6CC7-49D0-9AF7-C7A1DA01D211}"/>
              </a:ext>
            </a:extLst>
          </p:cNvPr>
          <p:cNvSpPr/>
          <p:nvPr/>
        </p:nvSpPr>
        <p:spPr>
          <a:xfrm>
            <a:off x="7123141" y="2285875"/>
            <a:ext cx="223736" cy="2237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42" name="Oval 100">
            <a:extLst>
              <a:ext uri="{FF2B5EF4-FFF2-40B4-BE49-F238E27FC236}">
                <a16:creationId xmlns:a16="http://schemas.microsoft.com/office/drawing/2014/main" id="{A5C3D665-4272-4C24-9B97-F607A3E1FF8A}"/>
              </a:ext>
            </a:extLst>
          </p:cNvPr>
          <p:cNvSpPr/>
          <p:nvPr/>
        </p:nvSpPr>
        <p:spPr>
          <a:xfrm>
            <a:off x="7125500" y="3936545"/>
            <a:ext cx="223736" cy="22373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113">
            <a:extLst>
              <a:ext uri="{FF2B5EF4-FFF2-40B4-BE49-F238E27FC236}">
                <a16:creationId xmlns:a16="http://schemas.microsoft.com/office/drawing/2014/main" id="{FF3671B1-2EEE-4D5A-A41B-00780171B46C}"/>
              </a:ext>
            </a:extLst>
          </p:cNvPr>
          <p:cNvSpPr txBox="1"/>
          <p:nvPr/>
        </p:nvSpPr>
        <p:spPr>
          <a:xfrm>
            <a:off x="7290191" y="3854692"/>
            <a:ext cx="389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A5A5A5">
                    <a:lumMod val="75000"/>
                  </a:srgbClr>
                </a:solidFill>
                <a:cs typeface="Arial" panose="020B0604020202020204" pitchFamily="34" charset="0"/>
              </a:rPr>
              <a:t>Conclusion</a:t>
            </a:r>
            <a:endParaRPr lang="en-US" b="1" dirty="0">
              <a:solidFill>
                <a:srgbClr val="A5A5A5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6" name="Oval 115">
            <a:extLst>
              <a:ext uri="{FF2B5EF4-FFF2-40B4-BE49-F238E27FC236}">
                <a16:creationId xmlns:a16="http://schemas.microsoft.com/office/drawing/2014/main" id="{EABE553F-4F7E-4748-9C74-F3152446D540}"/>
              </a:ext>
            </a:extLst>
          </p:cNvPr>
          <p:cNvSpPr/>
          <p:nvPr/>
        </p:nvSpPr>
        <p:spPr>
          <a:xfrm>
            <a:off x="5486367" y="3046862"/>
            <a:ext cx="223736" cy="2237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0" name="TextBox 103">
            <a:extLst>
              <a:ext uri="{FF2B5EF4-FFF2-40B4-BE49-F238E27FC236}">
                <a16:creationId xmlns:a16="http://schemas.microsoft.com/office/drawing/2014/main" id="{20BF61BD-39E2-40CC-A0A2-F49EACF44B96}"/>
              </a:ext>
            </a:extLst>
          </p:cNvPr>
          <p:cNvSpPr txBox="1"/>
          <p:nvPr/>
        </p:nvSpPr>
        <p:spPr>
          <a:xfrm>
            <a:off x="5710103" y="2976659"/>
            <a:ext cx="405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A5A5A5">
                    <a:lumMod val="75000"/>
                  </a:srgbClr>
                </a:solidFill>
                <a:cs typeface="Arial" panose="020B0604020202020204" pitchFamily="34" charset="0"/>
              </a:rPr>
              <a:t>Chickpea milk’s </a:t>
            </a:r>
            <a:r>
              <a:rPr lang="fr-FR" b="1" dirty="0" err="1">
                <a:solidFill>
                  <a:srgbClr val="A5A5A5">
                    <a:lumMod val="75000"/>
                  </a:srgbClr>
                </a:solidFill>
                <a:cs typeface="Arial" panose="020B0604020202020204" pitchFamily="34" charset="0"/>
              </a:rPr>
              <a:t>characterization</a:t>
            </a:r>
            <a:endParaRPr lang="en-US" b="1" dirty="0">
              <a:solidFill>
                <a:srgbClr val="A5A5A5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2" name="Oval 110">
            <a:extLst>
              <a:ext uri="{FF2B5EF4-FFF2-40B4-BE49-F238E27FC236}">
                <a16:creationId xmlns:a16="http://schemas.microsoft.com/office/drawing/2014/main" id="{37C61D54-B914-4496-ADBA-829E9C071540}"/>
              </a:ext>
            </a:extLst>
          </p:cNvPr>
          <p:cNvSpPr/>
          <p:nvPr/>
        </p:nvSpPr>
        <p:spPr>
          <a:xfrm>
            <a:off x="5486367" y="1417452"/>
            <a:ext cx="223736" cy="223736"/>
          </a:xfrm>
          <a:prstGeom prst="ellipse">
            <a:avLst/>
          </a:prstGeom>
          <a:solidFill>
            <a:srgbClr val="D06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3" name="Freeform: Shape 118">
            <a:extLst>
              <a:ext uri="{FF2B5EF4-FFF2-40B4-BE49-F238E27FC236}">
                <a16:creationId xmlns:a16="http://schemas.microsoft.com/office/drawing/2014/main" id="{E10685CD-F779-4427-A5D6-A7E9471C1B12}"/>
              </a:ext>
            </a:extLst>
          </p:cNvPr>
          <p:cNvSpPr/>
          <p:nvPr/>
        </p:nvSpPr>
        <p:spPr>
          <a:xfrm>
            <a:off x="3943453" y="1125656"/>
            <a:ext cx="1126426" cy="1126426"/>
          </a:xfrm>
          <a:custGeom>
            <a:avLst/>
            <a:gdLst>
              <a:gd name="connsiteX0" fmla="*/ 1126427 w 1126426"/>
              <a:gd name="connsiteY0" fmla="*/ 563213 h 1126426"/>
              <a:gd name="connsiteX1" fmla="*/ 563213 w 1126426"/>
              <a:gd name="connsiteY1" fmla="*/ 1126427 h 1126426"/>
              <a:gd name="connsiteX2" fmla="*/ 0 w 1126426"/>
              <a:gd name="connsiteY2" fmla="*/ 563213 h 1126426"/>
              <a:gd name="connsiteX3" fmla="*/ 563213 w 1126426"/>
              <a:gd name="connsiteY3" fmla="*/ 0 h 1126426"/>
              <a:gd name="connsiteX4" fmla="*/ 1126427 w 1126426"/>
              <a:gd name="connsiteY4" fmla="*/ 563213 h 112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426" h="1126426">
                <a:moveTo>
                  <a:pt x="1126427" y="563213"/>
                </a:moveTo>
                <a:cubicBezTo>
                  <a:pt x="1126427" y="874267"/>
                  <a:pt x="874268" y="1126427"/>
                  <a:pt x="563213" y="1126427"/>
                </a:cubicBezTo>
                <a:cubicBezTo>
                  <a:pt x="252159" y="1126427"/>
                  <a:pt x="0" y="874267"/>
                  <a:pt x="0" y="563213"/>
                </a:cubicBezTo>
                <a:cubicBezTo>
                  <a:pt x="0" y="252159"/>
                  <a:pt x="252159" y="0"/>
                  <a:pt x="563213" y="0"/>
                </a:cubicBezTo>
                <a:cubicBezTo>
                  <a:pt x="874267" y="0"/>
                  <a:pt x="1126427" y="252159"/>
                  <a:pt x="1126427" y="563213"/>
                </a:cubicBezTo>
                <a:close/>
              </a:path>
            </a:pathLst>
          </a:custGeom>
          <a:noFill/>
          <a:ln w="66590" cap="flat">
            <a:gradFill>
              <a:gsLst>
                <a:gs pos="0">
                  <a:schemeClr val="accent1">
                    <a:lumMod val="5000"/>
                    <a:lumOff val="95000"/>
                    <a:alpha val="60000"/>
                  </a:schemeClr>
                </a:gs>
                <a:gs pos="86000">
                  <a:schemeClr val="accent4"/>
                </a:gs>
              </a:gsLst>
              <a:lin ang="198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4" name="Freeform: Shape 34">
            <a:extLst>
              <a:ext uri="{FF2B5EF4-FFF2-40B4-BE49-F238E27FC236}">
                <a16:creationId xmlns:a16="http://schemas.microsoft.com/office/drawing/2014/main" id="{66A3C07D-924E-40AF-B9EB-12DFE7EA2517}"/>
              </a:ext>
            </a:extLst>
          </p:cNvPr>
          <p:cNvSpPr/>
          <p:nvPr/>
        </p:nvSpPr>
        <p:spPr>
          <a:xfrm>
            <a:off x="4125078" y="1310144"/>
            <a:ext cx="748855" cy="748855"/>
          </a:xfrm>
          <a:custGeom>
            <a:avLst/>
            <a:gdLst>
              <a:gd name="connsiteX0" fmla="*/ 748855 w 748855"/>
              <a:gd name="connsiteY0" fmla="*/ 374428 h 748855"/>
              <a:gd name="connsiteX1" fmla="*/ 374428 w 748855"/>
              <a:gd name="connsiteY1" fmla="*/ 748856 h 748855"/>
              <a:gd name="connsiteX2" fmla="*/ 0 w 748855"/>
              <a:gd name="connsiteY2" fmla="*/ 374428 h 748855"/>
              <a:gd name="connsiteX3" fmla="*/ 374428 w 748855"/>
              <a:gd name="connsiteY3" fmla="*/ 0 h 748855"/>
              <a:gd name="connsiteX4" fmla="*/ 748855 w 748855"/>
              <a:gd name="connsiteY4" fmla="*/ 374428 h 74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855" h="748855">
                <a:moveTo>
                  <a:pt x="748855" y="374428"/>
                </a:moveTo>
                <a:cubicBezTo>
                  <a:pt x="748855" y="581219"/>
                  <a:pt x="581218" y="748856"/>
                  <a:pt x="374428" y="748856"/>
                </a:cubicBezTo>
                <a:cubicBezTo>
                  <a:pt x="167637" y="748856"/>
                  <a:pt x="0" y="581219"/>
                  <a:pt x="0" y="374428"/>
                </a:cubicBezTo>
                <a:cubicBezTo>
                  <a:pt x="0" y="167637"/>
                  <a:pt x="167637" y="0"/>
                  <a:pt x="374428" y="0"/>
                </a:cubicBezTo>
                <a:cubicBezTo>
                  <a:pt x="581219" y="0"/>
                  <a:pt x="748855" y="167637"/>
                  <a:pt x="748855" y="37442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cs typeface="Arial" panose="020B0604020202020204" pitchFamily="34" charset="0"/>
              </a:rPr>
              <a:t>02</a:t>
            </a:r>
          </a:p>
        </p:txBody>
      </p:sp>
      <p:cxnSp>
        <p:nvCxnSpPr>
          <p:cNvPr id="55" name="Straight Connector 78">
            <a:extLst>
              <a:ext uri="{FF2B5EF4-FFF2-40B4-BE49-F238E27FC236}">
                <a16:creationId xmlns:a16="http://schemas.microsoft.com/office/drawing/2014/main" id="{14461100-1B3D-4706-9E5A-22642374E70D}"/>
              </a:ext>
            </a:extLst>
          </p:cNvPr>
          <p:cNvCxnSpPr>
            <a:cxnSpLocks/>
          </p:cNvCxnSpPr>
          <p:nvPr/>
        </p:nvCxnSpPr>
        <p:spPr>
          <a:xfrm flipV="1">
            <a:off x="3413742" y="1857781"/>
            <a:ext cx="575668" cy="211077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: Shape 22">
            <a:extLst>
              <a:ext uri="{FF2B5EF4-FFF2-40B4-BE49-F238E27FC236}">
                <a16:creationId xmlns:a16="http://schemas.microsoft.com/office/drawing/2014/main" id="{87EC5CC0-7B4A-47EF-A329-D8C09A0D4E5B}"/>
              </a:ext>
            </a:extLst>
          </p:cNvPr>
          <p:cNvSpPr/>
          <p:nvPr/>
        </p:nvSpPr>
        <p:spPr>
          <a:xfrm rot="19990472">
            <a:off x="3230272" y="2017097"/>
            <a:ext cx="187451" cy="187452"/>
          </a:xfrm>
          <a:custGeom>
            <a:avLst/>
            <a:gdLst>
              <a:gd name="connsiteX0" fmla="*/ 187452 w 187451"/>
              <a:gd name="connsiteY0" fmla="*/ 93726 h 187452"/>
              <a:gd name="connsiteX1" fmla="*/ 93726 w 187451"/>
              <a:gd name="connsiteY1" fmla="*/ 187452 h 187452"/>
              <a:gd name="connsiteX2" fmla="*/ 0 w 187451"/>
              <a:gd name="connsiteY2" fmla="*/ 93726 h 187452"/>
              <a:gd name="connsiteX3" fmla="*/ 93726 w 187451"/>
              <a:gd name="connsiteY3" fmla="*/ 0 h 187452"/>
              <a:gd name="connsiteX4" fmla="*/ 187452 w 187451"/>
              <a:gd name="connsiteY4" fmla="*/ 93726 h 18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1" h="187452">
                <a:moveTo>
                  <a:pt x="187452" y="93726"/>
                </a:moveTo>
                <a:cubicBezTo>
                  <a:pt x="187452" y="145489"/>
                  <a:pt x="145490" y="187452"/>
                  <a:pt x="93726" y="187452"/>
                </a:cubicBezTo>
                <a:cubicBezTo>
                  <a:pt x="41963" y="187452"/>
                  <a:pt x="0" y="145489"/>
                  <a:pt x="0" y="93726"/>
                </a:cubicBezTo>
                <a:cubicBezTo>
                  <a:pt x="0" y="41963"/>
                  <a:pt x="41963" y="0"/>
                  <a:pt x="93726" y="0"/>
                </a:cubicBezTo>
                <a:cubicBezTo>
                  <a:pt x="145490" y="0"/>
                  <a:pt x="187452" y="41963"/>
                  <a:pt x="187452" y="9372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28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703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9" y="195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A5A5A5">
                    <a:lumMod val="75000"/>
                  </a:srgbClr>
                </a:solidFill>
                <a:cs typeface="Arial" panose="020B0604020202020204" pitchFamily="34" charset="0"/>
              </a:rPr>
              <a:t>Introduction, issues and work’s aims</a:t>
            </a:r>
            <a:br>
              <a:rPr lang="en-US" b="1" dirty="0">
                <a:solidFill>
                  <a:srgbClr val="A5A5A5">
                    <a:lumMod val="75000"/>
                  </a:srgbClr>
                </a:solidFill>
                <a:cs typeface="Arial" panose="020B0604020202020204" pitchFamily="34" charset="0"/>
              </a:rPr>
            </a:b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A9D6D2-C462-C919-15E6-4C0222DF7B62}"/>
              </a:ext>
            </a:extLst>
          </p:cNvPr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164DFDC3-3B29-55E9-87F5-E3DD5373575A}"/>
                </a:ext>
              </a:extLst>
            </p:cNvPr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>
              <a:extLst>
                <a:ext uri="{FF2B5EF4-FFF2-40B4-BE49-F238E27FC236}">
                  <a16:creationId xmlns:a16="http://schemas.microsoft.com/office/drawing/2014/main" id="{8CA19BFF-B530-D8D3-C1AF-A98A050EDE13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7CAA245-BCFA-FBA8-5021-4DA5EAE1BBCA}"/>
                </a:ext>
              </a:extLst>
            </p:cNvPr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1614F91-9081-C286-3134-8FF5B7EEFAB6}"/>
                </a:ext>
              </a:extLst>
            </p:cNvPr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D712197C-C28D-4E05-85AA-4718302A5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111" y="1522489"/>
            <a:ext cx="4897211" cy="2569261"/>
          </a:xfrm>
          <a:prstGeom prst="rect">
            <a:avLst/>
          </a:prstGeom>
        </p:spPr>
      </p:pic>
      <p:sp>
        <p:nvSpPr>
          <p:cNvPr id="18" name="Flèche : haut 17">
            <a:extLst>
              <a:ext uri="{FF2B5EF4-FFF2-40B4-BE49-F238E27FC236}">
                <a16:creationId xmlns:a16="http://schemas.microsoft.com/office/drawing/2014/main" id="{2F9565F7-D5CE-4DC9-BFB2-D384B4634BBC}"/>
              </a:ext>
            </a:extLst>
          </p:cNvPr>
          <p:cNvSpPr/>
          <p:nvPr/>
        </p:nvSpPr>
        <p:spPr>
          <a:xfrm rot="1096695">
            <a:off x="657607" y="1261013"/>
            <a:ext cx="181936" cy="1697576"/>
          </a:xfrm>
          <a:prstGeom prst="up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  <p:sp>
        <p:nvSpPr>
          <p:cNvPr id="10" name="Flèche : haut 9">
            <a:extLst>
              <a:ext uri="{FF2B5EF4-FFF2-40B4-BE49-F238E27FC236}">
                <a16:creationId xmlns:a16="http://schemas.microsoft.com/office/drawing/2014/main" id="{25DC67DE-8540-43BE-82D3-4AB784334ED7}"/>
              </a:ext>
            </a:extLst>
          </p:cNvPr>
          <p:cNvSpPr/>
          <p:nvPr/>
        </p:nvSpPr>
        <p:spPr>
          <a:xfrm rot="5400000">
            <a:off x="3604760" y="2213229"/>
            <a:ext cx="363894" cy="992087"/>
          </a:xfrm>
          <a:prstGeom prst="up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150C9FE-1786-4D0D-A43A-2EBF64B9D1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00" y="1692583"/>
            <a:ext cx="2286000" cy="24765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99918A88-B3FD-428A-89FE-B0A6340A15FA}"/>
              </a:ext>
            </a:extLst>
          </p:cNvPr>
          <p:cNvSpPr txBox="1"/>
          <p:nvPr/>
        </p:nvSpPr>
        <p:spPr>
          <a:xfrm>
            <a:off x="4317656" y="4083082"/>
            <a:ext cx="2003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Lactose </a:t>
            </a:r>
            <a:r>
              <a:rPr lang="fr-FR" dirty="0" err="1"/>
              <a:t>intolerance</a:t>
            </a:r>
            <a:endParaRPr lang="fr-TN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2996848-5956-4CC4-8633-F992C7A77AAF}"/>
              </a:ext>
            </a:extLst>
          </p:cNvPr>
          <p:cNvSpPr txBox="1"/>
          <p:nvPr/>
        </p:nvSpPr>
        <p:spPr>
          <a:xfrm>
            <a:off x="748575" y="4169083"/>
            <a:ext cx="174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Plant-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milk</a:t>
            </a:r>
            <a:endParaRPr lang="fr-TN" dirty="0"/>
          </a:p>
        </p:txBody>
      </p:sp>
      <p:sp>
        <p:nvSpPr>
          <p:cNvPr id="23" name="Flèche : haut 22">
            <a:extLst>
              <a:ext uri="{FF2B5EF4-FFF2-40B4-BE49-F238E27FC236}">
                <a16:creationId xmlns:a16="http://schemas.microsoft.com/office/drawing/2014/main" id="{EE9F8DDC-8E75-4E51-8928-8ACBC181596B}"/>
              </a:ext>
            </a:extLst>
          </p:cNvPr>
          <p:cNvSpPr/>
          <p:nvPr/>
        </p:nvSpPr>
        <p:spPr>
          <a:xfrm rot="5400000">
            <a:off x="6762998" y="2115383"/>
            <a:ext cx="363894" cy="992087"/>
          </a:xfrm>
          <a:prstGeom prst="up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  <p:sp>
        <p:nvSpPr>
          <p:cNvPr id="24" name="Flèche : haut 23">
            <a:extLst>
              <a:ext uri="{FF2B5EF4-FFF2-40B4-BE49-F238E27FC236}">
                <a16:creationId xmlns:a16="http://schemas.microsoft.com/office/drawing/2014/main" id="{D245ADA1-2660-4C82-8F59-2F323A24C522}"/>
              </a:ext>
            </a:extLst>
          </p:cNvPr>
          <p:cNvSpPr/>
          <p:nvPr/>
        </p:nvSpPr>
        <p:spPr>
          <a:xfrm rot="5400000">
            <a:off x="6762998" y="2395177"/>
            <a:ext cx="363894" cy="992087"/>
          </a:xfrm>
          <a:prstGeom prst="up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EC817B9-1C60-4868-B6D6-4C51DE3F4CD1}"/>
              </a:ext>
            </a:extLst>
          </p:cNvPr>
          <p:cNvSpPr txBox="1"/>
          <p:nvPr/>
        </p:nvSpPr>
        <p:spPr>
          <a:xfrm>
            <a:off x="7440989" y="2527325"/>
            <a:ext cx="1913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Surching for </a:t>
            </a:r>
            <a:r>
              <a:rPr lang="fr-FR" dirty="0" err="1"/>
              <a:t>other</a:t>
            </a:r>
            <a:r>
              <a:rPr lang="fr-FR" dirty="0"/>
              <a:t> alternatives </a:t>
            </a:r>
            <a:endParaRPr lang="fr-TN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277012A4-5C50-4946-9776-1EB28DED0B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878" y="1079460"/>
            <a:ext cx="4317251" cy="3263039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ABAA364A-1AFB-4DA0-9046-566EACD9DD0F}"/>
              </a:ext>
            </a:extLst>
          </p:cNvPr>
          <p:cNvSpPr txBox="1"/>
          <p:nvPr/>
        </p:nvSpPr>
        <p:spPr>
          <a:xfrm>
            <a:off x="165618" y="4736238"/>
            <a:ext cx="10515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 </a:t>
            </a:r>
            <a:r>
              <a:rPr lang="en-US" b="1" dirty="0"/>
              <a:t>In this work, we studied an innovative extraction of a </a:t>
            </a:r>
            <a:r>
              <a:rPr lang="en-US" b="1" dirty="0">
                <a:solidFill>
                  <a:srgbClr val="C00000"/>
                </a:solidFill>
              </a:rPr>
              <a:t>plant-based milk based on chickpeas.</a:t>
            </a:r>
            <a:endParaRPr lang="fr-T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8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B29D8-A783-3654-A4ED-0C6123B00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8ED46F85-1311-D7A4-4168-DF85153B2863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704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CA7D7F-32E3-2F5F-5641-8EDF018FA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35" y="-30763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A5A5A5">
                    <a:lumMod val="75000"/>
                  </a:srgbClr>
                </a:solidFill>
                <a:cs typeface="Arial" panose="020B0604020202020204" pitchFamily="34" charset="0"/>
              </a:rPr>
              <a:t>Chickpea milk’s extraction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0AEC4F-A423-4A6E-1F3A-7CE970B8C365}"/>
              </a:ext>
            </a:extLst>
          </p:cNvPr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BA414A7E-4891-38E2-0927-2FFAE710FD97}"/>
                </a:ext>
              </a:extLst>
            </p:cNvPr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>
              <a:extLst>
                <a:ext uri="{FF2B5EF4-FFF2-40B4-BE49-F238E27FC236}">
                  <a16:creationId xmlns:a16="http://schemas.microsoft.com/office/drawing/2014/main" id="{672C6F85-6DEB-171B-88F6-A846525D7AE0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68902AB-B75A-3FDA-25CF-5908BCA7E4B5}"/>
                </a:ext>
              </a:extLst>
            </p:cNvPr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E2A193A-895A-0BBB-21C3-932F2BCB4B32}"/>
                </a:ext>
              </a:extLst>
            </p:cNvPr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10904BA6-4E57-435E-9896-5E471E38D1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46" y="581886"/>
            <a:ext cx="6662058" cy="5509454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DE19373-4BF5-4E1C-9A9C-15C0081EB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255912"/>
              </p:ext>
            </p:extLst>
          </p:nvPr>
        </p:nvGraphicFramePr>
        <p:xfrm>
          <a:off x="5243027" y="1748722"/>
          <a:ext cx="6764693" cy="339248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24540">
                  <a:extLst>
                    <a:ext uri="{9D8B030D-6E8A-4147-A177-3AD203B41FA5}">
                      <a16:colId xmlns:a16="http://schemas.microsoft.com/office/drawing/2014/main" val="3490338986"/>
                    </a:ext>
                  </a:extLst>
                </a:gridCol>
                <a:gridCol w="942817">
                  <a:extLst>
                    <a:ext uri="{9D8B030D-6E8A-4147-A177-3AD203B41FA5}">
                      <a16:colId xmlns:a16="http://schemas.microsoft.com/office/drawing/2014/main" val="2812676755"/>
                    </a:ext>
                  </a:extLst>
                </a:gridCol>
                <a:gridCol w="583009">
                  <a:extLst>
                    <a:ext uri="{9D8B030D-6E8A-4147-A177-3AD203B41FA5}">
                      <a16:colId xmlns:a16="http://schemas.microsoft.com/office/drawing/2014/main" val="3454907838"/>
                    </a:ext>
                  </a:extLst>
                </a:gridCol>
                <a:gridCol w="500895">
                  <a:extLst>
                    <a:ext uri="{9D8B030D-6E8A-4147-A177-3AD203B41FA5}">
                      <a16:colId xmlns:a16="http://schemas.microsoft.com/office/drawing/2014/main" val="1956915611"/>
                    </a:ext>
                  </a:extLst>
                </a:gridCol>
                <a:gridCol w="607643">
                  <a:extLst>
                    <a:ext uri="{9D8B030D-6E8A-4147-A177-3AD203B41FA5}">
                      <a16:colId xmlns:a16="http://schemas.microsoft.com/office/drawing/2014/main" val="834560531"/>
                    </a:ext>
                  </a:extLst>
                </a:gridCol>
                <a:gridCol w="1048072">
                  <a:extLst>
                    <a:ext uri="{9D8B030D-6E8A-4147-A177-3AD203B41FA5}">
                      <a16:colId xmlns:a16="http://schemas.microsoft.com/office/drawing/2014/main" val="538921711"/>
                    </a:ext>
                  </a:extLst>
                </a:gridCol>
                <a:gridCol w="857717">
                  <a:extLst>
                    <a:ext uri="{9D8B030D-6E8A-4147-A177-3AD203B41FA5}">
                      <a16:colId xmlns:a16="http://schemas.microsoft.com/office/drawing/2014/main" val="4286894848"/>
                    </a:ext>
                  </a:extLst>
                </a:gridCol>
              </a:tblGrid>
              <a:tr h="3330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 err="1">
                          <a:effectLst/>
                        </a:rPr>
                        <a:t>Level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DB2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</a:rPr>
                        <a:t>-1,414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DB2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</a:rPr>
                        <a:t>-1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DB2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</a:rPr>
                        <a:t>0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DB2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</a:rPr>
                        <a:t>+1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DB2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</a:rPr>
                        <a:t>1,414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DB2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Step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DB2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103969"/>
                  </a:ext>
                </a:extLst>
              </a:tr>
              <a:tr h="803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 err="1">
                          <a:effectLst/>
                        </a:rPr>
                        <a:t>Soaking</a:t>
                      </a:r>
                      <a:endParaRPr lang="fr-TN" sz="15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 err="1">
                          <a:effectLst/>
                        </a:rPr>
                        <a:t>Temperature</a:t>
                      </a:r>
                      <a:r>
                        <a:rPr lang="fr-FR" sz="1500" kern="100" dirty="0">
                          <a:effectLst/>
                        </a:rPr>
                        <a:t> </a:t>
                      </a:r>
                      <a:r>
                        <a:rPr lang="fr-FR" sz="1500" kern="100" dirty="0" err="1">
                          <a:effectLst/>
                        </a:rPr>
                        <a:t>actual</a:t>
                      </a:r>
                      <a:r>
                        <a:rPr lang="fr-FR" sz="1500" kern="100" dirty="0">
                          <a:effectLst/>
                        </a:rPr>
                        <a:t> values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DB2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</a:rPr>
                        <a:t>11,7°C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AC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>
                          <a:effectLst/>
                        </a:rPr>
                        <a:t>22</a:t>
                      </a:r>
                      <a:endParaRPr lang="fr-TN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AC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>
                          <a:effectLst/>
                        </a:rPr>
                        <a:t>41</a:t>
                      </a:r>
                      <a:endParaRPr lang="fr-TN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AC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</a:rPr>
                        <a:t>60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AC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</a:rPr>
                        <a:t>68,3°C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AC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</a:rPr>
                        <a:t>20,01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AC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096315"/>
                  </a:ext>
                </a:extLst>
              </a:tr>
              <a:tr h="7505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 err="1">
                          <a:effectLst/>
                        </a:rPr>
                        <a:t>Soaking</a:t>
                      </a:r>
                      <a:endParaRPr lang="fr-TN" sz="15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</a:rPr>
                        <a:t>Time </a:t>
                      </a:r>
                      <a:r>
                        <a:rPr lang="fr-FR" sz="1500" kern="100" dirty="0" err="1">
                          <a:effectLst/>
                        </a:rPr>
                        <a:t>actual</a:t>
                      </a:r>
                      <a:r>
                        <a:rPr lang="fr-FR" sz="1500" kern="100" dirty="0">
                          <a:effectLst/>
                        </a:rPr>
                        <a:t> values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DB2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</a:rPr>
                        <a:t>2,3 h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>
                          <a:effectLst/>
                        </a:rPr>
                        <a:t>6</a:t>
                      </a:r>
                      <a:endParaRPr lang="fr-TN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</a:rPr>
                        <a:t>15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</a:rPr>
                        <a:t>24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</a:rPr>
                        <a:t>27,7h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</a:rPr>
                        <a:t>8,98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6501046"/>
                  </a:ext>
                </a:extLst>
              </a:tr>
              <a:tr h="7505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</a:rPr>
                        <a:t>Cooking</a:t>
                      </a:r>
                      <a:endParaRPr lang="fr-TN" sz="15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 err="1">
                          <a:effectLst/>
                        </a:rPr>
                        <a:t>Temperature</a:t>
                      </a:r>
                      <a:r>
                        <a:rPr lang="fr-FR" sz="1500" kern="100" dirty="0">
                          <a:effectLst/>
                        </a:rPr>
                        <a:t> </a:t>
                      </a:r>
                      <a:r>
                        <a:rPr lang="fr-FR" sz="1500" kern="100" dirty="0" err="1">
                          <a:effectLst/>
                        </a:rPr>
                        <a:t>actual</a:t>
                      </a:r>
                      <a:r>
                        <a:rPr lang="fr-FR" sz="1500" kern="100" dirty="0">
                          <a:effectLst/>
                        </a:rPr>
                        <a:t> values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DB2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</a:rPr>
                        <a:t>63,79°C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AC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>
                          <a:effectLst/>
                        </a:rPr>
                        <a:t>70</a:t>
                      </a:r>
                      <a:endParaRPr lang="fr-TN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AC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>
                          <a:effectLst/>
                        </a:rPr>
                        <a:t>85</a:t>
                      </a:r>
                      <a:endParaRPr lang="fr-TN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AC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</a:rPr>
                        <a:t>100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AC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</a:rPr>
                        <a:t>106,21°C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AC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</a:rPr>
                        <a:t>15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AC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316215"/>
                  </a:ext>
                </a:extLst>
              </a:tr>
              <a:tr h="7505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</a:rPr>
                        <a:t>Cuisson</a:t>
                      </a:r>
                      <a:endParaRPr lang="fr-TN" sz="15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</a:rPr>
                        <a:t>Time </a:t>
                      </a:r>
                      <a:r>
                        <a:rPr lang="fr-FR" sz="1500" kern="100" dirty="0" err="1">
                          <a:effectLst/>
                        </a:rPr>
                        <a:t>actual</a:t>
                      </a:r>
                      <a:r>
                        <a:rPr lang="fr-FR" sz="1500" kern="100" dirty="0">
                          <a:effectLst/>
                        </a:rPr>
                        <a:t> values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DB2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>
                          <a:effectLst/>
                        </a:rPr>
                        <a:t>2,93 min </a:t>
                      </a:r>
                      <a:endParaRPr lang="fr-TN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>
                          <a:effectLst/>
                        </a:rPr>
                        <a:t>5</a:t>
                      </a:r>
                      <a:endParaRPr lang="fr-TN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>
                          <a:effectLst/>
                        </a:rPr>
                        <a:t>10</a:t>
                      </a:r>
                      <a:endParaRPr lang="fr-TN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>
                          <a:effectLst/>
                        </a:rPr>
                        <a:t>15</a:t>
                      </a:r>
                      <a:endParaRPr lang="fr-TN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>
                          <a:effectLst/>
                        </a:rPr>
                        <a:t>17,07 min </a:t>
                      </a:r>
                      <a:endParaRPr lang="fr-TN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</a:rPr>
                        <a:t>5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9754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44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C8CF8-68B2-3E04-CF50-D397BC544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37845A84-E6BB-66A8-A6D3-F18E90ED5598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DB1F39-527A-3CD2-8790-C77853DFF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4" y="18255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A5A5A5">
                    <a:lumMod val="75000"/>
                  </a:srgbClr>
                </a:solidFill>
                <a:cs typeface="Arial" panose="020B0604020202020204" pitchFamily="34" charset="0"/>
              </a:rPr>
              <a:t>Chickpea milk’s </a:t>
            </a:r>
            <a:r>
              <a:rPr lang="fr-FR" b="1" dirty="0" err="1">
                <a:solidFill>
                  <a:srgbClr val="A5A5A5">
                    <a:lumMod val="75000"/>
                  </a:srgbClr>
                </a:solidFill>
                <a:cs typeface="Arial" panose="020B0604020202020204" pitchFamily="34" charset="0"/>
              </a:rPr>
              <a:t>characterization</a:t>
            </a:r>
            <a:br>
              <a:rPr lang="en-US" b="1" dirty="0">
                <a:solidFill>
                  <a:srgbClr val="A5A5A5">
                    <a:lumMod val="75000"/>
                  </a:srgbClr>
                </a:solidFill>
                <a:cs typeface="Arial" panose="020B0604020202020204" pitchFamily="34" charset="0"/>
              </a:rPr>
            </a:b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D72C4A-9BA9-2B4C-9E3D-10D3AD7C6E80}"/>
              </a:ext>
            </a:extLst>
          </p:cNvPr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259D3FEF-F4BF-40FB-F9B4-6D57E981CBF1}"/>
                </a:ext>
              </a:extLst>
            </p:cNvPr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>
              <a:extLst>
                <a:ext uri="{FF2B5EF4-FFF2-40B4-BE49-F238E27FC236}">
                  <a16:creationId xmlns:a16="http://schemas.microsoft.com/office/drawing/2014/main" id="{4484CF0B-8073-2FB1-13D9-5EC60E81927E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C81FAD1-8634-974B-F427-ED6D6A460AF3}"/>
                </a:ext>
              </a:extLst>
            </p:cNvPr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BADA61C-4E52-E485-BA15-4DA31356963D}"/>
                </a:ext>
              </a:extLst>
            </p:cNvPr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5F207667-177C-485A-860F-5982086B6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051271"/>
              </p:ext>
            </p:extLst>
          </p:nvPr>
        </p:nvGraphicFramePr>
        <p:xfrm>
          <a:off x="-1" y="881743"/>
          <a:ext cx="2803091" cy="546746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89373">
                  <a:extLst>
                    <a:ext uri="{9D8B030D-6E8A-4147-A177-3AD203B41FA5}">
                      <a16:colId xmlns:a16="http://schemas.microsoft.com/office/drawing/2014/main" val="2812676755"/>
                    </a:ext>
                  </a:extLst>
                </a:gridCol>
                <a:gridCol w="1213718">
                  <a:extLst>
                    <a:ext uri="{9D8B030D-6E8A-4147-A177-3AD203B41FA5}">
                      <a16:colId xmlns:a16="http://schemas.microsoft.com/office/drawing/2014/main" val="3454907838"/>
                    </a:ext>
                  </a:extLst>
                </a:gridCol>
              </a:tblGrid>
              <a:tr h="5464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</a:rPr>
                        <a:t>pH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DB2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6,46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AC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103969"/>
                  </a:ext>
                </a:extLst>
              </a:tr>
              <a:tr h="8345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Conductivity</a:t>
                      </a:r>
                      <a:r>
                        <a:rPr lang="fr-FR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(µs/ cm)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DB2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TN" sz="15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2615</a:t>
                      </a:r>
                    </a:p>
                  </a:txBody>
                  <a:tcPr marL="68580" marR="68580" marT="0" marB="0" anchor="ctr">
                    <a:solidFill>
                      <a:srgbClr val="8AC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096315"/>
                  </a:ext>
                </a:extLst>
              </a:tr>
              <a:tr h="5464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Moisture</a:t>
                      </a:r>
                      <a:r>
                        <a:rPr lang="fr-FR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DB2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TN" sz="15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92,05</a:t>
                      </a:r>
                    </a:p>
                  </a:txBody>
                  <a:tcPr marL="68580" marR="68580" marT="0" marB="0" anchor="ctr">
                    <a:solidFill>
                      <a:srgbClr val="8AC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521372"/>
                  </a:ext>
                </a:extLst>
              </a:tr>
              <a:tr h="14107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Fatty</a:t>
                      </a:r>
                      <a:r>
                        <a:rPr lang="fr-FR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5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acidity</a:t>
                      </a:r>
                      <a:r>
                        <a:rPr lang="fr-FR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(mg </a:t>
                      </a:r>
                      <a:r>
                        <a:rPr lang="fr-FR" sz="15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NaOH</a:t>
                      </a:r>
                      <a:r>
                        <a:rPr lang="fr-FR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g DM)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DB2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TN" sz="15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92,05</a:t>
                      </a:r>
                    </a:p>
                  </a:txBody>
                  <a:tcPr marL="68580" marR="68580" marT="0" marB="0" anchor="ctr">
                    <a:solidFill>
                      <a:srgbClr val="8AC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158789"/>
                  </a:ext>
                </a:extLst>
              </a:tr>
              <a:tr h="532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L*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DB2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TN" sz="15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74,69</a:t>
                      </a:r>
                    </a:p>
                  </a:txBody>
                  <a:tcPr marL="68580" marR="68580" marT="0" marB="0" anchor="ctr">
                    <a:solidFill>
                      <a:srgbClr val="8AC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289085"/>
                  </a:ext>
                </a:extLst>
              </a:tr>
              <a:tr h="532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a*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DB2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0,45</a:t>
                      </a:r>
                      <a:endParaRPr lang="fr-TN" sz="15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AC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480217"/>
                  </a:ext>
                </a:extLst>
              </a:tr>
              <a:tr h="532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b*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DB2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24,19</a:t>
                      </a:r>
                      <a:endParaRPr lang="fr-TN" sz="15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AC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053815"/>
                  </a:ext>
                </a:extLst>
              </a:tr>
              <a:tr h="532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Protein</a:t>
                      </a:r>
                      <a:r>
                        <a:rPr lang="fr-FR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fr-TN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DB2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fr-TN" sz="15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AC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134507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5BCF944-99C5-47C1-991C-DE8F2D192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18183"/>
              </p:ext>
            </p:extLst>
          </p:nvPr>
        </p:nvGraphicFramePr>
        <p:xfrm>
          <a:off x="3242831" y="1291078"/>
          <a:ext cx="8011886" cy="1584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8571">
                  <a:extLst>
                    <a:ext uri="{9D8B030D-6E8A-4147-A177-3AD203B41FA5}">
                      <a16:colId xmlns:a16="http://schemas.microsoft.com/office/drawing/2014/main" val="73867755"/>
                    </a:ext>
                  </a:extLst>
                </a:gridCol>
                <a:gridCol w="729343">
                  <a:extLst>
                    <a:ext uri="{9D8B030D-6E8A-4147-A177-3AD203B41FA5}">
                      <a16:colId xmlns:a16="http://schemas.microsoft.com/office/drawing/2014/main" val="65219223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367677022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4083505309"/>
                    </a:ext>
                  </a:extLst>
                </a:gridCol>
                <a:gridCol w="903514">
                  <a:extLst>
                    <a:ext uri="{9D8B030D-6E8A-4147-A177-3AD203B41FA5}">
                      <a16:colId xmlns:a16="http://schemas.microsoft.com/office/drawing/2014/main" val="819422145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val="344334832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150675558"/>
                    </a:ext>
                  </a:extLst>
                </a:gridCol>
                <a:gridCol w="892628">
                  <a:extLst>
                    <a:ext uri="{9D8B030D-6E8A-4147-A177-3AD203B41FA5}">
                      <a16:colId xmlns:a16="http://schemas.microsoft.com/office/drawing/2014/main" val="1053374996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671533660"/>
                    </a:ext>
                  </a:extLst>
                </a:gridCol>
              </a:tblGrid>
              <a:tr h="0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kern="100" dirty="0">
                          <a:effectLst/>
                        </a:rPr>
                        <a:t>Concentration in mg / g DM</a:t>
                      </a:r>
                      <a:endParaRPr lang="fr-TN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DB2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T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T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T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T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T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T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T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T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051729"/>
                  </a:ext>
                </a:extLst>
              </a:tr>
              <a:tr h="618129">
                <a:tc>
                  <a:txBody>
                    <a:bodyPr/>
                    <a:lstStyle/>
                    <a:p>
                      <a:pPr algn="ctr"/>
                      <a:endParaRPr lang="fr-TN" sz="1400" b="1" kern="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DB2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 dirty="0">
                          <a:effectLst/>
                        </a:rPr>
                        <a:t>Ribose</a:t>
                      </a:r>
                      <a:endParaRPr lang="fr-TN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 dirty="0">
                          <a:effectLst/>
                        </a:rPr>
                        <a:t>Fructose</a:t>
                      </a:r>
                      <a:endParaRPr lang="fr-TN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 dirty="0">
                          <a:effectLst/>
                        </a:rPr>
                        <a:t>Glucose</a:t>
                      </a:r>
                      <a:endParaRPr lang="fr-TN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 dirty="0">
                          <a:effectLst/>
                        </a:rPr>
                        <a:t>Galactose</a:t>
                      </a:r>
                      <a:endParaRPr lang="fr-TN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>
                          <a:effectLst/>
                        </a:rPr>
                        <a:t>Saccharose</a:t>
                      </a:r>
                      <a:endParaRPr lang="fr-TN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>
                          <a:effectLst/>
                        </a:rPr>
                        <a:t>Raffinose</a:t>
                      </a:r>
                      <a:endParaRPr lang="fr-TN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 dirty="0" err="1">
                          <a:effectLst/>
                        </a:rPr>
                        <a:t>Stachyose</a:t>
                      </a:r>
                      <a:endParaRPr lang="fr-TN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 dirty="0">
                          <a:effectLst/>
                        </a:rPr>
                        <a:t>Total</a:t>
                      </a:r>
                      <a:endParaRPr lang="fr-TN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7239645"/>
                  </a:ext>
                </a:extLst>
              </a:tr>
              <a:tr h="6385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Chickpea </a:t>
                      </a:r>
                      <a:r>
                        <a:rPr lang="fr-FR" sz="14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milk</a:t>
                      </a:r>
                      <a:endParaRPr lang="fr-TN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DB2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>
                          <a:effectLst/>
                        </a:rPr>
                        <a:t>4,52</a:t>
                      </a:r>
                      <a:endParaRPr lang="fr-TN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>
                          <a:effectLst/>
                        </a:rPr>
                        <a:t>17,36</a:t>
                      </a:r>
                      <a:endParaRPr lang="fr-TN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>
                          <a:effectLst/>
                        </a:rPr>
                        <a:t>2,42</a:t>
                      </a:r>
                      <a:endParaRPr lang="fr-TN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>
                          <a:effectLst/>
                        </a:rPr>
                        <a:t>37,37</a:t>
                      </a:r>
                      <a:endParaRPr lang="fr-TN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 dirty="0">
                          <a:effectLst/>
                        </a:rPr>
                        <a:t>60,82</a:t>
                      </a:r>
                      <a:endParaRPr lang="fr-TN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>
                          <a:effectLst/>
                        </a:rPr>
                        <a:t>17,46</a:t>
                      </a:r>
                      <a:endParaRPr lang="fr-TN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>
                          <a:effectLst/>
                        </a:rPr>
                        <a:t>683,61</a:t>
                      </a:r>
                      <a:endParaRPr lang="fr-TN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 dirty="0">
                          <a:effectLst/>
                        </a:rPr>
                        <a:t>823,55</a:t>
                      </a:r>
                      <a:endParaRPr lang="fr-TN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4598352"/>
                  </a:ext>
                </a:extLst>
              </a:tr>
            </a:tbl>
          </a:graphicData>
        </a:graphic>
      </p:graphicFrame>
      <p:pic>
        <p:nvPicPr>
          <p:cNvPr id="17" name="Image 16">
            <a:extLst>
              <a:ext uri="{FF2B5EF4-FFF2-40B4-BE49-F238E27FC236}">
                <a16:creationId xmlns:a16="http://schemas.microsoft.com/office/drawing/2014/main" id="{A769587D-05AD-408E-99A8-DBC583A52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831" y="3183806"/>
            <a:ext cx="8144342" cy="20649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522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F96E7-45C7-8A3F-7D8D-265AA9B7A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914DBE75-0D9D-8328-1F00-76F585779426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3071C3A-2C77-321E-B7EF-8A5F0776CAEA}"/>
              </a:ext>
            </a:extLst>
          </p:cNvPr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A5EC2BB2-4B07-3E77-F14C-7C320D07D4C9}"/>
                </a:ext>
              </a:extLst>
            </p:cNvPr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>
              <a:extLst>
                <a:ext uri="{FF2B5EF4-FFF2-40B4-BE49-F238E27FC236}">
                  <a16:creationId xmlns:a16="http://schemas.microsoft.com/office/drawing/2014/main" id="{F450C5B5-9EC5-6EC6-BF2A-1D6F4CE4108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4916F9D-979E-A864-7002-A0078F5F3FB6}"/>
                </a:ext>
              </a:extLst>
            </p:cNvPr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D1E9FEF-5683-057D-4C88-5A0D59817D39}"/>
                </a:ext>
              </a:extLst>
            </p:cNvPr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3DB6D09B-ACF4-446C-9804-3FC26D9C7B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455"/>
          <a:stretch/>
        </p:blipFill>
        <p:spPr>
          <a:xfrm>
            <a:off x="128035" y="0"/>
            <a:ext cx="2451879" cy="25206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10634FE-7404-4E1F-BAA3-D0E4ED6F44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7921" y="0"/>
            <a:ext cx="3944085" cy="25206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5FDB837-B34A-4CA4-B1F4-4607F8896486}"/>
              </a:ext>
            </a:extLst>
          </p:cNvPr>
          <p:cNvSpPr txBox="1"/>
          <p:nvPr/>
        </p:nvSpPr>
        <p:spPr>
          <a:xfrm>
            <a:off x="4679963" y="-14429"/>
            <a:ext cx="192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Total </a:t>
            </a:r>
            <a:r>
              <a:rPr lang="fr-FR" sz="1400" b="1" dirty="0" err="1"/>
              <a:t>polyphenol</a:t>
            </a:r>
            <a:r>
              <a:rPr lang="fr-FR" sz="1400" b="1" dirty="0"/>
              <a:t>= 45,71 mg EAG/ g DM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EC435DD-1141-4097-8661-80E64A566D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375" y="2629700"/>
            <a:ext cx="4742896" cy="31059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6EEF217-E664-4646-BB33-530EA2DB0F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5" y="2629091"/>
            <a:ext cx="5303936" cy="347190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61ABDD4-DF10-4678-B521-F30B0C135A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7144" y="-14429"/>
            <a:ext cx="4652599" cy="25350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074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E9B01-214A-906F-4B0E-C4C751108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1C5679D0-3A19-76F3-8080-5E38BAEB3C7B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82B5E0-A193-B27E-4969-94D68B22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26" y="-18738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A5A5A5">
                    <a:lumMod val="75000"/>
                  </a:srgbClr>
                </a:solidFill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9E1E3-A5B5-1CDF-DA85-1BFB4B257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26" y="1384299"/>
            <a:ext cx="10515600" cy="4351338"/>
          </a:xfrm>
        </p:spPr>
        <p:txBody>
          <a:bodyPr/>
          <a:lstStyle/>
          <a:p>
            <a:r>
              <a:rPr lang="en-US" dirty="0"/>
              <a:t>Based on the results obtained, we can conclude that our chickpea milk has a </a:t>
            </a:r>
            <a:r>
              <a:rPr lang="en-US" b="1" dirty="0"/>
              <a:t>high nutritional value</a:t>
            </a:r>
            <a:r>
              <a:rPr lang="en-US" dirty="0"/>
              <a:t>, with a </a:t>
            </a:r>
            <a:r>
              <a:rPr lang="en-US" b="1" dirty="0"/>
              <a:t>minimum of anti-nutritional factor</a:t>
            </a:r>
            <a:r>
              <a:rPr lang="en-US" dirty="0"/>
              <a:t> and for its valorization. </a:t>
            </a:r>
            <a:r>
              <a:rPr lang="en-US" b="1" dirty="0"/>
              <a:t>functional and rheological properties interesting </a:t>
            </a:r>
            <a:endParaRPr lang="en-US" dirty="0"/>
          </a:p>
          <a:p>
            <a:r>
              <a:rPr lang="en-US" dirty="0"/>
              <a:t>Future studies will be established to investigate the potential for upgrading milk from chickpea obtained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687247-BE00-6FF7-AAFF-12BC5E3A21A5}"/>
              </a:ext>
            </a:extLst>
          </p:cNvPr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AA38F055-98B6-C39F-8107-02FA70EF8929}"/>
                </a:ext>
              </a:extLst>
            </p:cNvPr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>
              <a:extLst>
                <a:ext uri="{FF2B5EF4-FFF2-40B4-BE49-F238E27FC236}">
                  <a16:creationId xmlns:a16="http://schemas.microsoft.com/office/drawing/2014/main" id="{5A2D976B-5304-80B7-A40E-EEB685F30E76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14ADE89-A748-3350-8398-C8F921E46EF1}"/>
                </a:ext>
              </a:extLst>
            </p:cNvPr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D3B5927-EE6D-6BC0-6753-424CF0584F30}"/>
                </a:ext>
              </a:extLst>
            </p:cNvPr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686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153961-886A-F89E-71F5-104DA65BA4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63851" y="283939"/>
            <a:ext cx="12486807" cy="526242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4740D4-CB81-ABF5-30DD-4DED5D93FD67}"/>
              </a:ext>
            </a:extLst>
          </p:cNvPr>
          <p:cNvSpPr txBox="1">
            <a:spLocks/>
          </p:cNvSpPr>
          <p:nvPr/>
        </p:nvSpPr>
        <p:spPr>
          <a:xfrm>
            <a:off x="6468480" y="1975611"/>
            <a:ext cx="4942824" cy="1937363"/>
          </a:xfrm>
          <a:prstGeom prst="rect">
            <a:avLst/>
          </a:prstGeom>
          <a:solidFill>
            <a:srgbClr val="2DB2BB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6000" b="1" dirty="0">
                <a:solidFill>
                  <a:schemeClr val="bg1"/>
                </a:solidFill>
              </a:rPr>
              <a:t>Thank you!</a:t>
            </a:r>
          </a:p>
          <a:p>
            <a:pPr algn="r"/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67E536-07C1-F8EA-B6D0-F44F7DDC0EDC}"/>
              </a:ext>
            </a:extLst>
          </p:cNvPr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BEB8E8D3-FB4D-83B2-3A2B-44108A89431D}"/>
                </a:ext>
              </a:extLst>
            </p:cNvPr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 descr="A map of europe with black dots&#10;&#10;Description automatically generated">
              <a:extLst>
                <a:ext uri="{FF2B5EF4-FFF2-40B4-BE49-F238E27FC236}">
                  <a16:creationId xmlns:a16="http://schemas.microsoft.com/office/drawing/2014/main" id="{F754B0EB-3F9D-8754-663E-66DD3E34A2B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6BB4539-F122-8110-9268-688FD833B66B}"/>
                </a:ext>
              </a:extLst>
            </p:cNvPr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898AA10-B16D-8A33-8D6B-BA4BFD2CF511}"/>
                </a:ext>
              </a:extLst>
            </p:cNvPr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9347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413</Words>
  <Application>Microsoft Office PowerPoint</Application>
  <PresentationFormat>Grand écran</PresentationFormat>
  <Paragraphs>122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Noto Sans</vt:lpstr>
      <vt:lpstr>Office Theme</vt:lpstr>
      <vt:lpstr>Development of a Plant-Based Alternative to Animal Milk from Chickpeas (Cicer arietinum L.)</vt:lpstr>
      <vt:lpstr>Présentation PowerPoint</vt:lpstr>
      <vt:lpstr>Introduction, issues and work’s aims </vt:lpstr>
      <vt:lpstr>Chickpea milk’s extraction</vt:lpstr>
      <vt:lpstr>Chickpea milk’s characterization </vt:lpstr>
      <vt:lpstr>Présentation PowerPoint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Agnese Rusakova</dc:creator>
  <cp:lastModifiedBy>Sarra Sammoud</cp:lastModifiedBy>
  <cp:revision>4</cp:revision>
  <dcterms:created xsi:type="dcterms:W3CDTF">2023-10-05T05:13:23Z</dcterms:created>
  <dcterms:modified xsi:type="dcterms:W3CDTF">2025-01-26T08:41:19Z</dcterms:modified>
</cp:coreProperties>
</file>