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80" r:id="rId4"/>
    <p:sldId id="281" r:id="rId5"/>
    <p:sldId id="268" r:id="rId6"/>
    <p:sldId id="275" r:id="rId7"/>
    <p:sldId id="277" r:id="rId8"/>
    <p:sldId id="276"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AC"/>
    <a:srgbClr val="2DB2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87" autoAdjust="0"/>
    <p:restoredTop sz="94660"/>
  </p:normalViewPr>
  <p:slideViewPr>
    <p:cSldViewPr snapToGrid="0">
      <p:cViewPr varScale="1">
        <p:scale>
          <a:sx n="84" d="100"/>
          <a:sy n="84" d="100"/>
        </p:scale>
        <p:origin x="48" y="4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4D012-4440-5FFB-D22B-B0B4012992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97C502-1417-7F8C-B773-844C4C6F0C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F9B61B-D4DA-129C-4896-8C6783D87DEE}"/>
              </a:ext>
            </a:extLst>
          </p:cNvPr>
          <p:cNvSpPr>
            <a:spLocks noGrp="1"/>
          </p:cNvSpPr>
          <p:nvPr>
            <p:ph type="dt" sz="half" idx="10"/>
          </p:nvPr>
        </p:nvSpPr>
        <p:spPr/>
        <p:txBody>
          <a:bodyPr/>
          <a:lstStyle/>
          <a:p>
            <a:fld id="{C0634264-8DA7-44C3-87B1-23D968C8B409}" type="datetimeFigureOut">
              <a:rPr lang="en-US" smtClean="0"/>
              <a:t>27/01/2025</a:t>
            </a:fld>
            <a:endParaRPr lang="en-US"/>
          </a:p>
        </p:txBody>
      </p:sp>
      <p:sp>
        <p:nvSpPr>
          <p:cNvPr id="5" name="Footer Placeholder 4">
            <a:extLst>
              <a:ext uri="{FF2B5EF4-FFF2-40B4-BE49-F238E27FC236}">
                <a16:creationId xmlns:a16="http://schemas.microsoft.com/office/drawing/2014/main" id="{397C1ACA-E64C-5535-3762-07197C9D2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BAE54-5815-6221-DAF1-EF0C99A87CDB}"/>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836676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1E1B-ADBE-6C44-24CB-31A25F50B2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F9E632-E580-DEA6-96D8-AACF4F750D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22D25-05A5-E8CA-D88D-634CF42EE04A}"/>
              </a:ext>
            </a:extLst>
          </p:cNvPr>
          <p:cNvSpPr>
            <a:spLocks noGrp="1"/>
          </p:cNvSpPr>
          <p:nvPr>
            <p:ph type="dt" sz="half" idx="10"/>
          </p:nvPr>
        </p:nvSpPr>
        <p:spPr/>
        <p:txBody>
          <a:bodyPr/>
          <a:lstStyle/>
          <a:p>
            <a:fld id="{C0634264-8DA7-44C3-87B1-23D968C8B409}" type="datetimeFigureOut">
              <a:rPr lang="en-US" smtClean="0"/>
              <a:t>27/01/2025</a:t>
            </a:fld>
            <a:endParaRPr lang="en-US"/>
          </a:p>
        </p:txBody>
      </p:sp>
      <p:sp>
        <p:nvSpPr>
          <p:cNvPr id="5" name="Footer Placeholder 4">
            <a:extLst>
              <a:ext uri="{FF2B5EF4-FFF2-40B4-BE49-F238E27FC236}">
                <a16:creationId xmlns:a16="http://schemas.microsoft.com/office/drawing/2014/main" id="{4ADEE4DD-297E-F06A-4A84-9B52DA1DA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C5862-5106-56A4-04C4-BFE012016767}"/>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38596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716A8E-0D90-CD7E-BB4D-5487F76302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844846-1F8B-8EDE-DCBC-D2F47B816F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C086FB-3D38-1EC8-8DF8-353FBEFBDE56}"/>
              </a:ext>
            </a:extLst>
          </p:cNvPr>
          <p:cNvSpPr>
            <a:spLocks noGrp="1"/>
          </p:cNvSpPr>
          <p:nvPr>
            <p:ph type="dt" sz="half" idx="10"/>
          </p:nvPr>
        </p:nvSpPr>
        <p:spPr/>
        <p:txBody>
          <a:bodyPr/>
          <a:lstStyle/>
          <a:p>
            <a:fld id="{C0634264-8DA7-44C3-87B1-23D968C8B409}" type="datetimeFigureOut">
              <a:rPr lang="en-US" smtClean="0"/>
              <a:t>27/01/2025</a:t>
            </a:fld>
            <a:endParaRPr lang="en-US"/>
          </a:p>
        </p:txBody>
      </p:sp>
      <p:sp>
        <p:nvSpPr>
          <p:cNvPr id="5" name="Footer Placeholder 4">
            <a:extLst>
              <a:ext uri="{FF2B5EF4-FFF2-40B4-BE49-F238E27FC236}">
                <a16:creationId xmlns:a16="http://schemas.microsoft.com/office/drawing/2014/main" id="{FDF7B866-2A8C-8861-444B-C4FF9B6B9A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3208F-E634-F04E-A9A5-FED624E1AD59}"/>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2225456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81A5-1925-4C30-C4D6-49E8F6B94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D98E02-FE9C-850A-A9CA-ABB7F7D4C0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0A645C-16A0-8BA7-055B-ACA731F00C8D}"/>
              </a:ext>
            </a:extLst>
          </p:cNvPr>
          <p:cNvSpPr>
            <a:spLocks noGrp="1"/>
          </p:cNvSpPr>
          <p:nvPr>
            <p:ph type="dt" sz="half" idx="10"/>
          </p:nvPr>
        </p:nvSpPr>
        <p:spPr/>
        <p:txBody>
          <a:bodyPr/>
          <a:lstStyle/>
          <a:p>
            <a:fld id="{C0634264-8DA7-44C3-87B1-23D968C8B409}" type="datetimeFigureOut">
              <a:rPr lang="en-US" smtClean="0"/>
              <a:t>27/01/2025</a:t>
            </a:fld>
            <a:endParaRPr lang="en-US"/>
          </a:p>
        </p:txBody>
      </p:sp>
      <p:sp>
        <p:nvSpPr>
          <p:cNvPr id="5" name="Footer Placeholder 4">
            <a:extLst>
              <a:ext uri="{FF2B5EF4-FFF2-40B4-BE49-F238E27FC236}">
                <a16:creationId xmlns:a16="http://schemas.microsoft.com/office/drawing/2014/main" id="{92CBC138-FD25-CD70-D3E1-D4B1A15732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B502CA-6CD2-38CC-21DA-B58C6D77925A}"/>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274798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C3176-9796-6CC5-84FF-CBCDAE886A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EEC5E1-AFD1-F016-14C7-4CD8674F08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C9EA5A-50AA-11EB-8328-F09C991D5246}"/>
              </a:ext>
            </a:extLst>
          </p:cNvPr>
          <p:cNvSpPr>
            <a:spLocks noGrp="1"/>
          </p:cNvSpPr>
          <p:nvPr>
            <p:ph type="dt" sz="half" idx="10"/>
          </p:nvPr>
        </p:nvSpPr>
        <p:spPr/>
        <p:txBody>
          <a:bodyPr/>
          <a:lstStyle/>
          <a:p>
            <a:fld id="{C0634264-8DA7-44C3-87B1-23D968C8B409}" type="datetimeFigureOut">
              <a:rPr lang="en-US" smtClean="0"/>
              <a:t>27/01/2025</a:t>
            </a:fld>
            <a:endParaRPr lang="en-US"/>
          </a:p>
        </p:txBody>
      </p:sp>
      <p:sp>
        <p:nvSpPr>
          <p:cNvPr id="5" name="Footer Placeholder 4">
            <a:extLst>
              <a:ext uri="{FF2B5EF4-FFF2-40B4-BE49-F238E27FC236}">
                <a16:creationId xmlns:a16="http://schemas.microsoft.com/office/drawing/2014/main" id="{7B3CBC39-E6C2-B335-AC74-FACE4D7D9B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A9BA5F-927F-10A7-9BB5-75DF016FA181}"/>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80404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AF5AA-9944-F915-01F5-F5DB408F26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227D94-5768-0C1B-0803-4D1AC12B8D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0FF5BD-3333-483B-CBDE-F88D92C188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09653D-ED0E-CFE1-6E3D-AB2E9F46344C}"/>
              </a:ext>
            </a:extLst>
          </p:cNvPr>
          <p:cNvSpPr>
            <a:spLocks noGrp="1"/>
          </p:cNvSpPr>
          <p:nvPr>
            <p:ph type="dt" sz="half" idx="10"/>
          </p:nvPr>
        </p:nvSpPr>
        <p:spPr/>
        <p:txBody>
          <a:bodyPr/>
          <a:lstStyle/>
          <a:p>
            <a:fld id="{C0634264-8DA7-44C3-87B1-23D968C8B409}" type="datetimeFigureOut">
              <a:rPr lang="en-US" smtClean="0"/>
              <a:t>27/01/2025</a:t>
            </a:fld>
            <a:endParaRPr lang="en-US"/>
          </a:p>
        </p:txBody>
      </p:sp>
      <p:sp>
        <p:nvSpPr>
          <p:cNvPr id="6" name="Footer Placeholder 5">
            <a:extLst>
              <a:ext uri="{FF2B5EF4-FFF2-40B4-BE49-F238E27FC236}">
                <a16:creationId xmlns:a16="http://schemas.microsoft.com/office/drawing/2014/main" id="{9F73A192-A963-2E2F-3E65-F1398A261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7633ED-83A1-C8C4-3F18-D22DE22E1DB1}"/>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3694922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EBB0B-4958-7FF7-B894-C432F44F75A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F2734E-4B6D-E86A-49AB-4CE18CB939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8C4CE0-C47D-95AD-20CD-C29FD4D1F0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0CD794-FD70-EB49-9D3E-5245098AE8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8B3B6E-4347-A8BA-8F8D-4F43B80F0F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CEF524-18C4-F46A-F0E5-4FCCD4D52477}"/>
              </a:ext>
            </a:extLst>
          </p:cNvPr>
          <p:cNvSpPr>
            <a:spLocks noGrp="1"/>
          </p:cNvSpPr>
          <p:nvPr>
            <p:ph type="dt" sz="half" idx="10"/>
          </p:nvPr>
        </p:nvSpPr>
        <p:spPr/>
        <p:txBody>
          <a:bodyPr/>
          <a:lstStyle/>
          <a:p>
            <a:fld id="{C0634264-8DA7-44C3-87B1-23D968C8B409}" type="datetimeFigureOut">
              <a:rPr lang="en-US" smtClean="0"/>
              <a:t>27/01/2025</a:t>
            </a:fld>
            <a:endParaRPr lang="en-US"/>
          </a:p>
        </p:txBody>
      </p:sp>
      <p:sp>
        <p:nvSpPr>
          <p:cNvPr id="8" name="Footer Placeholder 7">
            <a:extLst>
              <a:ext uri="{FF2B5EF4-FFF2-40B4-BE49-F238E27FC236}">
                <a16:creationId xmlns:a16="http://schemas.microsoft.com/office/drawing/2014/main" id="{AD11712E-5878-9EFA-CE90-970612EDBF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207EAB-C47C-4179-647A-37DEE6C12936}"/>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36788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6BB2-C005-59C4-DA5C-EAE8562B20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C01D25-D574-D5DE-556B-424BB91ADF32}"/>
              </a:ext>
            </a:extLst>
          </p:cNvPr>
          <p:cNvSpPr>
            <a:spLocks noGrp="1"/>
          </p:cNvSpPr>
          <p:nvPr>
            <p:ph type="dt" sz="half" idx="10"/>
          </p:nvPr>
        </p:nvSpPr>
        <p:spPr/>
        <p:txBody>
          <a:bodyPr/>
          <a:lstStyle/>
          <a:p>
            <a:fld id="{C0634264-8DA7-44C3-87B1-23D968C8B409}" type="datetimeFigureOut">
              <a:rPr lang="en-US" smtClean="0"/>
              <a:t>27/01/2025</a:t>
            </a:fld>
            <a:endParaRPr lang="en-US"/>
          </a:p>
        </p:txBody>
      </p:sp>
      <p:sp>
        <p:nvSpPr>
          <p:cNvPr id="4" name="Footer Placeholder 3">
            <a:extLst>
              <a:ext uri="{FF2B5EF4-FFF2-40B4-BE49-F238E27FC236}">
                <a16:creationId xmlns:a16="http://schemas.microsoft.com/office/drawing/2014/main" id="{CBA79B49-D129-9520-9DD4-88919DB1BEE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C0A5C4-60A5-033E-9C32-6330A1F12F18}"/>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1873529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2FFFF9-9C10-38ED-AFB1-4C00080D7E54}"/>
              </a:ext>
            </a:extLst>
          </p:cNvPr>
          <p:cNvSpPr>
            <a:spLocks noGrp="1"/>
          </p:cNvSpPr>
          <p:nvPr>
            <p:ph type="dt" sz="half" idx="10"/>
          </p:nvPr>
        </p:nvSpPr>
        <p:spPr/>
        <p:txBody>
          <a:bodyPr/>
          <a:lstStyle/>
          <a:p>
            <a:fld id="{C0634264-8DA7-44C3-87B1-23D968C8B409}" type="datetimeFigureOut">
              <a:rPr lang="en-US" smtClean="0"/>
              <a:t>27/01/2025</a:t>
            </a:fld>
            <a:endParaRPr lang="en-US"/>
          </a:p>
        </p:txBody>
      </p:sp>
      <p:sp>
        <p:nvSpPr>
          <p:cNvPr id="3" name="Footer Placeholder 2">
            <a:extLst>
              <a:ext uri="{FF2B5EF4-FFF2-40B4-BE49-F238E27FC236}">
                <a16:creationId xmlns:a16="http://schemas.microsoft.com/office/drawing/2014/main" id="{0945BFC9-ED57-3A91-3213-430FF2FA00F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FB18F6-E91E-9080-84D9-5374687B6D78}"/>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306505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32C8B-5E80-BED8-A8AD-C84F644A7E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63613D-22A3-4230-AE0E-544CD9EC90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4B94D4-E688-7891-9676-873D902E9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A83429-17C0-AC05-6A26-7875E1745462}"/>
              </a:ext>
            </a:extLst>
          </p:cNvPr>
          <p:cNvSpPr>
            <a:spLocks noGrp="1"/>
          </p:cNvSpPr>
          <p:nvPr>
            <p:ph type="dt" sz="half" idx="10"/>
          </p:nvPr>
        </p:nvSpPr>
        <p:spPr/>
        <p:txBody>
          <a:bodyPr/>
          <a:lstStyle/>
          <a:p>
            <a:fld id="{C0634264-8DA7-44C3-87B1-23D968C8B409}" type="datetimeFigureOut">
              <a:rPr lang="en-US" smtClean="0"/>
              <a:t>27/01/2025</a:t>
            </a:fld>
            <a:endParaRPr lang="en-US"/>
          </a:p>
        </p:txBody>
      </p:sp>
      <p:sp>
        <p:nvSpPr>
          <p:cNvPr id="6" name="Footer Placeholder 5">
            <a:extLst>
              <a:ext uri="{FF2B5EF4-FFF2-40B4-BE49-F238E27FC236}">
                <a16:creationId xmlns:a16="http://schemas.microsoft.com/office/drawing/2014/main" id="{D518D778-6EBD-809D-CF54-07F199A6A0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DDED08-9BA2-1A01-63B9-DC839B082E69}"/>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40323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8978-3BA0-6405-D65F-1C51C47255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D5E6F7-DBDD-50B5-F7B5-BA14874742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59F2B2-D80C-5458-7734-2888CDDB7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027B32-3E1B-90AF-C102-FB310AC82C3B}"/>
              </a:ext>
            </a:extLst>
          </p:cNvPr>
          <p:cNvSpPr>
            <a:spLocks noGrp="1"/>
          </p:cNvSpPr>
          <p:nvPr>
            <p:ph type="dt" sz="half" idx="10"/>
          </p:nvPr>
        </p:nvSpPr>
        <p:spPr/>
        <p:txBody>
          <a:bodyPr/>
          <a:lstStyle/>
          <a:p>
            <a:fld id="{C0634264-8DA7-44C3-87B1-23D968C8B409}" type="datetimeFigureOut">
              <a:rPr lang="en-US" smtClean="0"/>
              <a:t>27/01/2025</a:t>
            </a:fld>
            <a:endParaRPr lang="en-US"/>
          </a:p>
        </p:txBody>
      </p:sp>
      <p:sp>
        <p:nvSpPr>
          <p:cNvPr id="6" name="Footer Placeholder 5">
            <a:extLst>
              <a:ext uri="{FF2B5EF4-FFF2-40B4-BE49-F238E27FC236}">
                <a16:creationId xmlns:a16="http://schemas.microsoft.com/office/drawing/2014/main" id="{2E0091C7-037A-BF71-0058-505051330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5B0A6D-6191-896D-D9AD-F7D313D19E8F}"/>
              </a:ext>
            </a:extLst>
          </p:cNvPr>
          <p:cNvSpPr>
            <a:spLocks noGrp="1"/>
          </p:cNvSpPr>
          <p:nvPr>
            <p:ph type="sldNum" sz="quarter" idx="12"/>
          </p:nvPr>
        </p:nvSpPr>
        <p:spPr/>
        <p:txBody>
          <a:bodyPr/>
          <a:lstStyle/>
          <a:p>
            <a:fld id="{B7B43143-B111-4E06-9263-F351D9ECF27E}" type="slidenum">
              <a:rPr lang="en-US" smtClean="0"/>
              <a:t>‹#›</a:t>
            </a:fld>
            <a:endParaRPr lang="en-US"/>
          </a:p>
        </p:txBody>
      </p:sp>
    </p:spTree>
    <p:extLst>
      <p:ext uri="{BB962C8B-B14F-4D97-AF65-F5344CB8AC3E}">
        <p14:creationId xmlns:p14="http://schemas.microsoft.com/office/powerpoint/2010/main" val="2819138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7341E5-2598-A549-A5BD-6B2BECF98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E34678-4C3F-3217-E3B9-34A62D2BBE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F73034-49CB-4D06-A963-00E3E2DDDAD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34264-8DA7-44C3-87B1-23D968C8B409}" type="datetimeFigureOut">
              <a:rPr lang="en-US" smtClean="0"/>
              <a:t>27/01/2025</a:t>
            </a:fld>
            <a:endParaRPr lang="en-US"/>
          </a:p>
        </p:txBody>
      </p:sp>
      <p:sp>
        <p:nvSpPr>
          <p:cNvPr id="5" name="Footer Placeholder 4">
            <a:extLst>
              <a:ext uri="{FF2B5EF4-FFF2-40B4-BE49-F238E27FC236}">
                <a16:creationId xmlns:a16="http://schemas.microsoft.com/office/drawing/2014/main" id="{C4ADBAA9-F2D7-4592-291D-CFFF9B08A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1AF70AB-AC3E-9D5F-716C-A172C290D8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43143-B111-4E06-9263-F351D9ECF27E}" type="slidenum">
              <a:rPr lang="en-US" smtClean="0"/>
              <a:t>‹#›</a:t>
            </a:fld>
            <a:endParaRPr lang="en-US"/>
          </a:p>
        </p:txBody>
      </p:sp>
    </p:spTree>
    <p:extLst>
      <p:ext uri="{BB962C8B-B14F-4D97-AF65-F5344CB8AC3E}">
        <p14:creationId xmlns:p14="http://schemas.microsoft.com/office/powerpoint/2010/main" val="915161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36895072-7757-B612-0C93-E5A3C2954156}"/>
              </a:ext>
            </a:extLst>
          </p:cNvPr>
          <p:cNvSpPr>
            <a:spLocks noGrp="1" noRot="1" noMove="1" noResize="1" noEditPoints="1" noAdjustHandles="1" noChangeArrowheads="1" noChangeShapeType="1"/>
          </p:cNvSpPr>
          <p:nvPr/>
        </p:nvSpPr>
        <p:spPr>
          <a:xfrm>
            <a:off x="-1818807" y="283939"/>
            <a:ext cx="12486807" cy="526242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ack background with blue dots">
            <a:extLst>
              <a:ext uri="{FF2B5EF4-FFF2-40B4-BE49-F238E27FC236}">
                <a16:creationId xmlns:a16="http://schemas.microsoft.com/office/drawing/2014/main" id="{12A3726A-BA31-4B74-223A-94FA748943FA}"/>
              </a:ext>
            </a:extLst>
          </p:cNvPr>
          <p:cNvPicPr>
            <a:picLocks noGrp="1" noRot="1" noChangeAspect="1" noMove="1" noResize="1" noEditPoints="1" noAdjustHandles="1" noChangeArrowheads="1" noChangeShapeType="1" noCrop="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2" name="Title 1">
            <a:extLst>
              <a:ext uri="{FF2B5EF4-FFF2-40B4-BE49-F238E27FC236}">
                <a16:creationId xmlns:a16="http://schemas.microsoft.com/office/drawing/2014/main" id="{DA1C47E6-53E3-BD5E-C244-46B1A1559576}"/>
              </a:ext>
            </a:extLst>
          </p:cNvPr>
          <p:cNvSpPr>
            <a:spLocks noGrp="1"/>
          </p:cNvSpPr>
          <p:nvPr>
            <p:ph type="ctrTitle"/>
          </p:nvPr>
        </p:nvSpPr>
        <p:spPr>
          <a:xfrm>
            <a:off x="685800" y="2777944"/>
            <a:ext cx="9350009" cy="991250"/>
          </a:xfrm>
          <a:solidFill>
            <a:srgbClr val="2DB2BB"/>
          </a:solidFill>
        </p:spPr>
        <p:txBody>
          <a:bodyPr>
            <a:normAutofit fontScale="90000"/>
          </a:bodyPr>
          <a:lstStyle/>
          <a:p>
            <a:pPr algn="l"/>
            <a:r>
              <a:rPr lang="ro-RO" b="1" dirty="0">
                <a:solidFill>
                  <a:schemeClr val="bg1"/>
                </a:solidFill>
              </a:rPr>
              <a:t>D</a:t>
            </a:r>
            <a:r>
              <a:rPr lang="en-US" b="1" dirty="0">
                <a:solidFill>
                  <a:schemeClr val="bg1"/>
                </a:solidFill>
              </a:rPr>
              <a:t>EMOGRAPHIC AGING AND ITS IMPLICATIONS ON THE QUALITY OF LIFE AND HEALTH SERVICES IN ROMANIA</a:t>
            </a:r>
          </a:p>
        </p:txBody>
      </p:sp>
      <p:sp>
        <p:nvSpPr>
          <p:cNvPr id="3" name="Subtitle 2">
            <a:extLst>
              <a:ext uri="{FF2B5EF4-FFF2-40B4-BE49-F238E27FC236}">
                <a16:creationId xmlns:a16="http://schemas.microsoft.com/office/drawing/2014/main" id="{A44F0D5A-D56D-A188-AA0F-03572BB2E851}"/>
              </a:ext>
            </a:extLst>
          </p:cNvPr>
          <p:cNvSpPr>
            <a:spLocks noGrp="1"/>
          </p:cNvSpPr>
          <p:nvPr>
            <p:ph type="subTitle" idx="1"/>
          </p:nvPr>
        </p:nvSpPr>
        <p:spPr>
          <a:xfrm>
            <a:off x="4525375" y="4057185"/>
            <a:ext cx="5446426" cy="880528"/>
          </a:xfrm>
        </p:spPr>
        <p:txBody>
          <a:bodyPr>
            <a:normAutofit fontScale="85000" lnSpcReduction="20000"/>
          </a:bodyPr>
          <a:lstStyle/>
          <a:p>
            <a:pPr algn="l"/>
            <a:r>
              <a:rPr lang="ro-RO" dirty="0">
                <a:solidFill>
                  <a:schemeClr val="bg1"/>
                </a:solidFill>
              </a:rPr>
              <a:t>Dr. Violeta Francu, </a:t>
            </a:r>
          </a:p>
          <a:p>
            <a:pPr algn="l"/>
            <a:r>
              <a:rPr lang="ro-RO" dirty="0">
                <a:solidFill>
                  <a:schemeClr val="bg1"/>
                </a:solidFill>
              </a:rPr>
              <a:t>University Lucian Blaga - Faculty of Medicine Sibiu, Romania</a:t>
            </a:r>
            <a:endParaRPr lang="en-US" dirty="0">
              <a:solidFill>
                <a:schemeClr val="bg1"/>
              </a:solidFill>
            </a:endParaRPr>
          </a:p>
        </p:txBody>
      </p:sp>
      <p:sp>
        <p:nvSpPr>
          <p:cNvPr id="4" name="Text Box 2">
            <a:extLst>
              <a:ext uri="{FF2B5EF4-FFF2-40B4-BE49-F238E27FC236}">
                <a16:creationId xmlns:a16="http://schemas.microsoft.com/office/drawing/2014/main" id="{008E129B-1229-0D12-9A0F-D5EBDB411192}"/>
              </a:ext>
            </a:extLst>
          </p:cNvPr>
          <p:cNvSpPr txBox="1">
            <a:spLocks noGrp="1" noRot="1" noMove="1" noResize="1" noEditPoints="1" noAdjustHandles="1" noChangeArrowheads="1" noChangeShapeType="1"/>
          </p:cNvSpPr>
          <p:nvPr/>
        </p:nvSpPr>
        <p:spPr bwMode="auto">
          <a:xfrm>
            <a:off x="8188721" y="5655295"/>
            <a:ext cx="3566160" cy="1209114"/>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A map of europe with black dots&#10;&#10;Description automatically generated">
            <a:extLst>
              <a:ext uri="{FF2B5EF4-FFF2-40B4-BE49-F238E27FC236}">
                <a16:creationId xmlns:a16="http://schemas.microsoft.com/office/drawing/2014/main" id="{6247C9E3-2FA3-92EA-ADD2-91DA25D3DF58}"/>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9" name="Rectangle: Rounded Corners 8">
            <a:extLst>
              <a:ext uri="{FF2B5EF4-FFF2-40B4-BE49-F238E27FC236}">
                <a16:creationId xmlns:a16="http://schemas.microsoft.com/office/drawing/2014/main" id="{03FC8AAF-C333-5EF8-B1E1-018CA61BD920}"/>
              </a:ext>
            </a:extLst>
          </p:cNvPr>
          <p:cNvSpPr>
            <a:spLocks noGrp="1" noRot="1" noMove="1" noResize="1" noEditPoints="1" noAdjustHandles="1" noChangeArrowheads="1" noChangeShapeType="1"/>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0CCADBD-2DD4-57F2-65D5-2EE3C6367616}"/>
              </a:ext>
            </a:extLst>
          </p:cNvPr>
          <p:cNvSpPr>
            <a:spLocks noGrp="1" noRot="1" noMove="1" noResize="1" noEditPoints="1" noAdjustHandles="1" noChangeArrowheads="1" noChangeShapeType="1"/>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126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CB1CA0-C969-479E-9044-C832A7B2231F}"/>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E33D874B-3FFE-5281-5998-BD8D1D99F5AC}"/>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11865619" y="269414"/>
            <a:ext cx="8102254" cy="7958160"/>
          </a:xfrm>
          <a:prstGeom prst="rect">
            <a:avLst/>
          </a:prstGeom>
          <a:noFill/>
          <a:ln>
            <a:noFill/>
          </a:ln>
        </p:spPr>
      </p:pic>
      <p:sp>
        <p:nvSpPr>
          <p:cNvPr id="2" name="Title 1">
            <a:extLst>
              <a:ext uri="{FF2B5EF4-FFF2-40B4-BE49-F238E27FC236}">
                <a16:creationId xmlns:a16="http://schemas.microsoft.com/office/drawing/2014/main" id="{23400155-591F-6B28-973A-A36109A3DE7A}"/>
              </a:ext>
            </a:extLst>
          </p:cNvPr>
          <p:cNvSpPr>
            <a:spLocks noGrp="1"/>
          </p:cNvSpPr>
          <p:nvPr>
            <p:ph type="title"/>
          </p:nvPr>
        </p:nvSpPr>
        <p:spPr>
          <a:xfrm>
            <a:off x="237745" y="94921"/>
            <a:ext cx="11627874" cy="967741"/>
          </a:xfrm>
        </p:spPr>
        <p:txBody>
          <a:bodyPr>
            <a:normAutofit/>
          </a:bodyPr>
          <a:lstStyle/>
          <a:p>
            <a:pPr algn="ctr"/>
            <a:r>
              <a:rPr lang="en-US" sz="3600" b="1" dirty="0"/>
              <a:t>AGING POPULATION - A PUBLIC HEALTH PROBLEM</a:t>
            </a:r>
          </a:p>
        </p:txBody>
      </p:sp>
      <p:sp>
        <p:nvSpPr>
          <p:cNvPr id="3" name="Content Placeholder 2">
            <a:extLst>
              <a:ext uri="{FF2B5EF4-FFF2-40B4-BE49-F238E27FC236}">
                <a16:creationId xmlns:a16="http://schemas.microsoft.com/office/drawing/2014/main" id="{18E0A05A-0029-D72B-CC69-8DA85E323A72}"/>
              </a:ext>
            </a:extLst>
          </p:cNvPr>
          <p:cNvSpPr>
            <a:spLocks noGrp="1"/>
          </p:cNvSpPr>
          <p:nvPr>
            <p:ph idx="1"/>
          </p:nvPr>
        </p:nvSpPr>
        <p:spPr>
          <a:xfrm>
            <a:off x="414272" y="1345750"/>
            <a:ext cx="7663711" cy="4652714"/>
          </a:xfrm>
        </p:spPr>
        <p:txBody>
          <a:bodyPr>
            <a:normAutofit/>
          </a:bodyPr>
          <a:lstStyle/>
          <a:p>
            <a:pPr algn="just"/>
            <a:r>
              <a:rPr lang="en-US" sz="2600" dirty="0"/>
              <a:t>The ageing of Europe, also known as the greying of Europe, is a demographic phenomenon </a:t>
            </a:r>
            <a:r>
              <a:rPr lang="en-US" sz="2600" dirty="0" err="1"/>
              <a:t>characterised</a:t>
            </a:r>
            <a:r>
              <a:rPr lang="en-US" sz="2600" dirty="0"/>
              <a:t> by a </a:t>
            </a:r>
            <a:r>
              <a:rPr lang="en-US" sz="2600" b="1" dirty="0">
                <a:solidFill>
                  <a:srgbClr val="0070C0"/>
                </a:solidFill>
              </a:rPr>
              <a:t>decrease in fertility</a:t>
            </a:r>
            <a:r>
              <a:rPr lang="en-US" sz="2600" dirty="0"/>
              <a:t>, a </a:t>
            </a:r>
            <a:r>
              <a:rPr lang="en-US" sz="2600" b="1" dirty="0">
                <a:solidFill>
                  <a:srgbClr val="0070C0"/>
                </a:solidFill>
              </a:rPr>
              <a:t>decrease in mortality rate</a:t>
            </a:r>
            <a:r>
              <a:rPr lang="en-US" sz="2600" dirty="0"/>
              <a:t>, and a </a:t>
            </a:r>
            <a:r>
              <a:rPr lang="en-US" sz="2600" b="1" dirty="0">
                <a:solidFill>
                  <a:srgbClr val="0070C0"/>
                </a:solidFill>
              </a:rPr>
              <a:t>higher life </a:t>
            </a:r>
            <a:r>
              <a:rPr lang="ro-RO" sz="2600" b="1" dirty="0">
                <a:solidFill>
                  <a:srgbClr val="0070C0"/>
                </a:solidFill>
              </a:rPr>
              <a:t> </a:t>
            </a:r>
            <a:r>
              <a:rPr lang="en-US" sz="2600" b="1" dirty="0">
                <a:solidFill>
                  <a:srgbClr val="0070C0"/>
                </a:solidFill>
              </a:rPr>
              <a:t>expectancy </a:t>
            </a:r>
            <a:r>
              <a:rPr lang="en-US" sz="2600" dirty="0"/>
              <a:t>among European population. </a:t>
            </a:r>
          </a:p>
          <a:p>
            <a:pPr algn="just"/>
            <a:r>
              <a:rPr lang="en-US" sz="2600" b="1" i="1" dirty="0"/>
              <a:t>In Romania </a:t>
            </a:r>
            <a:r>
              <a:rPr lang="en-US" sz="2600" i="1" dirty="0"/>
              <a:t>we also have an important </a:t>
            </a:r>
            <a:r>
              <a:rPr lang="en-US" sz="2600" i="1" dirty="0">
                <a:solidFill>
                  <a:srgbClr val="0070C0"/>
                </a:solidFill>
              </a:rPr>
              <a:t>increase in emigration </a:t>
            </a:r>
            <a:r>
              <a:rPr lang="en-US" sz="2600" i="1" dirty="0"/>
              <a:t>and a </a:t>
            </a:r>
            <a:r>
              <a:rPr lang="en-US" sz="2600" i="1" dirty="0">
                <a:solidFill>
                  <a:srgbClr val="0070C0"/>
                </a:solidFill>
              </a:rPr>
              <a:t>decrease in natality</a:t>
            </a:r>
            <a:r>
              <a:rPr lang="en-US" sz="2600" i="1" dirty="0"/>
              <a:t>.</a:t>
            </a:r>
          </a:p>
          <a:p>
            <a:pPr algn="just"/>
            <a:r>
              <a:rPr lang="en-US" sz="2600" i="1" dirty="0"/>
              <a:t>Romania is among the top 20 countries in the world in the ranking of countries with the highest emigration, with over 4 million Romanians living outside the country, according to the Global Migration Report, 2022.</a:t>
            </a:r>
            <a:endParaRPr lang="en-US" sz="2600" dirty="0"/>
          </a:p>
        </p:txBody>
      </p:sp>
      <p:grpSp>
        <p:nvGrpSpPr>
          <p:cNvPr id="4" name="Group 3">
            <a:extLst>
              <a:ext uri="{FF2B5EF4-FFF2-40B4-BE49-F238E27FC236}">
                <a16:creationId xmlns:a16="http://schemas.microsoft.com/office/drawing/2014/main" id="{5A716AEA-03C6-4CE8-BBB4-85D609118535}"/>
              </a:ext>
            </a:extLst>
          </p:cNvPr>
          <p:cNvGrpSpPr/>
          <p:nvPr/>
        </p:nvGrpSpPr>
        <p:grpSpPr>
          <a:xfrm>
            <a:off x="-1" y="5655295"/>
            <a:ext cx="12229924" cy="1209114"/>
            <a:chOff x="-1" y="5655295"/>
            <a:chExt cx="12229924" cy="1209114"/>
          </a:xfrm>
        </p:grpSpPr>
        <p:sp>
          <p:nvSpPr>
            <p:cNvPr id="13" name="Text Box 2">
              <a:extLst>
                <a:ext uri="{FF2B5EF4-FFF2-40B4-BE49-F238E27FC236}">
                  <a16:creationId xmlns:a16="http://schemas.microsoft.com/office/drawing/2014/main" id="{BA56A9FD-770B-B35F-A60C-102CAD28E706}"/>
                </a:ext>
              </a:extLst>
            </p:cNvPr>
            <p:cNvSpPr txBox="1"/>
            <p:nvPr/>
          </p:nvSpPr>
          <p:spPr bwMode="auto">
            <a:xfrm>
              <a:off x="8188721" y="5655295"/>
              <a:ext cx="3566160" cy="1209114"/>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descr="A map of europe with black dots&#10;&#10;Description automatically generated">
              <a:extLst>
                <a:ext uri="{FF2B5EF4-FFF2-40B4-BE49-F238E27FC236}">
                  <a16:creationId xmlns:a16="http://schemas.microsoft.com/office/drawing/2014/main" id="{E92D74D6-E74D-1E8B-9D01-DCEA8DA402E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a:extLst>
                <a:ext uri="{FF2B5EF4-FFF2-40B4-BE49-F238E27FC236}">
                  <a16:creationId xmlns:a16="http://schemas.microsoft.com/office/drawing/2014/main" id="{CAD23AE7-FDEA-BADE-BF8B-2D50DB94F65B}"/>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2D47BB-A8A2-7B95-C4FF-B88524BE1522}"/>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0" name="Picture 6" descr="Bătrânii singuri și neputincioși, îngrijiți la domiciliu, cu bani europeni - fotofondingrijireladomiciliu-1583445108.jpg">
            <a:extLst>
              <a:ext uri="{FF2B5EF4-FFF2-40B4-BE49-F238E27FC236}">
                <a16:creationId xmlns:a16="http://schemas.microsoft.com/office/drawing/2014/main" id="{F2D65789-BA2C-4CAB-9245-A0701A529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6224" y="1337308"/>
            <a:ext cx="3440198" cy="22005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oar 1,3% dintre vârstnicii din România beneficiază de servicii sociale.  Raluca Turcan: &quot;Acestea sunt cifre ale sărăciei&quot; | Digi24">
            <a:extLst>
              <a:ext uri="{FF2B5EF4-FFF2-40B4-BE49-F238E27FC236}">
                <a16:creationId xmlns:a16="http://schemas.microsoft.com/office/drawing/2014/main" id="{1C3E58C8-3A24-4759-BBA9-8A1573693D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7100" y="3632157"/>
            <a:ext cx="3369322" cy="19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284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9CAB6-596B-4079-BCCF-BE86647557F1}"/>
              </a:ext>
            </a:extLst>
          </p:cNvPr>
          <p:cNvSpPr>
            <a:spLocks noGrp="1"/>
          </p:cNvSpPr>
          <p:nvPr>
            <p:ph idx="1"/>
          </p:nvPr>
        </p:nvSpPr>
        <p:spPr>
          <a:xfrm>
            <a:off x="838200" y="674703"/>
            <a:ext cx="10515600" cy="5237825"/>
          </a:xfrm>
        </p:spPr>
        <p:txBody>
          <a:bodyPr>
            <a:normAutofit/>
          </a:bodyPr>
          <a:lstStyle/>
          <a:p>
            <a:r>
              <a:rPr lang="en-US" dirty="0"/>
              <a:t>The consequence is the increase in the proportion of elderly people in the total population. </a:t>
            </a:r>
          </a:p>
          <a:p>
            <a:endParaRPr lang="en-US" sz="1100" dirty="0"/>
          </a:p>
          <a:p>
            <a:r>
              <a:rPr lang="en-US" dirty="0"/>
              <a:t>This trend has major implications for the </a:t>
            </a:r>
            <a:r>
              <a:rPr lang="en-US" b="1" dirty="0">
                <a:solidFill>
                  <a:srgbClr val="0070C0"/>
                </a:solidFill>
              </a:rPr>
              <a:t>economies</a:t>
            </a:r>
            <a:r>
              <a:rPr lang="en-US" dirty="0"/>
              <a:t>, </a:t>
            </a:r>
            <a:r>
              <a:rPr lang="en-US" b="1" dirty="0">
                <a:solidFill>
                  <a:srgbClr val="0070C0"/>
                </a:solidFill>
              </a:rPr>
              <a:t>health systems </a:t>
            </a:r>
            <a:r>
              <a:rPr lang="en-US" dirty="0"/>
              <a:t>and </a:t>
            </a:r>
            <a:r>
              <a:rPr lang="en-US" b="1" dirty="0">
                <a:solidFill>
                  <a:srgbClr val="0070C0"/>
                </a:solidFill>
              </a:rPr>
              <a:t>social structures </a:t>
            </a:r>
            <a:r>
              <a:rPr lang="en-US" dirty="0"/>
              <a:t>of European countries:</a:t>
            </a:r>
          </a:p>
          <a:p>
            <a:endParaRPr lang="en-US" sz="1400" dirty="0"/>
          </a:p>
          <a:p>
            <a:r>
              <a:rPr lang="en-US" sz="3000" b="1" dirty="0">
                <a:solidFill>
                  <a:srgbClr val="0070C0"/>
                </a:solidFill>
              </a:rPr>
              <a:t>Impact on the economy </a:t>
            </a:r>
            <a:endParaRPr lang="en-US" sz="3000" b="1" i="1" dirty="0">
              <a:solidFill>
                <a:srgbClr val="0070C0"/>
              </a:solidFill>
            </a:endParaRPr>
          </a:p>
          <a:p>
            <a:pPr lvl="1">
              <a:buFontTx/>
              <a:buChar char="-"/>
            </a:pPr>
            <a:r>
              <a:rPr lang="en-US" i="1" dirty="0">
                <a:solidFill>
                  <a:schemeClr val="accent1"/>
                </a:solidFill>
              </a:rPr>
              <a:t>Labor force decline: </a:t>
            </a:r>
            <a:r>
              <a:rPr lang="en-US" i="1" dirty="0"/>
              <a:t>an aging population leads to a decrease in the available labor force, which can reduce economic productivity</a:t>
            </a:r>
          </a:p>
          <a:p>
            <a:pPr lvl="1">
              <a:buFontTx/>
              <a:buChar char="-"/>
            </a:pPr>
            <a:r>
              <a:rPr lang="en-US" i="1" dirty="0">
                <a:solidFill>
                  <a:schemeClr val="accent1"/>
                </a:solidFill>
              </a:rPr>
              <a:t>Declining consumption</a:t>
            </a:r>
            <a:r>
              <a:rPr lang="en-US" i="1" dirty="0"/>
              <a:t>: older people tend to consume less than the younger population, which can negatively affect certain economic sectors.</a:t>
            </a:r>
          </a:p>
          <a:p>
            <a:pPr lvl="1">
              <a:buFontTx/>
              <a:buChar char="-"/>
            </a:pPr>
            <a:r>
              <a:rPr lang="en-US" i="1" dirty="0">
                <a:solidFill>
                  <a:schemeClr val="accent1"/>
                </a:solidFill>
              </a:rPr>
              <a:t>The need to adapt the labor market and the economy</a:t>
            </a:r>
            <a:r>
              <a:rPr lang="en-US" i="1" dirty="0"/>
              <a:t>: increased demand for services and products for the elderly (home care, adapted housing, etc.).</a:t>
            </a:r>
          </a:p>
        </p:txBody>
      </p:sp>
    </p:spTree>
    <p:extLst>
      <p:ext uri="{BB962C8B-B14F-4D97-AF65-F5344CB8AC3E}">
        <p14:creationId xmlns:p14="http://schemas.microsoft.com/office/powerpoint/2010/main" val="3271899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D488A0-6CE6-49D3-AD07-7BC0261C1720}"/>
              </a:ext>
            </a:extLst>
          </p:cNvPr>
          <p:cNvSpPr>
            <a:spLocks noGrp="1"/>
          </p:cNvSpPr>
          <p:nvPr>
            <p:ph idx="1"/>
          </p:nvPr>
        </p:nvSpPr>
        <p:spPr>
          <a:xfrm>
            <a:off x="749423" y="272031"/>
            <a:ext cx="10515600" cy="5782539"/>
          </a:xfrm>
        </p:spPr>
        <p:txBody>
          <a:bodyPr>
            <a:normAutofit/>
          </a:bodyPr>
          <a:lstStyle/>
          <a:p>
            <a:pPr lvl="1">
              <a:buFontTx/>
              <a:buChar char="-"/>
            </a:pPr>
            <a:endParaRPr lang="en-US" sz="1400" i="1" dirty="0"/>
          </a:p>
          <a:p>
            <a:r>
              <a:rPr lang="en-US" sz="3000" b="1" dirty="0">
                <a:solidFill>
                  <a:srgbClr val="0070C0"/>
                </a:solidFill>
              </a:rPr>
              <a:t>Impact on health systems </a:t>
            </a:r>
          </a:p>
          <a:p>
            <a:pPr lvl="1">
              <a:lnSpc>
                <a:spcPct val="110000"/>
              </a:lnSpc>
              <a:buFontTx/>
              <a:buChar char="-"/>
            </a:pPr>
            <a:r>
              <a:rPr lang="en-US" i="1" dirty="0">
                <a:solidFill>
                  <a:srgbClr val="0070C0"/>
                </a:solidFill>
              </a:rPr>
              <a:t>Older people require more health services</a:t>
            </a:r>
            <a:r>
              <a:rPr lang="en-US" b="1" i="1" dirty="0"/>
              <a:t>, </a:t>
            </a:r>
            <a:r>
              <a:rPr lang="en-US" i="1" dirty="0"/>
              <a:t>including treatments for chronic diseases, long-term care, and disability support.</a:t>
            </a:r>
            <a:r>
              <a:rPr lang="en-US" dirty="0"/>
              <a:t> </a:t>
            </a:r>
            <a:r>
              <a:rPr lang="en-US" i="1" dirty="0"/>
              <a:t>This leads to increased government spending on health and the need to expand medical infrastructure.</a:t>
            </a:r>
          </a:p>
          <a:p>
            <a:pPr marL="457200" lvl="1" indent="0">
              <a:buNone/>
            </a:pPr>
            <a:endParaRPr lang="en-US" sz="1400" b="1" i="1" dirty="0">
              <a:solidFill>
                <a:srgbClr val="0070C0"/>
              </a:solidFill>
            </a:endParaRPr>
          </a:p>
          <a:p>
            <a:r>
              <a:rPr lang="en-US" sz="3000" b="1" dirty="0">
                <a:solidFill>
                  <a:srgbClr val="0070C0"/>
                </a:solidFill>
              </a:rPr>
              <a:t>Pressure on pension and social assistance systems</a:t>
            </a:r>
            <a:r>
              <a:rPr lang="en-US" sz="3000" dirty="0">
                <a:solidFill>
                  <a:srgbClr val="0070C0"/>
                </a:solidFill>
              </a:rPr>
              <a:t> </a:t>
            </a:r>
          </a:p>
          <a:p>
            <a:pPr lvl="1">
              <a:buFontTx/>
              <a:buChar char="-"/>
            </a:pPr>
            <a:r>
              <a:rPr lang="en-US" i="1" dirty="0">
                <a:solidFill>
                  <a:schemeClr val="accent1"/>
                </a:solidFill>
              </a:rPr>
              <a:t>The number of active taxpayers (young population) decreases </a:t>
            </a:r>
            <a:r>
              <a:rPr lang="en-US" i="1" dirty="0"/>
              <a:t>in relation to that of pension beneficiaries. </a:t>
            </a:r>
          </a:p>
          <a:p>
            <a:pPr lvl="1">
              <a:buFontTx/>
              <a:buChar char="-"/>
            </a:pPr>
            <a:r>
              <a:rPr lang="en-US" i="1" dirty="0">
                <a:solidFill>
                  <a:schemeClr val="accent1"/>
                </a:solidFill>
              </a:rPr>
              <a:t>Social assistance systems are becoming more expensive</a:t>
            </a:r>
            <a:r>
              <a:rPr lang="en-US" i="1" dirty="0"/>
              <a:t>, requiring additional funding to support the care of the elderly.</a:t>
            </a:r>
          </a:p>
          <a:p>
            <a:pPr lvl="1">
              <a:buFontTx/>
              <a:buChar char="-"/>
            </a:pPr>
            <a:r>
              <a:rPr lang="en-US" i="1" dirty="0">
                <a:solidFill>
                  <a:srgbClr val="0070C0"/>
                </a:solidFill>
              </a:rPr>
              <a:t>Governments are forced to reform pension systems</a:t>
            </a:r>
            <a:r>
              <a:rPr lang="en-US" i="1" dirty="0"/>
              <a:t>, encourage birth rates, or attract immigrants to counterbalance the decline in the working population.</a:t>
            </a:r>
          </a:p>
          <a:p>
            <a:endParaRPr lang="en-US" dirty="0"/>
          </a:p>
        </p:txBody>
      </p:sp>
    </p:spTree>
    <p:extLst>
      <p:ext uri="{BB962C8B-B14F-4D97-AF65-F5344CB8AC3E}">
        <p14:creationId xmlns:p14="http://schemas.microsoft.com/office/powerpoint/2010/main" val="522558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0A9D6D2-C462-C919-15E6-4C0222DF7B62}"/>
              </a:ext>
            </a:extLst>
          </p:cNvPr>
          <p:cNvGrpSpPr/>
          <p:nvPr/>
        </p:nvGrpSpPr>
        <p:grpSpPr>
          <a:xfrm>
            <a:off x="-1" y="5655295"/>
            <a:ext cx="12229924" cy="1209114"/>
            <a:chOff x="-1" y="5655295"/>
            <a:chExt cx="12229924" cy="1209114"/>
          </a:xfrm>
        </p:grpSpPr>
        <p:sp>
          <p:nvSpPr>
            <p:cNvPr id="13" name="Text Box 2">
              <a:extLst>
                <a:ext uri="{FF2B5EF4-FFF2-40B4-BE49-F238E27FC236}">
                  <a16:creationId xmlns:a16="http://schemas.microsoft.com/office/drawing/2014/main" id="{164DFDC3-3B29-55E9-87F5-E3DD5373575A}"/>
                </a:ext>
              </a:extLst>
            </p:cNvPr>
            <p:cNvSpPr txBox="1"/>
            <p:nvPr/>
          </p:nvSpPr>
          <p:spPr bwMode="auto">
            <a:xfrm>
              <a:off x="8188721" y="5655295"/>
              <a:ext cx="3566160" cy="1209114"/>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descr="A map of europe with black dots&#10;&#10;Description automatically generated">
              <a:extLst>
                <a:ext uri="{FF2B5EF4-FFF2-40B4-BE49-F238E27FC236}">
                  <a16:creationId xmlns:a16="http://schemas.microsoft.com/office/drawing/2014/main" id="{8CA19BFF-B530-D8D3-C1AF-A98A050EDE1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a:extLst>
                <a:ext uri="{FF2B5EF4-FFF2-40B4-BE49-F238E27FC236}">
                  <a16:creationId xmlns:a16="http://schemas.microsoft.com/office/drawing/2014/main" id="{A7CAA245-BCFA-FBA8-5021-4DA5EAE1BBCA}"/>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1614F91-9081-C286-3134-8FF5B7EEFAB6}"/>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a:extLst>
              <a:ext uri="{FF2B5EF4-FFF2-40B4-BE49-F238E27FC236}">
                <a16:creationId xmlns:a16="http://schemas.microsoft.com/office/drawing/2014/main" id="{49124522-B54A-4676-A8F9-F91B98DD0FDA}"/>
              </a:ext>
            </a:extLst>
          </p:cNvPr>
          <p:cNvPicPr>
            <a:picLocks noGrp="1" noChangeAspect="1"/>
          </p:cNvPicPr>
          <p:nvPr>
            <p:ph idx="1"/>
          </p:nvPr>
        </p:nvPicPr>
        <p:blipFill>
          <a:blip r:embed="rId3"/>
          <a:stretch>
            <a:fillRect/>
          </a:stretch>
        </p:blipFill>
        <p:spPr>
          <a:xfrm>
            <a:off x="291646" y="284086"/>
            <a:ext cx="6656102" cy="5266886"/>
          </a:xfrm>
          <a:prstGeom prst="rect">
            <a:avLst/>
          </a:prstGeom>
        </p:spPr>
      </p:pic>
      <p:sp>
        <p:nvSpPr>
          <p:cNvPr id="6" name="Rectangle 5">
            <a:extLst>
              <a:ext uri="{FF2B5EF4-FFF2-40B4-BE49-F238E27FC236}">
                <a16:creationId xmlns:a16="http://schemas.microsoft.com/office/drawing/2014/main" id="{625BCAF4-8038-4F39-BFAB-3CB62BC68B51}"/>
              </a:ext>
            </a:extLst>
          </p:cNvPr>
          <p:cNvSpPr/>
          <p:nvPr/>
        </p:nvSpPr>
        <p:spPr>
          <a:xfrm>
            <a:off x="7120551" y="543504"/>
            <a:ext cx="4912621" cy="4801314"/>
          </a:xfrm>
          <a:prstGeom prst="rect">
            <a:avLst/>
          </a:prstGeom>
        </p:spPr>
        <p:txBody>
          <a:bodyPr wrap="square">
            <a:spAutoFit/>
          </a:bodyPr>
          <a:lstStyle/>
          <a:p>
            <a:r>
              <a:rPr lang="en-US" sz="1700" b="1" dirty="0">
                <a:solidFill>
                  <a:srgbClr val="FF0000"/>
                </a:solidFill>
                <a:latin typeface="Arial" panose="020B0604020202020204" pitchFamily="34" charset="0"/>
              </a:rPr>
              <a:t>In 2019</a:t>
            </a:r>
            <a:r>
              <a:rPr lang="en-US" sz="1700" dirty="0">
                <a:solidFill>
                  <a:srgbClr val="515560"/>
                </a:solidFill>
                <a:latin typeface="Arial" panose="020B0604020202020204" pitchFamily="34" charset="0"/>
              </a:rPr>
              <a:t>, </a:t>
            </a:r>
            <a:r>
              <a:rPr lang="en-US" sz="1700" b="1" dirty="0">
                <a:latin typeface="Arial" panose="020B0604020202020204" pitchFamily="34" charset="0"/>
              </a:rPr>
              <a:t>people aged 55 years </a:t>
            </a:r>
            <a:r>
              <a:rPr lang="en-US" sz="1700" dirty="0">
                <a:latin typeface="Arial" panose="020B0604020202020204" pitchFamily="34" charset="0"/>
              </a:rPr>
              <a:t>or more </a:t>
            </a:r>
            <a:r>
              <a:rPr lang="en-US" sz="1700" dirty="0">
                <a:solidFill>
                  <a:srgbClr val="515560"/>
                </a:solidFill>
                <a:latin typeface="Arial" panose="020B0604020202020204" pitchFamily="34" charset="0"/>
              </a:rPr>
              <a:t>accounted for just over </a:t>
            </a:r>
            <a:r>
              <a:rPr lang="en-US" sz="1700" b="1" dirty="0">
                <a:solidFill>
                  <a:srgbClr val="515560"/>
                </a:solidFill>
                <a:latin typeface="Arial" panose="020B0604020202020204" pitchFamily="34" charset="0"/>
              </a:rPr>
              <a:t>one third </a:t>
            </a:r>
            <a:r>
              <a:rPr lang="en-US" sz="1700" dirty="0">
                <a:solidFill>
                  <a:srgbClr val="515560"/>
                </a:solidFill>
                <a:latin typeface="Arial" panose="020B0604020202020204" pitchFamily="34" charset="0"/>
              </a:rPr>
              <a:t>(</a:t>
            </a:r>
            <a:r>
              <a:rPr lang="en-US" sz="1700" b="1" dirty="0">
                <a:solidFill>
                  <a:srgbClr val="FF0000"/>
                </a:solidFill>
                <a:latin typeface="Arial" panose="020B0604020202020204" pitchFamily="34" charset="0"/>
              </a:rPr>
              <a:t>33.6 %</a:t>
            </a:r>
            <a:r>
              <a:rPr lang="en-US" sz="1700" dirty="0">
                <a:solidFill>
                  <a:srgbClr val="515560"/>
                </a:solidFill>
                <a:latin typeface="Arial" panose="020B0604020202020204" pitchFamily="34" charset="0"/>
              </a:rPr>
              <a:t>) of the total </a:t>
            </a:r>
            <a:r>
              <a:rPr lang="en-US" sz="1700" dirty="0">
                <a:latin typeface="Arial" panose="020B0604020202020204" pitchFamily="34" charset="0"/>
              </a:rPr>
              <a:t>EU-27</a:t>
            </a:r>
            <a:r>
              <a:rPr lang="en-US" sz="1700" dirty="0">
                <a:solidFill>
                  <a:srgbClr val="515560"/>
                </a:solidFill>
                <a:latin typeface="Arial" panose="020B0604020202020204" pitchFamily="34" charset="0"/>
              </a:rPr>
              <a:t> population (Figure 1). </a:t>
            </a:r>
          </a:p>
          <a:p>
            <a:r>
              <a:rPr lang="en-US" sz="1700" dirty="0">
                <a:solidFill>
                  <a:srgbClr val="515560"/>
                </a:solidFill>
                <a:latin typeface="Arial" panose="020B0604020202020204" pitchFamily="34" charset="0"/>
              </a:rPr>
              <a:t>This share was higher than one third, in 10 of the EU Member States and peaked </a:t>
            </a:r>
            <a:r>
              <a:rPr lang="en-US" sz="1700" dirty="0">
                <a:solidFill>
                  <a:srgbClr val="0070C0"/>
                </a:solidFill>
                <a:latin typeface="Arial" panose="020B0604020202020204" pitchFamily="34" charset="0"/>
              </a:rPr>
              <a:t>at </a:t>
            </a:r>
            <a:r>
              <a:rPr lang="en-US" sz="1700" b="1" dirty="0">
                <a:solidFill>
                  <a:srgbClr val="0070C0"/>
                </a:solidFill>
                <a:latin typeface="Arial" panose="020B0604020202020204" pitchFamily="34" charset="0"/>
              </a:rPr>
              <a:t>36.5 % in Italy</a:t>
            </a:r>
            <a:r>
              <a:rPr lang="en-US" sz="1700" dirty="0">
                <a:solidFill>
                  <a:srgbClr val="515560"/>
                </a:solidFill>
                <a:latin typeface="Arial" panose="020B0604020202020204" pitchFamily="34" charset="0"/>
              </a:rPr>
              <a:t>. </a:t>
            </a:r>
          </a:p>
          <a:p>
            <a:endParaRPr lang="en-US" sz="1700" dirty="0">
              <a:solidFill>
                <a:srgbClr val="515560"/>
              </a:solidFill>
              <a:latin typeface="Arial" panose="020B0604020202020204" pitchFamily="34" charset="0"/>
            </a:endParaRPr>
          </a:p>
          <a:p>
            <a:r>
              <a:rPr lang="en-US" sz="1700" dirty="0">
                <a:solidFill>
                  <a:srgbClr val="515560"/>
                </a:solidFill>
                <a:latin typeface="Arial" panose="020B0604020202020204" pitchFamily="34" charset="0"/>
              </a:rPr>
              <a:t>At the other end of the range, people aged 55 years or more accounted for </a:t>
            </a:r>
            <a:r>
              <a:rPr lang="en-US" sz="1700" b="1" dirty="0">
                <a:solidFill>
                  <a:srgbClr val="515560"/>
                </a:solidFill>
                <a:latin typeface="Arial" panose="020B0604020202020204" pitchFamily="34" charset="0"/>
              </a:rPr>
              <a:t>one quarter </a:t>
            </a:r>
            <a:r>
              <a:rPr lang="en-US" sz="1700" dirty="0">
                <a:solidFill>
                  <a:srgbClr val="515560"/>
                </a:solidFill>
                <a:latin typeface="Arial" panose="020B0604020202020204" pitchFamily="34" charset="0"/>
              </a:rPr>
              <a:t>(</a:t>
            </a:r>
            <a:r>
              <a:rPr lang="en-US" sz="1700" b="1" dirty="0">
                <a:solidFill>
                  <a:srgbClr val="0070C0"/>
                </a:solidFill>
                <a:latin typeface="Arial" panose="020B0604020202020204" pitchFamily="34" charset="0"/>
              </a:rPr>
              <a:t>25.0 %</a:t>
            </a:r>
            <a:r>
              <a:rPr lang="en-US" sz="1700" dirty="0">
                <a:solidFill>
                  <a:srgbClr val="515560"/>
                </a:solidFill>
                <a:latin typeface="Arial" panose="020B0604020202020204" pitchFamily="34" charset="0"/>
              </a:rPr>
              <a:t>) of the population in </a:t>
            </a:r>
            <a:r>
              <a:rPr lang="en-US" sz="1700" b="1" dirty="0">
                <a:solidFill>
                  <a:srgbClr val="0070C0"/>
                </a:solidFill>
                <a:latin typeface="Arial" panose="020B0604020202020204" pitchFamily="34" charset="0"/>
              </a:rPr>
              <a:t>Ireland</a:t>
            </a:r>
            <a:r>
              <a:rPr lang="ro-RO" sz="1700" dirty="0">
                <a:solidFill>
                  <a:srgbClr val="0070C0"/>
                </a:solidFill>
                <a:latin typeface="Arial" panose="020B0604020202020204" pitchFamily="34" charset="0"/>
              </a:rPr>
              <a:t> </a:t>
            </a:r>
            <a:r>
              <a:rPr lang="ro-RO" sz="1700" b="1" dirty="0">
                <a:solidFill>
                  <a:srgbClr val="0070C0"/>
                </a:solidFill>
                <a:latin typeface="Arial" panose="020B0604020202020204" pitchFamily="34" charset="0"/>
              </a:rPr>
              <a:t>(</a:t>
            </a:r>
            <a:r>
              <a:rPr lang="ro-RO" sz="1400" b="1" dirty="0">
                <a:solidFill>
                  <a:srgbClr val="0070C0"/>
                </a:solidFill>
                <a:latin typeface="Arial" panose="020B0604020202020204" pitchFamily="34" charset="0"/>
              </a:rPr>
              <a:t>the youngest pop. in Europe)</a:t>
            </a:r>
            <a:r>
              <a:rPr lang="en-US" sz="1700" dirty="0">
                <a:solidFill>
                  <a:srgbClr val="515560"/>
                </a:solidFill>
                <a:latin typeface="Arial" panose="020B0604020202020204" pitchFamily="34" charset="0"/>
              </a:rPr>
              <a:t>. </a:t>
            </a:r>
          </a:p>
          <a:p>
            <a:endParaRPr lang="ro-RO" sz="1700" dirty="0">
              <a:solidFill>
                <a:srgbClr val="515560"/>
              </a:solidFill>
              <a:latin typeface="Arial" panose="020B0604020202020204" pitchFamily="34" charset="0"/>
            </a:endParaRPr>
          </a:p>
          <a:p>
            <a:r>
              <a:rPr lang="en-US" sz="1700" dirty="0">
                <a:solidFill>
                  <a:srgbClr val="515560"/>
                </a:solidFill>
                <a:latin typeface="Arial" panose="020B0604020202020204" pitchFamily="34" charset="0"/>
              </a:rPr>
              <a:t>The share of this age group (55 years or more) in the </a:t>
            </a:r>
            <a:r>
              <a:rPr lang="en-US" sz="1700" b="1" dirty="0">
                <a:solidFill>
                  <a:srgbClr val="FF0000"/>
                </a:solidFill>
                <a:latin typeface="Arial" panose="020B0604020202020204" pitchFamily="34" charset="0"/>
              </a:rPr>
              <a:t>EU-27</a:t>
            </a:r>
            <a:r>
              <a:rPr lang="en-US" sz="1700" dirty="0">
                <a:solidFill>
                  <a:srgbClr val="515560"/>
                </a:solidFill>
                <a:latin typeface="Arial" panose="020B0604020202020204" pitchFamily="34" charset="0"/>
              </a:rPr>
              <a:t> population </a:t>
            </a:r>
            <a:r>
              <a:rPr lang="en-US" sz="1700" dirty="0">
                <a:latin typeface="Arial" panose="020B0604020202020204" pitchFamily="34" charset="0"/>
              </a:rPr>
              <a:t>is projected to reach </a:t>
            </a:r>
            <a:r>
              <a:rPr lang="en-US" sz="1700" b="1" dirty="0">
                <a:solidFill>
                  <a:srgbClr val="FF0000"/>
                </a:solidFill>
                <a:latin typeface="Arial" panose="020B0604020202020204" pitchFamily="34" charset="0"/>
              </a:rPr>
              <a:t>40.6 % by 2050</a:t>
            </a:r>
            <a:r>
              <a:rPr lang="en-US" sz="1700" dirty="0">
                <a:solidFill>
                  <a:srgbClr val="515560"/>
                </a:solidFill>
                <a:latin typeface="Arial" panose="020B0604020202020204" pitchFamily="34" charset="0"/>
              </a:rPr>
              <a:t>;  </a:t>
            </a:r>
          </a:p>
          <a:p>
            <a:pPr marL="285750" indent="-285750">
              <a:buFontTx/>
              <a:buChar char="-"/>
            </a:pPr>
            <a:r>
              <a:rPr lang="en-US" sz="1700" b="1" dirty="0">
                <a:solidFill>
                  <a:srgbClr val="0070C0"/>
                </a:solidFill>
                <a:latin typeface="Arial" panose="020B0604020202020204" pitchFamily="34" charset="0"/>
              </a:rPr>
              <a:t>45.9 %</a:t>
            </a:r>
            <a:r>
              <a:rPr lang="en-US" sz="1700" dirty="0">
                <a:solidFill>
                  <a:srgbClr val="515560"/>
                </a:solidFill>
                <a:latin typeface="Arial" panose="020B0604020202020204" pitchFamily="34" charset="0"/>
              </a:rPr>
              <a:t> of the population in </a:t>
            </a:r>
            <a:r>
              <a:rPr lang="en-US" sz="1700" b="1" dirty="0">
                <a:solidFill>
                  <a:srgbClr val="0070C0"/>
                </a:solidFill>
                <a:latin typeface="Arial" panose="020B0604020202020204" pitchFamily="34" charset="0"/>
              </a:rPr>
              <a:t>Italy</a:t>
            </a:r>
            <a:r>
              <a:rPr lang="en-US" sz="1700" b="1" dirty="0">
                <a:solidFill>
                  <a:srgbClr val="515560"/>
                </a:solidFill>
                <a:latin typeface="Arial" panose="020B0604020202020204" pitchFamily="34" charset="0"/>
              </a:rPr>
              <a:t>,</a:t>
            </a:r>
            <a:r>
              <a:rPr lang="en-US" sz="1700" dirty="0">
                <a:solidFill>
                  <a:srgbClr val="515560"/>
                </a:solidFill>
                <a:latin typeface="Arial" panose="020B0604020202020204" pitchFamily="34" charset="0"/>
              </a:rPr>
              <a:t> and </a:t>
            </a:r>
          </a:p>
          <a:p>
            <a:pPr marL="285750" indent="-285750">
              <a:buFontTx/>
              <a:buChar char="-"/>
            </a:pPr>
            <a:r>
              <a:rPr lang="en-US" sz="1700" dirty="0">
                <a:solidFill>
                  <a:srgbClr val="515560"/>
                </a:solidFill>
                <a:latin typeface="Arial" panose="020B0604020202020204" pitchFamily="34" charset="0"/>
              </a:rPr>
              <a:t>for more than </a:t>
            </a:r>
            <a:r>
              <a:rPr lang="en-US" sz="1700" b="1" dirty="0">
                <a:solidFill>
                  <a:srgbClr val="0070C0"/>
                </a:solidFill>
                <a:latin typeface="Arial" panose="020B0604020202020204" pitchFamily="34" charset="0"/>
              </a:rPr>
              <a:t>45 %</a:t>
            </a:r>
            <a:r>
              <a:rPr lang="en-US" sz="1700" dirty="0">
                <a:solidFill>
                  <a:srgbClr val="515560"/>
                </a:solidFill>
                <a:latin typeface="Arial" panose="020B0604020202020204" pitchFamily="34" charset="0"/>
              </a:rPr>
              <a:t> in </a:t>
            </a:r>
            <a:r>
              <a:rPr lang="en-US" sz="1700" b="1" dirty="0">
                <a:solidFill>
                  <a:srgbClr val="0070C0"/>
                </a:solidFill>
                <a:latin typeface="Arial" panose="020B0604020202020204" pitchFamily="34" charset="0"/>
              </a:rPr>
              <a:t>Lithuania, Portugal, Greece and Latvia.</a:t>
            </a:r>
            <a:endParaRPr lang="en-US" sz="1700" b="1" dirty="0">
              <a:solidFill>
                <a:srgbClr val="0070C0"/>
              </a:solidFill>
            </a:endParaRPr>
          </a:p>
        </p:txBody>
      </p:sp>
      <p:pic>
        <p:nvPicPr>
          <p:cNvPr id="10" name="Picture 9">
            <a:extLst>
              <a:ext uri="{FF2B5EF4-FFF2-40B4-BE49-F238E27FC236}">
                <a16:creationId xmlns:a16="http://schemas.microsoft.com/office/drawing/2014/main" id="{A24D8BC1-4C02-4760-BA4E-61C54ACCD024}"/>
              </a:ext>
            </a:extLst>
          </p:cNvPr>
          <p:cNvPicPr>
            <a:picLocks noChangeAspect="1"/>
          </p:cNvPicPr>
          <p:nvPr/>
        </p:nvPicPr>
        <p:blipFill>
          <a:blip r:embed="rId4"/>
          <a:stretch>
            <a:fillRect/>
          </a:stretch>
        </p:blipFill>
        <p:spPr>
          <a:xfrm>
            <a:off x="4473796" y="348657"/>
            <a:ext cx="1042506" cy="451143"/>
          </a:xfrm>
          <a:prstGeom prst="rect">
            <a:avLst/>
          </a:prstGeom>
        </p:spPr>
      </p:pic>
    </p:spTree>
    <p:extLst>
      <p:ext uri="{BB962C8B-B14F-4D97-AF65-F5344CB8AC3E}">
        <p14:creationId xmlns:p14="http://schemas.microsoft.com/office/powerpoint/2010/main" val="399178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C8CF8-68B2-3E04-CF50-D397BC544FCE}"/>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37845A84-E6BB-66A8-A6D3-F18E90ED5598}"/>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3044499" y="-2440176"/>
            <a:ext cx="10957810" cy="10476330"/>
          </a:xfrm>
          <a:prstGeom prst="rect">
            <a:avLst/>
          </a:prstGeom>
          <a:noFill/>
          <a:ln>
            <a:noFill/>
          </a:ln>
        </p:spPr>
      </p:pic>
      <p:sp>
        <p:nvSpPr>
          <p:cNvPr id="2" name="Title 1">
            <a:extLst>
              <a:ext uri="{FF2B5EF4-FFF2-40B4-BE49-F238E27FC236}">
                <a16:creationId xmlns:a16="http://schemas.microsoft.com/office/drawing/2014/main" id="{73DB1F39-527A-3CD2-8790-C77853DFFC9B}"/>
              </a:ext>
            </a:extLst>
          </p:cNvPr>
          <p:cNvSpPr>
            <a:spLocks noGrp="1"/>
          </p:cNvSpPr>
          <p:nvPr>
            <p:ph type="title"/>
          </p:nvPr>
        </p:nvSpPr>
        <p:spPr>
          <a:xfrm>
            <a:off x="106680" y="121287"/>
            <a:ext cx="11978640" cy="1325563"/>
          </a:xfrm>
        </p:spPr>
        <p:txBody>
          <a:bodyPr>
            <a:normAutofit/>
          </a:bodyPr>
          <a:lstStyle/>
          <a:p>
            <a:r>
              <a:rPr lang="en-US" b="1" dirty="0"/>
              <a:t>The influence of population aging on quality of life</a:t>
            </a:r>
            <a:br>
              <a:rPr lang="en-US" dirty="0"/>
            </a:br>
            <a:endParaRPr lang="en-US" dirty="0"/>
          </a:p>
        </p:txBody>
      </p:sp>
      <p:sp>
        <p:nvSpPr>
          <p:cNvPr id="3" name="Content Placeholder 2">
            <a:extLst>
              <a:ext uri="{FF2B5EF4-FFF2-40B4-BE49-F238E27FC236}">
                <a16:creationId xmlns:a16="http://schemas.microsoft.com/office/drawing/2014/main" id="{8DD54CC8-E189-E544-4C53-BB1E23B270A2}"/>
              </a:ext>
            </a:extLst>
          </p:cNvPr>
          <p:cNvSpPr>
            <a:spLocks noGrp="1"/>
          </p:cNvSpPr>
          <p:nvPr>
            <p:ph idx="1"/>
          </p:nvPr>
        </p:nvSpPr>
        <p:spPr>
          <a:xfrm>
            <a:off x="704126" y="982762"/>
            <a:ext cx="10737349" cy="3913259"/>
          </a:xfrm>
        </p:spPr>
        <p:txBody>
          <a:bodyPr>
            <a:normAutofit fontScale="85000" lnSpcReduction="20000"/>
          </a:bodyPr>
          <a:lstStyle/>
          <a:p>
            <a:r>
              <a:rPr lang="en-US" sz="3200" b="1" dirty="0">
                <a:solidFill>
                  <a:srgbClr val="FF0000"/>
                </a:solidFill>
              </a:rPr>
              <a:t> Increased risk of social isolation</a:t>
            </a:r>
            <a:endParaRPr lang="en-US" sz="2800" b="1" dirty="0">
              <a:solidFill>
                <a:srgbClr val="FF0000"/>
              </a:solidFill>
            </a:endParaRPr>
          </a:p>
          <a:p>
            <a:pPr marL="457200" lvl="1" indent="0">
              <a:buNone/>
            </a:pPr>
            <a:r>
              <a:rPr lang="en-US" sz="2800" dirty="0"/>
              <a:t>older people may become more vulnerable to loneliness and depression due to loss of loved ones, reduced mobility or reduced participation in active life. Improving the quality of life depends on the integration of the elderly into the community, through social and cultural initiatives.</a:t>
            </a:r>
          </a:p>
          <a:p>
            <a:r>
              <a:rPr lang="en-US" sz="3200" b="1" dirty="0">
                <a:solidFill>
                  <a:srgbClr val="FF0000"/>
                </a:solidFill>
              </a:rPr>
              <a:t>Financial barriers</a:t>
            </a:r>
            <a:endParaRPr lang="ro-RO" sz="3200" dirty="0"/>
          </a:p>
          <a:p>
            <a:pPr marL="457200" lvl="1" indent="0">
              <a:buNone/>
            </a:pPr>
            <a:r>
              <a:rPr lang="en-US" sz="2800" dirty="0"/>
              <a:t>Many retirees face insufficient pensions, which affects their access to services, medicines and other essential goods.</a:t>
            </a:r>
          </a:p>
          <a:p>
            <a:r>
              <a:rPr lang="en-US" sz="3200" b="1" dirty="0">
                <a:solidFill>
                  <a:srgbClr val="FF0000"/>
                </a:solidFill>
              </a:rPr>
              <a:t> Increased care needs</a:t>
            </a:r>
            <a:endParaRPr lang="ro-RO" sz="3200" dirty="0"/>
          </a:p>
          <a:p>
            <a:pPr marL="457200" lvl="1" indent="0">
              <a:buNone/>
            </a:pPr>
            <a:r>
              <a:rPr lang="en-US" sz="2800" dirty="0"/>
              <a:t>Increased support is needed for older people, especially those with chronic illnesses or disabilities. Maintaining and caring for the elderly can put pressure on families and public systems</a:t>
            </a:r>
          </a:p>
          <a:p>
            <a:pPr marL="457200" lvl="1" indent="0">
              <a:buNone/>
            </a:pPr>
            <a:endParaRPr lang="en-US" sz="2800" dirty="0"/>
          </a:p>
          <a:p>
            <a:pPr marL="457200" lvl="1" indent="0">
              <a:buNone/>
            </a:pPr>
            <a:endParaRPr lang="en-US" sz="2800" dirty="0"/>
          </a:p>
          <a:p>
            <a:pPr marL="457200" lvl="1" indent="0">
              <a:buNone/>
            </a:pPr>
            <a:endParaRPr lang="en-US" sz="2800" dirty="0"/>
          </a:p>
          <a:p>
            <a:pPr marL="457200" lvl="1" indent="0">
              <a:buNone/>
            </a:pPr>
            <a:endParaRPr lang="en-US" sz="2800" dirty="0"/>
          </a:p>
          <a:p>
            <a:endParaRPr lang="en-US" dirty="0"/>
          </a:p>
          <a:p>
            <a:endParaRPr lang="en-US" dirty="0"/>
          </a:p>
        </p:txBody>
      </p:sp>
      <p:grpSp>
        <p:nvGrpSpPr>
          <p:cNvPr id="4" name="Group 3">
            <a:extLst>
              <a:ext uri="{FF2B5EF4-FFF2-40B4-BE49-F238E27FC236}">
                <a16:creationId xmlns:a16="http://schemas.microsoft.com/office/drawing/2014/main" id="{69D72C4A-9BA9-2B4C-9E3D-10D3AD7C6E80}"/>
              </a:ext>
            </a:extLst>
          </p:cNvPr>
          <p:cNvGrpSpPr/>
          <p:nvPr/>
        </p:nvGrpSpPr>
        <p:grpSpPr>
          <a:xfrm>
            <a:off x="-1" y="5655295"/>
            <a:ext cx="12229924" cy="1209114"/>
            <a:chOff x="-1" y="5655295"/>
            <a:chExt cx="12229924" cy="1209114"/>
          </a:xfrm>
        </p:grpSpPr>
        <p:sp>
          <p:nvSpPr>
            <p:cNvPr id="13" name="Text Box 2">
              <a:extLst>
                <a:ext uri="{FF2B5EF4-FFF2-40B4-BE49-F238E27FC236}">
                  <a16:creationId xmlns:a16="http://schemas.microsoft.com/office/drawing/2014/main" id="{259D3FEF-F4BF-40FB-F9B4-6D57E981CBF1}"/>
                </a:ext>
              </a:extLst>
            </p:cNvPr>
            <p:cNvSpPr txBox="1"/>
            <p:nvPr/>
          </p:nvSpPr>
          <p:spPr bwMode="auto">
            <a:xfrm>
              <a:off x="8188721" y="5655295"/>
              <a:ext cx="3566160" cy="1209114"/>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descr="A map of europe with black dots&#10;&#10;Description automatically generated">
              <a:extLst>
                <a:ext uri="{FF2B5EF4-FFF2-40B4-BE49-F238E27FC236}">
                  <a16:creationId xmlns:a16="http://schemas.microsoft.com/office/drawing/2014/main" id="{4484CF0B-8073-2FB1-13D9-5EC60E81927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a:extLst>
                <a:ext uri="{FF2B5EF4-FFF2-40B4-BE49-F238E27FC236}">
                  <a16:creationId xmlns:a16="http://schemas.microsoft.com/office/drawing/2014/main" id="{5C81FAD1-8634-974B-F427-ED6D6A460AF3}"/>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ABADA61C-4E52-E485-BA15-4DA31356963D}"/>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a:extLst>
              <a:ext uri="{FF2B5EF4-FFF2-40B4-BE49-F238E27FC236}">
                <a16:creationId xmlns:a16="http://schemas.microsoft.com/office/drawing/2014/main" id="{87174BA6-9196-4E92-9DA7-77A7192D7945}"/>
              </a:ext>
            </a:extLst>
          </p:cNvPr>
          <p:cNvSpPr/>
          <p:nvPr/>
        </p:nvSpPr>
        <p:spPr>
          <a:xfrm>
            <a:off x="437118" y="4635215"/>
            <a:ext cx="11399303" cy="830997"/>
          </a:xfrm>
          <a:prstGeom prst="rect">
            <a:avLst/>
          </a:prstGeom>
        </p:spPr>
        <p:txBody>
          <a:bodyPr wrap="square">
            <a:spAutoFit/>
          </a:bodyPr>
          <a:lstStyle/>
          <a:p>
            <a:r>
              <a:rPr lang="en-US" sz="2400" i="1" dirty="0"/>
              <a:t>Managing this phenomenon requires </a:t>
            </a:r>
            <a:r>
              <a:rPr lang="en-US" sz="2400" b="1" i="1" dirty="0">
                <a:solidFill>
                  <a:srgbClr val="0070C0"/>
                </a:solidFill>
              </a:rPr>
              <a:t>collaboration between governments, communities and families</a:t>
            </a:r>
            <a:r>
              <a:rPr lang="en-US" sz="2400" i="1" dirty="0"/>
              <a:t> to create a more age-friendly and supportive environment for older people.</a:t>
            </a:r>
          </a:p>
        </p:txBody>
      </p:sp>
    </p:spTree>
    <p:extLst>
      <p:ext uri="{BB962C8B-B14F-4D97-AF65-F5344CB8AC3E}">
        <p14:creationId xmlns:p14="http://schemas.microsoft.com/office/powerpoint/2010/main" val="3345229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F96E7-45C7-8A3F-7D8D-265AA9B7A025}"/>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914DBE75-0D9D-8328-1F00-76F585779426}"/>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2" name="Title 1">
            <a:extLst>
              <a:ext uri="{FF2B5EF4-FFF2-40B4-BE49-F238E27FC236}">
                <a16:creationId xmlns:a16="http://schemas.microsoft.com/office/drawing/2014/main" id="{1F363C31-D88A-EA72-C062-0B9FFCF124E3}"/>
              </a:ext>
            </a:extLst>
          </p:cNvPr>
          <p:cNvSpPr>
            <a:spLocks noGrp="1"/>
          </p:cNvSpPr>
          <p:nvPr>
            <p:ph type="title"/>
          </p:nvPr>
        </p:nvSpPr>
        <p:spPr>
          <a:xfrm>
            <a:off x="774192" y="52154"/>
            <a:ext cx="10515600" cy="773054"/>
          </a:xfrm>
        </p:spPr>
        <p:txBody>
          <a:bodyPr>
            <a:normAutofit fontScale="90000"/>
          </a:bodyPr>
          <a:lstStyle/>
          <a:p>
            <a:r>
              <a:rPr lang="en-US" b="1" dirty="0"/>
              <a:t>The impact of population aging on health systems</a:t>
            </a:r>
            <a:endParaRPr lang="en-US" dirty="0"/>
          </a:p>
        </p:txBody>
      </p:sp>
      <p:sp>
        <p:nvSpPr>
          <p:cNvPr id="3" name="Content Placeholder 2">
            <a:extLst>
              <a:ext uri="{FF2B5EF4-FFF2-40B4-BE49-F238E27FC236}">
                <a16:creationId xmlns:a16="http://schemas.microsoft.com/office/drawing/2014/main" id="{CCBE83F7-39A0-0179-1F0E-B667B606205C}"/>
              </a:ext>
            </a:extLst>
          </p:cNvPr>
          <p:cNvSpPr>
            <a:spLocks noGrp="1"/>
          </p:cNvSpPr>
          <p:nvPr>
            <p:ph idx="1"/>
          </p:nvPr>
        </p:nvSpPr>
        <p:spPr>
          <a:xfrm>
            <a:off x="774192" y="955499"/>
            <a:ext cx="10515600" cy="5145497"/>
          </a:xfrm>
        </p:spPr>
        <p:txBody>
          <a:bodyPr>
            <a:normAutofit fontScale="85000" lnSpcReduction="20000"/>
          </a:bodyPr>
          <a:lstStyle/>
          <a:p>
            <a:r>
              <a:rPr lang="en-US" sz="3300" b="1" dirty="0">
                <a:solidFill>
                  <a:srgbClr val="FF0000"/>
                </a:solidFill>
              </a:rPr>
              <a:t>Increased demand for health services</a:t>
            </a:r>
            <a:endParaRPr lang="ro-RO" sz="3300" b="1" dirty="0"/>
          </a:p>
          <a:p>
            <a:pPr marL="457200" lvl="1" indent="0">
              <a:buNone/>
            </a:pPr>
            <a:r>
              <a:rPr lang="en-US" dirty="0"/>
              <a:t>Elderly people frequently use health services, including consultations, hospitalizations and treatments for chronic diseases such as diabetes, cardiovascular diseases</a:t>
            </a:r>
            <a:r>
              <a:rPr lang="ro-RO" dirty="0"/>
              <a:t>,cancer, </a:t>
            </a:r>
            <a:r>
              <a:rPr lang="en-US" dirty="0"/>
              <a:t>Alzheimer’s</a:t>
            </a:r>
            <a:r>
              <a:rPr lang="ro-RO" dirty="0"/>
              <a:t> etc.</a:t>
            </a:r>
            <a:endParaRPr lang="en-US" dirty="0"/>
          </a:p>
          <a:p>
            <a:r>
              <a:rPr lang="en-US" sz="3300" b="1" dirty="0">
                <a:solidFill>
                  <a:srgbClr val="FF0000"/>
                </a:solidFill>
              </a:rPr>
              <a:t>Accessibility barriers</a:t>
            </a:r>
          </a:p>
          <a:p>
            <a:pPr marL="457200" lvl="1" indent="0">
              <a:buNone/>
            </a:pPr>
            <a:r>
              <a:rPr lang="en-US" dirty="0"/>
              <a:t>Not all older people have equal access to care services, which can negatively affect quality of life.</a:t>
            </a:r>
          </a:p>
          <a:p>
            <a:r>
              <a:rPr lang="en-US" sz="3300" b="1" dirty="0">
                <a:solidFill>
                  <a:srgbClr val="FF0000"/>
                </a:solidFill>
              </a:rPr>
              <a:t>Insufficiency of human resources</a:t>
            </a:r>
            <a:endParaRPr lang="ro-RO" sz="3300" b="1" dirty="0"/>
          </a:p>
          <a:p>
            <a:pPr marL="457200" lvl="1" indent="0">
              <a:buNone/>
            </a:pPr>
            <a:r>
              <a:rPr lang="en-US" dirty="0"/>
              <a:t>The lack of doctors, nurses and staff specialized in geriatrics affects the quality of the care provided.</a:t>
            </a:r>
          </a:p>
          <a:p>
            <a:r>
              <a:rPr lang="en-US" sz="3300" b="1" dirty="0">
                <a:solidFill>
                  <a:srgbClr val="FF0000"/>
                </a:solidFill>
              </a:rPr>
              <a:t>High costs</a:t>
            </a:r>
            <a:r>
              <a:rPr lang="ro-RO" sz="3300" b="1" dirty="0">
                <a:solidFill>
                  <a:srgbClr val="FF0000"/>
                </a:solidFill>
              </a:rPr>
              <a:t> of health services and care</a:t>
            </a:r>
            <a:endParaRPr lang="ro-RO" sz="3300" b="1" dirty="0"/>
          </a:p>
          <a:p>
            <a:pPr marL="457200" lvl="1" indent="0">
              <a:buNone/>
            </a:pPr>
            <a:r>
              <a:rPr lang="en-US" dirty="0"/>
              <a:t>Treatments for age-related conditions, such as cancer or degenerative diseases, involve substantial expenditure, with the pressure being felt by both the public budget and patients.</a:t>
            </a:r>
          </a:p>
          <a:p>
            <a:r>
              <a:rPr lang="en-US" sz="3300" b="1" dirty="0">
                <a:solidFill>
                  <a:srgbClr val="FF0000"/>
                </a:solidFill>
              </a:rPr>
              <a:t>Need for long-term care services</a:t>
            </a:r>
            <a:endParaRPr lang="ro-RO" sz="3300" b="1" dirty="0">
              <a:solidFill>
                <a:srgbClr val="FF0000"/>
              </a:solidFill>
            </a:endParaRPr>
          </a:p>
          <a:p>
            <a:pPr marL="457200" lvl="1" indent="0">
              <a:buNone/>
            </a:pPr>
            <a:r>
              <a:rPr lang="en-US" dirty="0"/>
              <a:t>Nursing homes, day care centers and home care services are underdeveloped to meet the demand.</a:t>
            </a:r>
          </a:p>
          <a:p>
            <a:endParaRPr lang="en-US" dirty="0"/>
          </a:p>
        </p:txBody>
      </p:sp>
      <p:grpSp>
        <p:nvGrpSpPr>
          <p:cNvPr id="4" name="Group 3">
            <a:extLst>
              <a:ext uri="{FF2B5EF4-FFF2-40B4-BE49-F238E27FC236}">
                <a16:creationId xmlns:a16="http://schemas.microsoft.com/office/drawing/2014/main" id="{93071C3A-2C77-321E-B7EF-8A5F0776CAEA}"/>
              </a:ext>
            </a:extLst>
          </p:cNvPr>
          <p:cNvGrpSpPr/>
          <p:nvPr/>
        </p:nvGrpSpPr>
        <p:grpSpPr>
          <a:xfrm>
            <a:off x="-1" y="5655295"/>
            <a:ext cx="12229924" cy="1209114"/>
            <a:chOff x="-1" y="5655295"/>
            <a:chExt cx="12229924" cy="1209114"/>
          </a:xfrm>
        </p:grpSpPr>
        <p:sp>
          <p:nvSpPr>
            <p:cNvPr id="13" name="Text Box 2">
              <a:extLst>
                <a:ext uri="{FF2B5EF4-FFF2-40B4-BE49-F238E27FC236}">
                  <a16:creationId xmlns:a16="http://schemas.microsoft.com/office/drawing/2014/main" id="{A5EC2BB2-4B07-3E77-F14C-7C320D07D4C9}"/>
                </a:ext>
              </a:extLst>
            </p:cNvPr>
            <p:cNvSpPr txBox="1"/>
            <p:nvPr/>
          </p:nvSpPr>
          <p:spPr bwMode="auto">
            <a:xfrm>
              <a:off x="8188721" y="5655295"/>
              <a:ext cx="3566160" cy="1209114"/>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descr="A map of europe with black dots&#10;&#10;Description automatically generated">
              <a:extLst>
                <a:ext uri="{FF2B5EF4-FFF2-40B4-BE49-F238E27FC236}">
                  <a16:creationId xmlns:a16="http://schemas.microsoft.com/office/drawing/2014/main" id="{F450C5B5-9EC5-6EC6-BF2A-1D6F4CE4108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a:extLst>
                <a:ext uri="{FF2B5EF4-FFF2-40B4-BE49-F238E27FC236}">
                  <a16:creationId xmlns:a16="http://schemas.microsoft.com/office/drawing/2014/main" id="{D4916F9D-979E-A864-7002-A0078F5F3FB6}"/>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7D1E9FEF-5683-057D-4C88-5A0D59817D39}"/>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60740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E9B01-214A-906F-4B0E-C4C751108FBD}"/>
            </a:ext>
          </a:extLst>
        </p:cNvPr>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1C5679D0-3A19-76F3-8080-5E38BAEB3C7B}"/>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953059" y="-2293872"/>
            <a:ext cx="10957810" cy="10476330"/>
          </a:xfrm>
          <a:prstGeom prst="rect">
            <a:avLst/>
          </a:prstGeom>
          <a:noFill/>
          <a:ln>
            <a:noFill/>
          </a:ln>
        </p:spPr>
      </p:pic>
      <p:sp>
        <p:nvSpPr>
          <p:cNvPr id="2" name="Title 1">
            <a:extLst>
              <a:ext uri="{FF2B5EF4-FFF2-40B4-BE49-F238E27FC236}">
                <a16:creationId xmlns:a16="http://schemas.microsoft.com/office/drawing/2014/main" id="{B482B5E0-A193-B27E-4969-94D68B228A1B}"/>
              </a:ext>
            </a:extLst>
          </p:cNvPr>
          <p:cNvSpPr>
            <a:spLocks noGrp="1"/>
          </p:cNvSpPr>
          <p:nvPr>
            <p:ph type="title"/>
          </p:nvPr>
        </p:nvSpPr>
        <p:spPr>
          <a:xfrm>
            <a:off x="838200" y="365126"/>
            <a:ext cx="10515600" cy="880450"/>
          </a:xfrm>
        </p:spPr>
        <p:txBody>
          <a:bodyPr/>
          <a:lstStyle/>
          <a:p>
            <a:r>
              <a:rPr lang="en-US" b="1" dirty="0"/>
              <a:t>Challenges and solutions</a:t>
            </a:r>
          </a:p>
        </p:txBody>
      </p:sp>
      <p:sp>
        <p:nvSpPr>
          <p:cNvPr id="3" name="Content Placeholder 2">
            <a:extLst>
              <a:ext uri="{FF2B5EF4-FFF2-40B4-BE49-F238E27FC236}">
                <a16:creationId xmlns:a16="http://schemas.microsoft.com/office/drawing/2014/main" id="{7BA9E1E3-A5B5-1CDF-DA85-1BFB4B257ED0}"/>
              </a:ext>
            </a:extLst>
          </p:cNvPr>
          <p:cNvSpPr>
            <a:spLocks noGrp="1"/>
          </p:cNvSpPr>
          <p:nvPr>
            <p:ph idx="1"/>
          </p:nvPr>
        </p:nvSpPr>
        <p:spPr>
          <a:xfrm>
            <a:off x="838200" y="1245575"/>
            <a:ext cx="10515600" cy="4649915"/>
          </a:xfrm>
        </p:spPr>
        <p:txBody>
          <a:bodyPr>
            <a:normAutofit fontScale="92500"/>
          </a:bodyPr>
          <a:lstStyle/>
          <a:p>
            <a:r>
              <a:rPr lang="en-US" b="1" dirty="0">
                <a:solidFill>
                  <a:srgbClr val="FF0000"/>
                </a:solidFill>
              </a:rPr>
              <a:t>Development of community services</a:t>
            </a:r>
            <a:r>
              <a:rPr lang="en-US" dirty="0"/>
              <a:t>: </a:t>
            </a:r>
            <a:r>
              <a:rPr lang="ro-RO" dirty="0"/>
              <a:t>a</a:t>
            </a:r>
            <a:r>
              <a:rPr lang="en-US" dirty="0" err="1"/>
              <a:t>ccess</a:t>
            </a:r>
            <a:r>
              <a:rPr lang="en-US" dirty="0"/>
              <a:t> to support services and home care can help reduce isolation and improve the lives of older people.</a:t>
            </a:r>
          </a:p>
          <a:p>
            <a:r>
              <a:rPr lang="ro-RO" b="1" dirty="0">
                <a:solidFill>
                  <a:srgbClr val="FF0000"/>
                </a:solidFill>
              </a:rPr>
              <a:t>A s</a:t>
            </a:r>
            <a:r>
              <a:rPr lang="en-US" b="1" dirty="0" err="1">
                <a:solidFill>
                  <a:srgbClr val="FF0000"/>
                </a:solidFill>
              </a:rPr>
              <a:t>ustainable</a:t>
            </a:r>
            <a:r>
              <a:rPr lang="en-US" b="1" dirty="0">
                <a:solidFill>
                  <a:srgbClr val="FF0000"/>
                </a:solidFill>
              </a:rPr>
              <a:t> pension system</a:t>
            </a:r>
            <a:r>
              <a:rPr lang="en-US" dirty="0"/>
              <a:t>: </a:t>
            </a:r>
            <a:r>
              <a:rPr lang="ro-RO" dirty="0"/>
              <a:t>a</a:t>
            </a:r>
            <a:r>
              <a:rPr lang="en-US" dirty="0"/>
              <a:t> reform of the pension system could support the elderly to maintain a decent quality of life</a:t>
            </a:r>
          </a:p>
          <a:p>
            <a:pPr>
              <a:buClr>
                <a:srgbClr val="FF0000"/>
              </a:buClr>
            </a:pPr>
            <a:r>
              <a:rPr lang="en-US" b="1" dirty="0">
                <a:solidFill>
                  <a:srgbClr val="FF0000"/>
                </a:solidFill>
              </a:rPr>
              <a:t>Investments in health infrastructure</a:t>
            </a:r>
            <a:r>
              <a:rPr lang="en-US" dirty="0"/>
              <a:t>: </a:t>
            </a:r>
            <a:r>
              <a:rPr lang="ro-RO" dirty="0"/>
              <a:t>b</a:t>
            </a:r>
            <a:r>
              <a:rPr lang="en-US" dirty="0" err="1"/>
              <a:t>uilding</a:t>
            </a:r>
            <a:r>
              <a:rPr lang="en-US" dirty="0"/>
              <a:t> and modernizing hospitals, as well as developing geriatric</a:t>
            </a:r>
            <a:r>
              <a:rPr lang="ro-RO" dirty="0"/>
              <a:t> </a:t>
            </a:r>
            <a:r>
              <a:rPr lang="en-US" dirty="0"/>
              <a:t>centers, are essential.</a:t>
            </a:r>
          </a:p>
          <a:p>
            <a:r>
              <a:rPr lang="en-US" b="1" dirty="0">
                <a:solidFill>
                  <a:srgbClr val="FF0000"/>
                </a:solidFill>
              </a:rPr>
              <a:t>Training of medical personnel</a:t>
            </a:r>
            <a:r>
              <a:rPr lang="en-US" dirty="0"/>
              <a:t>: </a:t>
            </a:r>
            <a:r>
              <a:rPr lang="ro-RO" dirty="0"/>
              <a:t>i</a:t>
            </a:r>
            <a:r>
              <a:rPr lang="en-US" dirty="0"/>
              <a:t>t is necessary to increase the number of geriatric specialists and their training to respond to the specific requirements of the elderly.</a:t>
            </a:r>
          </a:p>
          <a:p>
            <a:r>
              <a:rPr lang="en-US" b="1" dirty="0">
                <a:solidFill>
                  <a:srgbClr val="FF0000"/>
                </a:solidFill>
              </a:rPr>
              <a:t>Prevention programs</a:t>
            </a:r>
            <a:r>
              <a:rPr lang="en-US" dirty="0"/>
              <a:t>: </a:t>
            </a:r>
            <a:r>
              <a:rPr lang="ro-RO" dirty="0"/>
              <a:t>p</a:t>
            </a:r>
            <a:r>
              <a:rPr lang="en-US" dirty="0" err="1"/>
              <a:t>romoting</a:t>
            </a:r>
            <a:r>
              <a:rPr lang="en-US" dirty="0"/>
              <a:t> a healthy lifestyle and implementing prevention programs can help reduce the incidence of chronic diseases.</a:t>
            </a:r>
          </a:p>
          <a:p>
            <a:endParaRPr lang="en-US" dirty="0"/>
          </a:p>
        </p:txBody>
      </p:sp>
      <p:grpSp>
        <p:nvGrpSpPr>
          <p:cNvPr id="4" name="Group 3">
            <a:extLst>
              <a:ext uri="{FF2B5EF4-FFF2-40B4-BE49-F238E27FC236}">
                <a16:creationId xmlns:a16="http://schemas.microsoft.com/office/drawing/2014/main" id="{80687247-BE00-6FF7-AAFF-12BC5E3A21A5}"/>
              </a:ext>
            </a:extLst>
          </p:cNvPr>
          <p:cNvGrpSpPr/>
          <p:nvPr/>
        </p:nvGrpSpPr>
        <p:grpSpPr>
          <a:xfrm>
            <a:off x="91439" y="5815148"/>
            <a:ext cx="12229924" cy="1209114"/>
            <a:chOff x="-1" y="5655295"/>
            <a:chExt cx="12229924" cy="1209114"/>
          </a:xfrm>
        </p:grpSpPr>
        <p:sp>
          <p:nvSpPr>
            <p:cNvPr id="13" name="Text Box 2">
              <a:extLst>
                <a:ext uri="{FF2B5EF4-FFF2-40B4-BE49-F238E27FC236}">
                  <a16:creationId xmlns:a16="http://schemas.microsoft.com/office/drawing/2014/main" id="{AA38F055-98B6-C39F-8107-02FA70EF8929}"/>
                </a:ext>
              </a:extLst>
            </p:cNvPr>
            <p:cNvSpPr txBox="1"/>
            <p:nvPr/>
          </p:nvSpPr>
          <p:spPr bwMode="auto">
            <a:xfrm>
              <a:off x="8188721" y="5655295"/>
              <a:ext cx="3566160" cy="1209114"/>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4" name="Picture 13" descr="A map of europe with black dots&#10;&#10;Description automatically generated">
              <a:extLst>
                <a:ext uri="{FF2B5EF4-FFF2-40B4-BE49-F238E27FC236}">
                  <a16:creationId xmlns:a16="http://schemas.microsoft.com/office/drawing/2014/main" id="{5A2D976B-5304-80B7-A40E-EEB685F30E7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5" name="Rectangle: Rounded Corners 14">
              <a:extLst>
                <a:ext uri="{FF2B5EF4-FFF2-40B4-BE49-F238E27FC236}">
                  <a16:creationId xmlns:a16="http://schemas.microsoft.com/office/drawing/2014/main" id="{014ADE89-A748-3350-8398-C8F921E46EF1}"/>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0D3B5927-EE6D-6BC0-6753-424CF0584F30}"/>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16865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lack background with blue dots">
            <a:extLst>
              <a:ext uri="{FF2B5EF4-FFF2-40B4-BE49-F238E27FC236}">
                <a16:creationId xmlns:a16="http://schemas.microsoft.com/office/drawing/2014/main" id="{4C0E24F0-71FE-4E60-88FD-4235642A2A82}"/>
              </a:ext>
            </a:extLst>
          </p:cNvPr>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617095" y="-3902269"/>
            <a:ext cx="10957810" cy="10476330"/>
          </a:xfrm>
          <a:prstGeom prst="rect">
            <a:avLst/>
          </a:prstGeom>
          <a:noFill/>
          <a:ln>
            <a:noFill/>
          </a:ln>
        </p:spPr>
      </p:pic>
      <p:sp>
        <p:nvSpPr>
          <p:cNvPr id="9" name="Rectangle: Rounded Corners 8">
            <a:extLst>
              <a:ext uri="{FF2B5EF4-FFF2-40B4-BE49-F238E27FC236}">
                <a16:creationId xmlns:a16="http://schemas.microsoft.com/office/drawing/2014/main" id="{27153961-886A-F89E-71F5-104DA65BA4E5}"/>
              </a:ext>
            </a:extLst>
          </p:cNvPr>
          <p:cNvSpPr>
            <a:spLocks noGrp="1" noRot="1" noMove="1" noResize="1" noEditPoints="1" noAdjustHandles="1" noChangeArrowheads="1" noChangeShapeType="1"/>
          </p:cNvSpPr>
          <p:nvPr/>
        </p:nvSpPr>
        <p:spPr>
          <a:xfrm>
            <a:off x="1763851" y="283939"/>
            <a:ext cx="12486807" cy="526242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0CD023F-0F5A-78AF-A448-6BB06AA939FC}"/>
              </a:ext>
            </a:extLst>
          </p:cNvPr>
          <p:cNvSpPr>
            <a:spLocks noGrp="1"/>
          </p:cNvSpPr>
          <p:nvPr>
            <p:ph idx="1"/>
          </p:nvPr>
        </p:nvSpPr>
        <p:spPr>
          <a:xfrm>
            <a:off x="2203703" y="667511"/>
            <a:ext cx="10149841" cy="4311587"/>
          </a:xfrm>
        </p:spPr>
        <p:txBody>
          <a:bodyPr>
            <a:normAutofit/>
          </a:bodyPr>
          <a:lstStyle/>
          <a:p>
            <a:r>
              <a:rPr lang="en-US" sz="3200" i="1" dirty="0">
                <a:solidFill>
                  <a:srgbClr val="FFFF00"/>
                </a:solidFill>
              </a:rPr>
              <a:t>Demographic aging is an inevitable process, but through appropriate public policies and an integrated approach, the negative impact on quality of life and health services can be minimized</a:t>
            </a:r>
            <a:r>
              <a:rPr lang="ro-RO" sz="3200" i="1">
                <a:solidFill>
                  <a:srgbClr val="FFFF00"/>
                </a:solidFill>
              </a:rPr>
              <a:t>.</a:t>
            </a:r>
            <a:endParaRPr lang="en-US" sz="3200" i="1" dirty="0">
              <a:solidFill>
                <a:srgbClr val="FFFF00"/>
              </a:solidFill>
            </a:endParaRPr>
          </a:p>
        </p:txBody>
      </p:sp>
      <p:sp>
        <p:nvSpPr>
          <p:cNvPr id="10" name="Title 1">
            <a:extLst>
              <a:ext uri="{FF2B5EF4-FFF2-40B4-BE49-F238E27FC236}">
                <a16:creationId xmlns:a16="http://schemas.microsoft.com/office/drawing/2014/main" id="{334740D4-CB81-ABF5-30DD-4DED5D93FD67}"/>
              </a:ext>
            </a:extLst>
          </p:cNvPr>
          <p:cNvSpPr txBox="1">
            <a:spLocks/>
          </p:cNvSpPr>
          <p:nvPr/>
        </p:nvSpPr>
        <p:spPr>
          <a:xfrm>
            <a:off x="5787826" y="2319193"/>
            <a:ext cx="4942824" cy="1937363"/>
          </a:xfrm>
          <a:prstGeom prst="rect">
            <a:avLst/>
          </a:prstGeom>
          <a:solidFill>
            <a:srgbClr val="2DB2BB"/>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lv-LV" sz="6000" b="1" dirty="0">
                <a:solidFill>
                  <a:schemeClr val="bg1"/>
                </a:solidFill>
              </a:rPr>
              <a:t>Thank you!</a:t>
            </a:r>
          </a:p>
        </p:txBody>
      </p:sp>
      <p:grpSp>
        <p:nvGrpSpPr>
          <p:cNvPr id="15" name="Group 14">
            <a:extLst>
              <a:ext uri="{FF2B5EF4-FFF2-40B4-BE49-F238E27FC236}">
                <a16:creationId xmlns:a16="http://schemas.microsoft.com/office/drawing/2014/main" id="{E667E536-07C1-F8EA-B6D0-F44F7DDC0EDC}"/>
              </a:ext>
            </a:extLst>
          </p:cNvPr>
          <p:cNvGrpSpPr/>
          <p:nvPr/>
        </p:nvGrpSpPr>
        <p:grpSpPr>
          <a:xfrm>
            <a:off x="-1" y="5655295"/>
            <a:ext cx="12229924" cy="1209114"/>
            <a:chOff x="-1" y="5655295"/>
            <a:chExt cx="12229924" cy="1209114"/>
          </a:xfrm>
        </p:grpSpPr>
        <p:sp>
          <p:nvSpPr>
            <p:cNvPr id="11" name="Text Box 2">
              <a:extLst>
                <a:ext uri="{FF2B5EF4-FFF2-40B4-BE49-F238E27FC236}">
                  <a16:creationId xmlns:a16="http://schemas.microsoft.com/office/drawing/2014/main" id="{BEB8E8D3-FB4D-83B2-3A2B-44108A89431D}"/>
                </a:ext>
              </a:extLst>
            </p:cNvPr>
            <p:cNvSpPr txBox="1"/>
            <p:nvPr/>
          </p:nvSpPr>
          <p:spPr bwMode="auto">
            <a:xfrm>
              <a:off x="8188721" y="5655295"/>
              <a:ext cx="3566160" cy="1209114"/>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07000"/>
                </a:lnSpc>
                <a:spcAft>
                  <a:spcPts val="800"/>
                </a:spcAft>
              </a:pPr>
              <a:r>
                <a:rPr lang="en-US" sz="1400" b="1" dirty="0">
                  <a:effectLst/>
                  <a:latin typeface="Noto Sans" panose="020B0502040504090204" pitchFamily="34" charset="0"/>
                  <a:ea typeface="Calibri" panose="020F0502020204030204" pitchFamily="34" charset="0"/>
                  <a:cs typeface="Noto Sans" panose="020B0502040504090204" pitchFamily="34" charset="0"/>
                </a:rPr>
                <a:t>Second Annual FORTHEM conference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en-US" sz="1400" b="1" dirty="0">
                  <a:solidFill>
                    <a:srgbClr val="2DB2BB"/>
                  </a:solidFill>
                  <a:effectLst/>
                  <a:latin typeface="Noto Sans" panose="020B0502040504090204" pitchFamily="34" charset="0"/>
                  <a:ea typeface="Calibri" panose="020F0502020204030204" pitchFamily="34" charset="0"/>
                  <a:cs typeface="Noto Sans" panose="020B0502040504090204" pitchFamily="34" charset="0"/>
                </a:rPr>
                <a:t>FORTHEM – Connecting Worlds of Science and Society</a:t>
              </a:r>
              <a:endParaRPr lang="en-US" sz="1400" dirty="0">
                <a:effectLst/>
                <a:latin typeface="Calibri" panose="020F0502020204030204" pitchFamily="34" charset="0"/>
                <a:ea typeface="Calibri" panose="020F0502020204030204" pitchFamily="34" charset="0"/>
                <a:cs typeface="Arial" panose="020B0604020202020204" pitchFamily="34" charset="0"/>
              </a:endParaRPr>
            </a:p>
            <a:p>
              <a:pPr marL="0" marR="0" algn="ctr">
                <a:lnSpc>
                  <a:spcPct val="107000"/>
                </a:lnSpc>
                <a:spcAft>
                  <a:spcPts val="800"/>
                </a:spcAft>
              </a:pPr>
              <a:r>
                <a:rPr lang="lv-LV" sz="1400" b="1" i="1" dirty="0">
                  <a:effectLst/>
                  <a:latin typeface="Noto Sans" panose="020B0502040504090204" pitchFamily="34" charset="0"/>
                  <a:ea typeface="Calibri" panose="020F0502020204030204" pitchFamily="34" charset="0"/>
                  <a:cs typeface="Noto Sans" panose="020B0502040504090204" pitchFamily="34" charset="0"/>
                </a:rPr>
                <a:t>January 29-31, 2025</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2" name="Picture 11" descr="A map of europe with black dots&#10;&#10;Description automatically generated">
              <a:extLst>
                <a:ext uri="{FF2B5EF4-FFF2-40B4-BE49-F238E27FC236}">
                  <a16:creationId xmlns:a16="http://schemas.microsoft.com/office/drawing/2014/main" id="{F754B0EB-3F9D-8754-663E-66DD3E34A2B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46911" y="5735637"/>
              <a:ext cx="2160270" cy="967740"/>
            </a:xfrm>
            <a:prstGeom prst="rect">
              <a:avLst/>
            </a:prstGeom>
          </p:spPr>
        </p:pic>
        <p:sp>
          <p:nvSpPr>
            <p:cNvPr id="13" name="Rectangle: Rounded Corners 12">
              <a:extLst>
                <a:ext uri="{FF2B5EF4-FFF2-40B4-BE49-F238E27FC236}">
                  <a16:creationId xmlns:a16="http://schemas.microsoft.com/office/drawing/2014/main" id="{A6BB4539-F122-8110-9268-688FD833B66B}"/>
                </a:ext>
              </a:extLst>
            </p:cNvPr>
            <p:cNvSpPr/>
            <p:nvPr/>
          </p:nvSpPr>
          <p:spPr>
            <a:xfrm>
              <a:off x="-1" y="6100997"/>
              <a:ext cx="5787827" cy="248212"/>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0898AA10-B16D-8A33-8D6B-BA4BFD2CF511}"/>
                </a:ext>
              </a:extLst>
            </p:cNvPr>
            <p:cNvSpPr/>
            <p:nvPr/>
          </p:nvSpPr>
          <p:spPr>
            <a:xfrm>
              <a:off x="11836422" y="6100997"/>
              <a:ext cx="393501" cy="254051"/>
            </a:xfrm>
            <a:prstGeom prst="roundRect">
              <a:avLst/>
            </a:prstGeom>
            <a:solidFill>
              <a:srgbClr val="2DB2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9347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TotalTime>
  <Words>845</Words>
  <Application>Microsoft Office PowerPoint</Application>
  <PresentationFormat>Widescreen</PresentationFormat>
  <Paragraphs>83</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Noto Sans</vt:lpstr>
      <vt:lpstr>Office Theme</vt:lpstr>
      <vt:lpstr>DEMOGRAPHIC AGING AND ITS IMPLICATIONS ON THE QUALITY OF LIFE AND HEALTH SERVICES IN ROMANIA</vt:lpstr>
      <vt:lpstr>AGING POPULATION - A PUBLIC HEALTH PROBLEM</vt:lpstr>
      <vt:lpstr>PowerPoint Presentation</vt:lpstr>
      <vt:lpstr>PowerPoint Presentation</vt:lpstr>
      <vt:lpstr>PowerPoint Presentation</vt:lpstr>
      <vt:lpstr>The influence of population aging on quality of life </vt:lpstr>
      <vt:lpstr>The impact of population aging on health systems</vt:lpstr>
      <vt:lpstr>Challenges and solutions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Agnese Rusakova</dc:creator>
  <cp:lastModifiedBy>Violeta</cp:lastModifiedBy>
  <cp:revision>48</cp:revision>
  <dcterms:created xsi:type="dcterms:W3CDTF">2023-10-05T05:13:23Z</dcterms:created>
  <dcterms:modified xsi:type="dcterms:W3CDTF">2025-01-27T12:28:18Z</dcterms:modified>
</cp:coreProperties>
</file>