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8" r:id="rId4"/>
    <p:sldId id="279" r:id="rId5"/>
    <p:sldId id="268" r:id="rId6"/>
    <p:sldId id="278" r:id="rId7"/>
    <p:sldId id="275" r:id="rId8"/>
    <p:sldId id="289" r:id="rId9"/>
    <p:sldId id="290" r:id="rId10"/>
    <p:sldId id="277" r:id="rId11"/>
    <p:sldId id="276" r:id="rId12"/>
    <p:sldId id="286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35" y="283845"/>
            <a:ext cx="12193270" cy="5262245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dots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34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2940"/>
            <a:ext cx="6819900" cy="3679190"/>
          </a:xfrm>
          <a:solidFill>
            <a:srgbClr val="2DB2BB"/>
          </a:solidFill>
        </p:spPr>
        <p:txBody>
          <a:bodyPr>
            <a:normAutofit/>
          </a:bodyPr>
          <a:lstStyle/>
          <a:p>
            <a:pPr algn="l"/>
            <a:r>
              <a:rPr lang="en-US" sz="3555" b="1" dirty="0">
                <a:solidFill>
                  <a:schemeClr val="accent1">
                    <a:lumMod val="50000"/>
                  </a:schemeClr>
                </a:solidFill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  <a:sym typeface="+mn-ea"/>
              </a:rPr>
              <a:t>Second Annual FORTHEM conference:</a:t>
            </a:r>
            <a:br>
              <a:rPr lang="en-US" sz="3555" b="1" dirty="0">
                <a:solidFill>
                  <a:schemeClr val="accent1">
                    <a:lumMod val="50000"/>
                  </a:schemeClr>
                </a:solidFill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  <a:sym typeface="+mn-ea"/>
              </a:rPr>
            </a:br>
            <a:br>
              <a:rPr lang="en-US" sz="3555" b="1" dirty="0"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  <a:sym typeface="+mn-ea"/>
              </a:rPr>
            </a:br>
            <a:r>
              <a:rPr lang="en-US" altLang="en-US" sz="3555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USE OF IMPLICATION AND PSYCHOLINGUISTICS</a:t>
            </a:r>
            <a:r>
              <a:rPr lang="ru-RU" altLang="en-US" sz="3555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555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POLITICAL CAMPAIGNS</a:t>
            </a:r>
            <a:br>
              <a:rPr lang="en-US" altLang="en-US" sz="3555" b="1" dirty="0">
                <a:solidFill>
                  <a:schemeClr val="bg1"/>
                </a:solidFill>
              </a:rPr>
            </a:br>
            <a:endParaRPr lang="en-US" altLang="en-US" sz="311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8650" y="4628515"/>
            <a:ext cx="8392795" cy="44577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chemeClr val="bg1"/>
                </a:solidFill>
              </a:rPr>
              <a:t>Mykhailenko Halyna, Poltava State Agrarian University, Poltava, Ukraine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Text Box 2"/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188721" y="5655295"/>
            <a:ext cx="3566160" cy="1209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Second Annual FORTHEM conference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2DB2BB"/>
                </a:solidFill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FORTHEM – Connecting Worlds of Science and Society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 i="1" dirty="0"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January 29-31, 2025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europe with black dots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9" name="Rectangle: Rounded Corners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Future Prospects</a:t>
            </a:r>
            <a:endParaRPr lang="en-US" altLang="en-US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295"/>
            <a:ext cx="10515600" cy="4832985"/>
          </a:xfrm>
        </p:spPr>
        <p:txBody>
          <a:bodyPr/>
          <a:lstStyle/>
          <a:p>
            <a:pPr marL="0" indent="0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Cross-Cultural Psycholinguistics in Political Communication</a:t>
            </a: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Comparing linguistic strategies in different political systems.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Investigating how cultural differences influence voter reception of campaign messages.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Studying multilingual political communication and its effects on voter engagement.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Acknowledgements</a:t>
            </a:r>
            <a:endParaRPr lang="en-US" altLang="en-US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460"/>
            <a:ext cx="10515600" cy="4782820"/>
          </a:xfrm>
        </p:spPr>
        <p:txBody>
          <a:bodyPr/>
          <a:p>
            <a:pPr marL="0" indent="0">
              <a:buNone/>
            </a:pPr>
            <a:r>
              <a:rPr lang="ru-RU" altLang="en-US"/>
              <a:t>  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  </a:t>
            </a: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Thanks to the University of Valencia for support!</a:t>
            </a:r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No conflicts of interest</a:t>
            </a:r>
            <a:r>
              <a:rPr lang="ru-RU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Project  was carried out without external funding as a part of educational initiatives</a:t>
            </a:r>
            <a:r>
              <a:rPr lang="ru-RU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3065"/>
            <a:ext cx="12192000" cy="5262245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  </a:t>
            </a:r>
            <a:r>
              <a:rPr lang="lv-LV" b="1" dirty="0">
                <a:solidFill>
                  <a:schemeClr val="bg1"/>
                </a:solidFill>
                <a:sym typeface="+mn-ea"/>
              </a:rPr>
              <a:t>Thank you</a:t>
            </a:r>
            <a:r>
              <a:rPr lang="en-US" altLang="lv-LV" b="1" dirty="0">
                <a:solidFill>
                  <a:schemeClr val="bg1"/>
                </a:solidFill>
                <a:sym typeface="+mn-ea"/>
              </a:rPr>
              <a:t> for your  attantion!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If you are interested contact 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716020" y="2185035"/>
            <a:ext cx="7084695" cy="2716530"/>
          </a:xfrm>
          <a:prstGeom prst="rect">
            <a:avLst/>
          </a:prstGeom>
          <a:solidFill>
            <a:srgbClr val="2DB2B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altLang="lv-LV" sz="6000" b="1" dirty="0">
              <a:solidFill>
                <a:schemeClr val="bg1"/>
              </a:solidFill>
            </a:endParaRPr>
          </a:p>
          <a:p>
            <a:pPr algn="r"/>
            <a:r>
              <a:rPr lang="en-US" altLang="lv-LV" sz="3430" b="1" dirty="0">
                <a:solidFill>
                  <a:schemeClr val="bg1"/>
                </a:solidFill>
              </a:rPr>
              <a:t>Halyna Mykhailenko</a:t>
            </a:r>
            <a:endParaRPr lang="en-US" altLang="lv-LV" sz="3430" b="1" dirty="0">
              <a:solidFill>
                <a:schemeClr val="bg1"/>
              </a:solidFill>
            </a:endParaRPr>
          </a:p>
          <a:p>
            <a:pPr algn="r"/>
            <a:r>
              <a:rPr lang="en-US" altLang="en-US" sz="3430" b="1" dirty="0">
                <a:solidFill>
                  <a:schemeClr val="bg1"/>
                </a:solidFill>
              </a:rPr>
              <a:t>galinaresetnikova2@gmail.com</a:t>
            </a:r>
            <a:endParaRPr lang="en-US" altLang="en-US" sz="343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1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3" name="Rectangle: Rounded Corners 12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 </a:t>
            </a:r>
            <a:r>
              <a:rPr lang="en-US" altLang="en-US" b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altLang="en-US" b="1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 algn="ctr">
              <a:lnSpc>
                <a:spcPct val="100000"/>
              </a:lnSpc>
              <a:buNone/>
            </a:pPr>
            <a:r>
              <a:rPr lang="en-US" altLang="en-US" b="1" i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These theses result from the author's participation in the collective short-term mobility program "European Elections 2024 and the Future of Europe", organized by the University of Valencia, Spain. </a:t>
            </a:r>
            <a:endParaRPr lang="en-US" altLang="en-US" b="1" i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457200" algn="ctr">
              <a:lnSpc>
                <a:spcPct val="100000"/>
              </a:lnSpc>
              <a:buNone/>
            </a:pPr>
            <a:r>
              <a:rPr lang="en-US" altLang="en-US" b="1" i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These documents are a logical continuation of</a:t>
            </a:r>
            <a:endParaRPr lang="en-US" altLang="en-US" b="1" i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ctr">
              <a:lnSpc>
                <a:spcPct val="100000"/>
              </a:lnSpc>
              <a:buNone/>
            </a:pPr>
            <a:r>
              <a:rPr lang="en-US" altLang="en-US" b="1" i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issues raised during this program.</a:t>
            </a:r>
            <a:r>
              <a:rPr lang="en-US" altLang="en-US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235" y="130810"/>
            <a:ext cx="10515600" cy="1325563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Background</a:t>
            </a:r>
            <a:endParaRPr lang="en-US" altLang="en-US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7285"/>
            <a:ext cx="10515600" cy="5212080"/>
          </a:xfrm>
        </p:spPr>
        <p:txBody>
          <a:bodyPr>
            <a:normAutofit lnSpcReduction="10000"/>
          </a:bodyPr>
          <a:lstStyle/>
          <a:p>
            <a:pPr marL="0" indent="457200">
              <a:buNone/>
            </a:pP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Political campaigns in the era of globalization and digitalization require new communication strategies.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The influence of language on political processes has only recently become a subject of research.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Postmodern discourse views identity as dynamic and adaptable to sociocultural changes.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The importance of tailoring political messages to voters’ emotional and cognitive responses.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Aim</a:t>
            </a:r>
            <a:endParaRPr lang="en-US" altLang="en-US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395"/>
            <a:ext cx="10515600" cy="4921885"/>
          </a:xfrm>
        </p:spPr>
        <p:txBody>
          <a:bodyPr>
            <a:normAutofit lnSpcReduction="20000"/>
          </a:bodyPr>
          <a:lstStyle/>
          <a:p>
            <a:pPr marL="0" indent="457200">
              <a:buNone/>
            </a:pPr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To demonstrate how linguistic tools (psycholinguistics and implication) enhance political campaign effectiveness.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To examine message adaptation to voter identity and emotional responses.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To show how this fosters a deeper connection between politicians and their audience.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Methods</a:t>
            </a:r>
            <a:endParaRPr lang="en-US" altLang="en-US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4910455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Linguistic Analysis: Examining discourse, lexical choices, and stylistic features.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Case Study: Analyzing Emmanuel Macron’s 2017 presidential campaign.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Psycholinguistic Approach: Investigating cognitive and emotional reactions of voters.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66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Results</a:t>
            </a:r>
            <a:endParaRPr lang="en-US" altLang="en-US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953135"/>
            <a:ext cx="10515600" cy="5072380"/>
          </a:xfrm>
        </p:spPr>
        <p:txBody>
          <a:bodyPr>
            <a:normAutofit fontScale="90000" lnSpcReduction="10000"/>
          </a:bodyPr>
          <a:lstStyle/>
          <a:p>
            <a:pPr marL="0" indent="457200" algn="l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Enhanced Voter Engagement: Strategic use of psycholinguistics and implication led to increased voter resonance with campaign messages.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Emotional Connection: Messages structured with cognitive and emotional triggers fostered stronger identification with the candidate.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Effective Message Adaptation: Linguistic flexibility enabled message customization based on audience segments.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Case Study Validation: Macron’s 2017 campaign successfully leveraged these techniques to consolidate support and gain electoral advantage.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Implication in Political Campaigns</a:t>
            </a:r>
            <a:endParaRPr lang="en-US" altLang="en-US" b="1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b="1">
                <a:solidFill>
                  <a:schemeClr val="accent1"/>
                </a:solidFill>
              </a:rPr>
              <a:t> - </a:t>
            </a:r>
            <a:r>
              <a:rPr lang="en-US" altLang="en-US" b="1">
                <a:solidFill>
                  <a:schemeClr val="accent1"/>
                </a:solidFill>
              </a:rPr>
              <a:t>Implication helps avoid direct statements, creating multi-layered messages.</a:t>
            </a:r>
            <a:endParaRPr lang="en-US" altLang="en-US" b="1">
              <a:solidFill>
                <a:schemeClr val="accent1"/>
              </a:solidFill>
            </a:endParaRPr>
          </a:p>
          <a:p>
            <a:endParaRPr lang="en-US" altLang="en-US" b="1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altLang="en-US" b="1">
                <a:solidFill>
                  <a:schemeClr val="accent1"/>
                </a:solidFill>
              </a:rPr>
              <a:t> - </a:t>
            </a:r>
            <a:r>
              <a:rPr lang="en-US" altLang="en-US" b="1">
                <a:solidFill>
                  <a:schemeClr val="accent1"/>
                </a:solidFill>
              </a:rPr>
              <a:t>Allows control over message interpretation by the audience.</a:t>
            </a:r>
            <a:endParaRPr lang="en-US" altLang="en-US" b="1">
              <a:solidFill>
                <a:schemeClr val="accent1"/>
              </a:solidFill>
            </a:endParaRPr>
          </a:p>
          <a:p>
            <a:endParaRPr lang="en-US" altLang="en-US" b="1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altLang="en-US" b="1">
                <a:solidFill>
                  <a:schemeClr val="accent1"/>
                </a:solidFill>
              </a:rPr>
              <a:t> - </a:t>
            </a:r>
            <a:r>
              <a:rPr lang="en-US" altLang="en-US" b="1">
                <a:solidFill>
                  <a:schemeClr val="accent1"/>
                </a:solidFill>
              </a:rPr>
              <a:t>Examples from Macron’s campaign: Emphasis on national unity without specific commitments.</a:t>
            </a:r>
            <a:endParaRPr lang="en-US" altLang="en-US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Psycholinguistics in Politics</a:t>
            </a:r>
            <a:endParaRPr lang="en-US" altLang="en-US" b="1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Certain words and structures trigger emotional reactions.</a:t>
            </a:r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Use of metaphors, rhetorical questions, and repetition.</a:t>
            </a:r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Examples from Macron’s campaign:"</a:t>
            </a: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Forward</a:t>
            </a: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!"</a:t>
            </a:r>
            <a:r>
              <a:rPr lang="ru-RU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“France is you!”, “Together, we will create the future.”</a:t>
            </a:r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Conclusion</a:t>
            </a:r>
            <a:endParaRPr lang="en-US" altLang="en-US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491045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Language is a powerful tool in politics.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Applying psycholinguistics and implication enhances campaign effectiveness.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Macron’s campaign is an example of successful use of these strategies.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4075</Words>
  <Application>WPS Presentation</Application>
  <PresentationFormat>Widescreen</PresentationFormat>
  <Paragraphs>127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Noto Sans</vt:lpstr>
      <vt:lpstr>Yu Gothic UI</vt:lpstr>
      <vt:lpstr>Calibri</vt:lpstr>
      <vt:lpstr>Times New Roman</vt:lpstr>
      <vt:lpstr>Calibri Light</vt:lpstr>
      <vt:lpstr>Microsoft YaHei</vt:lpstr>
      <vt:lpstr>Arial Unicode MS</vt:lpstr>
      <vt:lpstr>Office Theme</vt:lpstr>
      <vt:lpstr>Second Annual FORTHEM conference:  Innovative Approaches to Addressing Cognitive Impairments: The Synergy of Education, Culture, and Digital Technologies The Synergy of Education, Culture, and Digital Technologies</vt:lpstr>
      <vt:lpstr>PowerPoint 演示文稿</vt:lpstr>
      <vt:lpstr>Background</vt:lpstr>
      <vt:lpstr>Aim</vt:lpstr>
      <vt:lpstr>Methods</vt:lpstr>
      <vt:lpstr>Results</vt:lpstr>
      <vt:lpstr>PowerPoint 演示文稿</vt:lpstr>
      <vt:lpstr>PowerPoint 演示文稿</vt:lpstr>
      <vt:lpstr>Conclusion</vt:lpstr>
      <vt:lpstr> Future Prospects</vt:lpstr>
      <vt:lpstr>Acknowledgements</vt:lpstr>
      <vt:lpstr>   Thank you for your  attantion!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galina</cp:lastModifiedBy>
  <cp:revision>11</cp:revision>
  <dcterms:created xsi:type="dcterms:W3CDTF">2023-10-05T05:13:00Z</dcterms:created>
  <dcterms:modified xsi:type="dcterms:W3CDTF">2025-01-31T09:03:24Z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6B4E648ADE004BEFA61EC96B39846009_13</vt:lpwstr>
  </property>
  <property fmtid="{D5CDD505-2E9C-101B-9397-08002B2CF9AE}" pid="3" name="KSOProductBuildVer">
    <vt:lpwstr>1033-12.2.0.19805</vt:lpwstr>
  </property>
</Properties>
</file>