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9" r:id="rId4"/>
    <p:sldId id="268" r:id="rId5"/>
    <p:sldId id="278" r:id="rId6"/>
    <p:sldId id="275" r:id="rId7"/>
    <p:sldId id="277" r:id="rId8"/>
    <p:sldId id="276" r:id="rId9"/>
    <p:sldId id="286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264-8DA7-44C3-87B1-23D968C8B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3143-B111-4E06-9263-F351D9ECF27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635" y="283845"/>
            <a:ext cx="12193270" cy="5262245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blue dots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34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62940"/>
            <a:ext cx="6819900" cy="3679190"/>
          </a:xfrm>
          <a:solidFill>
            <a:srgbClr val="2DB2BB"/>
          </a:solidFill>
        </p:spPr>
        <p:txBody>
          <a:bodyPr>
            <a:normAutofit/>
          </a:bodyPr>
          <a:lstStyle/>
          <a:p>
            <a:pPr algn="l"/>
            <a:r>
              <a:rPr lang="en-US" sz="3555" b="1" dirty="0">
                <a:solidFill>
                  <a:schemeClr val="accent1">
                    <a:lumMod val="50000"/>
                  </a:schemeClr>
                </a:solidFill>
                <a:effectLst/>
                <a:latin typeface="Noto Sans" panose="020B0502040504090204" pitchFamily="34" charset="0"/>
                <a:ea typeface="Calibri" panose="020F0502020204030204" pitchFamily="34" charset="0"/>
                <a:cs typeface="Noto Sans" panose="020B0502040504090204" pitchFamily="34" charset="0"/>
                <a:sym typeface="+mn-ea"/>
              </a:rPr>
              <a:t>Second Annual FORTHEM conference:</a:t>
            </a:r>
            <a:br>
              <a:rPr lang="en-US" sz="3555" b="1" dirty="0">
                <a:effectLst/>
                <a:latin typeface="Noto Sans" panose="020B0502040504090204" pitchFamily="34" charset="0"/>
                <a:ea typeface="Calibri" panose="020F0502020204030204" pitchFamily="34" charset="0"/>
                <a:cs typeface="Noto Sans" panose="020B0502040504090204" pitchFamily="34" charset="0"/>
                <a:sym typeface="+mn-ea"/>
              </a:rPr>
            </a:br>
            <a:br>
              <a:rPr lang="en-US" altLang="en-US" sz="3555" b="1" dirty="0">
                <a:solidFill>
                  <a:schemeClr val="bg1"/>
                </a:solidFill>
              </a:rPr>
            </a:br>
            <a:r>
              <a:rPr lang="en-US" altLang="en-US" sz="3555" b="1" dirty="0">
                <a:solidFill>
                  <a:schemeClr val="bg1"/>
                </a:solidFill>
              </a:rPr>
              <a:t>Art and Aesthetics as Critical Infrastructure in an Uncertain World</a:t>
            </a:r>
            <a:br>
              <a:rPr lang="en-US" altLang="en-US" sz="3555" b="1" dirty="0">
                <a:solidFill>
                  <a:schemeClr val="bg1"/>
                </a:solidFill>
              </a:rPr>
            </a:br>
            <a:endParaRPr lang="en-US" altLang="en-US" sz="3110" b="1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8650" y="4628515"/>
            <a:ext cx="8392795" cy="44577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dirty="0">
                <a:solidFill>
                  <a:schemeClr val="bg1"/>
                </a:solidFill>
              </a:rPr>
              <a:t>Mykhailenko Halyna, Poltava State Agrarian University, Poltava, Ukraine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Text Box 2"/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8188721" y="5655295"/>
            <a:ext cx="3566160" cy="12091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Noto Sans" panose="020B0502040504090204" pitchFamily="34" charset="0"/>
                <a:ea typeface="Calibri" panose="020F0502020204030204" pitchFamily="34" charset="0"/>
                <a:cs typeface="Noto Sans" panose="020B0502040504090204" pitchFamily="34" charset="0"/>
              </a:rPr>
              <a:t>Second Annual FORTHEM conference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2DB2BB"/>
                </a:solidFill>
                <a:effectLst/>
                <a:latin typeface="Noto Sans" panose="020B0502040504090204" pitchFamily="34" charset="0"/>
                <a:ea typeface="Calibri" panose="020F0502020204030204" pitchFamily="34" charset="0"/>
                <a:cs typeface="Noto Sans" panose="020B0502040504090204" pitchFamily="34" charset="0"/>
              </a:rPr>
              <a:t>FORTHEM – Connecting Worlds of Science and Society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lv-LV" sz="1400" b="1" i="1" dirty="0">
                <a:effectLst/>
                <a:latin typeface="Noto Sans" panose="020B0502040504090204" pitchFamily="34" charset="0"/>
                <a:ea typeface="Calibri" panose="020F0502020204030204" pitchFamily="34" charset="0"/>
                <a:cs typeface="Noto Sans" panose="020B0502040504090204" pitchFamily="34" charset="0"/>
              </a:rPr>
              <a:t>January 29-31, 2025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map of europe with black dots&#10;&#10;Description automatically generated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9" name="Rectangle: Rounded Corners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/>
          <p:cNvPicPr/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30530"/>
            <a:ext cx="10515600" cy="1557655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Background</a:t>
            </a:r>
            <a:endParaRPr lang="en-US" altLang="en-US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7865"/>
            <a:ext cx="10515600" cy="5651500"/>
          </a:xfrm>
        </p:spPr>
        <p:txBody>
          <a:bodyPr>
            <a:normAutofit/>
          </a:bodyPr>
          <a:lstStyle/>
          <a:p>
            <a:pPr marL="0" indent="457200" algn="ctr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The modern world faces several global challenges: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Conflicts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Climate change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Economic instability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Cultural polarization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ctr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In this context, art and aesthetics play a vital role: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Preserving cultural heritage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Addressing social, economic, and emotional issues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Supporting emotional recovery and societal stability during times of crisis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/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/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/>
          <p:cNvPicPr/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Aim</a:t>
            </a:r>
            <a:endParaRPr lang="en-US" altLang="en-US" b="1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5395"/>
            <a:ext cx="10515600" cy="4921885"/>
          </a:xfrm>
        </p:spPr>
        <p:txBody>
          <a:bodyPr>
            <a:normAutofit lnSpcReduction="20000"/>
          </a:bodyPr>
          <a:lstStyle/>
          <a:p>
            <a:pPr marL="0" indent="457200">
              <a:buNone/>
            </a:pPr>
            <a:endParaRPr lang="ru-RU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To explore the role of art in overcoming social and emotional challenges during instability.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   - Art’s role in restoring social bonds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   - Supporting the spiritual and cultural development of society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   - Aiding in crisis adaptation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   -</a:t>
            </a:r>
            <a:r>
              <a:rPr lang="ru-RU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Reflecting instability and overcoming it through creative approaches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/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/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/>
          <p:cNvPicPr/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Methods</a:t>
            </a:r>
            <a:endParaRPr lang="en-US" altLang="en-US" b="1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6825"/>
            <a:ext cx="10515600" cy="4910455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endParaRPr lang="ru-RU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Survey of 20 students from Yednist` group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Focused on art’s role in overcoming stress, trauma, and emotional recovery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Participants viewed a presentation on cultural heritage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Discussion on art’s recovery potential in times of crisis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>
              <a:buNone/>
            </a:pPr>
            <a:r>
              <a:rPr lang="ru-RU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Feedback from participants was provided through a </a:t>
            </a:r>
            <a:r>
              <a:rPr lang="ru-RU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questionnaire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/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/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/>
          <p:cNvPicPr/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Results</a:t>
            </a:r>
            <a:endParaRPr lang="en-US" altLang="en-US" b="1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953135"/>
            <a:ext cx="10515600" cy="5072380"/>
          </a:xfrm>
        </p:spPr>
        <p:txBody>
          <a:bodyPr>
            <a:normAutofit lnSpcReduction="10000"/>
          </a:bodyPr>
          <a:lstStyle/>
          <a:p>
            <a:pPr marL="0" indent="457200" algn="l">
              <a:buNone/>
            </a:pP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l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90% of participants found art effective for overcoming traumatic experiences: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l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Enhances emotional resilience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l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Improves psycho-emotional well-being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l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- Shifts perception of the world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l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- Visual and creative approaches helped overcome social barriers and trauma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l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10% of participants with less engagement in art: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l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 Found emotional recovery through interaction with pets or loved ones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/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/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/>
          <p:cNvPicPr/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Conclusion</a:t>
            </a:r>
            <a:endParaRPr lang="en-US" altLang="en-US" b="1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6825"/>
            <a:ext cx="10515600" cy="491045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Key Insights: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   - Art and aesthetics are critical infrastructure in strengthening societal resilience during times of uncertainty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   - Art helps overcome personal trauma, reinforce social connections, and restore public order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   - Potential for integrating art-based approaches into government programs aimed at social and cultural stability in crises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/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/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/>
          <p:cNvPicPr/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8845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Future Prospects</a:t>
            </a:r>
            <a:endParaRPr lang="en-US" altLang="en-US" b="1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9040"/>
            <a:ext cx="10515600" cy="4968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Integration into Government Programs: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Art-based approaches could be included in national or international initiatives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Educational Initiatives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Cultural Diplomacy  as platforms for dialogue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Investigating long-term effects of art on community resilience and individual recovery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Creating interdisciplinary programs aimed at mental health recovery through art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 Promoting cross-sectoral cooperation between cultural, social, and governmental organizations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/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/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Acknowledgements</a:t>
            </a:r>
            <a:endParaRPr lang="en-US" altLang="en-US" b="1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4460"/>
            <a:ext cx="10515600" cy="4782820"/>
          </a:xfrm>
        </p:spPr>
        <p:txBody>
          <a:bodyPr/>
          <a:p>
            <a:pPr marL="0" indent="0">
              <a:buNone/>
            </a:pPr>
            <a:r>
              <a:rPr lang="ru-RU" altLang="en-US"/>
              <a:t>  </a:t>
            </a:r>
            <a:endParaRPr lang="ru-RU" altLang="en-US"/>
          </a:p>
          <a:p>
            <a:pPr marL="0" indent="0">
              <a:buNone/>
            </a:pPr>
            <a:r>
              <a:rPr lang="en-US" altLang="en-US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Special thanks to Yednist’ Group (participants) for their support</a:t>
            </a:r>
            <a:endParaRPr lang="en-US" altLang="en-US" b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US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altLang="en-US" b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US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No conflicts of interest</a:t>
            </a:r>
            <a:endParaRPr lang="en-US" altLang="en-US" b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US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altLang="en-US" b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US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The project was carried out as part of educational initiatives, with no external funding</a:t>
            </a:r>
            <a:endParaRPr lang="en-US" altLang="en-US" b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altLang="en-US" b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/>
          <p:cNvPicPr/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93065"/>
            <a:ext cx="12192000" cy="5262245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  </a:t>
            </a:r>
            <a:r>
              <a:rPr lang="lv-LV" b="1" dirty="0">
                <a:solidFill>
                  <a:schemeClr val="bg1"/>
                </a:solidFill>
                <a:sym typeface="+mn-ea"/>
              </a:rPr>
              <a:t>Thank you</a:t>
            </a:r>
            <a:r>
              <a:rPr lang="en-US" altLang="lv-LV" b="1" dirty="0">
                <a:solidFill>
                  <a:schemeClr val="bg1"/>
                </a:solidFill>
                <a:sym typeface="+mn-ea"/>
              </a:rPr>
              <a:t> for your  attantion!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If you are interested contact 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3716020" y="2185035"/>
            <a:ext cx="7084695" cy="2716530"/>
          </a:xfrm>
          <a:prstGeom prst="rect">
            <a:avLst/>
          </a:prstGeom>
          <a:solidFill>
            <a:srgbClr val="2DB2BB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altLang="lv-LV" sz="6000" b="1" dirty="0">
              <a:solidFill>
                <a:schemeClr val="bg1"/>
              </a:solidFill>
            </a:endParaRPr>
          </a:p>
          <a:p>
            <a:pPr algn="r"/>
            <a:r>
              <a:rPr lang="en-US" altLang="lv-LV" sz="3430" b="1" dirty="0">
                <a:solidFill>
                  <a:schemeClr val="bg1"/>
                </a:solidFill>
              </a:rPr>
              <a:t>Halyna Mykhailenko</a:t>
            </a:r>
            <a:endParaRPr lang="en-US" altLang="lv-LV" sz="3430" b="1" dirty="0">
              <a:solidFill>
                <a:schemeClr val="bg1"/>
              </a:solidFill>
            </a:endParaRPr>
          </a:p>
          <a:p>
            <a:pPr algn="r"/>
            <a:r>
              <a:rPr lang="en-US" altLang="en-US" sz="3430" b="1" dirty="0">
                <a:solidFill>
                  <a:schemeClr val="bg1"/>
                </a:solidFill>
              </a:rPr>
              <a:t>galinaresetnikova2@gmail.com</a:t>
            </a:r>
            <a:endParaRPr lang="en-US" altLang="en-US" sz="3430" b="1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1" name="Text Box 2"/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 descr="A map of europe with black dots&#10;&#10;Description automatically generated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3" name="Rectangle: Rounded Corners 12"/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/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3475</Words>
  <Application>WPS Presentation</Application>
  <PresentationFormat>Widescreen</PresentationFormat>
  <Paragraphs>111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SimSun</vt:lpstr>
      <vt:lpstr>Wingdings</vt:lpstr>
      <vt:lpstr>Noto Sans</vt:lpstr>
      <vt:lpstr>Yu Gothic UI</vt:lpstr>
      <vt:lpstr>Calibri</vt:lpstr>
      <vt:lpstr>Calibri Light</vt:lpstr>
      <vt:lpstr>Microsoft YaHei</vt:lpstr>
      <vt:lpstr>Arial Unicode MS</vt:lpstr>
      <vt:lpstr>Times New Roman</vt:lpstr>
      <vt:lpstr>Office Theme</vt:lpstr>
      <vt:lpstr>Title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Agnese Rusakova</dc:creator>
  <cp:lastModifiedBy>galina</cp:lastModifiedBy>
  <cp:revision>9</cp:revision>
  <dcterms:created xsi:type="dcterms:W3CDTF">2023-10-05T05:13:00Z</dcterms:created>
  <dcterms:modified xsi:type="dcterms:W3CDTF">2025-01-29T15:40:12Z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D7F27D2AF5874D7D9F8CF9B9DBDF4ACE_13</vt:lpwstr>
  </property>
  <property fmtid="{D5CDD505-2E9C-101B-9397-08002B2CF9AE}" pid="3" name="KSOProductBuildVer">
    <vt:lpwstr>1033-12.2.0.19805</vt:lpwstr>
  </property>
</Properties>
</file>