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TT Rounds Condensed Bold" charset="1" panose="02000806030000020003"/>
      <p:regular r:id="rId25"/>
    </p:embeddedFont>
    <p:embeddedFont>
      <p:font typeface="TT Rounds Condensed" charset="1" panose="02000506030000020003"/>
      <p:regular r:id="rId26"/>
    </p:embeddedFont>
    <p:embeddedFont>
      <p:font typeface="Noto Sans Bold" charset="1" panose="020B0802040504020204"/>
      <p:regular r:id="rId27"/>
    </p:embeddedFont>
    <p:embeddedFont>
      <p:font typeface="Noto Sans Bold Italics" charset="1" panose="020B0802040504090204"/>
      <p:regular r:id="rId28"/>
    </p:embeddedFont>
    <p:embeddedFont>
      <p:font typeface="DM Sans Bold" charset="1" panose="00000000000000000000"/>
      <p:regular r:id="rId29"/>
    </p:embeddedFont>
    <p:embeddedFont>
      <p:font typeface="DM Sans Italics" charset="1" panose="000000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https://wiadomosci.onet.pl/opole/opolskie-dwujezyczne-tablice-w-16-gminach/kxfpxrl"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https://www.polonica.cz" TargetMode="External" Type="http://schemas.openxmlformats.org/officeDocument/2006/relationships/hyperlink"/><Relationship Id="rId7"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8.png" Type="http://schemas.openxmlformats.org/officeDocument/2006/relationships/image"/><Relationship Id="rId5" Target="https://www.polonica.cz"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28211" y="425908"/>
            <a:ext cx="18730210" cy="7893633"/>
            <a:chOff x="0" y="0"/>
            <a:chExt cx="24973614" cy="10524844"/>
          </a:xfrm>
        </p:grpSpPr>
        <p:sp>
          <p:nvSpPr>
            <p:cNvPr name="Freeform 3" id="3"/>
            <p:cNvSpPr/>
            <p:nvPr/>
          </p:nvSpPr>
          <p:spPr>
            <a:xfrm flipH="false" flipV="false" rot="0">
              <a:off x="0" y="0"/>
              <a:ext cx="24973535" cy="10524871"/>
            </a:xfrm>
            <a:custGeom>
              <a:avLst/>
              <a:gdLst/>
              <a:ahLst/>
              <a:cxnLst/>
              <a:rect r="r" b="b" t="t" l="l"/>
              <a:pathLst>
                <a:path h="10524871" w="24973535">
                  <a:moveTo>
                    <a:pt x="0" y="1754124"/>
                  </a:moveTo>
                  <a:cubicBezTo>
                    <a:pt x="0" y="785368"/>
                    <a:pt x="785368" y="0"/>
                    <a:pt x="1754124" y="0"/>
                  </a:cubicBezTo>
                  <a:lnTo>
                    <a:pt x="23219411" y="0"/>
                  </a:lnTo>
                  <a:cubicBezTo>
                    <a:pt x="24188167" y="0"/>
                    <a:pt x="24973535" y="785368"/>
                    <a:pt x="24973535" y="1754124"/>
                  </a:cubicBezTo>
                  <a:lnTo>
                    <a:pt x="24973535" y="8770620"/>
                  </a:lnTo>
                  <a:cubicBezTo>
                    <a:pt x="24973535" y="9739376"/>
                    <a:pt x="24188167" y="10524744"/>
                    <a:pt x="23219411" y="10524744"/>
                  </a:cubicBezTo>
                  <a:lnTo>
                    <a:pt x="1754124" y="10524744"/>
                  </a:lnTo>
                  <a:cubicBezTo>
                    <a:pt x="785368" y="10524871"/>
                    <a:pt x="0" y="9739503"/>
                    <a:pt x="0" y="8770620"/>
                  </a:cubicBezTo>
                  <a:close/>
                </a:path>
              </a:pathLst>
            </a:custGeom>
            <a:solidFill>
              <a:srgbClr val="2DB2BB"/>
            </a:solidFill>
          </p:spPr>
        </p:sp>
      </p:grpSp>
      <p:sp>
        <p:nvSpPr>
          <p:cNvPr name="Freeform 4" id="4"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5" id="5"/>
          <p:cNvGrpSpPr/>
          <p:nvPr/>
        </p:nvGrpSpPr>
        <p:grpSpPr>
          <a:xfrm rot="0">
            <a:off x="186615" y="1626420"/>
            <a:ext cx="15815385" cy="5108334"/>
            <a:chOff x="0" y="0"/>
            <a:chExt cx="21087180" cy="6811112"/>
          </a:xfrm>
        </p:grpSpPr>
        <p:sp>
          <p:nvSpPr>
            <p:cNvPr name="Freeform 6" id="6"/>
            <p:cNvSpPr/>
            <p:nvPr/>
          </p:nvSpPr>
          <p:spPr>
            <a:xfrm flipH="false" flipV="false" rot="0">
              <a:off x="0" y="0"/>
              <a:ext cx="21087181" cy="6811009"/>
            </a:xfrm>
            <a:custGeom>
              <a:avLst/>
              <a:gdLst/>
              <a:ahLst/>
              <a:cxnLst/>
              <a:rect r="r" b="b" t="t" l="l"/>
              <a:pathLst>
                <a:path h="6811009" w="21087181">
                  <a:moveTo>
                    <a:pt x="0" y="0"/>
                  </a:moveTo>
                  <a:lnTo>
                    <a:pt x="21087181" y="0"/>
                  </a:lnTo>
                  <a:lnTo>
                    <a:pt x="21087181" y="6811009"/>
                  </a:lnTo>
                  <a:lnTo>
                    <a:pt x="0" y="6811009"/>
                  </a:lnTo>
                  <a:close/>
                </a:path>
              </a:pathLst>
            </a:custGeom>
            <a:solidFill>
              <a:srgbClr val="2DB2BB"/>
            </a:solidFill>
          </p:spPr>
        </p:sp>
        <p:sp>
          <p:nvSpPr>
            <p:cNvPr name="TextBox 7" id="7"/>
            <p:cNvSpPr txBox="true"/>
            <p:nvPr/>
          </p:nvSpPr>
          <p:spPr>
            <a:xfrm>
              <a:off x="0" y="85725"/>
              <a:ext cx="21087180" cy="6725387"/>
            </a:xfrm>
            <a:prstGeom prst="rect">
              <a:avLst/>
            </a:prstGeom>
          </p:spPr>
          <p:txBody>
            <a:bodyPr anchor="b" rtlCol="false" tIns="50800" lIns="50800" bIns="50800" rIns="50800"/>
            <a:lstStyle/>
            <a:p>
              <a:pPr algn="l">
                <a:lnSpc>
                  <a:spcPts val="8856"/>
                </a:lnSpc>
              </a:pPr>
              <a:r>
                <a:rPr lang="en-US" sz="8200" spc="-49" b="true">
                  <a:solidFill>
                    <a:srgbClr val="FFFFFF"/>
                  </a:solidFill>
                  <a:latin typeface="TT Rounds Condensed Bold"/>
                  <a:ea typeface="TT Rounds Condensed Bold"/>
                  <a:cs typeface="TT Rounds Condensed Bold"/>
                  <a:sym typeface="TT Rounds Condensed Bold"/>
                </a:rPr>
                <a:t>Comparative analysis of the regional identities formation through minority organizations: </a:t>
              </a:r>
            </a:p>
            <a:p>
              <a:pPr algn="l">
                <a:lnSpc>
                  <a:spcPts val="8856"/>
                </a:lnSpc>
              </a:pPr>
              <a:r>
                <a:rPr lang="en-US" b="true" sz="8200" spc="-49">
                  <a:solidFill>
                    <a:srgbClr val="FFFFFF"/>
                  </a:solidFill>
                  <a:latin typeface="TT Rounds Condensed Bold"/>
                  <a:ea typeface="TT Rounds Condensed Bold"/>
                  <a:cs typeface="TT Rounds Condensed Bold"/>
                  <a:sym typeface="TT Rounds Condensed Bold"/>
                </a:rPr>
                <a:t>cross-border features and belonging</a:t>
              </a:r>
            </a:p>
          </p:txBody>
        </p:sp>
      </p:grpSp>
      <p:grpSp>
        <p:nvGrpSpPr>
          <p:cNvPr name="Group 8" id="8"/>
          <p:cNvGrpSpPr/>
          <p:nvPr/>
        </p:nvGrpSpPr>
        <p:grpSpPr>
          <a:xfrm rot="0">
            <a:off x="8662690" y="6868353"/>
            <a:ext cx="8169639" cy="721233"/>
            <a:chOff x="0" y="0"/>
            <a:chExt cx="10892852" cy="961644"/>
          </a:xfrm>
        </p:grpSpPr>
        <p:sp>
          <p:nvSpPr>
            <p:cNvPr name="Freeform 9" id="9"/>
            <p:cNvSpPr/>
            <p:nvPr/>
          </p:nvSpPr>
          <p:spPr>
            <a:xfrm flipH="false" flipV="false" rot="0">
              <a:off x="0" y="0"/>
              <a:ext cx="10892852" cy="961644"/>
            </a:xfrm>
            <a:custGeom>
              <a:avLst/>
              <a:gdLst/>
              <a:ahLst/>
              <a:cxnLst/>
              <a:rect r="r" b="b" t="t" l="l"/>
              <a:pathLst>
                <a:path h="961644" w="10892852">
                  <a:moveTo>
                    <a:pt x="0" y="0"/>
                  </a:moveTo>
                  <a:lnTo>
                    <a:pt x="10892852" y="0"/>
                  </a:lnTo>
                  <a:lnTo>
                    <a:pt x="10892852" y="961644"/>
                  </a:lnTo>
                  <a:lnTo>
                    <a:pt x="0" y="961644"/>
                  </a:lnTo>
                  <a:close/>
                </a:path>
              </a:pathLst>
            </a:custGeom>
            <a:solidFill>
              <a:srgbClr val="000000">
                <a:alpha val="0"/>
              </a:srgbClr>
            </a:solidFill>
          </p:spPr>
        </p:sp>
        <p:sp>
          <p:nvSpPr>
            <p:cNvPr name="TextBox 10" id="10"/>
            <p:cNvSpPr txBox="true"/>
            <p:nvPr/>
          </p:nvSpPr>
          <p:spPr>
            <a:xfrm>
              <a:off x="0" y="47625"/>
              <a:ext cx="10892852" cy="914019"/>
            </a:xfrm>
            <a:prstGeom prst="rect">
              <a:avLst/>
            </a:prstGeom>
          </p:spPr>
          <p:txBody>
            <a:bodyPr anchor="t" rtlCol="false" tIns="0" lIns="0" bIns="0" rIns="0"/>
            <a:lstStyle/>
            <a:p>
              <a:pPr algn="l">
                <a:lnSpc>
                  <a:spcPts val="3888"/>
                </a:lnSpc>
              </a:pPr>
              <a:r>
                <a:rPr lang="en-US" sz="3600" spc="33">
                  <a:solidFill>
                    <a:srgbClr val="FFFFFF"/>
                  </a:solidFill>
                  <a:latin typeface="TT Rounds Condensed"/>
                  <a:ea typeface="TT Rounds Condensed"/>
                  <a:cs typeface="TT Rounds Condensed"/>
                  <a:sym typeface="TT Rounds Condensed"/>
                </a:rPr>
                <a:t>Khrystyna Shelvakh</a:t>
              </a:r>
              <a:r>
                <a:rPr lang="en-US" sz="3600" spc="33">
                  <a:solidFill>
                    <a:srgbClr val="FFFFFF"/>
                  </a:solidFill>
                  <a:latin typeface="TT Rounds Condensed"/>
                  <a:ea typeface="TT Rounds Condensed"/>
                  <a:cs typeface="TT Rounds Condensed"/>
                  <a:sym typeface="TT Rounds Condensed"/>
                </a:rPr>
                <a:t>, PhD Candidate</a:t>
              </a:r>
            </a:p>
          </p:txBody>
        </p:sp>
      </p:grpSp>
      <p:grpSp>
        <p:nvGrpSpPr>
          <p:cNvPr name="Group 11" id="11"/>
          <p:cNvGrpSpPr/>
          <p:nvPr/>
        </p:nvGrpSpPr>
        <p:grpSpPr>
          <a:xfrm rot="0">
            <a:off x="12283082" y="8482942"/>
            <a:ext cx="5349240" cy="1813671"/>
            <a:chOff x="0" y="0"/>
            <a:chExt cx="7132320" cy="2418228"/>
          </a:xfrm>
        </p:grpSpPr>
        <p:sp>
          <p:nvSpPr>
            <p:cNvPr name="Freeform 12" id="12"/>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13" id="13"/>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14" id="14"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15" id="15"/>
          <p:cNvGrpSpPr/>
          <p:nvPr/>
        </p:nvGrpSpPr>
        <p:grpSpPr>
          <a:xfrm rot="0">
            <a:off x="-19050" y="9151496"/>
            <a:ext cx="8681740" cy="372318"/>
            <a:chOff x="0" y="0"/>
            <a:chExt cx="11575654" cy="496424"/>
          </a:xfrm>
        </p:grpSpPr>
        <p:sp>
          <p:nvSpPr>
            <p:cNvPr name="Freeform 16" id="16"/>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17" id="17"/>
          <p:cNvGrpSpPr/>
          <p:nvPr/>
        </p:nvGrpSpPr>
        <p:grpSpPr>
          <a:xfrm rot="0">
            <a:off x="17754633" y="9151496"/>
            <a:ext cx="590252" cy="381077"/>
            <a:chOff x="0" y="0"/>
            <a:chExt cx="787002" cy="508102"/>
          </a:xfrm>
        </p:grpSpPr>
        <p:sp>
          <p:nvSpPr>
            <p:cNvPr name="Freeform 18" id="18"/>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grpSp>
        <p:nvGrpSpPr>
          <p:cNvPr name="Group 19" id="19"/>
          <p:cNvGrpSpPr/>
          <p:nvPr/>
        </p:nvGrpSpPr>
        <p:grpSpPr>
          <a:xfrm rot="0">
            <a:off x="8662691" y="7455987"/>
            <a:ext cx="8169639" cy="721233"/>
            <a:chOff x="0" y="0"/>
            <a:chExt cx="10892852" cy="961644"/>
          </a:xfrm>
        </p:grpSpPr>
        <p:sp>
          <p:nvSpPr>
            <p:cNvPr name="Freeform 20" id="20"/>
            <p:cNvSpPr/>
            <p:nvPr/>
          </p:nvSpPr>
          <p:spPr>
            <a:xfrm flipH="false" flipV="false" rot="0">
              <a:off x="0" y="0"/>
              <a:ext cx="10892852" cy="961644"/>
            </a:xfrm>
            <a:custGeom>
              <a:avLst/>
              <a:gdLst/>
              <a:ahLst/>
              <a:cxnLst/>
              <a:rect r="r" b="b" t="t" l="l"/>
              <a:pathLst>
                <a:path h="961644" w="10892852">
                  <a:moveTo>
                    <a:pt x="0" y="0"/>
                  </a:moveTo>
                  <a:lnTo>
                    <a:pt x="10892852" y="0"/>
                  </a:lnTo>
                  <a:lnTo>
                    <a:pt x="10892852" y="961644"/>
                  </a:lnTo>
                  <a:lnTo>
                    <a:pt x="0" y="961644"/>
                  </a:lnTo>
                  <a:close/>
                </a:path>
              </a:pathLst>
            </a:custGeom>
            <a:solidFill>
              <a:srgbClr val="000000">
                <a:alpha val="0"/>
              </a:srgbClr>
            </a:solidFill>
          </p:spPr>
        </p:sp>
        <p:sp>
          <p:nvSpPr>
            <p:cNvPr name="TextBox 21" id="21"/>
            <p:cNvSpPr txBox="true"/>
            <p:nvPr/>
          </p:nvSpPr>
          <p:spPr>
            <a:xfrm>
              <a:off x="0" y="47625"/>
              <a:ext cx="10892852" cy="914019"/>
            </a:xfrm>
            <a:prstGeom prst="rect">
              <a:avLst/>
            </a:prstGeom>
          </p:spPr>
          <p:txBody>
            <a:bodyPr anchor="t" rtlCol="false" tIns="0" lIns="0" bIns="0" rIns="0"/>
            <a:lstStyle/>
            <a:p>
              <a:pPr algn="l">
                <a:lnSpc>
                  <a:spcPts val="3888"/>
                </a:lnSpc>
              </a:pPr>
              <a:r>
                <a:rPr lang="en-US" sz="3600" spc="33">
                  <a:solidFill>
                    <a:srgbClr val="FFFFFF"/>
                  </a:solidFill>
                  <a:latin typeface="TT Rounds Condensed"/>
                  <a:ea typeface="TT Rounds Condensed"/>
                  <a:cs typeface="TT Rounds Condensed"/>
                  <a:sym typeface="TT Rounds Condensed"/>
                </a:rPr>
                <a:t>Opole University</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518654" y="-3396275"/>
            <a:ext cx="16436715" cy="15714495"/>
          </a:xfrm>
          <a:custGeom>
            <a:avLst/>
            <a:gdLst/>
            <a:ahLst/>
            <a:cxnLst/>
            <a:rect r="r" b="b" t="t" l="l"/>
            <a:pathLst>
              <a:path h="15714495" w="16436715">
                <a:moveTo>
                  <a:pt x="0" y="0"/>
                </a:moveTo>
                <a:lnTo>
                  <a:pt x="16436715" y="0"/>
                </a:lnTo>
                <a:lnTo>
                  <a:pt x="16436715"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028700" y="1095375"/>
            <a:ext cx="14974761" cy="1582317"/>
          </a:xfrm>
          <a:prstGeom prst="rect">
            <a:avLst/>
          </a:prstGeom>
        </p:spPr>
        <p:txBody>
          <a:bodyPr anchor="t" rtlCol="false" tIns="0" lIns="0" bIns="0" rIns="0">
            <a:spAutoFit/>
          </a:bodyPr>
          <a:lstStyle/>
          <a:p>
            <a:pPr algn="l">
              <a:lnSpc>
                <a:spcPts val="6157"/>
              </a:lnSpc>
            </a:pPr>
            <a:r>
              <a:rPr lang="en-US" sz="5701" spc="51" b="true">
                <a:solidFill>
                  <a:srgbClr val="2DB2BB"/>
                </a:solidFill>
                <a:latin typeface="TT Rounds Condensed Bold"/>
                <a:ea typeface="TT Rounds Condensed Bold"/>
                <a:cs typeface="TT Rounds Condensed Bold"/>
                <a:sym typeface="TT Rounds Condensed Bold"/>
              </a:rPr>
              <a:t>Focus Area</a:t>
            </a:r>
          </a:p>
          <a:p>
            <a:pPr algn="l">
              <a:lnSpc>
                <a:spcPts val="6157"/>
              </a:lnSpc>
            </a:pPr>
          </a:p>
        </p:txBody>
      </p:sp>
      <p:sp>
        <p:nvSpPr>
          <p:cNvPr name="TextBox 12" id="12"/>
          <p:cNvSpPr txBox="true"/>
          <p:nvPr/>
        </p:nvSpPr>
        <p:spPr>
          <a:xfrm rot="0">
            <a:off x="4892415" y="6947155"/>
            <a:ext cx="10065286" cy="1535787"/>
          </a:xfrm>
          <a:prstGeom prst="rect">
            <a:avLst/>
          </a:prstGeom>
        </p:spPr>
        <p:txBody>
          <a:bodyPr anchor="t" rtlCol="false" tIns="0" lIns="0" bIns="0" rIns="0">
            <a:spAutoFit/>
          </a:bodyPr>
          <a:lstStyle/>
          <a:p>
            <a:pPr algn="just" marL="713487" indent="-356743" lvl="1">
              <a:lnSpc>
                <a:spcPts val="4097"/>
              </a:lnSpc>
              <a:buFont typeface="Arial"/>
              <a:buChar char="•"/>
            </a:pPr>
            <a:r>
              <a:rPr lang="en-US" b="true" sz="3304">
                <a:solidFill>
                  <a:srgbClr val="2DB2BB"/>
                </a:solidFill>
                <a:latin typeface="TT Rounds Condensed Bold"/>
                <a:ea typeface="TT Rounds Condensed Bold"/>
                <a:cs typeface="TT Rounds Condensed Bold"/>
                <a:sym typeface="TT Rounds Condensed Bold"/>
              </a:rPr>
              <a:t>Popularizes Polish cultures and traditions in Western Ukraine and support ethnic Poles in its territory;</a:t>
            </a:r>
          </a:p>
          <a:p>
            <a:pPr algn="just" marL="713487" indent="-356743" lvl="1">
              <a:lnSpc>
                <a:spcPts val="4097"/>
              </a:lnSpc>
              <a:buFont typeface="Arial"/>
              <a:buChar char="•"/>
            </a:pPr>
            <a:r>
              <a:rPr lang="en-US" sz="3304">
                <a:solidFill>
                  <a:srgbClr val="2DB2BB"/>
                </a:solidFill>
                <a:latin typeface="TT Rounds Condensed"/>
                <a:ea typeface="TT Rounds Condensed"/>
                <a:cs typeface="TT Rounds Condensed"/>
                <a:sym typeface="TT Rounds Condensed"/>
              </a:rPr>
              <a:t>Officially established on </a:t>
            </a:r>
            <a:r>
              <a:rPr lang="en-US" b="true" sz="3304">
                <a:solidFill>
                  <a:srgbClr val="2DB2BB"/>
                </a:solidFill>
                <a:latin typeface="TT Rounds Condensed Bold"/>
                <a:ea typeface="TT Rounds Condensed Bold"/>
                <a:cs typeface="TT Rounds Condensed Bold"/>
                <a:sym typeface="TT Rounds Condensed Bold"/>
              </a:rPr>
              <a:t>2011</a:t>
            </a:r>
            <a:r>
              <a:rPr lang="en-US" sz="3304">
                <a:solidFill>
                  <a:srgbClr val="2DB2BB"/>
                </a:solidFill>
                <a:latin typeface="TT Rounds Condensed"/>
                <a:ea typeface="TT Rounds Condensed"/>
                <a:cs typeface="TT Rounds Condensed"/>
                <a:sym typeface="TT Rounds Condensed"/>
              </a:rPr>
              <a:t>; </a:t>
            </a:r>
          </a:p>
        </p:txBody>
      </p:sp>
      <p:grpSp>
        <p:nvGrpSpPr>
          <p:cNvPr name="Group 13" id="13"/>
          <p:cNvGrpSpPr/>
          <p:nvPr/>
        </p:nvGrpSpPr>
        <p:grpSpPr>
          <a:xfrm rot="0">
            <a:off x="1287921" y="3096121"/>
            <a:ext cx="2796537" cy="2729703"/>
            <a:chOff x="0" y="0"/>
            <a:chExt cx="3728716" cy="3639604"/>
          </a:xfrm>
        </p:grpSpPr>
        <p:sp>
          <p:nvSpPr>
            <p:cNvPr name="Freeform 14" id="14"/>
            <p:cNvSpPr/>
            <p:nvPr/>
          </p:nvSpPr>
          <p:spPr>
            <a:xfrm flipH="false" flipV="false" rot="0">
              <a:off x="0" y="0"/>
              <a:ext cx="3728705" cy="3639631"/>
            </a:xfrm>
            <a:custGeom>
              <a:avLst/>
              <a:gdLst/>
              <a:ahLst/>
              <a:cxnLst/>
              <a:rect r="r" b="b" t="t" l="l"/>
              <a:pathLst>
                <a:path h="3639631" w="3728705">
                  <a:moveTo>
                    <a:pt x="0" y="606595"/>
                  </a:moveTo>
                  <a:cubicBezTo>
                    <a:pt x="0" y="271589"/>
                    <a:pt x="117260" y="0"/>
                    <a:pt x="261902" y="0"/>
                  </a:cubicBezTo>
                  <a:lnTo>
                    <a:pt x="3466803" y="0"/>
                  </a:lnTo>
                  <a:cubicBezTo>
                    <a:pt x="3611444" y="0"/>
                    <a:pt x="3728705" y="271589"/>
                    <a:pt x="3728705" y="606595"/>
                  </a:cubicBezTo>
                  <a:lnTo>
                    <a:pt x="3728705" y="3032974"/>
                  </a:lnTo>
                  <a:cubicBezTo>
                    <a:pt x="3728705" y="3367980"/>
                    <a:pt x="3611444" y="3639569"/>
                    <a:pt x="3466803" y="3639569"/>
                  </a:cubicBezTo>
                  <a:lnTo>
                    <a:pt x="261902" y="3639569"/>
                  </a:lnTo>
                  <a:cubicBezTo>
                    <a:pt x="117260" y="3639631"/>
                    <a:pt x="0" y="3368024"/>
                    <a:pt x="0" y="3032974"/>
                  </a:cubicBezTo>
                  <a:close/>
                </a:path>
              </a:pathLst>
            </a:custGeom>
            <a:solidFill>
              <a:srgbClr val="2DB2BB"/>
            </a:solidFill>
          </p:spPr>
        </p:sp>
      </p:grpSp>
      <p:sp>
        <p:nvSpPr>
          <p:cNvPr name="TextBox 15" id="15"/>
          <p:cNvSpPr txBox="true"/>
          <p:nvPr/>
        </p:nvSpPr>
        <p:spPr>
          <a:xfrm rot="0">
            <a:off x="4984722" y="1669598"/>
            <a:ext cx="11018739" cy="5061352"/>
          </a:xfrm>
          <a:prstGeom prst="rect">
            <a:avLst/>
          </a:prstGeom>
        </p:spPr>
        <p:txBody>
          <a:bodyPr anchor="t" rtlCol="false" tIns="0" lIns="0" bIns="0" rIns="0">
            <a:spAutoFit/>
          </a:bodyPr>
          <a:lstStyle/>
          <a:p>
            <a:pPr algn="just">
              <a:lnSpc>
                <a:spcPts val="4047"/>
              </a:lnSpc>
            </a:pPr>
            <a:r>
              <a:rPr lang="en-US" sz="3646">
                <a:solidFill>
                  <a:srgbClr val="2DB2BB"/>
                </a:solidFill>
                <a:latin typeface="TT Rounds Condensed"/>
                <a:ea typeface="TT Rounds Condensed"/>
                <a:cs typeface="TT Rounds Condensed"/>
                <a:sym typeface="TT Rounds Condensed"/>
              </a:rPr>
              <a:t>Similarly to the previous examples, minorities in Ukraine could openly admit their belonging to civic organizations after the return of democratic government and the </a:t>
            </a:r>
            <a:r>
              <a:rPr lang="en-US" sz="3646" b="true">
                <a:solidFill>
                  <a:srgbClr val="2DB2BB"/>
                </a:solidFill>
                <a:latin typeface="TT Rounds Condensed Bold"/>
                <a:ea typeface="TT Rounds Condensed Bold"/>
                <a:cs typeface="TT Rounds Condensed Bold"/>
                <a:sym typeface="TT Rounds Condensed Bold"/>
              </a:rPr>
              <a:t>country’s independence in 1991</a:t>
            </a:r>
            <a:r>
              <a:rPr lang="en-US" sz="3646">
                <a:solidFill>
                  <a:srgbClr val="2DB2BB"/>
                </a:solidFill>
                <a:latin typeface="TT Rounds Condensed"/>
                <a:ea typeface="TT Rounds Condensed"/>
                <a:cs typeface="TT Rounds Condensed"/>
                <a:sym typeface="TT Rounds Condensed"/>
              </a:rPr>
              <a:t>.</a:t>
            </a:r>
          </a:p>
          <a:p>
            <a:pPr algn="just">
              <a:lnSpc>
                <a:spcPts val="4047"/>
              </a:lnSpc>
            </a:pPr>
          </a:p>
          <a:p>
            <a:pPr algn="just">
              <a:lnSpc>
                <a:spcPts val="4047"/>
              </a:lnSpc>
            </a:pPr>
            <a:r>
              <a:rPr lang="en-US" sz="3646">
                <a:solidFill>
                  <a:srgbClr val="2DB2BB"/>
                </a:solidFill>
                <a:latin typeface="TT Rounds Condensed"/>
                <a:ea typeface="TT Rounds Condensed"/>
                <a:cs typeface="TT Rounds Condensed"/>
                <a:sym typeface="TT Rounds Condensed"/>
              </a:rPr>
              <a:t>The civic organization </a:t>
            </a:r>
            <a:r>
              <a:rPr lang="en-US" b="true" sz="3646">
                <a:solidFill>
                  <a:srgbClr val="2DB2BB"/>
                </a:solidFill>
                <a:latin typeface="TT Rounds Condensed Bold"/>
                <a:ea typeface="TT Rounds Condensed Bold"/>
                <a:cs typeface="TT Rounds Condensed Bold"/>
                <a:sym typeface="TT Rounds Condensed Bold"/>
              </a:rPr>
              <a:t>was established in Lviv</a:t>
            </a:r>
            <a:r>
              <a:rPr lang="en-US" sz="3646">
                <a:solidFill>
                  <a:srgbClr val="2DB2BB"/>
                </a:solidFill>
                <a:latin typeface="TT Rounds Condensed"/>
                <a:ea typeface="TT Rounds Condensed"/>
                <a:cs typeface="TT Rounds Condensed"/>
                <a:sym typeface="TT Rounds Condensed"/>
              </a:rPr>
              <a:t> and it actively participates in the Polish environment, </a:t>
            </a:r>
            <a:r>
              <a:rPr lang="en-US" b="true" sz="3646">
                <a:solidFill>
                  <a:srgbClr val="2DB2BB"/>
                </a:solidFill>
                <a:latin typeface="TT Rounds Condensed Bold"/>
                <a:ea typeface="TT Rounds Condensed Bold"/>
                <a:cs typeface="TT Rounds Condensed Bold"/>
                <a:sym typeface="TT Rounds Condensed Bold"/>
              </a:rPr>
              <a:t>enhancing cooperation with Poland</a:t>
            </a:r>
            <a:r>
              <a:rPr lang="en-US" sz="3646">
                <a:solidFill>
                  <a:srgbClr val="2DB2BB"/>
                </a:solidFill>
                <a:latin typeface="TT Rounds Condensed"/>
                <a:ea typeface="TT Rounds Condensed"/>
                <a:cs typeface="TT Rounds Condensed"/>
                <a:sym typeface="TT Rounds Condensed"/>
              </a:rPr>
              <a:t> for creating various activities for people belonging to a minority and those only willing to learn Polish language for personal use. </a:t>
            </a:r>
          </a:p>
        </p:txBody>
      </p:sp>
      <p:sp>
        <p:nvSpPr>
          <p:cNvPr name="Freeform 16" id="16"/>
          <p:cNvSpPr/>
          <p:nvPr/>
        </p:nvSpPr>
        <p:spPr>
          <a:xfrm flipH="false" flipV="false" rot="0">
            <a:off x="1709350" y="3096121"/>
            <a:ext cx="1953679" cy="2689720"/>
          </a:xfrm>
          <a:custGeom>
            <a:avLst/>
            <a:gdLst/>
            <a:ahLst/>
            <a:cxnLst/>
            <a:rect r="r" b="b" t="t" l="l"/>
            <a:pathLst>
              <a:path h="2689720" w="1953679">
                <a:moveTo>
                  <a:pt x="0" y="0"/>
                </a:moveTo>
                <a:lnTo>
                  <a:pt x="1953679" y="0"/>
                </a:lnTo>
                <a:lnTo>
                  <a:pt x="1953679" y="2689720"/>
                </a:lnTo>
                <a:lnTo>
                  <a:pt x="0" y="2689720"/>
                </a:lnTo>
                <a:lnTo>
                  <a:pt x="0" y="0"/>
                </a:lnTo>
                <a:close/>
              </a:path>
            </a:pathLst>
          </a:custGeom>
          <a:blipFill>
            <a:blip r:embed="rId4"/>
            <a:stretch>
              <a:fillRect l="0" t="-1824" r="0" b="0"/>
            </a:stretch>
          </a:blipFill>
        </p:spPr>
      </p:sp>
      <p:grpSp>
        <p:nvGrpSpPr>
          <p:cNvPr name="Group 17" id="17"/>
          <p:cNvGrpSpPr/>
          <p:nvPr/>
        </p:nvGrpSpPr>
        <p:grpSpPr>
          <a:xfrm rot="0">
            <a:off x="1097675" y="6016233"/>
            <a:ext cx="3177030" cy="1927574"/>
            <a:chOff x="0" y="0"/>
            <a:chExt cx="4236040" cy="2570099"/>
          </a:xfrm>
        </p:grpSpPr>
        <p:sp>
          <p:nvSpPr>
            <p:cNvPr name="TextBox 18" id="18"/>
            <p:cNvSpPr txBox="true"/>
            <p:nvPr/>
          </p:nvSpPr>
          <p:spPr>
            <a:xfrm rot="0">
              <a:off x="0" y="9525"/>
              <a:ext cx="4236040" cy="936907"/>
            </a:xfrm>
            <a:prstGeom prst="rect">
              <a:avLst/>
            </a:prstGeom>
          </p:spPr>
          <p:txBody>
            <a:bodyPr anchor="t" rtlCol="false" tIns="0" lIns="0" bIns="0" rIns="0">
              <a:spAutoFit/>
            </a:bodyPr>
            <a:lstStyle/>
            <a:p>
              <a:pPr algn="ctr">
                <a:lnSpc>
                  <a:spcPts val="2794"/>
                </a:lnSpc>
              </a:pPr>
              <a:r>
                <a:rPr lang="en-US" sz="2328" b="true">
                  <a:solidFill>
                    <a:srgbClr val="000000"/>
                  </a:solidFill>
                  <a:latin typeface="DM Sans Bold"/>
                  <a:ea typeface="DM Sans Bold"/>
                  <a:cs typeface="DM Sans Bold"/>
                  <a:sym typeface="DM Sans Bold"/>
                </a:rPr>
                <a:t>Związek Polaków «Orzeł Biały»</a:t>
              </a:r>
            </a:p>
          </p:txBody>
        </p:sp>
        <p:sp>
          <p:nvSpPr>
            <p:cNvPr name="TextBox 19" id="19"/>
            <p:cNvSpPr txBox="true"/>
            <p:nvPr/>
          </p:nvSpPr>
          <p:spPr>
            <a:xfrm rot="0">
              <a:off x="0" y="1246752"/>
              <a:ext cx="4236040" cy="1323347"/>
            </a:xfrm>
            <a:prstGeom prst="rect">
              <a:avLst/>
            </a:prstGeom>
          </p:spPr>
          <p:txBody>
            <a:bodyPr anchor="t" rtlCol="false" tIns="0" lIns="0" bIns="0" rIns="0">
              <a:spAutoFit/>
            </a:bodyPr>
            <a:lstStyle/>
            <a:p>
              <a:pPr algn="ctr">
                <a:lnSpc>
                  <a:spcPts val="2716"/>
                </a:lnSpc>
              </a:pPr>
              <a:r>
                <a:rPr lang="en-US" sz="1940" i="true">
                  <a:solidFill>
                    <a:srgbClr val="000000"/>
                  </a:solidFill>
                  <a:latin typeface="DM Sans Italics"/>
                  <a:ea typeface="DM Sans Italics"/>
                  <a:cs typeface="DM Sans Italics"/>
                  <a:sym typeface="DM Sans Italics"/>
                </a:rPr>
                <a:t>Image Source:</a:t>
              </a:r>
              <a:r>
                <a:rPr lang="en-US" sz="1940" i="true">
                  <a:solidFill>
                    <a:srgbClr val="000000"/>
                  </a:solidFill>
                  <a:latin typeface="DM Sans Italics"/>
                  <a:ea typeface="DM Sans Italics"/>
                  <a:cs typeface="DM Sans Italics"/>
                  <a:sym typeface="DM Sans Italics"/>
                </a:rPr>
                <a:t> </a:t>
              </a:r>
            </a:p>
            <a:p>
              <a:pPr algn="ctr">
                <a:lnSpc>
                  <a:spcPts val="2716"/>
                </a:lnSpc>
              </a:pPr>
              <a:r>
                <a:rPr lang="en-US" sz="1940" i="true">
                  <a:solidFill>
                    <a:srgbClr val="000000"/>
                  </a:solidFill>
                  <a:latin typeface="DM Sans Italics"/>
                  <a:ea typeface="DM Sans Italics"/>
                  <a:cs typeface="DM Sans Italics"/>
                  <a:sym typeface="DM Sans Italics"/>
                </a:rPr>
                <a:t>http://orzelbialy.org.ua</a:t>
              </a:r>
            </a:p>
            <a:p>
              <a:pPr algn="ctr">
                <a:lnSpc>
                  <a:spcPts val="2716"/>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028700" y="1095375"/>
            <a:ext cx="14974761" cy="801267"/>
          </a:xfrm>
          <a:prstGeom prst="rect">
            <a:avLst/>
          </a:prstGeom>
        </p:spPr>
        <p:txBody>
          <a:bodyPr anchor="t" rtlCol="false" tIns="0" lIns="0" bIns="0" rIns="0">
            <a:spAutoFit/>
          </a:bodyPr>
          <a:lstStyle/>
          <a:p>
            <a:pPr algn="l">
              <a:lnSpc>
                <a:spcPts val="6157"/>
              </a:lnSpc>
            </a:pPr>
            <a:r>
              <a:rPr lang="en-US" b="true" sz="5701" spc="53">
                <a:solidFill>
                  <a:srgbClr val="2DB2BB"/>
                </a:solidFill>
                <a:latin typeface="TT Rounds Condensed Bold"/>
                <a:ea typeface="TT Rounds Condensed Bold"/>
                <a:cs typeface="TT Rounds Condensed Bold"/>
                <a:sym typeface="TT Rounds Condensed Bold"/>
              </a:rPr>
              <a:t>Relevance</a:t>
            </a:r>
          </a:p>
        </p:txBody>
      </p:sp>
      <p:sp>
        <p:nvSpPr>
          <p:cNvPr name="TextBox 12" id="12"/>
          <p:cNvSpPr txBox="true"/>
          <p:nvPr/>
        </p:nvSpPr>
        <p:spPr>
          <a:xfrm rot="0">
            <a:off x="2356230" y="2956155"/>
            <a:ext cx="13575540" cy="3573249"/>
          </a:xfrm>
          <a:prstGeom prst="rect">
            <a:avLst/>
          </a:prstGeom>
        </p:spPr>
        <p:txBody>
          <a:bodyPr anchor="t" rtlCol="false" tIns="0" lIns="0" bIns="0" rIns="0">
            <a:spAutoFit/>
          </a:bodyPr>
          <a:lstStyle/>
          <a:p>
            <a:pPr algn="ctr">
              <a:lnSpc>
                <a:spcPts val="5599"/>
              </a:lnSpc>
            </a:pPr>
            <a:r>
              <a:rPr lang="en-US" b="true" sz="5184" spc="48">
                <a:solidFill>
                  <a:srgbClr val="2DB2BB"/>
                </a:solidFill>
                <a:latin typeface="TT Rounds Condensed Bold"/>
                <a:ea typeface="TT Rounds Condensed Bold"/>
                <a:cs typeface="TT Rounds Condensed Bold"/>
                <a:sym typeface="TT Rounds Condensed Bold"/>
              </a:rPr>
              <a:t>By examining and comparing the organizational activities of these civic groups it would be possible to fill the research gap on the importance of cross-border cooperation features of the Polish civic organizations in Lviv.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028700" y="1095375"/>
            <a:ext cx="14974761" cy="801267"/>
          </a:xfrm>
          <a:prstGeom prst="rect">
            <a:avLst/>
          </a:prstGeom>
        </p:spPr>
        <p:txBody>
          <a:bodyPr anchor="t" rtlCol="false" tIns="0" lIns="0" bIns="0" rIns="0">
            <a:spAutoFit/>
          </a:bodyPr>
          <a:lstStyle/>
          <a:p>
            <a:pPr algn="l">
              <a:lnSpc>
                <a:spcPts val="6157"/>
              </a:lnSpc>
            </a:pPr>
            <a:r>
              <a:rPr lang="en-US" b="true" sz="5701" spc="53">
                <a:solidFill>
                  <a:srgbClr val="2DB2BB"/>
                </a:solidFill>
                <a:latin typeface="TT Rounds Condensed Bold"/>
                <a:ea typeface="TT Rounds Condensed Bold"/>
                <a:cs typeface="TT Rounds Condensed Bold"/>
                <a:sym typeface="TT Rounds Condensed Bold"/>
              </a:rPr>
              <a:t>Research Problem</a:t>
            </a:r>
          </a:p>
        </p:txBody>
      </p:sp>
      <p:sp>
        <p:nvSpPr>
          <p:cNvPr name="TextBox 12" id="12"/>
          <p:cNvSpPr txBox="true"/>
          <p:nvPr/>
        </p:nvSpPr>
        <p:spPr>
          <a:xfrm rot="0">
            <a:off x="640161" y="3561183"/>
            <a:ext cx="17007679" cy="1582317"/>
          </a:xfrm>
          <a:prstGeom prst="rect">
            <a:avLst/>
          </a:prstGeom>
        </p:spPr>
        <p:txBody>
          <a:bodyPr anchor="t" rtlCol="false" tIns="0" lIns="0" bIns="0" rIns="0">
            <a:spAutoFit/>
          </a:bodyPr>
          <a:lstStyle/>
          <a:p>
            <a:pPr algn="ctr">
              <a:lnSpc>
                <a:spcPts val="6157"/>
              </a:lnSpc>
              <a:spcBef>
                <a:spcPct val="0"/>
              </a:spcBef>
            </a:pPr>
            <a:r>
              <a:rPr lang="en-US" b="true" sz="5701" spc="53">
                <a:solidFill>
                  <a:srgbClr val="2DB2BB"/>
                </a:solidFill>
                <a:latin typeface="TT Rounds Condensed Bold"/>
                <a:ea typeface="TT Rounds Condensed Bold"/>
                <a:cs typeface="TT Rounds Condensed Bold"/>
                <a:sym typeface="TT Rounds Condensed Bold"/>
              </a:rPr>
              <a:t>U</a:t>
            </a:r>
            <a:r>
              <a:rPr lang="en-US" b="true" sz="5701" spc="53">
                <a:solidFill>
                  <a:srgbClr val="2DB2BB"/>
                </a:solidFill>
                <a:latin typeface="TT Rounds Condensed Bold"/>
                <a:ea typeface="TT Rounds Condensed Bold"/>
                <a:cs typeface="TT Rounds Condensed Bold"/>
                <a:sym typeface="TT Rounds Condensed Bold"/>
              </a:rPr>
              <a:t>nderstanding how much cross-border features and/or belonging impact the complexity of regional identities.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028700" y="1095375"/>
            <a:ext cx="14974761" cy="801267"/>
          </a:xfrm>
          <a:prstGeom prst="rect">
            <a:avLst/>
          </a:prstGeom>
        </p:spPr>
        <p:txBody>
          <a:bodyPr anchor="t" rtlCol="false" tIns="0" lIns="0" bIns="0" rIns="0">
            <a:spAutoFit/>
          </a:bodyPr>
          <a:lstStyle/>
          <a:p>
            <a:pPr algn="l">
              <a:lnSpc>
                <a:spcPts val="6157"/>
              </a:lnSpc>
            </a:pPr>
            <a:r>
              <a:rPr lang="en-US" b="true" sz="5701" spc="53">
                <a:solidFill>
                  <a:srgbClr val="2DB2BB"/>
                </a:solidFill>
                <a:latin typeface="TT Rounds Condensed Bold"/>
                <a:ea typeface="TT Rounds Condensed Bold"/>
                <a:cs typeface="TT Rounds Condensed Bold"/>
                <a:sym typeface="TT Rounds Condensed Bold"/>
              </a:rPr>
              <a:t>Research Questions</a:t>
            </a:r>
          </a:p>
        </p:txBody>
      </p:sp>
      <p:sp>
        <p:nvSpPr>
          <p:cNvPr name="TextBox 12" id="12"/>
          <p:cNvSpPr txBox="true"/>
          <p:nvPr/>
        </p:nvSpPr>
        <p:spPr>
          <a:xfrm rot="0">
            <a:off x="831457" y="3754853"/>
            <a:ext cx="16923176" cy="1968213"/>
          </a:xfrm>
          <a:prstGeom prst="rect">
            <a:avLst/>
          </a:prstGeom>
        </p:spPr>
        <p:txBody>
          <a:bodyPr anchor="t" rtlCol="false" tIns="0" lIns="0" bIns="0" rIns="0">
            <a:spAutoFit/>
          </a:bodyPr>
          <a:lstStyle/>
          <a:p>
            <a:pPr algn="l">
              <a:lnSpc>
                <a:spcPts val="5154"/>
              </a:lnSpc>
              <a:spcBef>
                <a:spcPct val="0"/>
              </a:spcBef>
            </a:pPr>
            <a:r>
              <a:rPr lang="en-US" b="true" sz="4772" spc="42">
                <a:solidFill>
                  <a:srgbClr val="2DB2BB"/>
                </a:solidFill>
                <a:latin typeface="TT Rounds Condensed Bold"/>
                <a:ea typeface="TT Rounds Condensed Bold"/>
                <a:cs typeface="TT Rounds Condensed Bold"/>
                <a:sym typeface="TT Rounds Condensed Bold"/>
              </a:rPr>
              <a:t>-How do people in the minority organizations identify themselves?</a:t>
            </a:r>
          </a:p>
          <a:p>
            <a:pPr algn="l">
              <a:lnSpc>
                <a:spcPts val="5154"/>
              </a:lnSpc>
              <a:spcBef>
                <a:spcPct val="0"/>
              </a:spcBef>
            </a:pPr>
            <a:r>
              <a:rPr lang="en-US" b="true" sz="4772" spc="44">
                <a:solidFill>
                  <a:srgbClr val="2DB2BB"/>
                </a:solidFill>
                <a:latin typeface="TT Rounds Condensed Bold"/>
                <a:ea typeface="TT Rounds Condensed Bold"/>
                <a:cs typeface="TT Rounds Condensed Bold"/>
                <a:sym typeface="TT Rounds Condensed Bold"/>
              </a:rPr>
              <a:t> </a:t>
            </a:r>
          </a:p>
          <a:p>
            <a:pPr algn="l">
              <a:lnSpc>
                <a:spcPts val="5154"/>
              </a:lnSpc>
              <a:spcBef>
                <a:spcPct val="0"/>
              </a:spcBef>
            </a:pPr>
            <a:r>
              <a:rPr lang="en-US" b="true" sz="4772" spc="44">
                <a:solidFill>
                  <a:srgbClr val="2DB2BB"/>
                </a:solidFill>
                <a:latin typeface="TT Rounds Condensed Bold"/>
                <a:ea typeface="TT Rounds Condensed Bold"/>
                <a:cs typeface="TT Rounds Condensed Bold"/>
                <a:sym typeface="TT Rounds Condensed Bold"/>
              </a:rPr>
              <a:t>-What impacts it according to the narratives?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028700" y="1095375"/>
            <a:ext cx="14974761" cy="801267"/>
          </a:xfrm>
          <a:prstGeom prst="rect">
            <a:avLst/>
          </a:prstGeom>
        </p:spPr>
        <p:txBody>
          <a:bodyPr anchor="t" rtlCol="false" tIns="0" lIns="0" bIns="0" rIns="0">
            <a:spAutoFit/>
          </a:bodyPr>
          <a:lstStyle/>
          <a:p>
            <a:pPr algn="l">
              <a:lnSpc>
                <a:spcPts val="6157"/>
              </a:lnSpc>
            </a:pPr>
            <a:r>
              <a:rPr lang="en-US" b="true" sz="5701" spc="53">
                <a:solidFill>
                  <a:srgbClr val="2DB2BB"/>
                </a:solidFill>
                <a:latin typeface="TT Rounds Condensed Bold"/>
                <a:ea typeface="TT Rounds Condensed Bold"/>
                <a:cs typeface="TT Rounds Condensed Bold"/>
                <a:sym typeface="TT Rounds Condensed Bold"/>
              </a:rPr>
              <a:t>Hypothesis</a:t>
            </a:r>
          </a:p>
        </p:txBody>
      </p:sp>
      <p:sp>
        <p:nvSpPr>
          <p:cNvPr name="TextBox 12" id="12"/>
          <p:cNvSpPr txBox="true"/>
          <p:nvPr/>
        </p:nvSpPr>
        <p:spPr>
          <a:xfrm rot="0">
            <a:off x="1547510" y="2600962"/>
            <a:ext cx="15192980" cy="3678580"/>
          </a:xfrm>
          <a:prstGeom prst="rect">
            <a:avLst/>
          </a:prstGeom>
        </p:spPr>
        <p:txBody>
          <a:bodyPr anchor="t" rtlCol="false" tIns="0" lIns="0" bIns="0" rIns="0">
            <a:spAutoFit/>
          </a:bodyPr>
          <a:lstStyle/>
          <a:p>
            <a:pPr algn="just">
              <a:lnSpc>
                <a:spcPts val="4861"/>
              </a:lnSpc>
              <a:spcBef>
                <a:spcPct val="0"/>
              </a:spcBef>
            </a:pPr>
            <a:r>
              <a:rPr lang="en-US" b="true" sz="4501" spc="42">
                <a:solidFill>
                  <a:srgbClr val="2DB2BB"/>
                </a:solidFill>
                <a:latin typeface="TT Rounds Condensed Bold"/>
                <a:ea typeface="TT Rounds Condensed Bold"/>
                <a:cs typeface="TT Rounds Condensed Bold"/>
                <a:sym typeface="TT Rounds Condensed Bold"/>
              </a:rPr>
              <a:t>        It is expected that despite having presented regions within the EU (Polish minority in Czech Republic and German minority in Poland) and their cross-border cooperation strategies, the importance of general cross-border features for the people in minority organizations as well as belongingness will still be more visible within Polish minority in Ukraine.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graphicFrame>
        <p:nvGraphicFramePr>
          <p:cNvPr name="Table 11" id="11"/>
          <p:cNvGraphicFramePr>
            <a:graphicFrameLocks noGrp="true"/>
          </p:cNvGraphicFramePr>
          <p:nvPr/>
        </p:nvGraphicFramePr>
        <p:xfrm>
          <a:off x="1028700" y="2142047"/>
          <a:ext cx="16230600" cy="6002905"/>
        </p:xfrm>
        <a:graphic>
          <a:graphicData uri="http://schemas.openxmlformats.org/drawingml/2006/table">
            <a:tbl>
              <a:tblPr/>
              <a:tblGrid>
                <a:gridCol w="656602"/>
                <a:gridCol w="3292159"/>
                <a:gridCol w="12281840"/>
              </a:tblGrid>
              <a:tr h="1508785">
                <a:tc>
                  <a:txBody>
                    <a:bodyPr anchor="t" rtlCol="false"/>
                    <a:lstStyle/>
                    <a:p>
                      <a:pPr algn="ctr">
                        <a:lnSpc>
                          <a:spcPts val="2100"/>
                        </a:lnSpc>
                        <a:defRPr/>
                      </a:pP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2DB2BB"/>
                    </a:solidFill>
                  </a:tcPr>
                </a:tc>
                <a:tc>
                  <a:txBody>
                    <a:bodyPr anchor="t" rtlCol="false"/>
                    <a:lstStyle/>
                    <a:p>
                      <a:pPr algn="l">
                        <a:lnSpc>
                          <a:spcPts val="4619"/>
                        </a:lnSpc>
                        <a:defRPr/>
                      </a:pPr>
                      <a:r>
                        <a:rPr lang="en-US" sz="3299" b="true">
                          <a:solidFill>
                            <a:srgbClr val="FFFFFF"/>
                          </a:solidFill>
                          <a:latin typeface="TT Rounds Condensed Bold"/>
                          <a:ea typeface="TT Rounds Condensed Bold"/>
                          <a:cs typeface="TT Rounds Condensed Bold"/>
                          <a:sym typeface="TT Rounds Condensed Bold"/>
                        </a:rPr>
                        <a:t>Type of research </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2DB2BB"/>
                    </a:solidFill>
                  </a:tcPr>
                </a:tc>
                <a:tc>
                  <a:txBody>
                    <a:bodyPr anchor="t" rtlCol="false"/>
                    <a:lstStyle/>
                    <a:p>
                      <a:pPr algn="ctr">
                        <a:lnSpc>
                          <a:spcPts val="6439"/>
                        </a:lnSpc>
                        <a:defRPr/>
                      </a:pPr>
                      <a:r>
                        <a:rPr lang="en-US" sz="4599" b="true">
                          <a:solidFill>
                            <a:srgbClr val="FFFFFF"/>
                          </a:solidFill>
                          <a:latin typeface="TT Rounds Condensed Bold"/>
                          <a:ea typeface="TT Rounds Condensed Bold"/>
                          <a:cs typeface="TT Rounds Condensed Bold"/>
                          <a:sym typeface="TT Rounds Condensed Bold"/>
                        </a:rPr>
                        <a:t>Qualitative research</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2DB2BB"/>
                    </a:solidFill>
                  </a:tcPr>
                </a:tc>
              </a:tr>
              <a:tr h="1442231">
                <a:tc>
                  <a:txBody>
                    <a:bodyPr anchor="t" rtlCol="false"/>
                    <a:lstStyle/>
                    <a:p>
                      <a:pPr algn="ctr">
                        <a:lnSpc>
                          <a:spcPts val="2100"/>
                        </a:lnSpc>
                        <a:defRPr/>
                      </a:pP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DAF9F4"/>
                    </a:solidFill>
                  </a:tcPr>
                </a:tc>
                <a:tc>
                  <a:txBody>
                    <a:bodyPr anchor="t" rtlCol="false"/>
                    <a:lstStyle/>
                    <a:p>
                      <a:pPr algn="ctr">
                        <a:lnSpc>
                          <a:spcPts val="2638"/>
                        </a:lnSpc>
                        <a:defRPr/>
                      </a:pPr>
                      <a:r>
                        <a:rPr lang="en-US" b="true" sz="2899">
                          <a:solidFill>
                            <a:srgbClr val="2DB2BB"/>
                          </a:solidFill>
                          <a:latin typeface="TT Rounds Condensed Bold"/>
                          <a:ea typeface="TT Rounds Condensed Bold"/>
                          <a:cs typeface="TT Rounds Condensed Bold"/>
                          <a:sym typeface="TT Rounds Condensed Bold"/>
                        </a:rPr>
                        <a:t>Research Instruments</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DAF9F4"/>
                    </a:solidFill>
                  </a:tcPr>
                </a:tc>
                <a:tc>
                  <a:txBody>
                    <a:bodyPr anchor="t" rtlCol="false"/>
                    <a:lstStyle/>
                    <a:p>
                      <a:pPr algn="ctr">
                        <a:lnSpc>
                          <a:spcPts val="4899"/>
                        </a:lnSpc>
                        <a:defRPr/>
                      </a:pPr>
                      <a:r>
                        <a:rPr lang="en-US" sz="3499" b="true">
                          <a:solidFill>
                            <a:srgbClr val="2DB2BB"/>
                          </a:solidFill>
                          <a:latin typeface="TT Rounds Condensed Bold"/>
                          <a:ea typeface="TT Rounds Condensed Bold"/>
                          <a:cs typeface="TT Rounds Condensed Bold"/>
                          <a:sym typeface="TT Rounds Condensed Bold"/>
                        </a:rPr>
                        <a:t>Case Studies/ Semi-structured interviwes</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DAF9F4"/>
                    </a:solidFill>
                  </a:tcPr>
                </a:tc>
              </a:tr>
              <a:tr h="1579085">
                <a:tc>
                  <a:txBody>
                    <a:bodyPr anchor="t" rtlCol="false"/>
                    <a:lstStyle/>
                    <a:p>
                      <a:pPr algn="ctr">
                        <a:lnSpc>
                          <a:spcPts val="2100"/>
                        </a:lnSpc>
                        <a:defRPr/>
                      </a:pP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DAF9F4"/>
                    </a:solidFill>
                  </a:tcPr>
                </a:tc>
                <a:tc>
                  <a:txBody>
                    <a:bodyPr anchor="t" rtlCol="false"/>
                    <a:lstStyle/>
                    <a:p>
                      <a:pPr algn="ctr">
                        <a:lnSpc>
                          <a:spcPts val="3167"/>
                        </a:lnSpc>
                        <a:defRPr/>
                      </a:pPr>
                      <a:r>
                        <a:rPr lang="en-US" sz="3199" b="true">
                          <a:solidFill>
                            <a:srgbClr val="2DB2BB"/>
                          </a:solidFill>
                          <a:latin typeface="TT Rounds Condensed Bold"/>
                          <a:ea typeface="TT Rounds Condensed Bold"/>
                          <a:cs typeface="TT Rounds Condensed Bold"/>
                          <a:sym typeface="TT Rounds Condensed Bold"/>
                        </a:rPr>
                        <a:t>Samping technique</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DAF9F4"/>
                    </a:solidFill>
                  </a:tcPr>
                </a:tc>
                <a:tc>
                  <a:txBody>
                    <a:bodyPr anchor="t" rtlCol="false"/>
                    <a:lstStyle/>
                    <a:p>
                      <a:pPr algn="ctr">
                        <a:lnSpc>
                          <a:spcPts val="5039"/>
                        </a:lnSpc>
                        <a:defRPr/>
                      </a:pPr>
                      <a:r>
                        <a:rPr lang="en-US" sz="3599" b="true">
                          <a:solidFill>
                            <a:srgbClr val="2DB2BB"/>
                          </a:solidFill>
                          <a:latin typeface="TT Rounds Condensed Bold"/>
                          <a:ea typeface="TT Rounds Condensed Bold"/>
                          <a:cs typeface="TT Rounds Condensed Bold"/>
                          <a:sym typeface="TT Rounds Condensed Bold"/>
                        </a:rPr>
                        <a:t>Non-probability </a:t>
                      </a:r>
                      <a:r>
                        <a:rPr lang="en-US" sz="3599" b="true">
                          <a:solidFill>
                            <a:srgbClr val="2DB2BB"/>
                          </a:solidFill>
                          <a:latin typeface="TT Rounds Condensed Bold"/>
                          <a:ea typeface="TT Rounds Condensed Bold"/>
                          <a:cs typeface="TT Rounds Condensed Bold"/>
                          <a:sym typeface="TT Rounds Condensed Bold"/>
                        </a:rPr>
                        <a:t>purposive sampling / snowball sampling </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DAF9F4"/>
                    </a:solidFill>
                  </a:tcPr>
                </a:tc>
              </a:tr>
              <a:tr h="1472804">
                <a:tc>
                  <a:txBody>
                    <a:bodyPr anchor="t" rtlCol="false"/>
                    <a:lstStyle/>
                    <a:p>
                      <a:pPr algn="ctr">
                        <a:lnSpc>
                          <a:spcPts val="2100"/>
                        </a:lnSpc>
                        <a:defRPr/>
                      </a:pP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DAF9F4"/>
                    </a:solidFill>
                  </a:tcPr>
                </a:tc>
                <a:tc>
                  <a:txBody>
                    <a:bodyPr anchor="t" rtlCol="false"/>
                    <a:lstStyle/>
                    <a:p>
                      <a:pPr algn="ctr">
                        <a:lnSpc>
                          <a:spcPts val="5039"/>
                        </a:lnSpc>
                        <a:defRPr/>
                      </a:pPr>
                      <a:r>
                        <a:rPr lang="en-US" sz="3599" b="true">
                          <a:solidFill>
                            <a:srgbClr val="2DB2BB"/>
                          </a:solidFill>
                          <a:latin typeface="TT Rounds Condensed Bold"/>
                          <a:ea typeface="TT Rounds Condensed Bold"/>
                          <a:cs typeface="TT Rounds Condensed Bold"/>
                          <a:sym typeface="TT Rounds Condensed Bold"/>
                        </a:rPr>
                        <a:t>Data Analysis</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DAF9F4"/>
                    </a:solidFill>
                  </a:tcPr>
                </a:tc>
                <a:tc>
                  <a:txBody>
                    <a:bodyPr anchor="t" rtlCol="false"/>
                    <a:lstStyle/>
                    <a:p>
                      <a:pPr algn="ctr">
                        <a:lnSpc>
                          <a:spcPts val="4619"/>
                        </a:lnSpc>
                        <a:defRPr/>
                      </a:pPr>
                      <a:r>
                        <a:rPr lang="en-US" sz="3299" b="true">
                          <a:solidFill>
                            <a:srgbClr val="2DB2BB"/>
                          </a:solidFill>
                          <a:latin typeface="TT Rounds Condensed Bold"/>
                          <a:ea typeface="TT Rounds Condensed Bold"/>
                          <a:cs typeface="TT Rounds Condensed Bold"/>
                          <a:sym typeface="TT Rounds Condensed Bold"/>
                        </a:rPr>
                        <a:t>ATLAS.TI</a:t>
                      </a:r>
                      <a:r>
                        <a:rPr lang="en-US" sz="3299" b="true">
                          <a:solidFill>
                            <a:srgbClr val="2DB2BB"/>
                          </a:solidFill>
                          <a:latin typeface="TT Rounds Condensed Bold"/>
                          <a:ea typeface="TT Rounds Condensed Bold"/>
                          <a:cs typeface="TT Rounds Condensed Bold"/>
                          <a:sym typeface="TT Rounds Condensed Bold"/>
                        </a:rPr>
                        <a:t> licensed tool for qualitative data analysis through coding</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DAF9F4"/>
                    </a:solidFill>
                  </a:tcPr>
                </a:tc>
              </a:tr>
            </a:tbl>
          </a:graphicData>
        </a:graphic>
      </p:graphicFrame>
      <p:sp>
        <p:nvSpPr>
          <p:cNvPr name="TextBox 12" id="12"/>
          <p:cNvSpPr txBox="true"/>
          <p:nvPr/>
        </p:nvSpPr>
        <p:spPr>
          <a:xfrm rot="0">
            <a:off x="1028700" y="1095375"/>
            <a:ext cx="14974761" cy="801267"/>
          </a:xfrm>
          <a:prstGeom prst="rect">
            <a:avLst/>
          </a:prstGeom>
        </p:spPr>
        <p:txBody>
          <a:bodyPr anchor="t" rtlCol="false" tIns="0" lIns="0" bIns="0" rIns="0">
            <a:spAutoFit/>
          </a:bodyPr>
          <a:lstStyle/>
          <a:p>
            <a:pPr algn="l">
              <a:lnSpc>
                <a:spcPts val="6157"/>
              </a:lnSpc>
            </a:pPr>
            <a:r>
              <a:rPr lang="en-US" b="true" sz="5701" spc="53">
                <a:solidFill>
                  <a:srgbClr val="2DB2BB"/>
                </a:solidFill>
                <a:latin typeface="TT Rounds Condensed Bold"/>
                <a:ea typeface="TT Rounds Condensed Bold"/>
                <a:cs typeface="TT Rounds Condensed Bold"/>
                <a:sym typeface="TT Rounds Condensed Bold"/>
              </a:rPr>
              <a:t>Methodology</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grpSp>
        <p:nvGrpSpPr>
          <p:cNvPr name="Group 11" id="11"/>
          <p:cNvGrpSpPr/>
          <p:nvPr/>
        </p:nvGrpSpPr>
        <p:grpSpPr>
          <a:xfrm rot="0">
            <a:off x="796514" y="2222588"/>
            <a:ext cx="6965997" cy="692062"/>
            <a:chOff x="0" y="0"/>
            <a:chExt cx="1834666" cy="182271"/>
          </a:xfrm>
        </p:grpSpPr>
        <p:sp>
          <p:nvSpPr>
            <p:cNvPr name="Freeform 12" id="12"/>
            <p:cNvSpPr/>
            <p:nvPr/>
          </p:nvSpPr>
          <p:spPr>
            <a:xfrm flipH="false" flipV="false" rot="0">
              <a:off x="0" y="0"/>
              <a:ext cx="1834666" cy="182271"/>
            </a:xfrm>
            <a:custGeom>
              <a:avLst/>
              <a:gdLst/>
              <a:ahLst/>
              <a:cxnLst/>
              <a:rect r="r" b="b" t="t" l="l"/>
              <a:pathLst>
                <a:path h="182271" w="1834666">
                  <a:moveTo>
                    <a:pt x="56681" y="0"/>
                  </a:moveTo>
                  <a:lnTo>
                    <a:pt x="1777985" y="0"/>
                  </a:lnTo>
                  <a:cubicBezTo>
                    <a:pt x="1793018" y="0"/>
                    <a:pt x="1807435" y="5972"/>
                    <a:pt x="1818064" y="16601"/>
                  </a:cubicBezTo>
                  <a:cubicBezTo>
                    <a:pt x="1828694" y="27231"/>
                    <a:pt x="1834666" y="41648"/>
                    <a:pt x="1834666" y="56681"/>
                  </a:cubicBezTo>
                  <a:lnTo>
                    <a:pt x="1834666" y="125591"/>
                  </a:lnTo>
                  <a:cubicBezTo>
                    <a:pt x="1834666" y="156895"/>
                    <a:pt x="1809289" y="182271"/>
                    <a:pt x="1777985" y="182271"/>
                  </a:cubicBezTo>
                  <a:lnTo>
                    <a:pt x="56681" y="182271"/>
                  </a:lnTo>
                  <a:cubicBezTo>
                    <a:pt x="25377" y="182271"/>
                    <a:pt x="0" y="156895"/>
                    <a:pt x="0" y="125591"/>
                  </a:cubicBezTo>
                  <a:lnTo>
                    <a:pt x="0" y="56681"/>
                  </a:lnTo>
                  <a:cubicBezTo>
                    <a:pt x="0" y="25377"/>
                    <a:pt x="25377" y="0"/>
                    <a:pt x="56681" y="0"/>
                  </a:cubicBezTo>
                  <a:close/>
                </a:path>
              </a:pathLst>
            </a:custGeom>
            <a:solidFill>
              <a:srgbClr val="2DB2BB"/>
            </a:solidFill>
          </p:spPr>
        </p:sp>
        <p:sp>
          <p:nvSpPr>
            <p:cNvPr name="TextBox 13" id="13"/>
            <p:cNvSpPr txBox="true"/>
            <p:nvPr/>
          </p:nvSpPr>
          <p:spPr>
            <a:xfrm>
              <a:off x="0" y="-28575"/>
              <a:ext cx="1834666" cy="210846"/>
            </a:xfrm>
            <a:prstGeom prst="rect">
              <a:avLst/>
            </a:prstGeom>
          </p:spPr>
          <p:txBody>
            <a:bodyPr anchor="ctr" rtlCol="false" tIns="50800" lIns="50800" bIns="50800" rIns="50800"/>
            <a:lstStyle/>
            <a:p>
              <a:pPr algn="ctr">
                <a:lnSpc>
                  <a:spcPts val="2716"/>
                </a:lnSpc>
              </a:pPr>
            </a:p>
          </p:txBody>
        </p:sp>
      </p:grpSp>
      <p:grpSp>
        <p:nvGrpSpPr>
          <p:cNvPr name="Group 14" id="14"/>
          <p:cNvGrpSpPr/>
          <p:nvPr/>
        </p:nvGrpSpPr>
        <p:grpSpPr>
          <a:xfrm rot="0">
            <a:off x="796514" y="5260906"/>
            <a:ext cx="6453868" cy="1371583"/>
            <a:chOff x="0" y="0"/>
            <a:chExt cx="1699784" cy="361240"/>
          </a:xfrm>
        </p:grpSpPr>
        <p:sp>
          <p:nvSpPr>
            <p:cNvPr name="Freeform 15" id="15"/>
            <p:cNvSpPr/>
            <p:nvPr/>
          </p:nvSpPr>
          <p:spPr>
            <a:xfrm flipH="false" flipV="false" rot="0">
              <a:off x="0" y="0"/>
              <a:ext cx="1699784" cy="361240"/>
            </a:xfrm>
            <a:custGeom>
              <a:avLst/>
              <a:gdLst/>
              <a:ahLst/>
              <a:cxnLst/>
              <a:rect r="r" b="b" t="t" l="l"/>
              <a:pathLst>
                <a:path h="361240" w="1699784">
                  <a:moveTo>
                    <a:pt x="61178" y="0"/>
                  </a:moveTo>
                  <a:lnTo>
                    <a:pt x="1638606" y="0"/>
                  </a:lnTo>
                  <a:cubicBezTo>
                    <a:pt x="1654831" y="0"/>
                    <a:pt x="1670392" y="6446"/>
                    <a:pt x="1681866" y="17919"/>
                  </a:cubicBezTo>
                  <a:cubicBezTo>
                    <a:pt x="1693339" y="29392"/>
                    <a:pt x="1699784" y="44953"/>
                    <a:pt x="1699784" y="61178"/>
                  </a:cubicBezTo>
                  <a:lnTo>
                    <a:pt x="1699784" y="300061"/>
                  </a:lnTo>
                  <a:cubicBezTo>
                    <a:pt x="1699784" y="333849"/>
                    <a:pt x="1672394" y="361240"/>
                    <a:pt x="1638606" y="361240"/>
                  </a:cubicBezTo>
                  <a:lnTo>
                    <a:pt x="61178" y="361240"/>
                  </a:lnTo>
                  <a:cubicBezTo>
                    <a:pt x="27391" y="361240"/>
                    <a:pt x="0" y="333849"/>
                    <a:pt x="0" y="300061"/>
                  </a:cubicBezTo>
                  <a:lnTo>
                    <a:pt x="0" y="61178"/>
                  </a:lnTo>
                  <a:cubicBezTo>
                    <a:pt x="0" y="27391"/>
                    <a:pt x="27391" y="0"/>
                    <a:pt x="61178" y="0"/>
                  </a:cubicBezTo>
                  <a:close/>
                </a:path>
              </a:pathLst>
            </a:custGeom>
            <a:solidFill>
              <a:srgbClr val="2DB2BB"/>
            </a:solidFill>
          </p:spPr>
        </p:sp>
        <p:sp>
          <p:nvSpPr>
            <p:cNvPr name="TextBox 16" id="16"/>
            <p:cNvSpPr txBox="true"/>
            <p:nvPr/>
          </p:nvSpPr>
          <p:spPr>
            <a:xfrm>
              <a:off x="0" y="-28575"/>
              <a:ext cx="1699784" cy="389815"/>
            </a:xfrm>
            <a:prstGeom prst="rect">
              <a:avLst/>
            </a:prstGeom>
          </p:spPr>
          <p:txBody>
            <a:bodyPr anchor="ctr" rtlCol="false" tIns="50800" lIns="50800" bIns="50800" rIns="50800"/>
            <a:lstStyle/>
            <a:p>
              <a:pPr algn="ctr">
                <a:lnSpc>
                  <a:spcPts val="2716"/>
                </a:lnSpc>
              </a:pPr>
            </a:p>
          </p:txBody>
        </p:sp>
      </p:grpSp>
      <p:grpSp>
        <p:nvGrpSpPr>
          <p:cNvPr name="Group 17" id="17"/>
          <p:cNvGrpSpPr/>
          <p:nvPr/>
        </p:nvGrpSpPr>
        <p:grpSpPr>
          <a:xfrm rot="0">
            <a:off x="8733518" y="3659242"/>
            <a:ext cx="7828856" cy="1950511"/>
            <a:chOff x="0" y="0"/>
            <a:chExt cx="2061921" cy="513715"/>
          </a:xfrm>
        </p:grpSpPr>
        <p:sp>
          <p:nvSpPr>
            <p:cNvPr name="Freeform 18" id="18"/>
            <p:cNvSpPr/>
            <p:nvPr/>
          </p:nvSpPr>
          <p:spPr>
            <a:xfrm flipH="false" flipV="false" rot="0">
              <a:off x="0" y="0"/>
              <a:ext cx="2061921" cy="513715"/>
            </a:xfrm>
            <a:custGeom>
              <a:avLst/>
              <a:gdLst/>
              <a:ahLst/>
              <a:cxnLst/>
              <a:rect r="r" b="b" t="t" l="l"/>
              <a:pathLst>
                <a:path h="513715" w="2061921">
                  <a:moveTo>
                    <a:pt x="50434" y="0"/>
                  </a:moveTo>
                  <a:lnTo>
                    <a:pt x="2011487" y="0"/>
                  </a:lnTo>
                  <a:cubicBezTo>
                    <a:pt x="2039341" y="0"/>
                    <a:pt x="2061921" y="22580"/>
                    <a:pt x="2061921" y="50434"/>
                  </a:cubicBezTo>
                  <a:lnTo>
                    <a:pt x="2061921" y="463281"/>
                  </a:lnTo>
                  <a:cubicBezTo>
                    <a:pt x="2061921" y="491135"/>
                    <a:pt x="2039341" y="513715"/>
                    <a:pt x="2011487" y="513715"/>
                  </a:cubicBezTo>
                  <a:lnTo>
                    <a:pt x="50434" y="513715"/>
                  </a:lnTo>
                  <a:cubicBezTo>
                    <a:pt x="22580" y="513715"/>
                    <a:pt x="0" y="491135"/>
                    <a:pt x="0" y="463281"/>
                  </a:cubicBezTo>
                  <a:lnTo>
                    <a:pt x="0" y="50434"/>
                  </a:lnTo>
                  <a:cubicBezTo>
                    <a:pt x="0" y="22580"/>
                    <a:pt x="22580" y="0"/>
                    <a:pt x="50434" y="0"/>
                  </a:cubicBezTo>
                  <a:close/>
                </a:path>
              </a:pathLst>
            </a:custGeom>
            <a:solidFill>
              <a:srgbClr val="2DB2BB"/>
            </a:solidFill>
          </p:spPr>
        </p:sp>
        <p:sp>
          <p:nvSpPr>
            <p:cNvPr name="TextBox 19" id="19"/>
            <p:cNvSpPr txBox="true"/>
            <p:nvPr/>
          </p:nvSpPr>
          <p:spPr>
            <a:xfrm>
              <a:off x="0" y="-57150"/>
              <a:ext cx="2061921" cy="570865"/>
            </a:xfrm>
            <a:prstGeom prst="rect">
              <a:avLst/>
            </a:prstGeom>
          </p:spPr>
          <p:txBody>
            <a:bodyPr anchor="ctr" rtlCol="false" tIns="50800" lIns="50800" bIns="50800" rIns="50800"/>
            <a:lstStyle/>
            <a:p>
              <a:pPr algn="ctr">
                <a:lnSpc>
                  <a:spcPts val="4396"/>
                </a:lnSpc>
              </a:pPr>
              <a:r>
                <a:rPr lang="en-US" b="true" sz="3140">
                  <a:solidFill>
                    <a:srgbClr val="FFFFFF"/>
                  </a:solidFill>
                  <a:latin typeface="DM Sans Bold"/>
                  <a:ea typeface="DM Sans Bold"/>
                  <a:cs typeface="DM Sans Bold"/>
                  <a:sym typeface="DM Sans Bold"/>
                </a:rPr>
                <a:t>Organizational activity of chosen minorities and employed cooperation strategies - an independent variable</a:t>
              </a:r>
            </a:p>
          </p:txBody>
        </p:sp>
      </p:grpSp>
      <p:sp>
        <p:nvSpPr>
          <p:cNvPr name="TextBox 20" id="20"/>
          <p:cNvSpPr txBox="true"/>
          <p:nvPr/>
        </p:nvSpPr>
        <p:spPr>
          <a:xfrm rot="0">
            <a:off x="1028700" y="1095375"/>
            <a:ext cx="14974761" cy="801267"/>
          </a:xfrm>
          <a:prstGeom prst="rect">
            <a:avLst/>
          </a:prstGeom>
        </p:spPr>
        <p:txBody>
          <a:bodyPr anchor="t" rtlCol="false" tIns="0" lIns="0" bIns="0" rIns="0">
            <a:spAutoFit/>
          </a:bodyPr>
          <a:lstStyle/>
          <a:p>
            <a:pPr algn="l">
              <a:lnSpc>
                <a:spcPts val="6157"/>
              </a:lnSpc>
            </a:pPr>
            <a:r>
              <a:rPr lang="en-US" b="true" sz="5701" spc="53">
                <a:solidFill>
                  <a:srgbClr val="2DB2BB"/>
                </a:solidFill>
                <a:latin typeface="TT Rounds Condensed Bold"/>
                <a:ea typeface="TT Rounds Condensed Bold"/>
                <a:cs typeface="TT Rounds Condensed Bold"/>
                <a:sym typeface="TT Rounds Condensed Bold"/>
              </a:rPr>
              <a:t>Methodology</a:t>
            </a:r>
          </a:p>
        </p:txBody>
      </p:sp>
      <p:sp>
        <p:nvSpPr>
          <p:cNvPr name="TextBox 21" id="21"/>
          <p:cNvSpPr txBox="true"/>
          <p:nvPr/>
        </p:nvSpPr>
        <p:spPr>
          <a:xfrm rot="0">
            <a:off x="1028700" y="2270213"/>
            <a:ext cx="11940266" cy="644437"/>
          </a:xfrm>
          <a:prstGeom prst="rect">
            <a:avLst/>
          </a:prstGeom>
        </p:spPr>
        <p:txBody>
          <a:bodyPr anchor="t" rtlCol="false" tIns="0" lIns="0" bIns="0" rIns="0">
            <a:spAutoFit/>
          </a:bodyPr>
          <a:lstStyle/>
          <a:p>
            <a:pPr algn="l">
              <a:lnSpc>
                <a:spcPts val="4909"/>
              </a:lnSpc>
            </a:pPr>
            <a:r>
              <a:rPr lang="en-US" b="true" sz="4546" spc="42">
                <a:solidFill>
                  <a:srgbClr val="FFFFFF"/>
                </a:solidFill>
                <a:latin typeface="TT Rounds Condensed Bold"/>
                <a:ea typeface="TT Rounds Condensed Bold"/>
                <a:cs typeface="TT Rounds Condensed Bold"/>
                <a:sym typeface="TT Rounds Condensed Bold"/>
              </a:rPr>
              <a:t>Participants/Respondents: </a:t>
            </a:r>
          </a:p>
        </p:txBody>
      </p:sp>
      <p:sp>
        <p:nvSpPr>
          <p:cNvPr name="TextBox 22" id="22"/>
          <p:cNvSpPr txBox="true"/>
          <p:nvPr/>
        </p:nvSpPr>
        <p:spPr>
          <a:xfrm rot="0">
            <a:off x="1028700" y="5537142"/>
            <a:ext cx="14583350" cy="788106"/>
          </a:xfrm>
          <a:prstGeom prst="rect">
            <a:avLst/>
          </a:prstGeom>
        </p:spPr>
        <p:txBody>
          <a:bodyPr anchor="t" rtlCol="false" tIns="0" lIns="0" bIns="0" rIns="0">
            <a:spAutoFit/>
          </a:bodyPr>
          <a:lstStyle/>
          <a:p>
            <a:pPr algn="l">
              <a:lnSpc>
                <a:spcPts val="5996"/>
              </a:lnSpc>
            </a:pPr>
            <a:r>
              <a:rPr lang="en-US" b="true" sz="5552" spc="51">
                <a:solidFill>
                  <a:srgbClr val="FFFFFF"/>
                </a:solidFill>
                <a:latin typeface="TT Rounds Condensed Bold"/>
                <a:ea typeface="TT Rounds Condensed Bold"/>
                <a:cs typeface="TT Rounds Condensed Bold"/>
                <a:sym typeface="TT Rounds Condensed Bold"/>
              </a:rPr>
              <a:t>Research Variables</a:t>
            </a:r>
          </a:p>
        </p:txBody>
      </p:sp>
      <p:sp>
        <p:nvSpPr>
          <p:cNvPr name="TextBox 23" id="23"/>
          <p:cNvSpPr txBox="true"/>
          <p:nvPr/>
        </p:nvSpPr>
        <p:spPr>
          <a:xfrm rot="0">
            <a:off x="7762511" y="1903417"/>
            <a:ext cx="9257489" cy="1378029"/>
          </a:xfrm>
          <a:prstGeom prst="rect">
            <a:avLst/>
          </a:prstGeom>
        </p:spPr>
        <p:txBody>
          <a:bodyPr anchor="t" rtlCol="false" tIns="0" lIns="0" bIns="0" rIns="0">
            <a:spAutoFit/>
          </a:bodyPr>
          <a:lstStyle/>
          <a:p>
            <a:pPr algn="ctr">
              <a:lnSpc>
                <a:spcPts val="5323"/>
              </a:lnSpc>
            </a:pPr>
            <a:r>
              <a:rPr lang="en-US" b="true" sz="4929" spc="46">
                <a:solidFill>
                  <a:srgbClr val="2DB2BB"/>
                </a:solidFill>
                <a:latin typeface="TT Rounds Condensed Bold"/>
                <a:ea typeface="TT Rounds Condensed Bold"/>
                <a:cs typeface="TT Rounds Condensed Bold"/>
                <a:sym typeface="TT Rounds Condensed Bold"/>
              </a:rPr>
              <a:t>representatives of minority organizations and their narratives</a:t>
            </a:r>
          </a:p>
        </p:txBody>
      </p:sp>
      <p:grpSp>
        <p:nvGrpSpPr>
          <p:cNvPr name="Group 24" id="24"/>
          <p:cNvGrpSpPr/>
          <p:nvPr/>
        </p:nvGrpSpPr>
        <p:grpSpPr>
          <a:xfrm rot="0">
            <a:off x="8733518" y="6428840"/>
            <a:ext cx="7990470" cy="1950511"/>
            <a:chOff x="0" y="0"/>
            <a:chExt cx="2104486" cy="513715"/>
          </a:xfrm>
        </p:grpSpPr>
        <p:sp>
          <p:nvSpPr>
            <p:cNvPr name="Freeform 25" id="25"/>
            <p:cNvSpPr/>
            <p:nvPr/>
          </p:nvSpPr>
          <p:spPr>
            <a:xfrm flipH="false" flipV="false" rot="0">
              <a:off x="0" y="0"/>
              <a:ext cx="2104486" cy="513715"/>
            </a:xfrm>
            <a:custGeom>
              <a:avLst/>
              <a:gdLst/>
              <a:ahLst/>
              <a:cxnLst/>
              <a:rect r="r" b="b" t="t" l="l"/>
              <a:pathLst>
                <a:path h="513715" w="2104486">
                  <a:moveTo>
                    <a:pt x="49414" y="0"/>
                  </a:moveTo>
                  <a:lnTo>
                    <a:pt x="2055072" y="0"/>
                  </a:lnTo>
                  <a:cubicBezTo>
                    <a:pt x="2068178" y="0"/>
                    <a:pt x="2080746" y="5206"/>
                    <a:pt x="2090013" y="14473"/>
                  </a:cubicBezTo>
                  <a:cubicBezTo>
                    <a:pt x="2099280" y="23740"/>
                    <a:pt x="2104486" y="36308"/>
                    <a:pt x="2104486" y="49414"/>
                  </a:cubicBezTo>
                  <a:lnTo>
                    <a:pt x="2104486" y="464301"/>
                  </a:lnTo>
                  <a:cubicBezTo>
                    <a:pt x="2104486" y="477406"/>
                    <a:pt x="2099280" y="489975"/>
                    <a:pt x="2090013" y="499242"/>
                  </a:cubicBezTo>
                  <a:cubicBezTo>
                    <a:pt x="2080746" y="508509"/>
                    <a:pt x="2068178" y="513715"/>
                    <a:pt x="2055072" y="513715"/>
                  </a:cubicBezTo>
                  <a:lnTo>
                    <a:pt x="49414" y="513715"/>
                  </a:lnTo>
                  <a:cubicBezTo>
                    <a:pt x="36308" y="513715"/>
                    <a:pt x="23740" y="508509"/>
                    <a:pt x="14473" y="499242"/>
                  </a:cubicBezTo>
                  <a:cubicBezTo>
                    <a:pt x="5206" y="489975"/>
                    <a:pt x="0" y="477406"/>
                    <a:pt x="0" y="464301"/>
                  </a:cubicBezTo>
                  <a:lnTo>
                    <a:pt x="0" y="49414"/>
                  </a:lnTo>
                  <a:cubicBezTo>
                    <a:pt x="0" y="36308"/>
                    <a:pt x="5206" y="23740"/>
                    <a:pt x="14473" y="14473"/>
                  </a:cubicBezTo>
                  <a:cubicBezTo>
                    <a:pt x="23740" y="5206"/>
                    <a:pt x="36308" y="0"/>
                    <a:pt x="49414" y="0"/>
                  </a:cubicBezTo>
                  <a:close/>
                </a:path>
              </a:pathLst>
            </a:custGeom>
            <a:solidFill>
              <a:srgbClr val="2DB2BB"/>
            </a:solidFill>
          </p:spPr>
        </p:sp>
        <p:sp>
          <p:nvSpPr>
            <p:cNvPr name="TextBox 26" id="26"/>
            <p:cNvSpPr txBox="true"/>
            <p:nvPr/>
          </p:nvSpPr>
          <p:spPr>
            <a:xfrm>
              <a:off x="0" y="-57150"/>
              <a:ext cx="2104486" cy="570865"/>
            </a:xfrm>
            <a:prstGeom prst="rect">
              <a:avLst/>
            </a:prstGeom>
          </p:spPr>
          <p:txBody>
            <a:bodyPr anchor="ctr" rtlCol="false" tIns="50800" lIns="50800" bIns="50800" rIns="50800"/>
            <a:lstStyle/>
            <a:p>
              <a:pPr algn="ctr">
                <a:lnSpc>
                  <a:spcPts val="4396"/>
                </a:lnSpc>
              </a:pPr>
              <a:r>
                <a:rPr lang="en-US" b="true" sz="3140">
                  <a:solidFill>
                    <a:srgbClr val="FFFFFF"/>
                  </a:solidFill>
                  <a:latin typeface="DM Sans Bold"/>
                  <a:ea typeface="DM Sans Bold"/>
                  <a:cs typeface="DM Sans Bold"/>
                  <a:sym typeface="DM Sans Bold"/>
                </a:rPr>
                <a:t>The sense of belongingness and cross-border features’ importance - dependent variable</a:t>
              </a:r>
              <a:r>
                <a:rPr lang="en-US" b="true" sz="3140">
                  <a:solidFill>
                    <a:srgbClr val="FFFFFF"/>
                  </a:solidFill>
                  <a:latin typeface="DM Sans Bold"/>
                  <a:ea typeface="DM Sans Bold"/>
                  <a:cs typeface="DM Sans Bold"/>
                  <a:sym typeface="DM Sans Bold"/>
                </a:rPr>
                <a:t> </a:t>
              </a:r>
            </a:p>
          </p:txBody>
        </p:sp>
      </p:grpSp>
      <p:sp>
        <p:nvSpPr>
          <p:cNvPr name="AutoShape 27" id="27"/>
          <p:cNvSpPr/>
          <p:nvPr/>
        </p:nvSpPr>
        <p:spPr>
          <a:xfrm flipV="true">
            <a:off x="6420114" y="4672779"/>
            <a:ext cx="2193744" cy="941442"/>
          </a:xfrm>
          <a:prstGeom prst="line">
            <a:avLst/>
          </a:prstGeom>
          <a:ln cap="flat" w="247650">
            <a:solidFill>
              <a:srgbClr val="2DB2BB"/>
            </a:solidFill>
            <a:prstDash val="solid"/>
            <a:headEnd type="none" len="sm" w="sm"/>
            <a:tailEnd type="triangle" len="med" w="lg"/>
          </a:ln>
        </p:spPr>
      </p:sp>
      <p:sp>
        <p:nvSpPr>
          <p:cNvPr name="AutoShape 28" id="28"/>
          <p:cNvSpPr/>
          <p:nvPr/>
        </p:nvSpPr>
        <p:spPr>
          <a:xfrm>
            <a:off x="6742966" y="6432379"/>
            <a:ext cx="1711022" cy="991687"/>
          </a:xfrm>
          <a:prstGeom prst="line">
            <a:avLst/>
          </a:prstGeom>
          <a:ln cap="flat" w="247650">
            <a:solidFill>
              <a:srgbClr val="2DB2BB"/>
            </a:solidFill>
            <a:prstDash val="solid"/>
            <a:headEnd type="none" len="sm" w="sm"/>
            <a:tailEnd type="triangle" len="med" w="lg"/>
          </a:ln>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028700" y="1095375"/>
            <a:ext cx="15496751" cy="831522"/>
          </a:xfrm>
          <a:prstGeom prst="rect">
            <a:avLst/>
          </a:prstGeom>
        </p:spPr>
        <p:txBody>
          <a:bodyPr anchor="t" rtlCol="false" tIns="0" lIns="0" bIns="0" rIns="0">
            <a:spAutoFit/>
          </a:bodyPr>
          <a:lstStyle/>
          <a:p>
            <a:pPr algn="l">
              <a:lnSpc>
                <a:spcPts val="6372"/>
              </a:lnSpc>
            </a:pPr>
            <a:r>
              <a:rPr lang="en-US" b="true" sz="5900" spc="55">
                <a:solidFill>
                  <a:srgbClr val="2DB2BB"/>
                </a:solidFill>
                <a:latin typeface="TT Rounds Condensed Bold"/>
                <a:ea typeface="TT Rounds Condensed Bold"/>
                <a:cs typeface="TT Rounds Condensed Bold"/>
                <a:sym typeface="TT Rounds Condensed Bold"/>
              </a:rPr>
              <a:t>Summary</a:t>
            </a:r>
          </a:p>
        </p:txBody>
      </p:sp>
      <p:sp>
        <p:nvSpPr>
          <p:cNvPr name="TextBox 12" id="12"/>
          <p:cNvSpPr txBox="true"/>
          <p:nvPr/>
        </p:nvSpPr>
        <p:spPr>
          <a:xfrm rot="0">
            <a:off x="1729621" y="2628295"/>
            <a:ext cx="14828757" cy="4023746"/>
          </a:xfrm>
          <a:prstGeom prst="rect">
            <a:avLst/>
          </a:prstGeom>
        </p:spPr>
        <p:txBody>
          <a:bodyPr anchor="t" rtlCol="false" tIns="0" lIns="0" bIns="0" rIns="0">
            <a:spAutoFit/>
          </a:bodyPr>
          <a:lstStyle/>
          <a:p>
            <a:pPr algn="ctr">
              <a:lnSpc>
                <a:spcPts val="6372"/>
              </a:lnSpc>
            </a:pPr>
            <a:r>
              <a:rPr lang="en-US" b="true" sz="5900" spc="55">
                <a:solidFill>
                  <a:srgbClr val="2DB2BB"/>
                </a:solidFill>
                <a:latin typeface="TT Rounds Condensed Bold"/>
                <a:ea typeface="TT Rounds Condensed Bold"/>
                <a:cs typeface="TT Rounds Condensed Bold"/>
                <a:sym typeface="TT Rounds Condensed Bold"/>
              </a:rPr>
              <a:t>Due to minority organizations being a societal group of contributors to the diverse societies inhabiting the space, their ways of living should then also influence its production and, therefore, must be deliberately researched.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sp>
        <p:nvSpPr>
          <p:cNvPr name="TextBox 3" id="3"/>
          <p:cNvSpPr txBox="true"/>
          <p:nvPr/>
        </p:nvSpPr>
        <p:spPr>
          <a:xfrm rot="0">
            <a:off x="1028700" y="1095375"/>
            <a:ext cx="14974761" cy="801267"/>
          </a:xfrm>
          <a:prstGeom prst="rect">
            <a:avLst/>
          </a:prstGeom>
        </p:spPr>
        <p:txBody>
          <a:bodyPr anchor="t" rtlCol="false" tIns="0" lIns="0" bIns="0" rIns="0">
            <a:spAutoFit/>
          </a:bodyPr>
          <a:lstStyle/>
          <a:p>
            <a:pPr algn="l">
              <a:lnSpc>
                <a:spcPts val="6157"/>
              </a:lnSpc>
            </a:pPr>
            <a:r>
              <a:rPr lang="en-US" b="true" sz="5701" spc="53">
                <a:solidFill>
                  <a:srgbClr val="2DB2BB"/>
                </a:solidFill>
                <a:latin typeface="TT Rounds Condensed Bold"/>
                <a:ea typeface="TT Rounds Condensed Bold"/>
                <a:cs typeface="TT Rounds Condensed Bold"/>
                <a:sym typeface="TT Rounds Condensed Bold"/>
              </a:rPr>
              <a:t>References </a:t>
            </a:r>
          </a:p>
        </p:txBody>
      </p:sp>
      <p:sp>
        <p:nvSpPr>
          <p:cNvPr name="TextBox 4" id="4"/>
          <p:cNvSpPr txBox="true"/>
          <p:nvPr/>
        </p:nvSpPr>
        <p:spPr>
          <a:xfrm rot="0">
            <a:off x="1028700" y="1925217"/>
            <a:ext cx="16866431" cy="8281443"/>
          </a:xfrm>
          <a:prstGeom prst="rect">
            <a:avLst/>
          </a:prstGeom>
        </p:spPr>
        <p:txBody>
          <a:bodyPr anchor="t" rtlCol="false" tIns="0" lIns="0" bIns="0" rIns="0">
            <a:spAutoFit/>
          </a:bodyPr>
          <a:lstStyle/>
          <a:p>
            <a:pPr algn="l">
              <a:lnSpc>
                <a:spcPts val="3132"/>
              </a:lnSpc>
            </a:pPr>
            <a:r>
              <a:rPr lang="en-US" sz="2900" spc="26" b="true">
                <a:solidFill>
                  <a:srgbClr val="2DB2BB"/>
                </a:solidFill>
                <a:latin typeface="TT Rounds Condensed Bold"/>
                <a:ea typeface="TT Rounds Condensed Bold"/>
                <a:cs typeface="TT Rounds Condensed Bold"/>
                <a:sym typeface="TT Rounds Condensed Bold"/>
              </a:rPr>
              <a:t>Bauman, Z. (1992). Soil, blood and identity. The Sociological Review, 40(4), 675–701. https://doi.org/10.1111/j.1467-954x.1992.tb00407.x</a:t>
            </a:r>
          </a:p>
          <a:p>
            <a:pPr algn="l">
              <a:lnSpc>
                <a:spcPts val="3132"/>
              </a:lnSpc>
            </a:pPr>
          </a:p>
          <a:p>
            <a:pPr algn="l">
              <a:lnSpc>
                <a:spcPts val="3132"/>
              </a:lnSpc>
            </a:pPr>
            <a:r>
              <a:rPr lang="en-US" sz="2900" spc="26" b="true">
                <a:solidFill>
                  <a:srgbClr val="2DB2BB"/>
                </a:solidFill>
                <a:latin typeface="TT Rounds Condensed Bold"/>
                <a:ea typeface="TT Rounds Condensed Bold"/>
                <a:cs typeface="TT Rounds Condensed Bold"/>
                <a:sym typeface="TT Rounds Condensed Bold"/>
              </a:rPr>
              <a:t>Czok. M (2023) Śląsk Opolski I Jego Tożsamość: Dyskursy- aspekty społeczno-polityczne – prasa regionalna. Centrum Badań Mniejszości Niemieckiej, Opole. </a:t>
            </a:r>
          </a:p>
          <a:p>
            <a:pPr algn="l">
              <a:lnSpc>
                <a:spcPts val="3132"/>
              </a:lnSpc>
            </a:pPr>
          </a:p>
          <a:p>
            <a:pPr algn="l">
              <a:lnSpc>
                <a:spcPts val="3132"/>
              </a:lnSpc>
            </a:pPr>
            <a:r>
              <a:rPr lang="en-US" sz="2900" spc="26" b="true">
                <a:solidFill>
                  <a:srgbClr val="2DB2BB"/>
                </a:solidFill>
                <a:latin typeface="TT Rounds Condensed Bold"/>
                <a:ea typeface="TT Rounds Condensed Bold"/>
                <a:cs typeface="TT Rounds Condensed Bold"/>
                <a:sym typeface="TT Rounds Condensed Bold"/>
              </a:rPr>
              <a:t>Home - SKGD | Mniejszość niemiecka. (Last accessed: 2025, January 27). SKGD | Mniejszość Niemiecka. https://skgd.pl/</a:t>
            </a:r>
          </a:p>
          <a:p>
            <a:pPr algn="l">
              <a:lnSpc>
                <a:spcPts val="3132"/>
              </a:lnSpc>
            </a:pPr>
          </a:p>
          <a:p>
            <a:pPr algn="l">
              <a:lnSpc>
                <a:spcPts val="3132"/>
              </a:lnSpc>
            </a:pPr>
            <a:r>
              <a:rPr lang="en-US" sz="2900" spc="26" b="true">
                <a:solidFill>
                  <a:srgbClr val="2DB2BB"/>
                </a:solidFill>
                <a:latin typeface="TT Rounds Condensed Bold"/>
                <a:ea typeface="TT Rounds Condensed Bold"/>
                <a:cs typeface="TT Rounds Condensed Bold"/>
                <a:sym typeface="TT Rounds Condensed Bold"/>
              </a:rPr>
              <a:t>Maffesoli, M. (1996). The time of the tribes: The Decline of Individualism in Mass Society. SAGE.</a:t>
            </a:r>
          </a:p>
          <a:p>
            <a:pPr algn="l">
              <a:lnSpc>
                <a:spcPts val="3132"/>
              </a:lnSpc>
            </a:pPr>
          </a:p>
          <a:p>
            <a:pPr algn="l">
              <a:lnSpc>
                <a:spcPts val="3132"/>
              </a:lnSpc>
            </a:pPr>
            <a:r>
              <a:rPr lang="en-US" sz="2900" spc="26" b="true">
                <a:solidFill>
                  <a:srgbClr val="2DB2BB"/>
                </a:solidFill>
                <a:latin typeface="TT Rounds Condensed Bold"/>
                <a:ea typeface="TT Rounds Condensed Bold"/>
                <a:cs typeface="TT Rounds Condensed Bold"/>
                <a:sym typeface="TT Rounds Condensed Bold"/>
              </a:rPr>
              <a:t>Orzeł Biały Lwów. (LAst accessed: 2025, January 27). Союз Поляків «Білий Орел». http://orzelbialy.org.ua/pl/</a:t>
            </a:r>
          </a:p>
          <a:p>
            <a:pPr algn="l">
              <a:lnSpc>
                <a:spcPts val="3132"/>
              </a:lnSpc>
            </a:pPr>
          </a:p>
          <a:p>
            <a:pPr algn="l">
              <a:lnSpc>
                <a:spcPts val="3132"/>
              </a:lnSpc>
            </a:pPr>
            <a:r>
              <a:rPr lang="en-US" sz="2900" spc="26" b="true">
                <a:solidFill>
                  <a:srgbClr val="2DB2BB"/>
                </a:solidFill>
                <a:latin typeface="TT Rounds Condensed Bold"/>
                <a:ea typeface="TT Rounds Condensed Bold"/>
                <a:cs typeface="TT Rounds Condensed Bold"/>
                <a:sym typeface="TT Rounds Condensed Bold"/>
              </a:rPr>
              <a:t>Szymeczek, J. – Baron, R., Kongres Poláků v České republice. In: Akademická encyklopedie českých dějin, Svazek VII, K/2-L, vědecký redaktor Jaroslav Pánek, Praha: Historický ústav 2021, s. 144-148, ISBN 978-80-7286-392-1. </a:t>
            </a:r>
          </a:p>
          <a:p>
            <a:pPr algn="l">
              <a:lnSpc>
                <a:spcPts val="3132"/>
              </a:lnSpc>
            </a:pPr>
          </a:p>
          <a:p>
            <a:pPr algn="l">
              <a:lnSpc>
                <a:spcPts val="3132"/>
              </a:lnSpc>
            </a:pPr>
            <a:r>
              <a:rPr lang="en-US" sz="2900" spc="26" b="true">
                <a:solidFill>
                  <a:srgbClr val="2DB2BB"/>
                </a:solidFill>
                <a:latin typeface="TT Rounds Condensed Bold"/>
                <a:ea typeface="TT Rounds Condensed Bold"/>
                <a:cs typeface="TT Rounds Condensed Bold"/>
                <a:sym typeface="TT Rounds Condensed Bold"/>
              </a:rPr>
              <a:t>Wastl-Walter, D. (2012). The Ashgate Research companion to Border Studies. http://ci.nii.ac.jp/ncid/BB07368029</a:t>
            </a:r>
          </a:p>
          <a:p>
            <a:pPr algn="l">
              <a:lnSpc>
                <a:spcPts val="3132"/>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2645776" y="425908"/>
            <a:ext cx="18730211" cy="7893633"/>
            <a:chOff x="0" y="0"/>
            <a:chExt cx="24973614" cy="10524844"/>
          </a:xfrm>
        </p:grpSpPr>
        <p:sp>
          <p:nvSpPr>
            <p:cNvPr name="Freeform 4" id="4"/>
            <p:cNvSpPr/>
            <p:nvPr/>
          </p:nvSpPr>
          <p:spPr>
            <a:xfrm flipH="false" flipV="false" rot="0">
              <a:off x="0" y="0"/>
              <a:ext cx="24973535" cy="10524871"/>
            </a:xfrm>
            <a:custGeom>
              <a:avLst/>
              <a:gdLst/>
              <a:ahLst/>
              <a:cxnLst/>
              <a:rect r="r" b="b" t="t" l="l"/>
              <a:pathLst>
                <a:path h="10524871" w="24973535">
                  <a:moveTo>
                    <a:pt x="0" y="1754124"/>
                  </a:moveTo>
                  <a:cubicBezTo>
                    <a:pt x="0" y="785368"/>
                    <a:pt x="785368" y="0"/>
                    <a:pt x="1754124" y="0"/>
                  </a:cubicBezTo>
                  <a:lnTo>
                    <a:pt x="23219411" y="0"/>
                  </a:lnTo>
                  <a:cubicBezTo>
                    <a:pt x="24188167" y="0"/>
                    <a:pt x="24973535" y="785368"/>
                    <a:pt x="24973535" y="1754124"/>
                  </a:cubicBezTo>
                  <a:lnTo>
                    <a:pt x="24973535" y="8770620"/>
                  </a:lnTo>
                  <a:cubicBezTo>
                    <a:pt x="24973535" y="9739376"/>
                    <a:pt x="24188167" y="10524744"/>
                    <a:pt x="23219411" y="10524744"/>
                  </a:cubicBezTo>
                  <a:lnTo>
                    <a:pt x="1754124" y="10524744"/>
                  </a:lnTo>
                  <a:cubicBezTo>
                    <a:pt x="785368" y="10524871"/>
                    <a:pt x="0" y="9739503"/>
                    <a:pt x="0" y="8770620"/>
                  </a:cubicBezTo>
                  <a:close/>
                </a:path>
              </a:pathLst>
            </a:custGeom>
            <a:solidFill>
              <a:srgbClr val="2DB2BB"/>
            </a:solidFill>
          </p:spPr>
        </p:sp>
      </p:grpSp>
      <p:grpSp>
        <p:nvGrpSpPr>
          <p:cNvPr name="Group 5" id="5"/>
          <p:cNvGrpSpPr/>
          <p:nvPr/>
        </p:nvGrpSpPr>
        <p:grpSpPr>
          <a:xfrm rot="0">
            <a:off x="11044535" y="2707594"/>
            <a:ext cx="6214765" cy="2435906"/>
            <a:chOff x="0" y="0"/>
            <a:chExt cx="8286353" cy="3247875"/>
          </a:xfrm>
        </p:grpSpPr>
        <p:sp>
          <p:nvSpPr>
            <p:cNvPr name="Freeform 6" id="6"/>
            <p:cNvSpPr/>
            <p:nvPr/>
          </p:nvSpPr>
          <p:spPr>
            <a:xfrm flipH="false" flipV="false" rot="0">
              <a:off x="0" y="0"/>
              <a:ext cx="8286386" cy="3247919"/>
            </a:xfrm>
            <a:custGeom>
              <a:avLst/>
              <a:gdLst/>
              <a:ahLst/>
              <a:cxnLst/>
              <a:rect r="r" b="b" t="t" l="l"/>
              <a:pathLst>
                <a:path h="3247919" w="8286386">
                  <a:moveTo>
                    <a:pt x="0" y="0"/>
                  </a:moveTo>
                  <a:lnTo>
                    <a:pt x="8286386" y="0"/>
                  </a:lnTo>
                  <a:lnTo>
                    <a:pt x="8286386" y="3247919"/>
                  </a:lnTo>
                  <a:lnTo>
                    <a:pt x="0" y="3247919"/>
                  </a:lnTo>
                  <a:close/>
                </a:path>
              </a:pathLst>
            </a:custGeom>
            <a:solidFill>
              <a:srgbClr val="2DB2BB"/>
            </a:solidFill>
          </p:spPr>
        </p:sp>
        <p:sp>
          <p:nvSpPr>
            <p:cNvPr name="TextBox 7" id="7"/>
            <p:cNvSpPr txBox="true"/>
            <p:nvPr/>
          </p:nvSpPr>
          <p:spPr>
            <a:xfrm>
              <a:off x="0" y="95250"/>
              <a:ext cx="8286353" cy="3152625"/>
            </a:xfrm>
            <a:prstGeom prst="rect">
              <a:avLst/>
            </a:prstGeom>
          </p:spPr>
          <p:txBody>
            <a:bodyPr anchor="ctr" rtlCol="false" tIns="50800" lIns="50800" bIns="50800" rIns="50800"/>
            <a:lstStyle/>
            <a:p>
              <a:pPr algn="r">
                <a:lnSpc>
                  <a:spcPts val="9720"/>
                </a:lnSpc>
              </a:pPr>
              <a:r>
                <a:rPr lang="en-US" b="true" sz="9000" spc="-54">
                  <a:solidFill>
                    <a:srgbClr val="FFFFFF"/>
                  </a:solidFill>
                  <a:latin typeface="TT Rounds Condensed Bold"/>
                  <a:ea typeface="TT Rounds Condensed Bold"/>
                  <a:cs typeface="TT Rounds Condensed Bold"/>
                  <a:sym typeface="TT Rounds Condensed Bold"/>
                </a:rPr>
                <a:t>Thank you!</a:t>
              </a:r>
            </a:p>
          </p:txBody>
        </p:sp>
      </p:grpSp>
      <p:grpSp>
        <p:nvGrpSpPr>
          <p:cNvPr name="Group 8" id="8"/>
          <p:cNvGrpSpPr/>
          <p:nvPr/>
        </p:nvGrpSpPr>
        <p:grpSpPr>
          <a:xfrm rot="0">
            <a:off x="12283082" y="8482942"/>
            <a:ext cx="5349240" cy="1813671"/>
            <a:chOff x="0" y="0"/>
            <a:chExt cx="7132320" cy="2418228"/>
          </a:xfrm>
        </p:grpSpPr>
        <p:sp>
          <p:nvSpPr>
            <p:cNvPr name="Freeform 9" id="9"/>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10" id="10"/>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11" id="11"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12" id="12"/>
          <p:cNvGrpSpPr/>
          <p:nvPr/>
        </p:nvGrpSpPr>
        <p:grpSpPr>
          <a:xfrm rot="0">
            <a:off x="-19050" y="9151496"/>
            <a:ext cx="8681740" cy="372318"/>
            <a:chOff x="0" y="0"/>
            <a:chExt cx="11575654" cy="496424"/>
          </a:xfrm>
        </p:grpSpPr>
        <p:sp>
          <p:nvSpPr>
            <p:cNvPr name="Freeform 13" id="13"/>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14" id="14"/>
          <p:cNvGrpSpPr/>
          <p:nvPr/>
        </p:nvGrpSpPr>
        <p:grpSpPr>
          <a:xfrm rot="0">
            <a:off x="17754633" y="9151496"/>
            <a:ext cx="590252" cy="381077"/>
            <a:chOff x="0" y="0"/>
            <a:chExt cx="787002" cy="508102"/>
          </a:xfrm>
        </p:grpSpPr>
        <p:sp>
          <p:nvSpPr>
            <p:cNvPr name="Freeform 15" id="15"/>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Freeform 11" id="11"/>
          <p:cNvSpPr/>
          <p:nvPr/>
        </p:nvSpPr>
        <p:spPr>
          <a:xfrm flipH="false" flipV="false" rot="0">
            <a:off x="1028700" y="2914129"/>
            <a:ext cx="3004622" cy="3004622"/>
          </a:xfrm>
          <a:custGeom>
            <a:avLst/>
            <a:gdLst/>
            <a:ahLst/>
            <a:cxnLst/>
            <a:rect r="r" b="b" t="t" l="l"/>
            <a:pathLst>
              <a:path h="3004622" w="3004622">
                <a:moveTo>
                  <a:pt x="0" y="0"/>
                </a:moveTo>
                <a:lnTo>
                  <a:pt x="3004622" y="0"/>
                </a:lnTo>
                <a:lnTo>
                  <a:pt x="3004622" y="3004621"/>
                </a:lnTo>
                <a:lnTo>
                  <a:pt x="0" y="3004621"/>
                </a:lnTo>
                <a:lnTo>
                  <a:pt x="0" y="0"/>
                </a:lnTo>
                <a:close/>
              </a:path>
            </a:pathLst>
          </a:custGeom>
          <a:blipFill>
            <a:blip r:embed="rId4"/>
            <a:stretch>
              <a:fillRect l="0" t="0" r="0" b="0"/>
            </a:stretch>
          </a:blipFill>
        </p:spPr>
      </p:sp>
      <p:sp>
        <p:nvSpPr>
          <p:cNvPr name="TextBox 12" id="12"/>
          <p:cNvSpPr txBox="true"/>
          <p:nvPr/>
        </p:nvSpPr>
        <p:spPr>
          <a:xfrm rot="0">
            <a:off x="4156415" y="4511690"/>
            <a:ext cx="12253789" cy="1154275"/>
          </a:xfrm>
          <a:prstGeom prst="rect">
            <a:avLst/>
          </a:prstGeom>
        </p:spPr>
        <p:txBody>
          <a:bodyPr anchor="t" rtlCol="false" tIns="0" lIns="0" bIns="0" rIns="0">
            <a:spAutoFit/>
          </a:bodyPr>
          <a:lstStyle/>
          <a:p>
            <a:pPr algn="l">
              <a:lnSpc>
                <a:spcPts val="8898"/>
              </a:lnSpc>
              <a:spcBef>
                <a:spcPct val="0"/>
              </a:spcBef>
            </a:pPr>
            <a:r>
              <a:rPr lang="en-US" b="true" sz="8239" spc="77">
                <a:solidFill>
                  <a:srgbClr val="2DB2BB"/>
                </a:solidFill>
                <a:latin typeface="TT Rounds Condensed Bold"/>
                <a:ea typeface="TT Rounds Condensed Bold"/>
                <a:cs typeface="TT Rounds Condensed Bold"/>
                <a:sym typeface="TT Rounds Condensed Bold"/>
              </a:rPr>
              <a:t>Opole University</a:t>
            </a:r>
          </a:p>
        </p:txBody>
      </p:sp>
      <p:sp>
        <p:nvSpPr>
          <p:cNvPr name="TextBox 13" id="13"/>
          <p:cNvSpPr txBox="true"/>
          <p:nvPr/>
        </p:nvSpPr>
        <p:spPr>
          <a:xfrm rot="0">
            <a:off x="4156415" y="3383136"/>
            <a:ext cx="13475906" cy="899704"/>
          </a:xfrm>
          <a:prstGeom prst="rect">
            <a:avLst/>
          </a:prstGeom>
        </p:spPr>
        <p:txBody>
          <a:bodyPr anchor="t" rtlCol="false" tIns="0" lIns="0" bIns="0" rIns="0">
            <a:spAutoFit/>
          </a:bodyPr>
          <a:lstStyle/>
          <a:p>
            <a:pPr algn="l">
              <a:lnSpc>
                <a:spcPts val="6814"/>
              </a:lnSpc>
              <a:spcBef>
                <a:spcPct val="0"/>
              </a:spcBef>
            </a:pPr>
            <a:r>
              <a:rPr lang="en-US" b="true" sz="6309" spc="59">
                <a:solidFill>
                  <a:srgbClr val="2DB2BB"/>
                </a:solidFill>
                <a:latin typeface="TT Rounds Condensed Bold"/>
                <a:ea typeface="TT Rounds Condensed Bold"/>
                <a:cs typeface="TT Rounds Condensed Bold"/>
                <a:sym typeface="TT Rounds Condensed Bold"/>
              </a:rPr>
              <a:t>Border and Regional Studies Network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028700" y="1114425"/>
            <a:ext cx="16002728" cy="1050546"/>
          </a:xfrm>
          <a:prstGeom prst="rect">
            <a:avLst/>
          </a:prstGeom>
        </p:spPr>
        <p:txBody>
          <a:bodyPr anchor="t" rtlCol="false" tIns="0" lIns="0" bIns="0" rIns="0">
            <a:spAutoFit/>
          </a:bodyPr>
          <a:lstStyle/>
          <a:p>
            <a:pPr algn="l">
              <a:lnSpc>
                <a:spcPts val="8092"/>
              </a:lnSpc>
              <a:spcBef>
                <a:spcPct val="0"/>
              </a:spcBef>
            </a:pPr>
            <a:r>
              <a:rPr lang="en-US" b="true" sz="7492" spc="70">
                <a:solidFill>
                  <a:srgbClr val="2DB2BB"/>
                </a:solidFill>
                <a:latin typeface="TT Rounds Condensed Bold"/>
                <a:ea typeface="TT Rounds Condensed Bold"/>
                <a:cs typeface="TT Rounds Condensed Bold"/>
                <a:sym typeface="TT Rounds Condensed Bold"/>
              </a:rPr>
              <a:t>Overview</a:t>
            </a:r>
          </a:p>
        </p:txBody>
      </p:sp>
      <p:sp>
        <p:nvSpPr>
          <p:cNvPr name="TextBox 12" id="12"/>
          <p:cNvSpPr txBox="true"/>
          <p:nvPr/>
        </p:nvSpPr>
        <p:spPr>
          <a:xfrm rot="0">
            <a:off x="1351525" y="2379691"/>
            <a:ext cx="14974761" cy="6223765"/>
          </a:xfrm>
          <a:prstGeom prst="rect">
            <a:avLst/>
          </a:prstGeom>
        </p:spPr>
        <p:txBody>
          <a:bodyPr anchor="t" rtlCol="false" tIns="0" lIns="0" bIns="0" rIns="0">
            <a:spAutoFit/>
          </a:bodyPr>
          <a:lstStyle/>
          <a:p>
            <a:pPr algn="l" marL="1230976" indent="-615488" lvl="1">
              <a:lnSpc>
                <a:spcPts val="6157"/>
              </a:lnSpc>
              <a:buFont typeface="Arial"/>
              <a:buChar char="•"/>
            </a:pPr>
            <a:r>
              <a:rPr lang="en-US" b="true" sz="5701" spc="51">
                <a:solidFill>
                  <a:srgbClr val="2DB2BB"/>
                </a:solidFill>
                <a:latin typeface="TT Rounds Condensed Bold"/>
                <a:ea typeface="TT Rounds Condensed Bold"/>
                <a:cs typeface="TT Rounds Condensed Bold"/>
                <a:sym typeface="TT Rounds Condensed Bold"/>
              </a:rPr>
              <a:t>Introduction</a:t>
            </a:r>
          </a:p>
          <a:p>
            <a:pPr algn="l" marL="1230976" indent="-615488" lvl="1">
              <a:lnSpc>
                <a:spcPts val="6157"/>
              </a:lnSpc>
              <a:buFont typeface="Arial"/>
              <a:buChar char="•"/>
            </a:pPr>
            <a:r>
              <a:rPr lang="en-US" b="true" sz="5701" spc="51">
                <a:solidFill>
                  <a:srgbClr val="2DB2BB"/>
                </a:solidFill>
                <a:latin typeface="TT Rounds Condensed Bold"/>
                <a:ea typeface="TT Rounds Condensed Bold"/>
                <a:cs typeface="TT Rounds Condensed Bold"/>
                <a:sym typeface="TT Rounds Condensed Bold"/>
              </a:rPr>
              <a:t>Focus Area</a:t>
            </a:r>
          </a:p>
          <a:p>
            <a:pPr algn="l" marL="1230976" indent="-615488" lvl="1">
              <a:lnSpc>
                <a:spcPts val="6157"/>
              </a:lnSpc>
              <a:buFont typeface="Arial"/>
              <a:buChar char="•"/>
            </a:pPr>
            <a:r>
              <a:rPr lang="en-US" b="true" sz="5701" spc="51">
                <a:solidFill>
                  <a:srgbClr val="2DB2BB"/>
                </a:solidFill>
                <a:latin typeface="TT Rounds Condensed Bold"/>
                <a:ea typeface="TT Rounds Condensed Bold"/>
                <a:cs typeface="TT Rounds Condensed Bold"/>
                <a:sym typeface="TT Rounds Condensed Bold"/>
              </a:rPr>
              <a:t>Research Relevance </a:t>
            </a:r>
          </a:p>
          <a:p>
            <a:pPr algn="l" marL="1230976" indent="-615488" lvl="1">
              <a:lnSpc>
                <a:spcPts val="6157"/>
              </a:lnSpc>
              <a:buFont typeface="Arial"/>
              <a:buChar char="•"/>
            </a:pPr>
            <a:r>
              <a:rPr lang="en-US" b="true" sz="5701" spc="51">
                <a:solidFill>
                  <a:srgbClr val="2DB2BB"/>
                </a:solidFill>
                <a:latin typeface="TT Rounds Condensed Bold"/>
                <a:ea typeface="TT Rounds Condensed Bold"/>
                <a:cs typeface="TT Rounds Condensed Bold"/>
                <a:sym typeface="TT Rounds Condensed Bold"/>
              </a:rPr>
              <a:t>Research Problem and Questions</a:t>
            </a:r>
          </a:p>
          <a:p>
            <a:pPr algn="l" marL="1230976" indent="-615488" lvl="1">
              <a:lnSpc>
                <a:spcPts val="6157"/>
              </a:lnSpc>
              <a:buFont typeface="Arial"/>
              <a:buChar char="•"/>
            </a:pPr>
            <a:r>
              <a:rPr lang="en-US" b="true" sz="5701" spc="51">
                <a:solidFill>
                  <a:srgbClr val="2DB2BB"/>
                </a:solidFill>
                <a:latin typeface="TT Rounds Condensed Bold"/>
                <a:ea typeface="TT Rounds Condensed Bold"/>
                <a:cs typeface="TT Rounds Condensed Bold"/>
                <a:sym typeface="TT Rounds Condensed Bold"/>
              </a:rPr>
              <a:t>Hypothesis </a:t>
            </a:r>
          </a:p>
          <a:p>
            <a:pPr algn="l" marL="1230976" indent="-615488" lvl="1">
              <a:lnSpc>
                <a:spcPts val="6157"/>
              </a:lnSpc>
              <a:buFont typeface="Arial"/>
              <a:buChar char="•"/>
            </a:pPr>
            <a:r>
              <a:rPr lang="en-US" b="true" sz="5701" spc="51">
                <a:solidFill>
                  <a:srgbClr val="2DB2BB"/>
                </a:solidFill>
                <a:latin typeface="TT Rounds Condensed Bold"/>
                <a:ea typeface="TT Rounds Condensed Bold"/>
                <a:cs typeface="TT Rounds Condensed Bold"/>
                <a:sym typeface="TT Rounds Condensed Bold"/>
              </a:rPr>
              <a:t>Methodology</a:t>
            </a:r>
          </a:p>
          <a:p>
            <a:pPr algn="l" marL="1230976" indent="-615488" lvl="1">
              <a:lnSpc>
                <a:spcPts val="6157"/>
              </a:lnSpc>
              <a:buFont typeface="Arial"/>
              <a:buChar char="•"/>
            </a:pPr>
            <a:r>
              <a:rPr lang="en-US" b="true" sz="5701" spc="51">
                <a:solidFill>
                  <a:srgbClr val="2DB2BB"/>
                </a:solidFill>
                <a:latin typeface="TT Rounds Condensed Bold"/>
                <a:ea typeface="TT Rounds Condensed Bold"/>
                <a:cs typeface="TT Rounds Condensed Bold"/>
                <a:sym typeface="TT Rounds Condensed Bold"/>
              </a:rPr>
              <a:t>Summary </a:t>
            </a:r>
          </a:p>
          <a:p>
            <a:pPr algn="l" marL="1230976" indent="-615488" lvl="1">
              <a:lnSpc>
                <a:spcPts val="6157"/>
              </a:lnSpc>
              <a:buFont typeface="Arial"/>
              <a:buChar char="•"/>
            </a:pPr>
            <a:r>
              <a:rPr lang="en-US" b="true" sz="5701" spc="53">
                <a:solidFill>
                  <a:srgbClr val="2DB2BB"/>
                </a:solidFill>
                <a:latin typeface="TT Rounds Condensed Bold"/>
                <a:ea typeface="TT Rounds Condensed Bold"/>
                <a:cs typeface="TT Rounds Condensed Bold"/>
                <a:sym typeface="TT Rounds Condensed Bold"/>
              </a:rPr>
              <a:t>References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599208" y="1554331"/>
            <a:ext cx="12253789" cy="4526125"/>
          </a:xfrm>
          <a:prstGeom prst="rect">
            <a:avLst/>
          </a:prstGeom>
        </p:spPr>
        <p:txBody>
          <a:bodyPr anchor="t" rtlCol="false" tIns="0" lIns="0" bIns="0" rIns="0">
            <a:spAutoFit/>
          </a:bodyPr>
          <a:lstStyle/>
          <a:p>
            <a:pPr algn="l">
              <a:lnSpc>
                <a:spcPts val="8898"/>
              </a:lnSpc>
              <a:spcBef>
                <a:spcPct val="0"/>
              </a:spcBef>
            </a:pPr>
            <a:r>
              <a:rPr lang="en-US" b="true" sz="8239" spc="77">
                <a:solidFill>
                  <a:srgbClr val="2DB2BB"/>
                </a:solidFill>
                <a:latin typeface="TT Rounds Condensed Bold"/>
                <a:ea typeface="TT Rounds Condensed Bold"/>
                <a:cs typeface="TT Rounds Condensed Bold"/>
                <a:sym typeface="TT Rounds Condensed Bold"/>
              </a:rPr>
              <a:t>“In fact, identity in all its various manifestations is above all the willingness to be something determined.”</a:t>
            </a:r>
          </a:p>
        </p:txBody>
      </p:sp>
      <p:sp>
        <p:nvSpPr>
          <p:cNvPr name="TextBox 12" id="12"/>
          <p:cNvSpPr txBox="true"/>
          <p:nvPr/>
        </p:nvSpPr>
        <p:spPr>
          <a:xfrm rot="0">
            <a:off x="1544316" y="6134762"/>
            <a:ext cx="15199367" cy="1106015"/>
          </a:xfrm>
          <a:prstGeom prst="rect">
            <a:avLst/>
          </a:prstGeom>
        </p:spPr>
        <p:txBody>
          <a:bodyPr anchor="t" rtlCol="false" tIns="0" lIns="0" bIns="0" rIns="0">
            <a:spAutoFit/>
          </a:bodyPr>
          <a:lstStyle/>
          <a:p>
            <a:pPr algn="ctr">
              <a:lnSpc>
                <a:spcPts val="9029"/>
              </a:lnSpc>
            </a:pPr>
            <a:r>
              <a:rPr lang="en-US" sz="6449" b="true">
                <a:solidFill>
                  <a:srgbClr val="2DB2BB"/>
                </a:solidFill>
                <a:latin typeface="TT Rounds Condensed Bold"/>
                <a:ea typeface="TT Rounds Condensed Bold"/>
                <a:cs typeface="TT Rounds Condensed Bold"/>
                <a:sym typeface="TT Rounds Condensed Bold"/>
              </a:rPr>
              <a:t>(Maffesoli, p. 67, 1996)</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sp>
        <p:nvSpPr>
          <p:cNvPr name="Freeform 3" id="3"/>
          <p:cNvSpPr/>
          <p:nvPr/>
        </p:nvSpPr>
        <p:spPr>
          <a:xfrm flipH="false" flipV="false" rot="0">
            <a:off x="472581" y="4302174"/>
            <a:ext cx="5746232" cy="5075863"/>
          </a:xfrm>
          <a:custGeom>
            <a:avLst/>
            <a:gdLst/>
            <a:ahLst/>
            <a:cxnLst/>
            <a:rect r="r" b="b" t="t" l="l"/>
            <a:pathLst>
              <a:path h="5075863" w="5746232">
                <a:moveTo>
                  <a:pt x="0" y="0"/>
                </a:moveTo>
                <a:lnTo>
                  <a:pt x="5746232" y="0"/>
                </a:lnTo>
                <a:lnTo>
                  <a:pt x="5746232" y="5075863"/>
                </a:lnTo>
                <a:lnTo>
                  <a:pt x="0" y="5075863"/>
                </a:lnTo>
                <a:lnTo>
                  <a:pt x="0" y="0"/>
                </a:lnTo>
                <a:close/>
              </a:path>
            </a:pathLst>
          </a:custGeom>
          <a:blipFill>
            <a:blip r:embed="rId3"/>
            <a:stretch>
              <a:fillRect l="-51935" t="0" r="0" b="-14810"/>
            </a:stretch>
          </a:blipFill>
        </p:spPr>
      </p:sp>
      <p:sp>
        <p:nvSpPr>
          <p:cNvPr name="Freeform 4" id="4"/>
          <p:cNvSpPr/>
          <p:nvPr/>
        </p:nvSpPr>
        <p:spPr>
          <a:xfrm flipH="false" flipV="false" rot="0">
            <a:off x="6997118" y="4269511"/>
            <a:ext cx="5401090" cy="4956126"/>
          </a:xfrm>
          <a:custGeom>
            <a:avLst/>
            <a:gdLst/>
            <a:ahLst/>
            <a:cxnLst/>
            <a:rect r="r" b="b" t="t" l="l"/>
            <a:pathLst>
              <a:path h="4956126" w="5401090">
                <a:moveTo>
                  <a:pt x="0" y="0"/>
                </a:moveTo>
                <a:lnTo>
                  <a:pt x="5401090" y="0"/>
                </a:lnTo>
                <a:lnTo>
                  <a:pt x="5401090" y="4956126"/>
                </a:lnTo>
                <a:lnTo>
                  <a:pt x="0" y="4956126"/>
                </a:lnTo>
                <a:lnTo>
                  <a:pt x="0" y="0"/>
                </a:lnTo>
                <a:close/>
              </a:path>
            </a:pathLst>
          </a:custGeom>
          <a:blipFill>
            <a:blip r:embed="rId4"/>
            <a:stretch>
              <a:fillRect l="-9279" t="0" r="-53576" b="0"/>
            </a:stretch>
          </a:blipFill>
        </p:spPr>
      </p:sp>
      <p:sp>
        <p:nvSpPr>
          <p:cNvPr name="Freeform 5" id="5"/>
          <p:cNvSpPr/>
          <p:nvPr/>
        </p:nvSpPr>
        <p:spPr>
          <a:xfrm flipH="false" flipV="false" rot="0">
            <a:off x="12647946" y="4269511"/>
            <a:ext cx="5282398" cy="4956126"/>
          </a:xfrm>
          <a:custGeom>
            <a:avLst/>
            <a:gdLst/>
            <a:ahLst/>
            <a:cxnLst/>
            <a:rect r="r" b="b" t="t" l="l"/>
            <a:pathLst>
              <a:path h="4956126" w="5282398">
                <a:moveTo>
                  <a:pt x="0" y="0"/>
                </a:moveTo>
                <a:lnTo>
                  <a:pt x="5282398" y="0"/>
                </a:lnTo>
                <a:lnTo>
                  <a:pt x="5282398" y="4956126"/>
                </a:lnTo>
                <a:lnTo>
                  <a:pt x="0" y="4956126"/>
                </a:lnTo>
                <a:lnTo>
                  <a:pt x="0" y="0"/>
                </a:lnTo>
                <a:close/>
              </a:path>
            </a:pathLst>
          </a:custGeom>
          <a:blipFill>
            <a:blip r:embed="rId5"/>
            <a:stretch>
              <a:fillRect l="-27488" t="-8745" r="-29980" b="-3074"/>
            </a:stretch>
          </a:blipFill>
        </p:spPr>
      </p:sp>
      <p:sp>
        <p:nvSpPr>
          <p:cNvPr name="TextBox 6" id="6"/>
          <p:cNvSpPr txBox="true"/>
          <p:nvPr/>
        </p:nvSpPr>
        <p:spPr>
          <a:xfrm rot="0">
            <a:off x="778109" y="652654"/>
            <a:ext cx="14974761" cy="1582317"/>
          </a:xfrm>
          <a:prstGeom prst="rect">
            <a:avLst/>
          </a:prstGeom>
        </p:spPr>
        <p:txBody>
          <a:bodyPr anchor="t" rtlCol="false" tIns="0" lIns="0" bIns="0" rIns="0">
            <a:spAutoFit/>
          </a:bodyPr>
          <a:lstStyle/>
          <a:p>
            <a:pPr algn="l">
              <a:lnSpc>
                <a:spcPts val="6157"/>
              </a:lnSpc>
            </a:pPr>
            <a:r>
              <a:rPr lang="en-US" sz="5701" spc="51" b="true">
                <a:solidFill>
                  <a:srgbClr val="2DB2BB"/>
                </a:solidFill>
                <a:latin typeface="TT Rounds Condensed Bold"/>
                <a:ea typeface="TT Rounds Condensed Bold"/>
                <a:cs typeface="TT Rounds Condensed Bold"/>
                <a:sym typeface="TT Rounds Condensed Bold"/>
              </a:rPr>
              <a:t>Introduction</a:t>
            </a:r>
          </a:p>
          <a:p>
            <a:pPr algn="l">
              <a:lnSpc>
                <a:spcPts val="6157"/>
              </a:lnSpc>
            </a:pPr>
          </a:p>
        </p:txBody>
      </p:sp>
      <p:sp>
        <p:nvSpPr>
          <p:cNvPr name="TextBox 7" id="7"/>
          <p:cNvSpPr txBox="true"/>
          <p:nvPr/>
        </p:nvSpPr>
        <p:spPr>
          <a:xfrm rot="0">
            <a:off x="1859804" y="1747814"/>
            <a:ext cx="14568392" cy="2018680"/>
          </a:xfrm>
          <a:prstGeom prst="rect">
            <a:avLst/>
          </a:prstGeom>
        </p:spPr>
        <p:txBody>
          <a:bodyPr anchor="t" rtlCol="false" tIns="0" lIns="0" bIns="0" rIns="0">
            <a:spAutoFit/>
          </a:bodyPr>
          <a:lstStyle/>
          <a:p>
            <a:pPr algn="just">
              <a:lnSpc>
                <a:spcPts val="4017"/>
              </a:lnSpc>
            </a:pPr>
            <a:r>
              <a:rPr lang="en-US" b="true" sz="3720" spc="34">
                <a:solidFill>
                  <a:srgbClr val="2DB2BB"/>
                </a:solidFill>
                <a:latin typeface="TT Rounds Condensed Bold"/>
                <a:ea typeface="TT Rounds Condensed Bold"/>
                <a:cs typeface="TT Rounds Condensed Bold"/>
                <a:sym typeface="TT Rounds Condensed Bold"/>
              </a:rPr>
              <a:t>         D. Newman says it is noticeable when a border separates a historically linked cultural region, since people often experience a deeper connection with those across the border rather than to the majority of their own country, with whom they lack a common history (2012). </a:t>
            </a:r>
          </a:p>
        </p:txBody>
      </p:sp>
      <p:sp>
        <p:nvSpPr>
          <p:cNvPr name="TextBox 8" id="8"/>
          <p:cNvSpPr txBox="true"/>
          <p:nvPr/>
        </p:nvSpPr>
        <p:spPr>
          <a:xfrm rot="0">
            <a:off x="0" y="9397087"/>
            <a:ext cx="6691394" cy="625012"/>
          </a:xfrm>
          <a:prstGeom prst="rect">
            <a:avLst/>
          </a:prstGeom>
        </p:spPr>
        <p:txBody>
          <a:bodyPr anchor="t" rtlCol="false" tIns="0" lIns="0" bIns="0" rIns="0">
            <a:spAutoFit/>
          </a:bodyPr>
          <a:lstStyle/>
          <a:p>
            <a:pPr algn="ctr">
              <a:lnSpc>
                <a:spcPts val="2442"/>
              </a:lnSpc>
              <a:spcBef>
                <a:spcPct val="0"/>
              </a:spcBef>
            </a:pPr>
            <a:r>
              <a:rPr lang="en-US" b="true" sz="2261" spc="20">
                <a:solidFill>
                  <a:srgbClr val="2DB2BB"/>
                </a:solidFill>
                <a:latin typeface="TT Rounds Condensed Bold"/>
                <a:ea typeface="TT Rounds Condensed Bold"/>
                <a:cs typeface="TT Rounds Condensed Bold"/>
                <a:sym typeface="TT Rounds Condensed Bold"/>
              </a:rPr>
              <a:t>Image source: </a:t>
            </a:r>
            <a:r>
              <a:rPr lang="en-US" b="true" sz="2261" spc="20">
                <a:solidFill>
                  <a:srgbClr val="2DB2BB"/>
                </a:solidFill>
                <a:latin typeface="TT Rounds Condensed Bold"/>
                <a:ea typeface="TT Rounds Condensed Bold"/>
                <a:cs typeface="TT Rounds Condensed Bold"/>
                <a:sym typeface="TT Rounds Condensed Bold"/>
              </a:rPr>
              <a:t>State border between CZ PL stock photo</a:t>
            </a:r>
          </a:p>
          <a:p>
            <a:pPr algn="ctr">
              <a:lnSpc>
                <a:spcPts val="2442"/>
              </a:lnSpc>
              <a:spcBef>
                <a:spcPct val="0"/>
              </a:spcBef>
            </a:pPr>
            <a:r>
              <a:rPr lang="en-US" b="true" sz="2261" spc="21">
                <a:solidFill>
                  <a:srgbClr val="2DB2BB"/>
                </a:solidFill>
                <a:latin typeface="TT Rounds Condensed Bold"/>
                <a:ea typeface="TT Rounds Condensed Bold"/>
                <a:cs typeface="TT Rounds Condensed Bold"/>
                <a:sym typeface="TT Rounds Condensed Bold"/>
              </a:rPr>
              <a:t>https://www.dreamstime.com/</a:t>
            </a:r>
          </a:p>
        </p:txBody>
      </p:sp>
      <p:sp>
        <p:nvSpPr>
          <p:cNvPr name="TextBox 9" id="9"/>
          <p:cNvSpPr txBox="true"/>
          <p:nvPr/>
        </p:nvSpPr>
        <p:spPr>
          <a:xfrm rot="0">
            <a:off x="6691394" y="9244687"/>
            <a:ext cx="5706815" cy="929812"/>
          </a:xfrm>
          <a:prstGeom prst="rect">
            <a:avLst/>
          </a:prstGeom>
        </p:spPr>
        <p:txBody>
          <a:bodyPr anchor="t" rtlCol="false" tIns="0" lIns="0" bIns="0" rIns="0">
            <a:spAutoFit/>
          </a:bodyPr>
          <a:lstStyle/>
          <a:p>
            <a:pPr algn="ctr">
              <a:lnSpc>
                <a:spcPts val="2442"/>
              </a:lnSpc>
            </a:pPr>
            <a:r>
              <a:rPr lang="en-US" b="true" sz="2261" spc="21">
                <a:solidFill>
                  <a:srgbClr val="2DB2BB"/>
                </a:solidFill>
                <a:latin typeface="TT Rounds Condensed Bold"/>
                <a:ea typeface="TT Rounds Condensed Bold"/>
                <a:cs typeface="TT Rounds Condensed Bold"/>
                <a:sym typeface="TT Rounds Condensed Bold"/>
              </a:rPr>
              <a:t>Image source: </a:t>
            </a:r>
            <a:r>
              <a:rPr lang="en-US" b="true" sz="2261" spc="21" u="sng">
                <a:solidFill>
                  <a:srgbClr val="2DB2BB"/>
                </a:solidFill>
                <a:latin typeface="TT Rounds Condensed Bold"/>
                <a:ea typeface="TT Rounds Condensed Bold"/>
                <a:cs typeface="TT Rounds Condensed Bold"/>
                <a:sym typeface="TT Rounds Condensed Bold"/>
                <a:hlinkClick r:id="rId6" tooltip="https://wiadomosci.onet.pl/opole/opolskie-dwujezyczne-tablice-w-16-gminach/kxfpxrl"/>
              </a:rPr>
              <a:t>https://wiadomosci.onet.pl/opole/opolskie-dwujezyczne-tablice-w-16-gminach/kxfpxrl</a:t>
            </a:r>
          </a:p>
        </p:txBody>
      </p:sp>
      <p:sp>
        <p:nvSpPr>
          <p:cNvPr name="TextBox 10" id="10"/>
          <p:cNvSpPr txBox="true"/>
          <p:nvPr/>
        </p:nvSpPr>
        <p:spPr>
          <a:xfrm rot="0">
            <a:off x="12631017" y="9397087"/>
            <a:ext cx="5299327" cy="605028"/>
          </a:xfrm>
          <a:prstGeom prst="rect">
            <a:avLst/>
          </a:prstGeom>
        </p:spPr>
        <p:txBody>
          <a:bodyPr anchor="t" rtlCol="false" tIns="0" lIns="0" bIns="0" rIns="0">
            <a:spAutoFit/>
          </a:bodyPr>
          <a:lstStyle/>
          <a:p>
            <a:pPr algn="ctr">
              <a:lnSpc>
                <a:spcPts val="2375"/>
              </a:lnSpc>
            </a:pPr>
            <a:r>
              <a:rPr lang="en-US" b="true" sz="2199" spc="20">
                <a:solidFill>
                  <a:srgbClr val="2DB2BB"/>
                </a:solidFill>
                <a:latin typeface="TT Rounds Condensed Bold"/>
                <a:ea typeface="TT Rounds Condensed Bold"/>
                <a:cs typeface="TT Rounds Condensed Bold"/>
                <a:sym typeface="TT Rounds Condensed Bold"/>
              </a:rPr>
              <a:t>Image source: https://mylviv.city/galyczka-oshhadova-kasa-yak-bank-stav-muzeyem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028700" y="1095375"/>
            <a:ext cx="14974761" cy="1582317"/>
          </a:xfrm>
          <a:prstGeom prst="rect">
            <a:avLst/>
          </a:prstGeom>
        </p:spPr>
        <p:txBody>
          <a:bodyPr anchor="t" rtlCol="false" tIns="0" lIns="0" bIns="0" rIns="0">
            <a:spAutoFit/>
          </a:bodyPr>
          <a:lstStyle/>
          <a:p>
            <a:pPr algn="l">
              <a:lnSpc>
                <a:spcPts val="6157"/>
              </a:lnSpc>
            </a:pPr>
            <a:r>
              <a:rPr lang="en-US" sz="5701" spc="51" b="true">
                <a:solidFill>
                  <a:srgbClr val="2DB2BB"/>
                </a:solidFill>
                <a:latin typeface="TT Rounds Condensed Bold"/>
                <a:ea typeface="TT Rounds Condensed Bold"/>
                <a:cs typeface="TT Rounds Condensed Bold"/>
                <a:sym typeface="TT Rounds Condensed Bold"/>
              </a:rPr>
              <a:t>Focus Area</a:t>
            </a:r>
          </a:p>
          <a:p>
            <a:pPr algn="l">
              <a:lnSpc>
                <a:spcPts val="6157"/>
              </a:lnSpc>
            </a:pPr>
          </a:p>
        </p:txBody>
      </p:sp>
      <p:sp>
        <p:nvSpPr>
          <p:cNvPr name="TextBox 12" id="12"/>
          <p:cNvSpPr txBox="true"/>
          <p:nvPr/>
        </p:nvSpPr>
        <p:spPr>
          <a:xfrm rot="0">
            <a:off x="1299446" y="1881295"/>
            <a:ext cx="15689107" cy="1573746"/>
          </a:xfrm>
          <a:prstGeom prst="rect">
            <a:avLst/>
          </a:prstGeom>
        </p:spPr>
        <p:txBody>
          <a:bodyPr anchor="t" rtlCol="false" tIns="0" lIns="0" bIns="0" rIns="0">
            <a:spAutoFit/>
          </a:bodyPr>
          <a:lstStyle/>
          <a:p>
            <a:pPr algn="just">
              <a:lnSpc>
                <a:spcPts val="4132"/>
              </a:lnSpc>
            </a:pPr>
            <a:r>
              <a:rPr lang="en-US" b="true" sz="3332">
                <a:solidFill>
                  <a:srgbClr val="000000"/>
                </a:solidFill>
                <a:latin typeface="TT Rounds Condensed Bold"/>
                <a:ea typeface="TT Rounds Condensed Bold"/>
                <a:cs typeface="TT Rounds Condensed Bold"/>
                <a:sym typeface="TT Rounds Condensed Bold"/>
              </a:rPr>
              <a:t>    </a:t>
            </a:r>
            <a:r>
              <a:rPr lang="en-US" b="true" sz="3332">
                <a:solidFill>
                  <a:srgbClr val="2DB2BB"/>
                </a:solidFill>
                <a:latin typeface="TT Rounds Condensed Bold"/>
                <a:ea typeface="TT Rounds Condensed Bold"/>
                <a:cs typeface="TT Rounds Condensed Bold"/>
                <a:sym typeface="TT Rounds Condensed Bold"/>
              </a:rPr>
              <a:t>The ongoing research focuses on differences between three ethnically diversified regions, specifically minority organizations of the German minority in Opole Voivodeship, as well as the Polish minority in Cieszyn Silesia (Czechia), and Lviv Oblast, accordingly. </a:t>
            </a:r>
          </a:p>
        </p:txBody>
      </p:sp>
      <p:grpSp>
        <p:nvGrpSpPr>
          <p:cNvPr name="Group 13" id="13"/>
          <p:cNvGrpSpPr/>
          <p:nvPr/>
        </p:nvGrpSpPr>
        <p:grpSpPr>
          <a:xfrm rot="0">
            <a:off x="2608433" y="3688719"/>
            <a:ext cx="2796537" cy="2729703"/>
            <a:chOff x="0" y="0"/>
            <a:chExt cx="3728716" cy="3639604"/>
          </a:xfrm>
        </p:grpSpPr>
        <p:sp>
          <p:nvSpPr>
            <p:cNvPr name="Freeform 14" id="14"/>
            <p:cNvSpPr/>
            <p:nvPr/>
          </p:nvSpPr>
          <p:spPr>
            <a:xfrm flipH="false" flipV="false" rot="0">
              <a:off x="0" y="0"/>
              <a:ext cx="3728705" cy="3639631"/>
            </a:xfrm>
            <a:custGeom>
              <a:avLst/>
              <a:gdLst/>
              <a:ahLst/>
              <a:cxnLst/>
              <a:rect r="r" b="b" t="t" l="l"/>
              <a:pathLst>
                <a:path h="3639631" w="3728705">
                  <a:moveTo>
                    <a:pt x="0" y="606595"/>
                  </a:moveTo>
                  <a:cubicBezTo>
                    <a:pt x="0" y="271589"/>
                    <a:pt x="117260" y="0"/>
                    <a:pt x="261902" y="0"/>
                  </a:cubicBezTo>
                  <a:lnTo>
                    <a:pt x="3466803" y="0"/>
                  </a:lnTo>
                  <a:cubicBezTo>
                    <a:pt x="3611444" y="0"/>
                    <a:pt x="3728705" y="271589"/>
                    <a:pt x="3728705" y="606595"/>
                  </a:cubicBezTo>
                  <a:lnTo>
                    <a:pt x="3728705" y="3032974"/>
                  </a:lnTo>
                  <a:cubicBezTo>
                    <a:pt x="3728705" y="3367980"/>
                    <a:pt x="3611444" y="3639569"/>
                    <a:pt x="3466803" y="3639569"/>
                  </a:cubicBezTo>
                  <a:lnTo>
                    <a:pt x="261902" y="3639569"/>
                  </a:lnTo>
                  <a:cubicBezTo>
                    <a:pt x="117260" y="3639631"/>
                    <a:pt x="0" y="3368024"/>
                    <a:pt x="0" y="3032974"/>
                  </a:cubicBezTo>
                  <a:close/>
                </a:path>
              </a:pathLst>
            </a:custGeom>
            <a:solidFill>
              <a:srgbClr val="2DB2BB"/>
            </a:solidFill>
          </p:spPr>
        </p:sp>
      </p:grpSp>
      <p:sp>
        <p:nvSpPr>
          <p:cNvPr name="Freeform 15" id="15"/>
          <p:cNvSpPr/>
          <p:nvPr/>
        </p:nvSpPr>
        <p:spPr>
          <a:xfrm flipH="false" flipV="false" rot="0">
            <a:off x="2686190" y="3733059"/>
            <a:ext cx="2641023" cy="2641023"/>
          </a:xfrm>
          <a:custGeom>
            <a:avLst/>
            <a:gdLst/>
            <a:ahLst/>
            <a:cxnLst/>
            <a:rect r="r" b="b" t="t" l="l"/>
            <a:pathLst>
              <a:path h="2641023" w="2641023">
                <a:moveTo>
                  <a:pt x="0" y="0"/>
                </a:moveTo>
                <a:lnTo>
                  <a:pt x="2641023" y="0"/>
                </a:lnTo>
                <a:lnTo>
                  <a:pt x="2641023" y="2641023"/>
                </a:lnTo>
                <a:lnTo>
                  <a:pt x="0" y="2641023"/>
                </a:lnTo>
                <a:lnTo>
                  <a:pt x="0" y="0"/>
                </a:lnTo>
                <a:close/>
              </a:path>
            </a:pathLst>
          </a:custGeom>
          <a:blipFill>
            <a:blip r:embed="rId4"/>
            <a:stretch>
              <a:fillRect l="0" t="0" r="0" b="0"/>
            </a:stretch>
          </a:blipFill>
        </p:spPr>
      </p:sp>
      <p:grpSp>
        <p:nvGrpSpPr>
          <p:cNvPr name="Group 16" id="16"/>
          <p:cNvGrpSpPr/>
          <p:nvPr/>
        </p:nvGrpSpPr>
        <p:grpSpPr>
          <a:xfrm rot="0">
            <a:off x="7625171" y="3688719"/>
            <a:ext cx="3076661" cy="2824182"/>
            <a:chOff x="0" y="0"/>
            <a:chExt cx="4102215" cy="3765576"/>
          </a:xfrm>
        </p:grpSpPr>
        <p:sp>
          <p:nvSpPr>
            <p:cNvPr name="Freeform 17" id="17"/>
            <p:cNvSpPr/>
            <p:nvPr/>
          </p:nvSpPr>
          <p:spPr>
            <a:xfrm flipH="false" flipV="false" rot="0">
              <a:off x="0" y="0"/>
              <a:ext cx="4102202" cy="3765603"/>
            </a:xfrm>
            <a:custGeom>
              <a:avLst/>
              <a:gdLst/>
              <a:ahLst/>
              <a:cxnLst/>
              <a:rect r="r" b="b" t="t" l="l"/>
              <a:pathLst>
                <a:path h="3765603" w="4102202">
                  <a:moveTo>
                    <a:pt x="0" y="627590"/>
                  </a:moveTo>
                  <a:cubicBezTo>
                    <a:pt x="0" y="280989"/>
                    <a:pt x="129006" y="0"/>
                    <a:pt x="288136" y="0"/>
                  </a:cubicBezTo>
                  <a:lnTo>
                    <a:pt x="3814066" y="0"/>
                  </a:lnTo>
                  <a:cubicBezTo>
                    <a:pt x="3973195" y="0"/>
                    <a:pt x="4102202" y="280989"/>
                    <a:pt x="4102202" y="627590"/>
                  </a:cubicBezTo>
                  <a:lnTo>
                    <a:pt x="4102202" y="3137950"/>
                  </a:lnTo>
                  <a:cubicBezTo>
                    <a:pt x="4102202" y="3484551"/>
                    <a:pt x="3973195" y="3765540"/>
                    <a:pt x="3814066" y="3765540"/>
                  </a:cubicBezTo>
                  <a:lnTo>
                    <a:pt x="288136" y="3765540"/>
                  </a:lnTo>
                  <a:cubicBezTo>
                    <a:pt x="129006" y="3765603"/>
                    <a:pt x="0" y="3484597"/>
                    <a:pt x="0" y="3137950"/>
                  </a:cubicBezTo>
                  <a:close/>
                </a:path>
              </a:pathLst>
            </a:custGeom>
            <a:solidFill>
              <a:srgbClr val="2DB2BB"/>
            </a:solidFill>
          </p:spPr>
        </p:sp>
      </p:grpSp>
      <p:sp>
        <p:nvSpPr>
          <p:cNvPr name="Freeform 18" id="18"/>
          <p:cNvSpPr/>
          <p:nvPr/>
        </p:nvSpPr>
        <p:spPr>
          <a:xfrm flipH="false" flipV="false" rot="0">
            <a:off x="7350021" y="3313296"/>
            <a:ext cx="3626962" cy="3105126"/>
          </a:xfrm>
          <a:custGeom>
            <a:avLst/>
            <a:gdLst/>
            <a:ahLst/>
            <a:cxnLst/>
            <a:rect r="r" b="b" t="t" l="l"/>
            <a:pathLst>
              <a:path h="3105126" w="3626962">
                <a:moveTo>
                  <a:pt x="0" y="0"/>
                </a:moveTo>
                <a:lnTo>
                  <a:pt x="3626961" y="0"/>
                </a:lnTo>
                <a:lnTo>
                  <a:pt x="3626961" y="3105126"/>
                </a:lnTo>
                <a:lnTo>
                  <a:pt x="0" y="3105126"/>
                </a:lnTo>
                <a:lnTo>
                  <a:pt x="0" y="0"/>
                </a:lnTo>
                <a:close/>
              </a:path>
            </a:pathLst>
          </a:custGeom>
          <a:blipFill>
            <a:blip r:embed="rId5"/>
            <a:stretch>
              <a:fillRect l="0" t="0" r="0" b="-16805"/>
            </a:stretch>
          </a:blipFill>
        </p:spPr>
      </p:sp>
      <p:grpSp>
        <p:nvGrpSpPr>
          <p:cNvPr name="Group 19" id="19"/>
          <p:cNvGrpSpPr/>
          <p:nvPr/>
        </p:nvGrpSpPr>
        <p:grpSpPr>
          <a:xfrm rot="0">
            <a:off x="12926800" y="3688719"/>
            <a:ext cx="3076661" cy="2824182"/>
            <a:chOff x="0" y="0"/>
            <a:chExt cx="4102215" cy="3765576"/>
          </a:xfrm>
        </p:grpSpPr>
        <p:sp>
          <p:nvSpPr>
            <p:cNvPr name="Freeform 20" id="20"/>
            <p:cNvSpPr/>
            <p:nvPr/>
          </p:nvSpPr>
          <p:spPr>
            <a:xfrm flipH="false" flipV="false" rot="0">
              <a:off x="0" y="0"/>
              <a:ext cx="4102202" cy="3765603"/>
            </a:xfrm>
            <a:custGeom>
              <a:avLst/>
              <a:gdLst/>
              <a:ahLst/>
              <a:cxnLst/>
              <a:rect r="r" b="b" t="t" l="l"/>
              <a:pathLst>
                <a:path h="3765603" w="4102202">
                  <a:moveTo>
                    <a:pt x="0" y="627590"/>
                  </a:moveTo>
                  <a:cubicBezTo>
                    <a:pt x="0" y="280989"/>
                    <a:pt x="129006" y="0"/>
                    <a:pt x="288136" y="0"/>
                  </a:cubicBezTo>
                  <a:lnTo>
                    <a:pt x="3814066" y="0"/>
                  </a:lnTo>
                  <a:cubicBezTo>
                    <a:pt x="3973195" y="0"/>
                    <a:pt x="4102202" y="280989"/>
                    <a:pt x="4102202" y="627590"/>
                  </a:cubicBezTo>
                  <a:lnTo>
                    <a:pt x="4102202" y="3137950"/>
                  </a:lnTo>
                  <a:cubicBezTo>
                    <a:pt x="4102202" y="3484551"/>
                    <a:pt x="3973195" y="3765540"/>
                    <a:pt x="3814066" y="3765540"/>
                  </a:cubicBezTo>
                  <a:lnTo>
                    <a:pt x="288136" y="3765540"/>
                  </a:lnTo>
                  <a:cubicBezTo>
                    <a:pt x="129006" y="3765603"/>
                    <a:pt x="0" y="3484597"/>
                    <a:pt x="0" y="3137950"/>
                  </a:cubicBezTo>
                  <a:close/>
                </a:path>
              </a:pathLst>
            </a:custGeom>
            <a:solidFill>
              <a:srgbClr val="2DB2BB"/>
            </a:solidFill>
          </p:spPr>
        </p:sp>
      </p:grpSp>
      <p:grpSp>
        <p:nvGrpSpPr>
          <p:cNvPr name="Group 21" id="21"/>
          <p:cNvGrpSpPr/>
          <p:nvPr/>
        </p:nvGrpSpPr>
        <p:grpSpPr>
          <a:xfrm rot="0">
            <a:off x="2418186" y="6656547"/>
            <a:ext cx="3177030" cy="1587450"/>
            <a:chOff x="0" y="0"/>
            <a:chExt cx="4236040" cy="2116600"/>
          </a:xfrm>
        </p:grpSpPr>
        <p:sp>
          <p:nvSpPr>
            <p:cNvPr name="TextBox 22" id="22"/>
            <p:cNvSpPr txBox="true"/>
            <p:nvPr/>
          </p:nvSpPr>
          <p:spPr>
            <a:xfrm rot="0">
              <a:off x="0" y="9525"/>
              <a:ext cx="4236040" cy="936907"/>
            </a:xfrm>
            <a:prstGeom prst="rect">
              <a:avLst/>
            </a:prstGeom>
          </p:spPr>
          <p:txBody>
            <a:bodyPr anchor="t" rtlCol="false" tIns="0" lIns="0" bIns="0" rIns="0">
              <a:spAutoFit/>
            </a:bodyPr>
            <a:lstStyle/>
            <a:p>
              <a:pPr algn="ctr">
                <a:lnSpc>
                  <a:spcPts val="2794"/>
                </a:lnSpc>
              </a:pPr>
              <a:r>
                <a:rPr lang="en-US" sz="2328" b="true">
                  <a:solidFill>
                    <a:srgbClr val="000000"/>
                  </a:solidFill>
                  <a:latin typeface="DM Sans Bold"/>
                  <a:ea typeface="DM Sans Bold"/>
                  <a:cs typeface="DM Sans Bold"/>
                  <a:sym typeface="DM Sans Bold"/>
                </a:rPr>
                <a:t>SKGD - Deutsche Minderheit In Oppeln</a:t>
              </a:r>
            </a:p>
          </p:txBody>
        </p:sp>
        <p:sp>
          <p:nvSpPr>
            <p:cNvPr name="TextBox 23" id="23"/>
            <p:cNvSpPr txBox="true"/>
            <p:nvPr/>
          </p:nvSpPr>
          <p:spPr>
            <a:xfrm rot="0">
              <a:off x="0" y="1246752"/>
              <a:ext cx="4236040" cy="869848"/>
            </a:xfrm>
            <a:prstGeom prst="rect">
              <a:avLst/>
            </a:prstGeom>
          </p:spPr>
          <p:txBody>
            <a:bodyPr anchor="t" rtlCol="false" tIns="0" lIns="0" bIns="0" rIns="0">
              <a:spAutoFit/>
            </a:bodyPr>
            <a:lstStyle/>
            <a:p>
              <a:pPr algn="ctr">
                <a:lnSpc>
                  <a:spcPts val="2716"/>
                </a:lnSpc>
              </a:pPr>
              <a:r>
                <a:rPr lang="en-US" sz="1940" i="true">
                  <a:solidFill>
                    <a:srgbClr val="000000"/>
                  </a:solidFill>
                  <a:latin typeface="DM Sans Italics"/>
                  <a:ea typeface="DM Sans Italics"/>
                  <a:cs typeface="DM Sans Italics"/>
                  <a:sym typeface="DM Sans Italics"/>
                </a:rPr>
                <a:t>Image Source: </a:t>
              </a:r>
            </a:p>
            <a:p>
              <a:pPr algn="ctr">
                <a:lnSpc>
                  <a:spcPts val="2716"/>
                </a:lnSpc>
              </a:pPr>
              <a:r>
                <a:rPr lang="en-US" sz="1940" i="true">
                  <a:solidFill>
                    <a:srgbClr val="000000"/>
                  </a:solidFill>
                  <a:latin typeface="DM Sans Italics"/>
                  <a:ea typeface="DM Sans Italics"/>
                  <a:cs typeface="DM Sans Italics"/>
                  <a:sym typeface="DM Sans Italics"/>
                </a:rPr>
                <a:t>https://skgd.pl</a:t>
              </a:r>
            </a:p>
          </p:txBody>
        </p:sp>
      </p:grpSp>
      <p:grpSp>
        <p:nvGrpSpPr>
          <p:cNvPr name="Group 24" id="24"/>
          <p:cNvGrpSpPr/>
          <p:nvPr/>
        </p:nvGrpSpPr>
        <p:grpSpPr>
          <a:xfrm rot="0">
            <a:off x="7574987" y="6675881"/>
            <a:ext cx="3177030" cy="1927574"/>
            <a:chOff x="0" y="0"/>
            <a:chExt cx="4236040" cy="2570099"/>
          </a:xfrm>
        </p:grpSpPr>
        <p:sp>
          <p:nvSpPr>
            <p:cNvPr name="TextBox 25" id="25"/>
            <p:cNvSpPr txBox="true"/>
            <p:nvPr/>
          </p:nvSpPr>
          <p:spPr>
            <a:xfrm rot="0">
              <a:off x="0" y="9525"/>
              <a:ext cx="4236040" cy="936907"/>
            </a:xfrm>
            <a:prstGeom prst="rect">
              <a:avLst/>
            </a:prstGeom>
          </p:spPr>
          <p:txBody>
            <a:bodyPr anchor="t" rtlCol="false" tIns="0" lIns="0" bIns="0" rIns="0">
              <a:spAutoFit/>
            </a:bodyPr>
            <a:lstStyle/>
            <a:p>
              <a:pPr algn="ctr">
                <a:lnSpc>
                  <a:spcPts val="2794"/>
                </a:lnSpc>
              </a:pPr>
              <a:r>
                <a:rPr lang="en-US" sz="2328" b="true">
                  <a:solidFill>
                    <a:srgbClr val="000000"/>
                  </a:solidFill>
                  <a:latin typeface="DM Sans Bold"/>
                  <a:ea typeface="DM Sans Bold"/>
                  <a:cs typeface="DM Sans Bold"/>
                  <a:sym typeface="DM Sans Bold"/>
                </a:rPr>
                <a:t>Kongres Poláků v České republice</a:t>
              </a:r>
            </a:p>
          </p:txBody>
        </p:sp>
        <p:sp>
          <p:nvSpPr>
            <p:cNvPr name="TextBox 26" id="26"/>
            <p:cNvSpPr txBox="true"/>
            <p:nvPr/>
          </p:nvSpPr>
          <p:spPr>
            <a:xfrm rot="0">
              <a:off x="0" y="1246752"/>
              <a:ext cx="4236040" cy="1323347"/>
            </a:xfrm>
            <a:prstGeom prst="rect">
              <a:avLst/>
            </a:prstGeom>
          </p:spPr>
          <p:txBody>
            <a:bodyPr anchor="t" rtlCol="false" tIns="0" lIns="0" bIns="0" rIns="0">
              <a:spAutoFit/>
            </a:bodyPr>
            <a:lstStyle/>
            <a:p>
              <a:pPr algn="ctr">
                <a:lnSpc>
                  <a:spcPts val="2716"/>
                </a:lnSpc>
              </a:pPr>
              <a:r>
                <a:rPr lang="en-US" sz="1940" i="true">
                  <a:solidFill>
                    <a:srgbClr val="000000"/>
                  </a:solidFill>
                  <a:latin typeface="DM Sans Italics"/>
                  <a:ea typeface="DM Sans Italics"/>
                  <a:cs typeface="DM Sans Italics"/>
                  <a:sym typeface="DM Sans Italics"/>
                </a:rPr>
                <a:t>Image Source: </a:t>
              </a:r>
            </a:p>
            <a:p>
              <a:pPr algn="ctr">
                <a:lnSpc>
                  <a:spcPts val="2716"/>
                </a:lnSpc>
              </a:pPr>
              <a:r>
                <a:rPr lang="en-US" sz="1940" i="true">
                  <a:solidFill>
                    <a:srgbClr val="000000"/>
                  </a:solidFill>
                  <a:latin typeface="DM Sans Italics"/>
                  <a:ea typeface="DM Sans Italics"/>
                  <a:cs typeface="DM Sans Italics"/>
                  <a:sym typeface="DM Sans Italics"/>
                  <a:hlinkClick r:id="rId6" tooltip="https://www.polonica.cz"/>
                </a:rPr>
                <a:t>https://www.polonica.cz</a:t>
              </a:r>
            </a:p>
            <a:p>
              <a:pPr algn="ctr">
                <a:lnSpc>
                  <a:spcPts val="2716"/>
                </a:lnSpc>
              </a:pPr>
            </a:p>
          </p:txBody>
        </p:sp>
      </p:grpSp>
      <p:grpSp>
        <p:nvGrpSpPr>
          <p:cNvPr name="Group 27" id="27"/>
          <p:cNvGrpSpPr/>
          <p:nvPr/>
        </p:nvGrpSpPr>
        <p:grpSpPr>
          <a:xfrm rot="0">
            <a:off x="12926800" y="6751026"/>
            <a:ext cx="3177030" cy="1927574"/>
            <a:chOff x="0" y="0"/>
            <a:chExt cx="4236040" cy="2570099"/>
          </a:xfrm>
        </p:grpSpPr>
        <p:sp>
          <p:nvSpPr>
            <p:cNvPr name="TextBox 28" id="28"/>
            <p:cNvSpPr txBox="true"/>
            <p:nvPr/>
          </p:nvSpPr>
          <p:spPr>
            <a:xfrm rot="0">
              <a:off x="0" y="9525"/>
              <a:ext cx="4236040" cy="936907"/>
            </a:xfrm>
            <a:prstGeom prst="rect">
              <a:avLst/>
            </a:prstGeom>
          </p:spPr>
          <p:txBody>
            <a:bodyPr anchor="t" rtlCol="false" tIns="0" lIns="0" bIns="0" rIns="0">
              <a:spAutoFit/>
            </a:bodyPr>
            <a:lstStyle/>
            <a:p>
              <a:pPr algn="ctr">
                <a:lnSpc>
                  <a:spcPts val="2794"/>
                </a:lnSpc>
              </a:pPr>
              <a:r>
                <a:rPr lang="en-US" sz="2328" b="true">
                  <a:solidFill>
                    <a:srgbClr val="000000"/>
                  </a:solidFill>
                  <a:latin typeface="DM Sans Bold"/>
                  <a:ea typeface="DM Sans Bold"/>
                  <a:cs typeface="DM Sans Bold"/>
                  <a:sym typeface="DM Sans Bold"/>
                </a:rPr>
                <a:t>Związek Polaków «Orzeł Biały»</a:t>
              </a:r>
            </a:p>
          </p:txBody>
        </p:sp>
        <p:sp>
          <p:nvSpPr>
            <p:cNvPr name="TextBox 29" id="29"/>
            <p:cNvSpPr txBox="true"/>
            <p:nvPr/>
          </p:nvSpPr>
          <p:spPr>
            <a:xfrm rot="0">
              <a:off x="0" y="1246752"/>
              <a:ext cx="4236040" cy="1323347"/>
            </a:xfrm>
            <a:prstGeom prst="rect">
              <a:avLst/>
            </a:prstGeom>
          </p:spPr>
          <p:txBody>
            <a:bodyPr anchor="t" rtlCol="false" tIns="0" lIns="0" bIns="0" rIns="0">
              <a:spAutoFit/>
            </a:bodyPr>
            <a:lstStyle/>
            <a:p>
              <a:pPr algn="ctr">
                <a:lnSpc>
                  <a:spcPts val="2716"/>
                </a:lnSpc>
              </a:pPr>
              <a:r>
                <a:rPr lang="en-US" sz="1940" i="true">
                  <a:solidFill>
                    <a:srgbClr val="000000"/>
                  </a:solidFill>
                  <a:latin typeface="DM Sans Italics"/>
                  <a:ea typeface="DM Sans Italics"/>
                  <a:cs typeface="DM Sans Italics"/>
                  <a:sym typeface="DM Sans Italics"/>
                </a:rPr>
                <a:t>Image Source:</a:t>
              </a:r>
              <a:r>
                <a:rPr lang="en-US" sz="1940" i="true">
                  <a:solidFill>
                    <a:srgbClr val="000000"/>
                  </a:solidFill>
                  <a:latin typeface="DM Sans Italics"/>
                  <a:ea typeface="DM Sans Italics"/>
                  <a:cs typeface="DM Sans Italics"/>
                  <a:sym typeface="DM Sans Italics"/>
                </a:rPr>
                <a:t> </a:t>
              </a:r>
            </a:p>
            <a:p>
              <a:pPr algn="ctr">
                <a:lnSpc>
                  <a:spcPts val="2716"/>
                </a:lnSpc>
              </a:pPr>
              <a:r>
                <a:rPr lang="en-US" sz="1940" i="true">
                  <a:solidFill>
                    <a:srgbClr val="000000"/>
                  </a:solidFill>
                  <a:latin typeface="DM Sans Italics"/>
                  <a:ea typeface="DM Sans Italics"/>
                  <a:cs typeface="DM Sans Italics"/>
                  <a:sym typeface="DM Sans Italics"/>
                </a:rPr>
                <a:t>http://orzelbialy.org.ua</a:t>
              </a:r>
            </a:p>
            <a:p>
              <a:pPr algn="ctr">
                <a:lnSpc>
                  <a:spcPts val="2716"/>
                </a:lnSpc>
              </a:pPr>
            </a:p>
          </p:txBody>
        </p:sp>
      </p:grpSp>
      <p:sp>
        <p:nvSpPr>
          <p:cNvPr name="Freeform 30" id="30"/>
          <p:cNvSpPr/>
          <p:nvPr/>
        </p:nvSpPr>
        <p:spPr>
          <a:xfrm flipH="false" flipV="false" rot="0">
            <a:off x="13488291" y="3731409"/>
            <a:ext cx="1953679" cy="2738802"/>
          </a:xfrm>
          <a:custGeom>
            <a:avLst/>
            <a:gdLst/>
            <a:ahLst/>
            <a:cxnLst/>
            <a:rect r="r" b="b" t="t" l="l"/>
            <a:pathLst>
              <a:path h="2738802" w="1953679">
                <a:moveTo>
                  <a:pt x="0" y="0"/>
                </a:moveTo>
                <a:lnTo>
                  <a:pt x="1953679" y="0"/>
                </a:lnTo>
                <a:lnTo>
                  <a:pt x="1953679" y="2738802"/>
                </a:lnTo>
                <a:lnTo>
                  <a:pt x="0" y="2738802"/>
                </a:lnTo>
                <a:lnTo>
                  <a:pt x="0" y="0"/>
                </a:lnTo>
                <a:close/>
              </a:path>
            </a:pathLst>
          </a:custGeom>
          <a:blipFill>
            <a:blip r:embed="rId7"/>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429588" y="-3440808"/>
            <a:ext cx="16436715" cy="15714495"/>
          </a:xfrm>
          <a:custGeom>
            <a:avLst/>
            <a:gdLst/>
            <a:ahLst/>
            <a:cxnLst/>
            <a:rect r="r" b="b" t="t" l="l"/>
            <a:pathLst>
              <a:path h="15714495" w="16436715">
                <a:moveTo>
                  <a:pt x="0" y="0"/>
                </a:moveTo>
                <a:lnTo>
                  <a:pt x="16436716" y="0"/>
                </a:lnTo>
                <a:lnTo>
                  <a:pt x="16436716"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913602" y="2744367"/>
            <a:ext cx="14460796" cy="3925467"/>
          </a:xfrm>
          <a:prstGeom prst="rect">
            <a:avLst/>
          </a:prstGeom>
        </p:spPr>
        <p:txBody>
          <a:bodyPr anchor="t" rtlCol="false" tIns="0" lIns="0" bIns="0" rIns="0">
            <a:spAutoFit/>
          </a:bodyPr>
          <a:lstStyle/>
          <a:p>
            <a:pPr algn="ctr">
              <a:lnSpc>
                <a:spcPts val="6157"/>
              </a:lnSpc>
              <a:spcBef>
                <a:spcPct val="0"/>
              </a:spcBef>
            </a:pPr>
            <a:r>
              <a:rPr lang="en-US" b="true" sz="5701" spc="53">
                <a:solidFill>
                  <a:srgbClr val="2DB2BB"/>
                </a:solidFill>
                <a:latin typeface="TT Rounds Condensed Bold"/>
                <a:ea typeface="TT Rounds Condensed Bold"/>
                <a:cs typeface="TT Rounds Condensed Bold"/>
                <a:sym typeface="TT Rounds Condensed Bold"/>
              </a:rPr>
              <a:t>Therefore, borders are complex social structures that obtain meaning and value from numerous geographical dimensions and social behaviors, perceived as “meeting points” (Paasi, 2012).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518654" y="-3396275"/>
            <a:ext cx="16436715" cy="15714495"/>
          </a:xfrm>
          <a:custGeom>
            <a:avLst/>
            <a:gdLst/>
            <a:ahLst/>
            <a:cxnLst/>
            <a:rect r="r" b="b" t="t" l="l"/>
            <a:pathLst>
              <a:path h="15714495" w="16436715">
                <a:moveTo>
                  <a:pt x="0" y="0"/>
                </a:moveTo>
                <a:lnTo>
                  <a:pt x="16436715" y="0"/>
                </a:lnTo>
                <a:lnTo>
                  <a:pt x="16436715"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028700" y="1095375"/>
            <a:ext cx="14974761" cy="1582317"/>
          </a:xfrm>
          <a:prstGeom prst="rect">
            <a:avLst/>
          </a:prstGeom>
        </p:spPr>
        <p:txBody>
          <a:bodyPr anchor="t" rtlCol="false" tIns="0" lIns="0" bIns="0" rIns="0">
            <a:spAutoFit/>
          </a:bodyPr>
          <a:lstStyle/>
          <a:p>
            <a:pPr algn="l">
              <a:lnSpc>
                <a:spcPts val="6157"/>
              </a:lnSpc>
            </a:pPr>
            <a:r>
              <a:rPr lang="en-US" sz="5701" spc="51" b="true">
                <a:solidFill>
                  <a:srgbClr val="2DB2BB"/>
                </a:solidFill>
                <a:latin typeface="TT Rounds Condensed Bold"/>
                <a:ea typeface="TT Rounds Condensed Bold"/>
                <a:cs typeface="TT Rounds Condensed Bold"/>
                <a:sym typeface="TT Rounds Condensed Bold"/>
              </a:rPr>
              <a:t>Focus Area</a:t>
            </a:r>
          </a:p>
          <a:p>
            <a:pPr algn="l">
              <a:lnSpc>
                <a:spcPts val="6157"/>
              </a:lnSpc>
            </a:pPr>
          </a:p>
        </p:txBody>
      </p:sp>
      <p:sp>
        <p:nvSpPr>
          <p:cNvPr name="TextBox 12" id="12"/>
          <p:cNvSpPr txBox="true"/>
          <p:nvPr/>
        </p:nvSpPr>
        <p:spPr>
          <a:xfrm rot="0">
            <a:off x="4892415" y="6572863"/>
            <a:ext cx="8503170" cy="1535787"/>
          </a:xfrm>
          <a:prstGeom prst="rect">
            <a:avLst/>
          </a:prstGeom>
        </p:spPr>
        <p:txBody>
          <a:bodyPr anchor="t" rtlCol="false" tIns="0" lIns="0" bIns="0" rIns="0">
            <a:spAutoFit/>
          </a:bodyPr>
          <a:lstStyle/>
          <a:p>
            <a:pPr algn="just" marL="713487" indent="-356743" lvl="1">
              <a:lnSpc>
                <a:spcPts val="4097"/>
              </a:lnSpc>
              <a:buFont typeface="Arial"/>
              <a:buChar char="•"/>
            </a:pPr>
            <a:r>
              <a:rPr lang="en-US" b="true" sz="3304">
                <a:solidFill>
                  <a:srgbClr val="2DB2BB"/>
                </a:solidFill>
                <a:latin typeface="TT Rounds Condensed Bold"/>
                <a:ea typeface="TT Rounds Condensed Bold"/>
                <a:cs typeface="TT Rounds Condensed Bold"/>
                <a:sym typeface="TT Rounds Condensed Bold"/>
              </a:rPr>
              <a:t>The biggest German minority Organization, not only in Opole but the whole country;</a:t>
            </a:r>
          </a:p>
          <a:p>
            <a:pPr algn="just" marL="713487" indent="-356743" lvl="1">
              <a:lnSpc>
                <a:spcPts val="4097"/>
              </a:lnSpc>
              <a:buFont typeface="Arial"/>
              <a:buChar char="•"/>
            </a:pPr>
            <a:r>
              <a:rPr lang="en-US" sz="3304">
                <a:solidFill>
                  <a:srgbClr val="2DB2BB"/>
                </a:solidFill>
                <a:latin typeface="TT Rounds Condensed"/>
                <a:ea typeface="TT Rounds Condensed"/>
                <a:cs typeface="TT Rounds Condensed"/>
                <a:sym typeface="TT Rounds Condensed"/>
              </a:rPr>
              <a:t>Officially established on </a:t>
            </a:r>
            <a:r>
              <a:rPr lang="en-US" b="true" sz="3304">
                <a:solidFill>
                  <a:srgbClr val="2DB2BB"/>
                </a:solidFill>
                <a:latin typeface="TT Rounds Condensed Bold"/>
                <a:ea typeface="TT Rounds Condensed Bold"/>
                <a:cs typeface="TT Rounds Condensed Bold"/>
                <a:sym typeface="TT Rounds Condensed Bold"/>
              </a:rPr>
              <a:t>16th January 1990</a:t>
            </a:r>
            <a:r>
              <a:rPr lang="en-US" sz="3304">
                <a:solidFill>
                  <a:srgbClr val="2DB2BB"/>
                </a:solidFill>
                <a:latin typeface="TT Rounds Condensed"/>
                <a:ea typeface="TT Rounds Condensed"/>
                <a:cs typeface="TT Rounds Condensed"/>
                <a:sym typeface="TT Rounds Condensed"/>
              </a:rPr>
              <a:t>; </a:t>
            </a:r>
          </a:p>
        </p:txBody>
      </p:sp>
      <p:grpSp>
        <p:nvGrpSpPr>
          <p:cNvPr name="Group 13" id="13"/>
          <p:cNvGrpSpPr/>
          <p:nvPr/>
        </p:nvGrpSpPr>
        <p:grpSpPr>
          <a:xfrm rot="0">
            <a:off x="1287921" y="3096121"/>
            <a:ext cx="2796537" cy="2729703"/>
            <a:chOff x="0" y="0"/>
            <a:chExt cx="3728716" cy="3639604"/>
          </a:xfrm>
        </p:grpSpPr>
        <p:sp>
          <p:nvSpPr>
            <p:cNvPr name="Freeform 14" id="14"/>
            <p:cNvSpPr/>
            <p:nvPr/>
          </p:nvSpPr>
          <p:spPr>
            <a:xfrm flipH="false" flipV="false" rot="0">
              <a:off x="0" y="0"/>
              <a:ext cx="3728705" cy="3639631"/>
            </a:xfrm>
            <a:custGeom>
              <a:avLst/>
              <a:gdLst/>
              <a:ahLst/>
              <a:cxnLst/>
              <a:rect r="r" b="b" t="t" l="l"/>
              <a:pathLst>
                <a:path h="3639631" w="3728705">
                  <a:moveTo>
                    <a:pt x="0" y="606595"/>
                  </a:moveTo>
                  <a:cubicBezTo>
                    <a:pt x="0" y="271589"/>
                    <a:pt x="117260" y="0"/>
                    <a:pt x="261902" y="0"/>
                  </a:cubicBezTo>
                  <a:lnTo>
                    <a:pt x="3466803" y="0"/>
                  </a:lnTo>
                  <a:cubicBezTo>
                    <a:pt x="3611444" y="0"/>
                    <a:pt x="3728705" y="271589"/>
                    <a:pt x="3728705" y="606595"/>
                  </a:cubicBezTo>
                  <a:lnTo>
                    <a:pt x="3728705" y="3032974"/>
                  </a:lnTo>
                  <a:cubicBezTo>
                    <a:pt x="3728705" y="3367980"/>
                    <a:pt x="3611444" y="3639569"/>
                    <a:pt x="3466803" y="3639569"/>
                  </a:cubicBezTo>
                  <a:lnTo>
                    <a:pt x="261902" y="3639569"/>
                  </a:lnTo>
                  <a:cubicBezTo>
                    <a:pt x="117260" y="3639631"/>
                    <a:pt x="0" y="3368024"/>
                    <a:pt x="0" y="3032974"/>
                  </a:cubicBezTo>
                  <a:close/>
                </a:path>
              </a:pathLst>
            </a:custGeom>
            <a:solidFill>
              <a:srgbClr val="2DB2BB"/>
            </a:solidFill>
          </p:spPr>
        </p:sp>
      </p:grpSp>
      <p:sp>
        <p:nvSpPr>
          <p:cNvPr name="Freeform 15" id="15"/>
          <p:cNvSpPr/>
          <p:nvPr/>
        </p:nvSpPr>
        <p:spPr>
          <a:xfrm flipH="false" flipV="false" rot="0">
            <a:off x="1365678" y="3140461"/>
            <a:ext cx="2641023" cy="2641023"/>
          </a:xfrm>
          <a:custGeom>
            <a:avLst/>
            <a:gdLst/>
            <a:ahLst/>
            <a:cxnLst/>
            <a:rect r="r" b="b" t="t" l="l"/>
            <a:pathLst>
              <a:path h="2641023" w="2641023">
                <a:moveTo>
                  <a:pt x="0" y="0"/>
                </a:moveTo>
                <a:lnTo>
                  <a:pt x="2641023" y="0"/>
                </a:lnTo>
                <a:lnTo>
                  <a:pt x="2641023" y="2641023"/>
                </a:lnTo>
                <a:lnTo>
                  <a:pt x="0" y="2641023"/>
                </a:lnTo>
                <a:lnTo>
                  <a:pt x="0" y="0"/>
                </a:lnTo>
                <a:close/>
              </a:path>
            </a:pathLst>
          </a:custGeom>
          <a:blipFill>
            <a:blip r:embed="rId4"/>
            <a:stretch>
              <a:fillRect l="0" t="0" r="0" b="0"/>
            </a:stretch>
          </a:blipFill>
        </p:spPr>
      </p:sp>
      <p:grpSp>
        <p:nvGrpSpPr>
          <p:cNvPr name="Group 16" id="16"/>
          <p:cNvGrpSpPr/>
          <p:nvPr/>
        </p:nvGrpSpPr>
        <p:grpSpPr>
          <a:xfrm rot="0">
            <a:off x="1144790" y="5937225"/>
            <a:ext cx="3177030" cy="1587450"/>
            <a:chOff x="0" y="0"/>
            <a:chExt cx="4236040" cy="2116600"/>
          </a:xfrm>
        </p:grpSpPr>
        <p:sp>
          <p:nvSpPr>
            <p:cNvPr name="TextBox 17" id="17"/>
            <p:cNvSpPr txBox="true"/>
            <p:nvPr/>
          </p:nvSpPr>
          <p:spPr>
            <a:xfrm rot="0">
              <a:off x="0" y="9525"/>
              <a:ext cx="4236040" cy="936907"/>
            </a:xfrm>
            <a:prstGeom prst="rect">
              <a:avLst/>
            </a:prstGeom>
          </p:spPr>
          <p:txBody>
            <a:bodyPr anchor="t" rtlCol="false" tIns="0" lIns="0" bIns="0" rIns="0">
              <a:spAutoFit/>
            </a:bodyPr>
            <a:lstStyle/>
            <a:p>
              <a:pPr algn="ctr">
                <a:lnSpc>
                  <a:spcPts val="2794"/>
                </a:lnSpc>
              </a:pPr>
              <a:r>
                <a:rPr lang="en-US" sz="2328" b="true">
                  <a:solidFill>
                    <a:srgbClr val="000000"/>
                  </a:solidFill>
                  <a:latin typeface="DM Sans Bold"/>
                  <a:ea typeface="DM Sans Bold"/>
                  <a:cs typeface="DM Sans Bold"/>
                  <a:sym typeface="DM Sans Bold"/>
                </a:rPr>
                <a:t>SKGD - Deutsche Minderheit In Oppeln</a:t>
              </a:r>
            </a:p>
          </p:txBody>
        </p:sp>
        <p:sp>
          <p:nvSpPr>
            <p:cNvPr name="TextBox 18" id="18"/>
            <p:cNvSpPr txBox="true"/>
            <p:nvPr/>
          </p:nvSpPr>
          <p:spPr>
            <a:xfrm rot="0">
              <a:off x="0" y="1246752"/>
              <a:ext cx="4236040" cy="869848"/>
            </a:xfrm>
            <a:prstGeom prst="rect">
              <a:avLst/>
            </a:prstGeom>
          </p:spPr>
          <p:txBody>
            <a:bodyPr anchor="t" rtlCol="false" tIns="0" lIns="0" bIns="0" rIns="0">
              <a:spAutoFit/>
            </a:bodyPr>
            <a:lstStyle/>
            <a:p>
              <a:pPr algn="ctr">
                <a:lnSpc>
                  <a:spcPts val="2716"/>
                </a:lnSpc>
              </a:pPr>
              <a:r>
                <a:rPr lang="en-US" sz="1940" i="true">
                  <a:solidFill>
                    <a:srgbClr val="000000"/>
                  </a:solidFill>
                  <a:latin typeface="DM Sans Italics"/>
                  <a:ea typeface="DM Sans Italics"/>
                  <a:cs typeface="DM Sans Italics"/>
                  <a:sym typeface="DM Sans Italics"/>
                </a:rPr>
                <a:t>Image Source: </a:t>
              </a:r>
            </a:p>
            <a:p>
              <a:pPr algn="ctr">
                <a:lnSpc>
                  <a:spcPts val="2716"/>
                </a:lnSpc>
              </a:pPr>
              <a:r>
                <a:rPr lang="en-US" sz="1940" i="true">
                  <a:solidFill>
                    <a:srgbClr val="000000"/>
                  </a:solidFill>
                  <a:latin typeface="DM Sans Italics"/>
                  <a:ea typeface="DM Sans Italics"/>
                  <a:cs typeface="DM Sans Italics"/>
                  <a:sym typeface="DM Sans Italics"/>
                </a:rPr>
                <a:t>https://skgd.pl</a:t>
              </a:r>
            </a:p>
          </p:txBody>
        </p:sp>
      </p:grpSp>
      <p:sp>
        <p:nvSpPr>
          <p:cNvPr name="TextBox 19" id="19"/>
          <p:cNvSpPr txBox="true"/>
          <p:nvPr/>
        </p:nvSpPr>
        <p:spPr>
          <a:xfrm rot="0">
            <a:off x="4984722" y="1669598"/>
            <a:ext cx="11801955" cy="5061352"/>
          </a:xfrm>
          <a:prstGeom prst="rect">
            <a:avLst/>
          </a:prstGeom>
        </p:spPr>
        <p:txBody>
          <a:bodyPr anchor="t" rtlCol="false" tIns="0" lIns="0" bIns="0" rIns="0">
            <a:spAutoFit/>
          </a:bodyPr>
          <a:lstStyle/>
          <a:p>
            <a:pPr algn="just">
              <a:lnSpc>
                <a:spcPts val="4047"/>
              </a:lnSpc>
            </a:pPr>
            <a:r>
              <a:rPr lang="en-US" sz="3646">
                <a:solidFill>
                  <a:srgbClr val="2DB2BB"/>
                </a:solidFill>
                <a:latin typeface="TT Rounds Condensed"/>
                <a:ea typeface="TT Rounds Condensed"/>
                <a:cs typeface="TT Rounds Condensed"/>
                <a:sym typeface="TT Rounds Condensed"/>
              </a:rPr>
              <a:t>Historically the territory of Opole Silesia after the </a:t>
            </a:r>
            <a:r>
              <a:rPr lang="en-US" sz="3646" b="true">
                <a:solidFill>
                  <a:srgbClr val="2DB2BB"/>
                </a:solidFill>
                <a:latin typeface="TT Rounds Condensed Bold"/>
                <a:ea typeface="TT Rounds Condensed Bold"/>
                <a:cs typeface="TT Rounds Condensed Bold"/>
                <a:sym typeface="TT Rounds Condensed Bold"/>
              </a:rPr>
              <a:t>Potsdam Conference (1945)</a:t>
            </a:r>
            <a:r>
              <a:rPr lang="en-US" sz="3646">
                <a:solidFill>
                  <a:srgbClr val="2DB2BB"/>
                </a:solidFill>
                <a:latin typeface="TT Rounds Condensed"/>
                <a:ea typeface="TT Rounds Condensed"/>
                <a:cs typeface="TT Rounds Condensed"/>
                <a:sym typeface="TT Rounds Condensed"/>
              </a:rPr>
              <a:t> was under Polish Jurisdiction. </a:t>
            </a:r>
          </a:p>
          <a:p>
            <a:pPr algn="just">
              <a:lnSpc>
                <a:spcPts val="4047"/>
              </a:lnSpc>
            </a:pPr>
          </a:p>
          <a:p>
            <a:pPr algn="just">
              <a:lnSpc>
                <a:spcPts val="4047"/>
              </a:lnSpc>
            </a:pPr>
            <a:r>
              <a:rPr lang="en-US" sz="3646">
                <a:solidFill>
                  <a:srgbClr val="2DB2BB"/>
                </a:solidFill>
                <a:latin typeface="TT Rounds Condensed"/>
                <a:ea typeface="TT Rounds Condensed"/>
                <a:cs typeface="TT Rounds Condensed"/>
                <a:sym typeface="TT Rounds Condensed"/>
              </a:rPr>
              <a:t>Around the same time, </a:t>
            </a:r>
            <a:r>
              <a:rPr lang="en-US" sz="3646" b="true">
                <a:solidFill>
                  <a:srgbClr val="2DB2BB"/>
                </a:solidFill>
                <a:latin typeface="TT Rounds Condensed Bold"/>
                <a:ea typeface="TT Rounds Condensed Bold"/>
                <a:cs typeface="TT Rounds Condensed Bold"/>
                <a:sym typeface="TT Rounds Condensed Bold"/>
              </a:rPr>
              <a:t>due to the forced resettlements</a:t>
            </a:r>
            <a:r>
              <a:rPr lang="en-US" sz="3646">
                <a:solidFill>
                  <a:srgbClr val="2DB2BB"/>
                </a:solidFill>
                <a:latin typeface="TT Rounds Condensed"/>
                <a:ea typeface="TT Rounds Condensed"/>
                <a:cs typeface="TT Rounds Condensed"/>
                <a:sym typeface="TT Rounds Condensed"/>
              </a:rPr>
              <a:t>, the German population first became a minority. </a:t>
            </a:r>
          </a:p>
          <a:p>
            <a:pPr algn="just">
              <a:lnSpc>
                <a:spcPts val="4047"/>
              </a:lnSpc>
            </a:pPr>
          </a:p>
          <a:p>
            <a:pPr algn="just">
              <a:lnSpc>
                <a:spcPts val="4047"/>
              </a:lnSpc>
            </a:pPr>
            <a:r>
              <a:rPr lang="en-US" sz="3646">
                <a:solidFill>
                  <a:srgbClr val="2DB2BB"/>
                </a:solidFill>
                <a:latin typeface="TT Rounds Condensed"/>
                <a:ea typeface="TT Rounds Condensed"/>
                <a:cs typeface="TT Rounds Condensed"/>
                <a:sym typeface="TT Rounds Condensed"/>
              </a:rPr>
              <a:t>After the strict ideological rule of the communist regime in Poland that did not recognize minority rights, </a:t>
            </a:r>
            <a:r>
              <a:rPr lang="en-US" sz="3646" b="true">
                <a:solidFill>
                  <a:srgbClr val="2DB2BB"/>
                </a:solidFill>
                <a:latin typeface="TT Rounds Condensed Bold"/>
                <a:ea typeface="TT Rounds Condensed Bold"/>
                <a:cs typeface="TT Rounds Condensed Bold"/>
                <a:sym typeface="TT Rounds Condensed Bold"/>
              </a:rPr>
              <a:t>only in 1989 the first minority organizations could start to function properly . </a:t>
            </a:r>
          </a:p>
          <a:p>
            <a:pPr algn="just">
              <a:lnSpc>
                <a:spcPts val="4047"/>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black background with blue dots"/>
          <p:cNvSpPr/>
          <p:nvPr/>
        </p:nvSpPr>
        <p:spPr>
          <a:xfrm flipH="false" flipV="false" rot="0">
            <a:off x="4518654" y="-3396275"/>
            <a:ext cx="16436715" cy="15714495"/>
          </a:xfrm>
          <a:custGeom>
            <a:avLst/>
            <a:gdLst/>
            <a:ahLst/>
            <a:cxnLst/>
            <a:rect r="r" b="b" t="t" l="l"/>
            <a:pathLst>
              <a:path h="15714495" w="16436715">
                <a:moveTo>
                  <a:pt x="0" y="0"/>
                </a:moveTo>
                <a:lnTo>
                  <a:pt x="16436715" y="0"/>
                </a:lnTo>
                <a:lnTo>
                  <a:pt x="16436715" y="15714495"/>
                </a:lnTo>
                <a:lnTo>
                  <a:pt x="0" y="15714495"/>
                </a:lnTo>
                <a:lnTo>
                  <a:pt x="0" y="0"/>
                </a:lnTo>
                <a:close/>
              </a:path>
            </a:pathLst>
          </a:custGeom>
          <a:blipFill>
            <a:blip r:embed="rId2"/>
            <a:stretch>
              <a:fillRect l="0" t="0" r="-5" b="0"/>
            </a:stretch>
          </a:blipFill>
        </p:spPr>
      </p:sp>
      <p:grpSp>
        <p:nvGrpSpPr>
          <p:cNvPr name="Group 3" id="3"/>
          <p:cNvGrpSpPr/>
          <p:nvPr/>
        </p:nvGrpSpPr>
        <p:grpSpPr>
          <a:xfrm rot="0">
            <a:off x="12283082" y="8482942"/>
            <a:ext cx="5349240" cy="1813671"/>
            <a:chOff x="0" y="0"/>
            <a:chExt cx="7132320" cy="2418228"/>
          </a:xfrm>
        </p:grpSpPr>
        <p:sp>
          <p:nvSpPr>
            <p:cNvPr name="Freeform 4" id="4"/>
            <p:cNvSpPr/>
            <p:nvPr/>
          </p:nvSpPr>
          <p:spPr>
            <a:xfrm flipH="false" flipV="false" rot="0">
              <a:off x="0" y="0"/>
              <a:ext cx="7132320" cy="2418228"/>
            </a:xfrm>
            <a:custGeom>
              <a:avLst/>
              <a:gdLst/>
              <a:ahLst/>
              <a:cxnLst/>
              <a:rect r="r" b="b" t="t" l="l"/>
              <a:pathLst>
                <a:path h="2418228" w="7132320">
                  <a:moveTo>
                    <a:pt x="0" y="0"/>
                  </a:moveTo>
                  <a:lnTo>
                    <a:pt x="7132320" y="0"/>
                  </a:lnTo>
                  <a:lnTo>
                    <a:pt x="7132320" y="2418228"/>
                  </a:lnTo>
                  <a:lnTo>
                    <a:pt x="0" y="2418228"/>
                  </a:lnTo>
                  <a:close/>
                </a:path>
              </a:pathLst>
            </a:custGeom>
            <a:solidFill>
              <a:srgbClr val="000000">
                <a:alpha val="0"/>
              </a:srgbClr>
            </a:solidFill>
          </p:spPr>
        </p:sp>
        <p:sp>
          <p:nvSpPr>
            <p:cNvPr name="TextBox 5" id="5"/>
            <p:cNvSpPr txBox="true"/>
            <p:nvPr/>
          </p:nvSpPr>
          <p:spPr>
            <a:xfrm>
              <a:off x="0" y="-9525"/>
              <a:ext cx="7132320" cy="2427753"/>
            </a:xfrm>
            <a:prstGeom prst="rect">
              <a:avLst/>
            </a:prstGeom>
          </p:spPr>
          <p:txBody>
            <a:bodyPr anchor="t" rtlCol="false" tIns="0" lIns="0" bIns="0" rIns="0"/>
            <a:lstStyle/>
            <a:p>
              <a:pPr algn="ctr">
                <a:lnSpc>
                  <a:spcPts val="2696"/>
                </a:lnSpc>
              </a:pPr>
              <a:r>
                <a:rPr lang="en-US" sz="2100" b="true">
                  <a:solidFill>
                    <a:srgbClr val="000000"/>
                  </a:solidFill>
                  <a:latin typeface="Noto Sans Bold"/>
                  <a:ea typeface="Noto Sans Bold"/>
                  <a:cs typeface="Noto Sans Bold"/>
                  <a:sym typeface="Noto Sans Bold"/>
                </a:rPr>
                <a:t>Second Annual FORTHEM conference</a:t>
              </a:r>
            </a:p>
            <a:p>
              <a:pPr algn="ctr">
                <a:lnSpc>
                  <a:spcPts val="2696"/>
                </a:lnSpc>
              </a:pPr>
              <a:r>
                <a:rPr lang="en-US" sz="2100" b="true">
                  <a:solidFill>
                    <a:srgbClr val="2DB2BB"/>
                  </a:solidFill>
                  <a:latin typeface="Noto Sans Bold"/>
                  <a:ea typeface="Noto Sans Bold"/>
                  <a:cs typeface="Noto Sans Bold"/>
                  <a:sym typeface="Noto Sans Bold"/>
                </a:rPr>
                <a:t>FORTHEM – Connecting Worlds of Science and Society</a:t>
              </a:r>
            </a:p>
            <a:p>
              <a:pPr algn="ctr">
                <a:lnSpc>
                  <a:spcPts val="2696"/>
                </a:lnSpc>
              </a:pPr>
              <a:r>
                <a:rPr lang="en-US" b="true" sz="2100" i="true">
                  <a:solidFill>
                    <a:srgbClr val="000000"/>
                  </a:solidFill>
                  <a:latin typeface="Noto Sans Bold Italics"/>
                  <a:ea typeface="Noto Sans Bold Italics"/>
                  <a:cs typeface="Noto Sans Bold Italics"/>
                  <a:sym typeface="Noto Sans Bold Italics"/>
                </a:rPr>
                <a:t>January 29-31, 2025</a:t>
              </a:r>
            </a:p>
          </p:txBody>
        </p:sp>
      </p:grpSp>
      <p:sp>
        <p:nvSpPr>
          <p:cNvPr name="Freeform 6" id="6" descr="A map of europe with black dots  Description automatically generated"/>
          <p:cNvSpPr/>
          <p:nvPr/>
        </p:nvSpPr>
        <p:spPr>
          <a:xfrm flipH="false" flipV="false" rot="0">
            <a:off x="8920366" y="8603456"/>
            <a:ext cx="3240405" cy="1451610"/>
          </a:xfrm>
          <a:custGeom>
            <a:avLst/>
            <a:gdLst/>
            <a:ahLst/>
            <a:cxnLst/>
            <a:rect r="r" b="b" t="t" l="l"/>
            <a:pathLst>
              <a:path h="1451610" w="3240405">
                <a:moveTo>
                  <a:pt x="0" y="0"/>
                </a:moveTo>
                <a:lnTo>
                  <a:pt x="3240406" y="0"/>
                </a:lnTo>
                <a:lnTo>
                  <a:pt x="3240406" y="1451610"/>
                </a:lnTo>
                <a:lnTo>
                  <a:pt x="0" y="1451610"/>
                </a:lnTo>
                <a:lnTo>
                  <a:pt x="0" y="0"/>
                </a:lnTo>
                <a:close/>
              </a:path>
            </a:pathLst>
          </a:custGeom>
          <a:blipFill>
            <a:blip r:embed="rId3"/>
            <a:stretch>
              <a:fillRect l="0" t="-11" r="0" b="-11"/>
            </a:stretch>
          </a:blipFill>
        </p:spPr>
      </p:sp>
      <p:grpSp>
        <p:nvGrpSpPr>
          <p:cNvPr name="Group 7" id="7"/>
          <p:cNvGrpSpPr/>
          <p:nvPr/>
        </p:nvGrpSpPr>
        <p:grpSpPr>
          <a:xfrm rot="0">
            <a:off x="-19050" y="9151496"/>
            <a:ext cx="8681740" cy="372318"/>
            <a:chOff x="0" y="0"/>
            <a:chExt cx="11575654" cy="496424"/>
          </a:xfrm>
        </p:grpSpPr>
        <p:sp>
          <p:nvSpPr>
            <p:cNvPr name="Freeform 8" id="8"/>
            <p:cNvSpPr/>
            <p:nvPr/>
          </p:nvSpPr>
          <p:spPr>
            <a:xfrm flipH="false" flipV="false" rot="0">
              <a:off x="0" y="0"/>
              <a:ext cx="11575542" cy="496443"/>
            </a:xfrm>
            <a:custGeom>
              <a:avLst/>
              <a:gdLst/>
              <a:ahLst/>
              <a:cxnLst/>
              <a:rect r="r" b="b" t="t" l="l"/>
              <a:pathLst>
                <a:path h="496443" w="11575542">
                  <a:moveTo>
                    <a:pt x="0" y="82677"/>
                  </a:moveTo>
                  <a:cubicBezTo>
                    <a:pt x="0" y="37084"/>
                    <a:pt x="37084" y="0"/>
                    <a:pt x="82677" y="0"/>
                  </a:cubicBezTo>
                  <a:lnTo>
                    <a:pt x="11492865" y="0"/>
                  </a:lnTo>
                  <a:cubicBezTo>
                    <a:pt x="11538585" y="0"/>
                    <a:pt x="11575542" y="37084"/>
                    <a:pt x="11575542" y="82677"/>
                  </a:cubicBezTo>
                  <a:lnTo>
                    <a:pt x="11575542" y="413639"/>
                  </a:lnTo>
                  <a:cubicBezTo>
                    <a:pt x="11575542" y="459359"/>
                    <a:pt x="11538458" y="496316"/>
                    <a:pt x="11492865" y="496316"/>
                  </a:cubicBezTo>
                  <a:lnTo>
                    <a:pt x="82677" y="496316"/>
                  </a:lnTo>
                  <a:cubicBezTo>
                    <a:pt x="37084" y="496443"/>
                    <a:pt x="0" y="459359"/>
                    <a:pt x="0" y="413639"/>
                  </a:cubicBezTo>
                  <a:close/>
                </a:path>
              </a:pathLst>
            </a:custGeom>
            <a:solidFill>
              <a:srgbClr val="2DB2BB"/>
            </a:solidFill>
          </p:spPr>
        </p:sp>
      </p:grpSp>
      <p:grpSp>
        <p:nvGrpSpPr>
          <p:cNvPr name="Group 9" id="9"/>
          <p:cNvGrpSpPr/>
          <p:nvPr/>
        </p:nvGrpSpPr>
        <p:grpSpPr>
          <a:xfrm rot="0">
            <a:off x="17754633" y="9151496"/>
            <a:ext cx="590252" cy="381077"/>
            <a:chOff x="0" y="0"/>
            <a:chExt cx="787002" cy="508102"/>
          </a:xfrm>
        </p:grpSpPr>
        <p:sp>
          <p:nvSpPr>
            <p:cNvPr name="Freeform 10" id="10"/>
            <p:cNvSpPr/>
            <p:nvPr/>
          </p:nvSpPr>
          <p:spPr>
            <a:xfrm flipH="false" flipV="false" rot="0">
              <a:off x="0" y="0"/>
              <a:ext cx="787019" cy="508127"/>
            </a:xfrm>
            <a:custGeom>
              <a:avLst/>
              <a:gdLst/>
              <a:ahLst/>
              <a:cxnLst/>
              <a:rect r="r" b="b" t="t" l="l"/>
              <a:pathLst>
                <a:path h="508127" w="787019">
                  <a:moveTo>
                    <a:pt x="0" y="84709"/>
                  </a:moveTo>
                  <a:cubicBezTo>
                    <a:pt x="0" y="37973"/>
                    <a:pt x="37973" y="0"/>
                    <a:pt x="84709" y="0"/>
                  </a:cubicBezTo>
                  <a:lnTo>
                    <a:pt x="702310" y="0"/>
                  </a:lnTo>
                  <a:cubicBezTo>
                    <a:pt x="749046" y="0"/>
                    <a:pt x="787019" y="37973"/>
                    <a:pt x="787019" y="84709"/>
                  </a:cubicBezTo>
                  <a:lnTo>
                    <a:pt x="787019" y="423418"/>
                  </a:lnTo>
                  <a:cubicBezTo>
                    <a:pt x="787019" y="470154"/>
                    <a:pt x="749046" y="508127"/>
                    <a:pt x="702310" y="508127"/>
                  </a:cubicBezTo>
                  <a:lnTo>
                    <a:pt x="84709" y="508127"/>
                  </a:lnTo>
                  <a:cubicBezTo>
                    <a:pt x="37973" y="508127"/>
                    <a:pt x="0" y="470154"/>
                    <a:pt x="0" y="423418"/>
                  </a:cubicBezTo>
                  <a:close/>
                </a:path>
              </a:pathLst>
            </a:custGeom>
            <a:solidFill>
              <a:srgbClr val="2DB2BB"/>
            </a:solidFill>
          </p:spPr>
        </p:sp>
      </p:grpSp>
      <p:sp>
        <p:nvSpPr>
          <p:cNvPr name="TextBox 11" id="11"/>
          <p:cNvSpPr txBox="true"/>
          <p:nvPr/>
        </p:nvSpPr>
        <p:spPr>
          <a:xfrm rot="0">
            <a:off x="1028700" y="1095375"/>
            <a:ext cx="14974761" cy="1582317"/>
          </a:xfrm>
          <a:prstGeom prst="rect">
            <a:avLst/>
          </a:prstGeom>
        </p:spPr>
        <p:txBody>
          <a:bodyPr anchor="t" rtlCol="false" tIns="0" lIns="0" bIns="0" rIns="0">
            <a:spAutoFit/>
          </a:bodyPr>
          <a:lstStyle/>
          <a:p>
            <a:pPr algn="l">
              <a:lnSpc>
                <a:spcPts val="6157"/>
              </a:lnSpc>
            </a:pPr>
            <a:r>
              <a:rPr lang="en-US" sz="5701" spc="51" b="true">
                <a:solidFill>
                  <a:srgbClr val="2DB2BB"/>
                </a:solidFill>
                <a:latin typeface="TT Rounds Condensed Bold"/>
                <a:ea typeface="TT Rounds Condensed Bold"/>
                <a:cs typeface="TT Rounds Condensed Bold"/>
                <a:sym typeface="TT Rounds Condensed Bold"/>
              </a:rPr>
              <a:t>Focus Area</a:t>
            </a:r>
          </a:p>
          <a:p>
            <a:pPr algn="l">
              <a:lnSpc>
                <a:spcPts val="6157"/>
              </a:lnSpc>
            </a:pPr>
          </a:p>
        </p:txBody>
      </p:sp>
      <p:sp>
        <p:nvSpPr>
          <p:cNvPr name="TextBox 12" id="12"/>
          <p:cNvSpPr txBox="true"/>
          <p:nvPr/>
        </p:nvSpPr>
        <p:spPr>
          <a:xfrm rot="0">
            <a:off x="5059602" y="6622339"/>
            <a:ext cx="9484568" cy="1535787"/>
          </a:xfrm>
          <a:prstGeom prst="rect">
            <a:avLst/>
          </a:prstGeom>
        </p:spPr>
        <p:txBody>
          <a:bodyPr anchor="t" rtlCol="false" tIns="0" lIns="0" bIns="0" rIns="0">
            <a:spAutoFit/>
          </a:bodyPr>
          <a:lstStyle/>
          <a:p>
            <a:pPr algn="just" marL="713487" indent="-356743" lvl="1">
              <a:lnSpc>
                <a:spcPts val="4097"/>
              </a:lnSpc>
              <a:buFont typeface="Arial"/>
              <a:buChar char="•"/>
            </a:pPr>
            <a:r>
              <a:rPr lang="en-US" b="true" sz="3304">
                <a:solidFill>
                  <a:srgbClr val="2DB2BB"/>
                </a:solidFill>
                <a:latin typeface="TT Rounds Condensed Bold"/>
                <a:ea typeface="TT Rounds Condensed Bold"/>
                <a:cs typeface="TT Rounds Condensed Bold"/>
                <a:sym typeface="TT Rounds Condensed Bold"/>
              </a:rPr>
              <a:t>An umbrella organization in which all renewed and newly established associations were associated;</a:t>
            </a:r>
          </a:p>
          <a:p>
            <a:pPr algn="just" marL="713487" indent="-356743" lvl="1">
              <a:lnSpc>
                <a:spcPts val="4097"/>
              </a:lnSpc>
              <a:buFont typeface="Arial"/>
              <a:buChar char="•"/>
            </a:pPr>
            <a:r>
              <a:rPr lang="en-US" sz="3304">
                <a:solidFill>
                  <a:srgbClr val="2DB2BB"/>
                </a:solidFill>
                <a:latin typeface="TT Rounds Condensed"/>
                <a:ea typeface="TT Rounds Condensed"/>
                <a:cs typeface="TT Rounds Condensed"/>
                <a:sym typeface="TT Rounds Condensed"/>
              </a:rPr>
              <a:t>Officially established in</a:t>
            </a:r>
            <a:r>
              <a:rPr lang="en-US" b="true" sz="3304">
                <a:solidFill>
                  <a:srgbClr val="2DB2BB"/>
                </a:solidFill>
                <a:latin typeface="TT Rounds Condensed Bold"/>
                <a:ea typeface="TT Rounds Condensed Bold"/>
                <a:cs typeface="TT Rounds Condensed Bold"/>
                <a:sym typeface="TT Rounds Condensed Bold"/>
              </a:rPr>
              <a:t> 1993</a:t>
            </a:r>
            <a:r>
              <a:rPr lang="en-US" sz="3304">
                <a:solidFill>
                  <a:srgbClr val="2DB2BB"/>
                </a:solidFill>
                <a:latin typeface="TT Rounds Condensed"/>
                <a:ea typeface="TT Rounds Condensed"/>
                <a:cs typeface="TT Rounds Condensed"/>
                <a:sym typeface="TT Rounds Condensed"/>
              </a:rPr>
              <a:t>; </a:t>
            </a:r>
          </a:p>
        </p:txBody>
      </p:sp>
      <p:grpSp>
        <p:nvGrpSpPr>
          <p:cNvPr name="Group 13" id="13"/>
          <p:cNvGrpSpPr/>
          <p:nvPr/>
        </p:nvGrpSpPr>
        <p:grpSpPr>
          <a:xfrm rot="0">
            <a:off x="1287921" y="3096121"/>
            <a:ext cx="2796537" cy="2729703"/>
            <a:chOff x="0" y="0"/>
            <a:chExt cx="3728716" cy="3639604"/>
          </a:xfrm>
        </p:grpSpPr>
        <p:sp>
          <p:nvSpPr>
            <p:cNvPr name="Freeform 14" id="14"/>
            <p:cNvSpPr/>
            <p:nvPr/>
          </p:nvSpPr>
          <p:spPr>
            <a:xfrm flipH="false" flipV="false" rot="0">
              <a:off x="0" y="0"/>
              <a:ext cx="3728705" cy="3639631"/>
            </a:xfrm>
            <a:custGeom>
              <a:avLst/>
              <a:gdLst/>
              <a:ahLst/>
              <a:cxnLst/>
              <a:rect r="r" b="b" t="t" l="l"/>
              <a:pathLst>
                <a:path h="3639631" w="3728705">
                  <a:moveTo>
                    <a:pt x="0" y="606595"/>
                  </a:moveTo>
                  <a:cubicBezTo>
                    <a:pt x="0" y="271589"/>
                    <a:pt x="117260" y="0"/>
                    <a:pt x="261902" y="0"/>
                  </a:cubicBezTo>
                  <a:lnTo>
                    <a:pt x="3466803" y="0"/>
                  </a:lnTo>
                  <a:cubicBezTo>
                    <a:pt x="3611444" y="0"/>
                    <a:pt x="3728705" y="271589"/>
                    <a:pt x="3728705" y="606595"/>
                  </a:cubicBezTo>
                  <a:lnTo>
                    <a:pt x="3728705" y="3032974"/>
                  </a:lnTo>
                  <a:cubicBezTo>
                    <a:pt x="3728705" y="3367980"/>
                    <a:pt x="3611444" y="3639569"/>
                    <a:pt x="3466803" y="3639569"/>
                  </a:cubicBezTo>
                  <a:lnTo>
                    <a:pt x="261902" y="3639569"/>
                  </a:lnTo>
                  <a:cubicBezTo>
                    <a:pt x="117260" y="3639631"/>
                    <a:pt x="0" y="3368024"/>
                    <a:pt x="0" y="3032974"/>
                  </a:cubicBezTo>
                  <a:close/>
                </a:path>
              </a:pathLst>
            </a:custGeom>
            <a:solidFill>
              <a:srgbClr val="2DB2BB"/>
            </a:solidFill>
          </p:spPr>
        </p:sp>
      </p:grpSp>
      <p:sp>
        <p:nvSpPr>
          <p:cNvPr name="TextBox 15" id="15"/>
          <p:cNvSpPr txBox="true"/>
          <p:nvPr/>
        </p:nvSpPr>
        <p:spPr>
          <a:xfrm rot="0">
            <a:off x="5059602" y="1692171"/>
            <a:ext cx="11757422" cy="5566177"/>
          </a:xfrm>
          <a:prstGeom prst="rect">
            <a:avLst/>
          </a:prstGeom>
        </p:spPr>
        <p:txBody>
          <a:bodyPr anchor="t" rtlCol="false" tIns="0" lIns="0" bIns="0" rIns="0">
            <a:spAutoFit/>
          </a:bodyPr>
          <a:lstStyle/>
          <a:p>
            <a:pPr algn="just">
              <a:lnSpc>
                <a:spcPts val="4047"/>
              </a:lnSpc>
            </a:pPr>
            <a:r>
              <a:rPr lang="en-US" sz="3646">
                <a:solidFill>
                  <a:srgbClr val="2DB2BB"/>
                </a:solidFill>
                <a:latin typeface="TT Rounds Condensed"/>
                <a:ea typeface="TT Rounds Condensed"/>
                <a:cs typeface="TT Rounds Condensed"/>
                <a:sym typeface="TT Rounds Condensed"/>
              </a:rPr>
              <a:t>The only organization permitted by the Communist Party of Czechoslovakia (KSČ) was the </a:t>
            </a:r>
            <a:r>
              <a:rPr lang="en-US" sz="3646" b="true">
                <a:solidFill>
                  <a:srgbClr val="2DB2BB"/>
                </a:solidFill>
                <a:latin typeface="TT Rounds Condensed Bold"/>
                <a:ea typeface="TT Rounds Condensed Bold"/>
                <a:cs typeface="TT Rounds Condensed Bold"/>
                <a:sym typeface="TT Rounds Condensed Bold"/>
              </a:rPr>
              <a:t>Polish Cultural and Educational Union (Polski Związek Kulturalno-Oświatowy, PZKO), </a:t>
            </a:r>
          </a:p>
          <a:p>
            <a:pPr algn="just">
              <a:lnSpc>
                <a:spcPts val="4047"/>
              </a:lnSpc>
            </a:pPr>
          </a:p>
          <a:p>
            <a:pPr algn="just">
              <a:lnSpc>
                <a:spcPts val="4047"/>
              </a:lnSpc>
            </a:pPr>
            <a:r>
              <a:rPr lang="en-US" sz="3646">
                <a:solidFill>
                  <a:srgbClr val="2DB2BB"/>
                </a:solidFill>
                <a:latin typeface="TT Rounds Condensed"/>
                <a:ea typeface="TT Rounds Condensed"/>
                <a:cs typeface="TT Rounds Condensed"/>
                <a:sym typeface="TT Rounds Condensed"/>
              </a:rPr>
              <a:t>After the fall of the communist regime during </a:t>
            </a:r>
            <a:r>
              <a:rPr lang="en-US" sz="3646" b="true">
                <a:solidFill>
                  <a:srgbClr val="2DB2BB"/>
                </a:solidFill>
                <a:latin typeface="TT Rounds Condensed Bold"/>
                <a:ea typeface="TT Rounds Condensed Bold"/>
                <a:cs typeface="TT Rounds Condensed Bold"/>
                <a:sym typeface="TT Rounds Condensed Bold"/>
              </a:rPr>
              <a:t>the Velvet Revolution (1989) </a:t>
            </a:r>
            <a:r>
              <a:rPr lang="en-US" sz="3646">
                <a:solidFill>
                  <a:srgbClr val="2DB2BB"/>
                </a:solidFill>
                <a:latin typeface="TT Rounds Condensed"/>
                <a:ea typeface="TT Rounds Condensed"/>
                <a:cs typeface="TT Rounds Condensed"/>
                <a:sym typeface="TT Rounds Condensed"/>
              </a:rPr>
              <a:t>old and new organizations started being  established. </a:t>
            </a:r>
            <a:r>
              <a:rPr lang="en-US" sz="3646" b="true">
                <a:solidFill>
                  <a:srgbClr val="2DB2BB"/>
                </a:solidFill>
                <a:latin typeface="TT Rounds Condensed Bold"/>
                <a:ea typeface="TT Rounds Condensed Bold"/>
                <a:cs typeface="TT Rounds Condensed Bold"/>
                <a:sym typeface="TT Rounds Condensed Bold"/>
              </a:rPr>
              <a:t>3 March 1990 </a:t>
            </a:r>
            <a:r>
              <a:rPr lang="en-US" sz="3646">
                <a:solidFill>
                  <a:srgbClr val="2DB2BB"/>
                </a:solidFill>
                <a:latin typeface="TT Rounds Condensed"/>
                <a:ea typeface="TT Rounds Condensed"/>
                <a:cs typeface="TT Rounds Condensed"/>
                <a:sym typeface="TT Rounds Condensed"/>
              </a:rPr>
              <a:t>was the beginning of </a:t>
            </a:r>
            <a:r>
              <a:rPr lang="en-US" sz="3646" b="true">
                <a:solidFill>
                  <a:srgbClr val="2DB2BB"/>
                </a:solidFill>
                <a:latin typeface="TT Rounds Condensed Bold"/>
                <a:ea typeface="TT Rounds Condensed Bold"/>
                <a:cs typeface="TT Rounds Condensed Bold"/>
                <a:sym typeface="TT Rounds Condensed Bold"/>
              </a:rPr>
              <a:t>Council of Poles</a:t>
            </a:r>
            <a:r>
              <a:rPr lang="en-US" sz="3646">
                <a:solidFill>
                  <a:srgbClr val="2DB2BB"/>
                </a:solidFill>
                <a:latin typeface="TT Rounds Condensed"/>
                <a:ea typeface="TT Rounds Condensed"/>
                <a:cs typeface="TT Rounds Condensed"/>
                <a:sym typeface="TT Rounds Condensed"/>
              </a:rPr>
              <a:t> that was later transformed to the </a:t>
            </a:r>
            <a:r>
              <a:rPr lang="en-US" sz="3646" b="true">
                <a:solidFill>
                  <a:srgbClr val="2DB2BB"/>
                </a:solidFill>
                <a:latin typeface="TT Rounds Condensed Bold"/>
                <a:ea typeface="TT Rounds Condensed Bold"/>
                <a:cs typeface="TT Rounds Condensed Bold"/>
                <a:sym typeface="TT Rounds Condensed Bold"/>
              </a:rPr>
              <a:t>Congress of Poles in the Czech Republic.</a:t>
            </a:r>
          </a:p>
          <a:p>
            <a:pPr algn="just">
              <a:lnSpc>
                <a:spcPts val="4047"/>
              </a:lnSpc>
            </a:pPr>
          </a:p>
          <a:p>
            <a:pPr algn="just">
              <a:lnSpc>
                <a:spcPts val="4047"/>
              </a:lnSpc>
            </a:pPr>
          </a:p>
        </p:txBody>
      </p:sp>
      <p:sp>
        <p:nvSpPr>
          <p:cNvPr name="Freeform 16" id="16"/>
          <p:cNvSpPr/>
          <p:nvPr/>
        </p:nvSpPr>
        <p:spPr>
          <a:xfrm flipH="false" flipV="false" rot="0">
            <a:off x="872709" y="2633423"/>
            <a:ext cx="3626962" cy="3105126"/>
          </a:xfrm>
          <a:custGeom>
            <a:avLst/>
            <a:gdLst/>
            <a:ahLst/>
            <a:cxnLst/>
            <a:rect r="r" b="b" t="t" l="l"/>
            <a:pathLst>
              <a:path h="3105126" w="3626962">
                <a:moveTo>
                  <a:pt x="0" y="0"/>
                </a:moveTo>
                <a:lnTo>
                  <a:pt x="3626962" y="0"/>
                </a:lnTo>
                <a:lnTo>
                  <a:pt x="3626962" y="3105126"/>
                </a:lnTo>
                <a:lnTo>
                  <a:pt x="0" y="3105126"/>
                </a:lnTo>
                <a:lnTo>
                  <a:pt x="0" y="0"/>
                </a:lnTo>
                <a:close/>
              </a:path>
            </a:pathLst>
          </a:custGeom>
          <a:blipFill>
            <a:blip r:embed="rId4"/>
            <a:stretch>
              <a:fillRect l="0" t="0" r="0" b="-16805"/>
            </a:stretch>
          </a:blipFill>
        </p:spPr>
      </p:sp>
      <p:grpSp>
        <p:nvGrpSpPr>
          <p:cNvPr name="Group 17" id="17"/>
          <p:cNvGrpSpPr/>
          <p:nvPr/>
        </p:nvGrpSpPr>
        <p:grpSpPr>
          <a:xfrm rot="0">
            <a:off x="1028700" y="5992893"/>
            <a:ext cx="3177030" cy="1927574"/>
            <a:chOff x="0" y="0"/>
            <a:chExt cx="4236040" cy="2570099"/>
          </a:xfrm>
        </p:grpSpPr>
        <p:sp>
          <p:nvSpPr>
            <p:cNvPr name="TextBox 18" id="18"/>
            <p:cNvSpPr txBox="true"/>
            <p:nvPr/>
          </p:nvSpPr>
          <p:spPr>
            <a:xfrm rot="0">
              <a:off x="0" y="9525"/>
              <a:ext cx="4236040" cy="936907"/>
            </a:xfrm>
            <a:prstGeom prst="rect">
              <a:avLst/>
            </a:prstGeom>
          </p:spPr>
          <p:txBody>
            <a:bodyPr anchor="t" rtlCol="false" tIns="0" lIns="0" bIns="0" rIns="0">
              <a:spAutoFit/>
            </a:bodyPr>
            <a:lstStyle/>
            <a:p>
              <a:pPr algn="ctr">
                <a:lnSpc>
                  <a:spcPts val="2794"/>
                </a:lnSpc>
              </a:pPr>
              <a:r>
                <a:rPr lang="en-US" sz="2328" b="true">
                  <a:solidFill>
                    <a:srgbClr val="000000"/>
                  </a:solidFill>
                  <a:latin typeface="DM Sans Bold"/>
                  <a:ea typeface="DM Sans Bold"/>
                  <a:cs typeface="DM Sans Bold"/>
                  <a:sym typeface="DM Sans Bold"/>
                </a:rPr>
                <a:t>Kongres Poláků v České republice</a:t>
              </a:r>
            </a:p>
          </p:txBody>
        </p:sp>
        <p:sp>
          <p:nvSpPr>
            <p:cNvPr name="TextBox 19" id="19"/>
            <p:cNvSpPr txBox="true"/>
            <p:nvPr/>
          </p:nvSpPr>
          <p:spPr>
            <a:xfrm rot="0">
              <a:off x="0" y="1246752"/>
              <a:ext cx="4236040" cy="1323347"/>
            </a:xfrm>
            <a:prstGeom prst="rect">
              <a:avLst/>
            </a:prstGeom>
          </p:spPr>
          <p:txBody>
            <a:bodyPr anchor="t" rtlCol="false" tIns="0" lIns="0" bIns="0" rIns="0">
              <a:spAutoFit/>
            </a:bodyPr>
            <a:lstStyle/>
            <a:p>
              <a:pPr algn="ctr">
                <a:lnSpc>
                  <a:spcPts val="2716"/>
                </a:lnSpc>
              </a:pPr>
              <a:r>
                <a:rPr lang="en-US" sz="1940" i="true">
                  <a:solidFill>
                    <a:srgbClr val="000000"/>
                  </a:solidFill>
                  <a:latin typeface="DM Sans Italics"/>
                  <a:ea typeface="DM Sans Italics"/>
                  <a:cs typeface="DM Sans Italics"/>
                  <a:sym typeface="DM Sans Italics"/>
                </a:rPr>
                <a:t>Image Source: </a:t>
              </a:r>
            </a:p>
            <a:p>
              <a:pPr algn="ctr">
                <a:lnSpc>
                  <a:spcPts val="2716"/>
                </a:lnSpc>
              </a:pPr>
              <a:r>
                <a:rPr lang="en-US" sz="1940" i="true">
                  <a:solidFill>
                    <a:srgbClr val="000000"/>
                  </a:solidFill>
                  <a:latin typeface="DM Sans Italics"/>
                  <a:ea typeface="DM Sans Italics"/>
                  <a:cs typeface="DM Sans Italics"/>
                  <a:sym typeface="DM Sans Italics"/>
                  <a:hlinkClick r:id="rId5" tooltip="https://www.polonica.cz"/>
                </a:rPr>
                <a:t>https://www.polonica.cz</a:t>
              </a:r>
            </a:p>
            <a:p>
              <a:pPr algn="ctr">
                <a:lnSpc>
                  <a:spcPts val="2716"/>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DAGb05HDewI</dc:identifier>
  <dcterms:modified xsi:type="dcterms:W3CDTF">2011-08-01T06:04:30Z</dcterms:modified>
  <cp:revision>1</cp:revision>
  <dc:title>FORTHEM_2conference_presentation_template.pptx</dc:title>
</cp:coreProperties>
</file>