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58" r:id="rId5"/>
  </p:sldMasterIdLst>
  <p:notesMasterIdLst>
    <p:notesMasterId r:id="rId19"/>
  </p:notesMasterIdLst>
  <p:sldIdLst>
    <p:sldId id="256" r:id="rId6"/>
    <p:sldId id="257" r:id="rId7"/>
    <p:sldId id="405" r:id="rId8"/>
    <p:sldId id="1417" r:id="rId9"/>
    <p:sldId id="1418" r:id="rId10"/>
    <p:sldId id="1421" r:id="rId11"/>
    <p:sldId id="1419" r:id="rId12"/>
    <p:sldId id="1422" r:id="rId13"/>
    <p:sldId id="1428" r:id="rId14"/>
    <p:sldId id="1425" r:id="rId15"/>
    <p:sldId id="1426" r:id="rId16"/>
    <p:sldId id="1423" r:id="rId17"/>
    <p:sldId id="264" r:id="rId1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5F6D"/>
    <a:srgbClr val="1D4289"/>
    <a:srgbClr val="50C8CC"/>
    <a:srgbClr val="A4B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6CECB"/>
          </a:solidFill>
        </a:fill>
      </a:tcStyle>
    </a:wholeTbl>
    <a:band2H>
      <a:tcTxStyle/>
      <a:tcStyle>
        <a:tcBdr/>
        <a:fill>
          <a:solidFill>
            <a:srgbClr val="FBE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5CECB"/>
          </a:solidFill>
        </a:fill>
      </a:tcStyle>
    </a:wholeTbl>
    <a:band2H>
      <a:tcTxStyle/>
      <a:tcStyle>
        <a:tcBdr/>
        <a:fill>
          <a:solidFill>
            <a:srgbClr val="F2E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CBCA"/>
          </a:solidFill>
        </a:fill>
      </a:tcStyle>
    </a:wholeTbl>
    <a:band2H>
      <a:tcTxStyle/>
      <a:tcStyle>
        <a:tcBdr/>
        <a:fill>
          <a:solidFill>
            <a:srgbClr val="F2E7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2"/>
    <p:restoredTop sz="94694"/>
  </p:normalViewPr>
  <p:slideViewPr>
    <p:cSldViewPr snapToGrid="0" showGuides="1">
      <p:cViewPr varScale="1">
        <p:scale>
          <a:sx n="81" d="100"/>
          <a:sy n="81" d="100"/>
        </p:scale>
        <p:origin x="76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/>
          <p:cNvSpPr/>
          <p:nvPr/>
        </p:nvSpPr>
        <p:spPr>
          <a:xfrm>
            <a:off x="0" y="6341164"/>
            <a:ext cx="8948509" cy="199908"/>
          </a:xfrm>
          <a:prstGeom prst="rect">
            <a:avLst/>
          </a:prstGeom>
          <a:solidFill>
            <a:srgbClr val="BFBFB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Rectangle 9"/>
          <p:cNvSpPr/>
          <p:nvPr/>
        </p:nvSpPr>
        <p:spPr>
          <a:xfrm>
            <a:off x="11329703" y="6341164"/>
            <a:ext cx="862298" cy="199908"/>
          </a:xfrm>
          <a:prstGeom prst="rect">
            <a:avLst/>
          </a:prstGeom>
          <a:solidFill>
            <a:srgbClr val="BFBFB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6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4243" y="5899108"/>
            <a:ext cx="2209726" cy="1084017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" name="Rectangle 3"/>
          <p:cNvSpPr/>
          <p:nvPr/>
        </p:nvSpPr>
        <p:spPr>
          <a:xfrm>
            <a:off x="0" y="5755342"/>
            <a:ext cx="12192000" cy="127298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" name="Rounded Rectangle"/>
          <p:cNvSpPr/>
          <p:nvPr/>
        </p:nvSpPr>
        <p:spPr>
          <a:xfrm>
            <a:off x="-1021951" y="2320365"/>
            <a:ext cx="12919913" cy="5139603"/>
          </a:xfrm>
          <a:prstGeom prst="roundRect">
            <a:avLst>
              <a:gd name="adj" fmla="val 6729"/>
            </a:avLst>
          </a:prstGeom>
          <a:solidFill>
            <a:srgbClr val="50C8C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7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" name="Picture 2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8E7B287C-5945-2C16-DD15-6FF3E89396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48" y="509262"/>
            <a:ext cx="6153523" cy="1385608"/>
          </a:xfrm>
          <a:prstGeom prst="rect">
            <a:avLst/>
          </a:prstGeom>
        </p:spPr>
      </p:pic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Title Text">
            <a:extLst>
              <a:ext uri="{FF2B5EF4-FFF2-40B4-BE49-F238E27FC236}">
                <a16:creationId xmlns:a16="http://schemas.microsoft.com/office/drawing/2014/main" id="{540F8531-0279-F824-4B56-40FE0D63B7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4468" y="419333"/>
            <a:ext cx="11207932" cy="1099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Body Level One…">
            <a:extLst>
              <a:ext uri="{FF2B5EF4-FFF2-40B4-BE49-F238E27FC236}">
                <a16:creationId xmlns:a16="http://schemas.microsoft.com/office/drawing/2014/main" id="{81847516-DF9F-A8C5-3DB4-2740F3C72B5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18010" y="1709529"/>
            <a:ext cx="11164390" cy="4287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3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</p:txBody>
      </p: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35866" cy="33308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95C79C4A-B5B1-79D1-07B7-69882EFBCAC8}"/>
              </a:ext>
            </a:extLst>
          </p:cNvPr>
          <p:cNvSpPr/>
          <p:nvPr userDrawn="1"/>
        </p:nvSpPr>
        <p:spPr>
          <a:xfrm>
            <a:off x="-89650" y="6387118"/>
            <a:ext cx="8948509" cy="108000"/>
          </a:xfrm>
          <a:prstGeom prst="rect">
            <a:avLst/>
          </a:prstGeom>
          <a:solidFill>
            <a:srgbClr val="50C8C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2E93ECC-C296-522A-675D-329905377042}"/>
              </a:ext>
            </a:extLst>
          </p:cNvPr>
          <p:cNvSpPr/>
          <p:nvPr userDrawn="1"/>
        </p:nvSpPr>
        <p:spPr>
          <a:xfrm>
            <a:off x="11338128" y="6341164"/>
            <a:ext cx="862298" cy="199908"/>
          </a:xfrm>
          <a:prstGeom prst="rect">
            <a:avLst/>
          </a:prstGeom>
          <a:solidFill>
            <a:srgbClr val="50C8C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6" name="Picture 5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D4039A16-49FB-2531-1B5D-F5F6AAC0D1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106" y="6172890"/>
            <a:ext cx="2304000" cy="518799"/>
          </a:xfrm>
          <a:prstGeom prst="rect">
            <a:avLst/>
          </a:prstGeom>
        </p:spPr>
      </p:pic>
      <p:pic>
        <p:nvPicPr>
          <p:cNvPr id="7" name="Picture 6" descr="A black background with circles&#10;&#10;Description automatically generated">
            <a:extLst>
              <a:ext uri="{FF2B5EF4-FFF2-40B4-BE49-F238E27FC236}">
                <a16:creationId xmlns:a16="http://schemas.microsoft.com/office/drawing/2014/main" id="{9CD1315A-FAF8-F785-A3CA-649F50D149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451" y="394635"/>
            <a:ext cx="1755323" cy="5555021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>
            <a:spLocks noGrp="1"/>
          </p:cNvSpPr>
          <p:nvPr>
            <p:ph type="title"/>
          </p:nvPr>
        </p:nvSpPr>
        <p:spPr>
          <a:xfrm>
            <a:off x="399010" y="199506"/>
            <a:ext cx="11438314" cy="97259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99012" y="1426629"/>
            <a:ext cx="5598563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" name="Teksta vietturis 4"/>
          <p:cNvSpPr>
            <a:spLocks noGrp="1"/>
          </p:cNvSpPr>
          <p:nvPr>
            <p:ph type="body" sz="quarter" idx="21"/>
          </p:nvPr>
        </p:nvSpPr>
        <p:spPr>
          <a:xfrm>
            <a:off x="6172200" y="1426628"/>
            <a:ext cx="5665124" cy="823914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/>
            </a:pPr>
            <a:endParaRPr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77334E2B-12DE-3DDF-4B83-AE223A3E3F99}"/>
              </a:ext>
            </a:extLst>
          </p:cNvPr>
          <p:cNvSpPr/>
          <p:nvPr userDrawn="1"/>
        </p:nvSpPr>
        <p:spPr>
          <a:xfrm>
            <a:off x="-89650" y="6387118"/>
            <a:ext cx="8948509" cy="108000"/>
          </a:xfrm>
          <a:prstGeom prst="rect">
            <a:avLst/>
          </a:prstGeom>
          <a:solidFill>
            <a:srgbClr val="50C8C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4E6E462-0D2F-7B89-24B9-E5BFC4E0BA66}"/>
              </a:ext>
            </a:extLst>
          </p:cNvPr>
          <p:cNvSpPr/>
          <p:nvPr userDrawn="1"/>
        </p:nvSpPr>
        <p:spPr>
          <a:xfrm>
            <a:off x="11338128" y="6341164"/>
            <a:ext cx="862298" cy="199908"/>
          </a:xfrm>
          <a:prstGeom prst="rect">
            <a:avLst/>
          </a:prstGeom>
          <a:solidFill>
            <a:srgbClr val="50C8C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6" name="Picture 5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948C3C75-3579-9E4B-8367-E38DF9A5AA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106" y="6172890"/>
            <a:ext cx="2304000" cy="518799"/>
          </a:xfrm>
          <a:prstGeom prst="rect">
            <a:avLst/>
          </a:prstGeom>
        </p:spPr>
      </p:pic>
      <p:pic>
        <p:nvPicPr>
          <p:cNvPr id="7" name="Picture 6" descr="A black background with circles&#10;&#10;Description automatically generated">
            <a:extLst>
              <a:ext uri="{FF2B5EF4-FFF2-40B4-BE49-F238E27FC236}">
                <a16:creationId xmlns:a16="http://schemas.microsoft.com/office/drawing/2014/main" id="{C3DA9A42-A303-3702-B1F6-413858914C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451" y="394635"/>
            <a:ext cx="1755323" cy="5555021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>
            <a:extLst>
              <a:ext uri="{FF2B5EF4-FFF2-40B4-BE49-F238E27FC236}">
                <a16:creationId xmlns:a16="http://schemas.microsoft.com/office/drawing/2014/main" id="{958501C7-C3AD-AC6F-CAC6-58AD8E799BF9}"/>
              </a:ext>
            </a:extLst>
          </p:cNvPr>
          <p:cNvSpPr/>
          <p:nvPr userDrawn="1"/>
        </p:nvSpPr>
        <p:spPr>
          <a:xfrm>
            <a:off x="-89650" y="6387118"/>
            <a:ext cx="8948509" cy="108000"/>
          </a:xfrm>
          <a:prstGeom prst="rect">
            <a:avLst/>
          </a:prstGeom>
          <a:solidFill>
            <a:srgbClr val="50C8C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65A611D-2894-FB33-3345-40A88E776752}"/>
              </a:ext>
            </a:extLst>
          </p:cNvPr>
          <p:cNvSpPr/>
          <p:nvPr userDrawn="1"/>
        </p:nvSpPr>
        <p:spPr>
          <a:xfrm>
            <a:off x="11338128" y="6341164"/>
            <a:ext cx="862298" cy="199908"/>
          </a:xfrm>
          <a:prstGeom prst="rect">
            <a:avLst/>
          </a:prstGeom>
          <a:solidFill>
            <a:srgbClr val="50C8C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6" name="Picture 5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69DBD31F-D434-A50A-7842-C471BC6F61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106" y="6172890"/>
            <a:ext cx="2304000" cy="518799"/>
          </a:xfrm>
          <a:prstGeom prst="rect">
            <a:avLst/>
          </a:prstGeom>
        </p:spPr>
      </p:pic>
      <p:pic>
        <p:nvPicPr>
          <p:cNvPr id="7" name="Picture 6" descr="A black background with circles&#10;&#10;Description automatically generated">
            <a:extLst>
              <a:ext uri="{FF2B5EF4-FFF2-40B4-BE49-F238E27FC236}">
                <a16:creationId xmlns:a16="http://schemas.microsoft.com/office/drawing/2014/main" id="{5A8EE996-BB6D-355A-5462-72C1C15D01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451" y="394635"/>
            <a:ext cx="1755323" cy="5555021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9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Teksta vietturis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CB5E54F7-0DB8-1F9E-8D49-3F97476A43F2}"/>
              </a:ext>
            </a:extLst>
          </p:cNvPr>
          <p:cNvSpPr/>
          <p:nvPr userDrawn="1"/>
        </p:nvSpPr>
        <p:spPr>
          <a:xfrm>
            <a:off x="-89650" y="6387118"/>
            <a:ext cx="8948509" cy="108000"/>
          </a:xfrm>
          <a:prstGeom prst="rect">
            <a:avLst/>
          </a:prstGeom>
          <a:solidFill>
            <a:srgbClr val="50C8C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A441C5DF-63DE-7F33-9B56-9392B6C15810}"/>
              </a:ext>
            </a:extLst>
          </p:cNvPr>
          <p:cNvSpPr/>
          <p:nvPr userDrawn="1"/>
        </p:nvSpPr>
        <p:spPr>
          <a:xfrm>
            <a:off x="11338128" y="6341164"/>
            <a:ext cx="862298" cy="199908"/>
          </a:xfrm>
          <a:prstGeom prst="rect">
            <a:avLst/>
          </a:prstGeom>
          <a:solidFill>
            <a:srgbClr val="50C8C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6" name="Picture 5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A173F053-36AD-B56F-7D4B-79F9706D84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106" y="6172890"/>
            <a:ext cx="2304000" cy="518799"/>
          </a:xfrm>
          <a:prstGeom prst="rect">
            <a:avLst/>
          </a:prstGeom>
        </p:spPr>
      </p:pic>
      <p:pic>
        <p:nvPicPr>
          <p:cNvPr id="7" name="Picture 6" descr="A black background with circles&#10;&#10;Description automatically generated">
            <a:extLst>
              <a:ext uri="{FF2B5EF4-FFF2-40B4-BE49-F238E27FC236}">
                <a16:creationId xmlns:a16="http://schemas.microsoft.com/office/drawing/2014/main" id="{F8A14DAA-A022-B66C-3AA6-EAB6DC6259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451" y="394635"/>
            <a:ext cx="1755323" cy="5555021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09" name="Attēla vietturis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35866" cy="33308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390293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/>
          <p:nvPr/>
        </p:nvSpPr>
        <p:spPr>
          <a:xfrm>
            <a:off x="-89650" y="6387118"/>
            <a:ext cx="8948509" cy="108000"/>
          </a:xfrm>
          <a:prstGeom prst="rect">
            <a:avLst/>
          </a:prstGeom>
          <a:solidFill>
            <a:srgbClr val="50C8C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Rectangle 9"/>
          <p:cNvSpPr/>
          <p:nvPr/>
        </p:nvSpPr>
        <p:spPr>
          <a:xfrm>
            <a:off x="11338128" y="6341164"/>
            <a:ext cx="862298" cy="199908"/>
          </a:xfrm>
          <a:prstGeom prst="rect">
            <a:avLst/>
          </a:prstGeom>
          <a:solidFill>
            <a:srgbClr val="50C8C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23771" y="6295459"/>
            <a:ext cx="249425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ctr">
              <a:defRPr sz="1200">
                <a:solidFill>
                  <a:srgbClr val="FFFFFF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</a:lstStyle>
          <a:p>
            <a:fld id="{86CB4B4D-7CA3-9044-876B-883B54F8677D}" type="slidenum">
              <a:rPr lang="en-LV" smtClean="0"/>
              <a:pPr/>
              <a:t>‹#›</a:t>
            </a:fld>
            <a:endParaRPr lang="en-LV" dirty="0"/>
          </a:p>
        </p:txBody>
      </p:sp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8" name="Picture 7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B968BF99-6C49-1F72-3321-962067668ED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106" y="6172890"/>
            <a:ext cx="2304000" cy="518799"/>
          </a:xfrm>
          <a:prstGeom prst="rect">
            <a:avLst/>
          </a:prstGeom>
        </p:spPr>
      </p:pic>
      <p:pic>
        <p:nvPicPr>
          <p:cNvPr id="11" name="Picture 10" descr="A black background with circles&#10;&#10;Description automatically generated">
            <a:extLst>
              <a:ext uri="{FF2B5EF4-FFF2-40B4-BE49-F238E27FC236}">
                <a16:creationId xmlns:a16="http://schemas.microsoft.com/office/drawing/2014/main" id="{1A4B2E61-9D0B-FA4B-2020-BE95188A681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451" y="394635"/>
            <a:ext cx="1755323" cy="55550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5" r:id="rId5"/>
    <p:sldLayoutId id="2147483656" r:id="rId6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1D4289"/>
          </a:solidFill>
          <a:uFillTx/>
          <a:latin typeface="Aptos" panose="020B0004020202020204" pitchFamily="34" charset="0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ptos" panose="020B0004020202020204" pitchFamily="34" charset="0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ptos" panose="020B0004020202020204" pitchFamily="34" charset="0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ptos" panose="020B0004020202020204" pitchFamily="34" charset="0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ptos" panose="020B0004020202020204" pitchFamily="34" charset="0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ptos" panose="020B0004020202020204" pitchFamily="34" charset="0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69277" y="6256959"/>
            <a:ext cx="358414" cy="350663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455275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1D4289"/>
          </a:solidFill>
          <a:uFillTx/>
          <a:latin typeface="Aptos" panose="020B0004020202020204" pitchFamily="34" charset="0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ptos" panose="020B0004020202020204" pitchFamily="34" charset="0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ptos" panose="020B0004020202020204" pitchFamily="34" charset="0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ptos" panose="020B0004020202020204" pitchFamily="34" charset="0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ptos" panose="020B0004020202020204" pitchFamily="34" charset="0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ptos" panose="020B0004020202020204" pitchFamily="34" charset="0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Apakšvirsraksts 2"/>
          <p:cNvSpPr txBox="1">
            <a:spLocks noGrp="1"/>
          </p:cNvSpPr>
          <p:nvPr>
            <p:ph type="subTitle" sz="quarter" idx="1"/>
          </p:nvPr>
        </p:nvSpPr>
        <p:spPr>
          <a:xfrm>
            <a:off x="1181605" y="2739552"/>
            <a:ext cx="9253500" cy="244423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it-IT" sz="3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EVOLUTION AND FUTURE PERSPECTIVES </a:t>
            </a:r>
            <a:br>
              <a:rPr lang="it-IT" sz="3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</a:br>
            <a:r>
              <a:rPr lang="it-IT" sz="3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OF THE RIGA METROPOLITAN AREA GOVERNANCE </a:t>
            </a:r>
            <a:endParaRPr lang="en-US" sz="3800" dirty="0">
              <a:solidFill>
                <a:schemeClr val="bg1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Apakšvirsraksts 2">
            <a:extLst>
              <a:ext uri="{FF2B5EF4-FFF2-40B4-BE49-F238E27FC236}">
                <a16:creationId xmlns:a16="http://schemas.microsoft.com/office/drawing/2014/main" id="{602319BB-30BF-0A1F-7E38-C33869115EAA}"/>
              </a:ext>
            </a:extLst>
          </p:cNvPr>
          <p:cNvSpPr txBox="1">
            <a:spLocks/>
          </p:cNvSpPr>
          <p:nvPr/>
        </p:nvSpPr>
        <p:spPr>
          <a:xfrm>
            <a:off x="751453" y="5501794"/>
            <a:ext cx="3496456" cy="1170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ptos" panose="020B0004020202020204" pitchFamily="34" charset="0"/>
                <a:ea typeface="+mj-ea"/>
                <a:cs typeface="+mj-cs"/>
                <a:sym typeface="Calibri"/>
              </a:defRPr>
            </a:lvl2pPr>
            <a:lvl3pPr marL="0" marR="0" indent="91440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ptos" panose="020B0004020202020204" pitchFamily="34" charset="0"/>
                <a:ea typeface="+mj-ea"/>
                <a:cs typeface="+mj-cs"/>
                <a:sym typeface="Calibri"/>
              </a:defRPr>
            </a:lvl3pPr>
            <a:lvl4pPr marL="0" marR="0" indent="137160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ptos" panose="020B0004020202020204" pitchFamily="34" charset="0"/>
                <a:ea typeface="+mj-ea"/>
                <a:cs typeface="+mj-cs"/>
                <a:sym typeface="Calibri"/>
              </a:defRPr>
            </a:lvl4pPr>
            <a:lvl5pPr marL="0" marR="0" indent="182880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ptos" panose="020B0004020202020204" pitchFamily="34" charset="0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</a:pPr>
            <a:r>
              <a:rPr lang="lv-LV" sz="2300" b="1" dirty="0">
                <a:solidFill>
                  <a:schemeClr val="bg1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Rūdolfs Cimdiņš</a:t>
            </a:r>
          </a:p>
          <a:p>
            <a:pPr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</a:pPr>
            <a:r>
              <a:rPr lang="lv-LV" sz="2300" b="1" dirty="0">
                <a:solidFill>
                  <a:schemeClr val="bg1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University of Latvia</a:t>
            </a:r>
            <a:endParaRPr lang="en-US" sz="2300" dirty="0">
              <a:solidFill>
                <a:schemeClr val="bg1"/>
              </a:solidFill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D09403B6-390B-B5A9-3178-DCD360852823}"/>
              </a:ext>
            </a:extLst>
          </p:cNvPr>
          <p:cNvSpPr txBox="1">
            <a:spLocks/>
          </p:cNvSpPr>
          <p:nvPr/>
        </p:nvSpPr>
        <p:spPr>
          <a:xfrm>
            <a:off x="6096000" y="5368984"/>
            <a:ext cx="5410987" cy="1170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ptos" panose="020B0004020202020204" pitchFamily="34" charset="0"/>
                <a:ea typeface="+mj-ea"/>
                <a:cs typeface="+mj-cs"/>
                <a:sym typeface="Calibri"/>
              </a:defRPr>
            </a:lvl2pPr>
            <a:lvl3pPr marL="0" marR="0" indent="91440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ptos" panose="020B0004020202020204" pitchFamily="34" charset="0"/>
                <a:ea typeface="+mj-ea"/>
                <a:cs typeface="+mj-cs"/>
                <a:sym typeface="Calibri"/>
              </a:defRPr>
            </a:lvl3pPr>
            <a:lvl4pPr marL="0" marR="0" indent="137160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ptos" panose="020B0004020202020204" pitchFamily="34" charset="0"/>
                <a:ea typeface="+mj-ea"/>
                <a:cs typeface="+mj-cs"/>
                <a:sym typeface="Calibri"/>
              </a:defRPr>
            </a:lvl4pPr>
            <a:lvl5pPr marL="0" marR="0" indent="182880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ptos" panose="020B0004020202020204" pitchFamily="34" charset="0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r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</a:pPr>
            <a:r>
              <a:rPr lang="lv-LV" sz="2100" b="1" dirty="0">
                <a:solidFill>
                  <a:srgbClr val="1D4289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Sub-section</a:t>
            </a:r>
            <a:br>
              <a:rPr lang="lv-LV" sz="2100" b="1" dirty="0">
                <a:solidFill>
                  <a:srgbClr val="1D4289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</a:br>
            <a:r>
              <a:rPr lang="lv-LV" altLang="lv-LV" sz="2400" dirty="0">
                <a:solidFill>
                  <a:srgbClr val="1D4289"/>
                </a:solidFill>
              </a:rPr>
              <a:t>„</a:t>
            </a:r>
            <a:r>
              <a:rPr lang="lv-LV" sz="2100" b="1" dirty="0">
                <a:solidFill>
                  <a:srgbClr val="1D4289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Spatial Development and Planning</a:t>
            </a:r>
            <a:r>
              <a:rPr lang="lv-LV" altLang="lv-LV" sz="2400" dirty="0">
                <a:solidFill>
                  <a:srgbClr val="1D4289"/>
                </a:solidFill>
              </a:rPr>
              <a:t>”</a:t>
            </a:r>
            <a:br>
              <a:rPr lang="lv-LV" sz="2100" b="1" dirty="0">
                <a:solidFill>
                  <a:srgbClr val="1D4289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</a:br>
            <a:r>
              <a:rPr lang="lv-LV" sz="2100" b="1" dirty="0">
                <a:solidFill>
                  <a:srgbClr val="1D4289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March 6, 2025, Riga </a:t>
            </a:r>
            <a:endParaRPr lang="en-US" sz="2100" dirty="0">
              <a:solidFill>
                <a:srgbClr val="1D4289"/>
              </a:solidFill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01768-F3F8-9F6A-A93F-D272CBED4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>
            <a:extLst>
              <a:ext uri="{FF2B5EF4-FFF2-40B4-BE49-F238E27FC236}">
                <a16:creationId xmlns:a16="http://schemas.microsoft.com/office/drawing/2014/main" id="{ED6C86DF-FBF2-BDF9-C9F8-00EF56242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68" y="215901"/>
            <a:ext cx="10521388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defRPr/>
            </a:pPr>
            <a:r>
              <a:rPr lang="lv-LV" altLang="lv-LV" sz="2800" b="1" dirty="0">
                <a:solidFill>
                  <a:srgbClr val="1D4289"/>
                </a:solidFill>
                <a:latin typeface="Aptos" panose="020B00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</a:t>
            </a:r>
            <a:r>
              <a:rPr lang="fr-FR" altLang="lv-LV" sz="2800" b="1" dirty="0">
                <a:solidFill>
                  <a:srgbClr val="1D4289"/>
                </a:solidFill>
                <a:latin typeface="Aptos" panose="020B00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ituation </a:t>
            </a:r>
            <a:r>
              <a:rPr lang="lv-LV" altLang="lv-LV" sz="2800" b="1" dirty="0">
                <a:solidFill>
                  <a:srgbClr val="1D4289"/>
                </a:solidFill>
                <a:latin typeface="Aptos" panose="020B00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and tendencies </a:t>
            </a:r>
            <a:r>
              <a:rPr lang="fr-FR" altLang="lv-LV" sz="2800" b="1" dirty="0">
                <a:solidFill>
                  <a:srgbClr val="1D4289"/>
                </a:solidFill>
                <a:latin typeface="Aptos" panose="020B00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- population change in RMA 2022-2024</a:t>
            </a:r>
            <a:endParaRPr lang="lv-LV" altLang="lv-LV" sz="2800" b="1" dirty="0">
              <a:solidFill>
                <a:srgbClr val="24458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ptos" panose="020B00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14D8DB-1E13-5EDF-0D77-3B0ABF1452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070" y="792164"/>
            <a:ext cx="5838312" cy="5338611"/>
          </a:xfrm>
          <a:prstGeom prst="rect">
            <a:avLst/>
          </a:prstGeom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1ADFB9A0-C2D5-6C51-1ECC-6B25EFF21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796" y="6131477"/>
            <a:ext cx="5092860" cy="286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en-US" altLang="lv-LV" sz="1400" dirty="0">
                <a:solidFill>
                  <a:srgbClr val="575F6D"/>
                </a:solidFill>
                <a:latin typeface="Aptos" panose="020B0004020202020204" pitchFamily="34" charset="0"/>
              </a:rPr>
              <a:t>Source: CSB data, territorial units </a:t>
            </a:r>
            <a:r>
              <a:rPr lang="lv-LV" altLang="lv-LV" sz="1400" dirty="0">
                <a:solidFill>
                  <a:srgbClr val="575F6D"/>
                </a:solidFill>
                <a:latin typeface="Aptos" panose="020B0004020202020204" pitchFamily="34" charset="0"/>
              </a:rPr>
              <a:t>after</a:t>
            </a:r>
            <a:r>
              <a:rPr lang="en-US" altLang="lv-LV" sz="1400" dirty="0">
                <a:solidFill>
                  <a:srgbClr val="575F6D"/>
                </a:solidFill>
                <a:latin typeface="Aptos" panose="020B0004020202020204" pitchFamily="34" charset="0"/>
              </a:rPr>
              <a:t> ATR</a:t>
            </a:r>
            <a:endParaRPr lang="lv-LV" altLang="lv-LV" sz="1400" dirty="0">
              <a:solidFill>
                <a:srgbClr val="575F6D"/>
              </a:solidFill>
              <a:latin typeface="Aptos" panose="020B00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F0D1CD-3837-B0E7-3E0D-3AC97B396E01}"/>
              </a:ext>
            </a:extLst>
          </p:cNvPr>
          <p:cNvSpPr txBox="1">
            <a:spLocks/>
          </p:cNvSpPr>
          <p:nvPr/>
        </p:nvSpPr>
        <p:spPr>
          <a:xfrm>
            <a:off x="127322" y="811309"/>
            <a:ext cx="2770748" cy="54968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  <a:defRPr/>
            </a:pPr>
            <a:r>
              <a:rPr lang="lv-LV" sz="2100" b="1" dirty="0">
                <a:solidFill>
                  <a:srgbClr val="50C8CC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Situation</a:t>
            </a:r>
            <a:br>
              <a:rPr lang="lv-LV" sz="1800" b="1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endParaRPr lang="lv-LV" sz="800" dirty="0">
              <a:solidFill>
                <a:srgbClr val="2F5496"/>
              </a:solidFill>
              <a:latin typeface="Aptos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None/>
              <a:defRPr/>
            </a:pPr>
            <a:r>
              <a:rPr lang="en-US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The number of inhabitants in the inner space or ‘core’ of the Riga metropolitan area in 2024 – </a:t>
            </a:r>
            <a:r>
              <a:rPr lang="en-US" sz="1700" b="1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almost 1 million</a:t>
            </a:r>
            <a:r>
              <a:rPr lang="en-US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(991</a:t>
            </a:r>
            <a:r>
              <a:rPr lang="lv-LV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781)</a:t>
            </a:r>
            <a:endParaRPr lang="lv-LV" sz="1700" dirty="0">
              <a:solidFill>
                <a:srgbClr val="1D4289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None/>
              <a:defRPr/>
            </a:pPr>
            <a:endParaRPr lang="lv-LV" sz="1700" dirty="0">
              <a:solidFill>
                <a:srgbClr val="1D4289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None/>
              <a:defRPr/>
            </a:pPr>
            <a:r>
              <a:rPr lang="en-US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Riga 605</a:t>
            </a:r>
            <a:r>
              <a:rPr lang="lv-LV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273 inhabitants</a:t>
            </a:r>
            <a:endParaRPr lang="lv-LV" sz="1700" dirty="0">
              <a:solidFill>
                <a:srgbClr val="1D4289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None/>
              <a:defRPr/>
            </a:pPr>
            <a:endParaRPr lang="lv-LV" sz="1700" dirty="0">
              <a:solidFill>
                <a:srgbClr val="1D4289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None/>
              <a:defRPr/>
            </a:pPr>
            <a:r>
              <a:rPr lang="lv-LV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R</a:t>
            </a:r>
            <a:r>
              <a:rPr lang="en-US" sz="1700" dirty="0" err="1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est</a:t>
            </a:r>
            <a:r>
              <a:rPr lang="en-US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of the RMA 386</a:t>
            </a:r>
            <a:r>
              <a:rPr lang="lv-LV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508</a:t>
            </a:r>
            <a:endParaRPr lang="lv-LV" sz="1700" dirty="0">
              <a:solidFill>
                <a:srgbClr val="1D4289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None/>
              <a:defRPr/>
            </a:pPr>
            <a:endParaRPr lang="lv-LV" sz="1700" dirty="0">
              <a:solidFill>
                <a:srgbClr val="1D4289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None/>
              <a:defRPr/>
            </a:pPr>
            <a:r>
              <a:rPr lang="lv-LV" sz="1700" b="1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Share </a:t>
            </a:r>
            <a:r>
              <a:rPr lang="en-US" sz="1700" b="1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of RMA </a:t>
            </a:r>
            <a:r>
              <a:rPr lang="lv-LV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from </a:t>
            </a:r>
            <a:r>
              <a:rPr lang="en-US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total population of Latvia </a:t>
            </a:r>
            <a:r>
              <a:rPr lang="lv-LV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– </a:t>
            </a:r>
            <a:r>
              <a:rPr lang="en-US" sz="1700" b="1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53</a:t>
            </a:r>
            <a:r>
              <a:rPr lang="lv-LV" sz="1700" b="1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%</a:t>
            </a:r>
            <a:endParaRPr lang="lv-LV" sz="1700" b="1" dirty="0">
              <a:solidFill>
                <a:srgbClr val="1D4289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None/>
              <a:defRPr/>
            </a:pPr>
            <a:endParaRPr lang="lv-LV" sz="1700" dirty="0">
              <a:solidFill>
                <a:srgbClr val="1D4289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None/>
              <a:defRPr/>
            </a:pPr>
            <a:r>
              <a:rPr lang="en-US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Every year the total number of RMA inhabitants </a:t>
            </a:r>
            <a:r>
              <a:rPr lang="en-US" sz="1700" b="1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increases by 0.5</a:t>
            </a:r>
            <a:r>
              <a:rPr lang="lv-LV" sz="1700" b="1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% </a:t>
            </a:r>
            <a:r>
              <a:rPr lang="en-US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or approximately 5,000 </a:t>
            </a:r>
            <a:br>
              <a:rPr lang="lv-LV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en-US" sz="15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(i.e. the size of Ķekava city or </a:t>
            </a:r>
            <a:r>
              <a:rPr lang="en-US" sz="1500" dirty="0" err="1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Saulkrasti</a:t>
            </a:r>
            <a:r>
              <a:rPr lang="en-US" sz="15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parish)</a:t>
            </a:r>
            <a:endParaRPr lang="lv-LV" sz="1500" b="1" dirty="0">
              <a:solidFill>
                <a:srgbClr val="1D4289"/>
              </a:solidFill>
              <a:latin typeface="Aptos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None/>
              <a:defRPr/>
            </a:pPr>
            <a:endParaRPr lang="lv-LV" sz="1800" dirty="0">
              <a:solidFill>
                <a:srgbClr val="1D4289"/>
              </a:solidFill>
              <a:latin typeface="Aptos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None/>
              <a:defRPr/>
            </a:pPr>
            <a:endParaRPr lang="lv-LV" sz="1700" b="1" dirty="0">
              <a:solidFill>
                <a:srgbClr val="1D4289"/>
              </a:solidFill>
              <a:latin typeface="Aptos" panose="020B00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60180D6-40A8-877E-3E99-E1A5200C9775}"/>
              </a:ext>
            </a:extLst>
          </p:cNvPr>
          <p:cNvSpPr txBox="1">
            <a:spLocks/>
          </p:cNvSpPr>
          <p:nvPr/>
        </p:nvSpPr>
        <p:spPr>
          <a:xfrm>
            <a:off x="8847594" y="792164"/>
            <a:ext cx="2983045" cy="54968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  <a:defRPr/>
            </a:pPr>
            <a:r>
              <a:rPr lang="lv-LV" sz="2100" b="1" dirty="0">
                <a:solidFill>
                  <a:srgbClr val="50C8CC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Tendencies</a:t>
            </a:r>
            <a:br>
              <a:rPr lang="lv-LV" sz="1800" b="1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endParaRPr lang="lv-LV" sz="800" dirty="0">
              <a:solidFill>
                <a:srgbClr val="2F5496"/>
              </a:solidFill>
              <a:latin typeface="Aptos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None/>
              <a:defRPr/>
            </a:pPr>
            <a:r>
              <a:rPr lang="en-US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2022-2024 </a:t>
            </a:r>
            <a:r>
              <a:rPr lang="lv-LV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</a:t>
            </a:r>
            <a:r>
              <a:rPr lang="en-US" sz="1700" dirty="0" err="1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opulation</a:t>
            </a:r>
            <a:r>
              <a:rPr lang="en-US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changes in </a:t>
            </a:r>
            <a:r>
              <a:rPr lang="en-US" sz="1700" b="1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Riga stabilize</a:t>
            </a:r>
            <a:r>
              <a:rPr lang="lv-LV" sz="1700" b="1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</a:t>
            </a:r>
            <a:r>
              <a:rPr lang="en-US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, </a:t>
            </a:r>
            <a:br>
              <a:rPr lang="lv-LV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en-US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0</a:t>
            </a:r>
            <a:r>
              <a:rPr lang="lv-LV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,</a:t>
            </a:r>
            <a:r>
              <a:rPr lang="en-US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1</a:t>
            </a:r>
            <a:r>
              <a:rPr lang="lv-LV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% decrease</a:t>
            </a:r>
            <a:endParaRPr lang="lv-LV" sz="1700" dirty="0">
              <a:solidFill>
                <a:srgbClr val="1D4289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None/>
              <a:defRPr/>
            </a:pPr>
            <a:endParaRPr lang="lv-LV" sz="1700" dirty="0">
              <a:solidFill>
                <a:srgbClr val="1D4289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None/>
              <a:defRPr/>
            </a:pPr>
            <a:r>
              <a:rPr lang="en-US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The fastest growing RMA city is </a:t>
            </a:r>
            <a:r>
              <a:rPr lang="en-US" sz="1700" b="1" dirty="0" err="1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Jūrmala</a:t>
            </a:r>
            <a:r>
              <a:rPr lang="en-US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+3%</a:t>
            </a:r>
            <a:endParaRPr lang="lv-LV" sz="1700" dirty="0">
              <a:solidFill>
                <a:srgbClr val="1D4289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None/>
              <a:defRPr/>
            </a:pPr>
            <a:endParaRPr lang="lv-LV" sz="1700" dirty="0">
              <a:solidFill>
                <a:srgbClr val="1D4289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None/>
              <a:defRPr/>
            </a:pPr>
            <a:r>
              <a:rPr lang="en-US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In the </a:t>
            </a:r>
            <a:r>
              <a:rPr lang="en-US" sz="1700" b="1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remaining RMA cities </a:t>
            </a:r>
            <a:r>
              <a:rPr lang="en-US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(except </a:t>
            </a:r>
            <a:r>
              <a:rPr lang="en-US" sz="1700" dirty="0" err="1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Mārupe</a:t>
            </a:r>
            <a:r>
              <a:rPr lang="en-US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+7.6</a:t>
            </a:r>
            <a:r>
              <a:rPr lang="lv-LV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% and </a:t>
            </a:r>
            <a:r>
              <a:rPr lang="en-US" sz="1700" dirty="0" err="1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Ādaži</a:t>
            </a:r>
            <a:r>
              <a:rPr lang="en-US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+4.7</a:t>
            </a:r>
            <a:r>
              <a:rPr lang="lv-LV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%), the population is actually </a:t>
            </a:r>
            <a:r>
              <a:rPr lang="en-US" sz="1700" b="1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unchanged or even decreasing!</a:t>
            </a:r>
            <a:endParaRPr lang="lv-LV" sz="1700" b="1" dirty="0">
              <a:solidFill>
                <a:srgbClr val="1D4289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None/>
              <a:defRPr/>
            </a:pPr>
            <a:endParaRPr lang="lv-LV" sz="1700" dirty="0">
              <a:solidFill>
                <a:srgbClr val="1D4289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None/>
              <a:defRPr/>
            </a:pPr>
            <a:r>
              <a:rPr lang="en-US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In the </a:t>
            </a:r>
            <a:r>
              <a:rPr lang="en-US" sz="1700" b="1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areas around the</a:t>
            </a:r>
            <a:r>
              <a:rPr lang="lv-LV" sz="1700" b="1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RMA</a:t>
            </a:r>
            <a:r>
              <a:rPr lang="en-US" sz="1700" b="1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cities </a:t>
            </a:r>
            <a:r>
              <a:rPr lang="en-US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(</a:t>
            </a:r>
            <a:r>
              <a:rPr lang="en-US" sz="1700" dirty="0" err="1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Olaine</a:t>
            </a:r>
            <a:r>
              <a:rPr lang="en-US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US" sz="1700" dirty="0" err="1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Salaspils</a:t>
            </a:r>
            <a:r>
              <a:rPr lang="en-US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US" sz="1700" dirty="0" err="1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Stopiņi</a:t>
            </a:r>
            <a:r>
              <a:rPr lang="en-US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parishes +9</a:t>
            </a:r>
            <a:r>
              <a:rPr lang="lv-LV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%)</a:t>
            </a:r>
            <a:r>
              <a:rPr lang="lv-LV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the growth is much faster</a:t>
            </a:r>
            <a:r>
              <a:rPr lang="lv-LV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– </a:t>
            </a:r>
            <a:r>
              <a:rPr lang="lv-LV" sz="1700" b="1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forming</a:t>
            </a:r>
            <a:r>
              <a:rPr lang="lv-LV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lv-LV" sz="1700" b="1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local </a:t>
            </a:r>
            <a:r>
              <a:rPr lang="en-US" sz="1700" b="1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‘urban sprawl’</a:t>
            </a:r>
            <a:endParaRPr lang="lv-LV" sz="1800" b="1" dirty="0">
              <a:solidFill>
                <a:srgbClr val="1D4289"/>
              </a:solidFill>
              <a:latin typeface="Aptos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None/>
              <a:defRPr/>
            </a:pPr>
            <a:endParaRPr lang="lv-LV" sz="1700" b="1" dirty="0">
              <a:solidFill>
                <a:srgbClr val="1D4289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1188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A75F94-BF54-4FCD-C37C-674194BC9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>
            <a:extLst>
              <a:ext uri="{FF2B5EF4-FFF2-40B4-BE49-F238E27FC236}">
                <a16:creationId xmlns:a16="http://schemas.microsoft.com/office/drawing/2014/main" id="{8E9A04B2-C4FF-A022-7143-793D48062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68" y="215901"/>
            <a:ext cx="10521388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defRPr/>
            </a:pPr>
            <a:r>
              <a:rPr lang="lv-LV" altLang="lv-LV" sz="3000" b="1" dirty="0">
                <a:solidFill>
                  <a:srgbClr val="1D4289"/>
                </a:solidFill>
                <a:latin typeface="Aptos" panose="020B00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Quality of life indicators</a:t>
            </a:r>
            <a:endParaRPr lang="lv-LV" altLang="lv-LV" sz="3000" b="1" dirty="0">
              <a:solidFill>
                <a:srgbClr val="24458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ptos" panose="020B00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4D73D8-1E68-F658-5C38-D5EEA36BE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0489"/>
            <a:ext cx="11285316" cy="4130988"/>
          </a:xfrm>
          <a:prstGeom prst="rect">
            <a:avLst/>
          </a:prstGeom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C746091B-C5D9-21D4-DEC9-2B9C480EA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796" y="6131477"/>
            <a:ext cx="5092860" cy="286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en-US" altLang="lv-LV" sz="1400" dirty="0">
                <a:solidFill>
                  <a:srgbClr val="575F6D"/>
                </a:solidFill>
                <a:latin typeface="Aptos" panose="020B0004020202020204" pitchFamily="34" charset="0"/>
              </a:rPr>
              <a:t>Source: OECD Regional Well-Being (accessed January 2025)</a:t>
            </a:r>
            <a:endParaRPr lang="lv-LV" altLang="lv-LV" sz="1400" dirty="0">
              <a:solidFill>
                <a:srgbClr val="575F6D"/>
              </a:solidFill>
              <a:latin typeface="Aptos" panose="020B00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8C25DE-B0BB-A501-F576-5978CBE9DE89}"/>
              </a:ext>
            </a:extLst>
          </p:cNvPr>
          <p:cNvSpPr txBox="1">
            <a:spLocks/>
          </p:cNvSpPr>
          <p:nvPr/>
        </p:nvSpPr>
        <p:spPr>
          <a:xfrm>
            <a:off x="104173" y="811309"/>
            <a:ext cx="11458936" cy="10985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Education, safety, </a:t>
            </a:r>
            <a:r>
              <a:rPr lang="lv-LV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jobs</a:t>
            </a:r>
            <a:r>
              <a:rPr lang="en-US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, access to services and community activity indicators </a:t>
            </a:r>
            <a:br>
              <a:rPr lang="lv-LV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en-US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in Riga and the surrounding area are generally at a sufficiently high level</a:t>
            </a:r>
            <a:endParaRPr lang="lv-LV" sz="1700" dirty="0">
              <a:solidFill>
                <a:srgbClr val="1D4289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lv-LV" sz="1200" dirty="0">
              <a:solidFill>
                <a:srgbClr val="1D4289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Housing, health, income level and </a:t>
            </a:r>
            <a:r>
              <a:rPr lang="lv-LV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civic engagement</a:t>
            </a:r>
            <a:r>
              <a:rPr lang="en-US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indicators are at a relatively low or even critical level</a:t>
            </a:r>
            <a:endParaRPr lang="lv-LV" sz="1700" dirty="0">
              <a:solidFill>
                <a:srgbClr val="1D4289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None/>
              <a:defRPr/>
            </a:pPr>
            <a:endParaRPr lang="lv-LV" sz="1700" b="1" dirty="0">
              <a:solidFill>
                <a:srgbClr val="1D4289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9013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C5C8FC-8E74-189D-2052-E56F793F6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>
            <a:extLst>
              <a:ext uri="{FF2B5EF4-FFF2-40B4-BE49-F238E27FC236}">
                <a16:creationId xmlns:a16="http://schemas.microsoft.com/office/drawing/2014/main" id="{F10EBA37-0C96-82D3-ED8A-1E62F0407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8360"/>
            <a:ext cx="11736728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defRPr/>
            </a:pPr>
            <a:r>
              <a:rPr lang="lv-LV" altLang="lv-LV" sz="2800" b="1" dirty="0">
                <a:solidFill>
                  <a:srgbClr val="1D4289"/>
                </a:solidFill>
                <a:latin typeface="Aptos" panose="020B00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Perspectives - i</a:t>
            </a:r>
            <a:r>
              <a:rPr lang="en-US" altLang="lv-LV" sz="2800" b="1" dirty="0">
                <a:solidFill>
                  <a:srgbClr val="1D4289"/>
                </a:solidFill>
                <a:latin typeface="Aptos" panose="020B00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dentified issues to be addressed at the RMA scale</a:t>
            </a:r>
            <a:endParaRPr lang="lv-LV" altLang="lv-LV" sz="2800" b="1" dirty="0">
              <a:solidFill>
                <a:srgbClr val="24458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ptos" panose="020B00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46386471-2F00-5312-5E0B-4C832F2A6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354" y="6085179"/>
            <a:ext cx="7332562" cy="286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en-US" altLang="lv-LV" sz="1400" dirty="0">
                <a:solidFill>
                  <a:srgbClr val="575F6D"/>
                </a:solidFill>
                <a:latin typeface="Aptos" panose="020B0004020202020204" pitchFamily="34" charset="0"/>
              </a:rPr>
              <a:t>Source: </a:t>
            </a:r>
            <a:r>
              <a:rPr lang="lv-LV" sz="1400" dirty="0">
                <a:solidFill>
                  <a:srgbClr val="575F6D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W</a:t>
            </a:r>
            <a:r>
              <a:rPr lang="en-US" sz="1400" dirty="0">
                <a:solidFill>
                  <a:srgbClr val="575F6D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orking group on Riga metropolitan development issues</a:t>
            </a:r>
            <a:r>
              <a:rPr lang="lv-LV" sz="1400" dirty="0">
                <a:solidFill>
                  <a:srgbClr val="575F6D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(VARAM, February, 2025)</a:t>
            </a:r>
            <a:endParaRPr lang="lv-LV" altLang="lv-LV" sz="1400" dirty="0">
              <a:solidFill>
                <a:srgbClr val="575F6D"/>
              </a:solidFill>
              <a:latin typeface="Aptos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18D7C-9377-E2A4-2F74-0B7996918A06}"/>
              </a:ext>
            </a:extLst>
          </p:cNvPr>
          <p:cNvSpPr txBox="1">
            <a:spLocks/>
          </p:cNvSpPr>
          <p:nvPr/>
        </p:nvSpPr>
        <p:spPr>
          <a:xfrm>
            <a:off x="243068" y="874614"/>
            <a:ext cx="3576578" cy="54968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800"/>
              </a:spcBef>
              <a:buNone/>
              <a:defRPr/>
            </a:pPr>
            <a:r>
              <a:rPr lang="lv-LV" sz="2100" b="1" dirty="0">
                <a:solidFill>
                  <a:srgbClr val="50C8CC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Competitiveness</a:t>
            </a:r>
            <a:br>
              <a:rPr lang="lv-LV" sz="1800" b="1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endParaRPr lang="lv-LV" sz="800" dirty="0">
              <a:solidFill>
                <a:srgbClr val="2F5496"/>
              </a:solidFill>
              <a:latin typeface="Aptos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None/>
              <a:defRPr/>
            </a:pPr>
            <a:r>
              <a:rPr lang="lv-LV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Elaboration </a:t>
            </a:r>
            <a:r>
              <a:rPr lang="en-US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and </a:t>
            </a:r>
            <a:r>
              <a:rPr lang="lv-LV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</a:t>
            </a:r>
            <a:r>
              <a:rPr lang="en-US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oordination of the </a:t>
            </a:r>
            <a:r>
              <a:rPr lang="en-US" sz="1700" b="1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competitiveness and productivity</a:t>
            </a:r>
            <a:r>
              <a:rPr lang="lv-LV" sz="1700" b="1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strategy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None/>
              <a:defRPr/>
            </a:pPr>
            <a:endParaRPr lang="lv-LV" sz="1700" dirty="0">
              <a:solidFill>
                <a:srgbClr val="1D4289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None/>
              <a:defRPr/>
            </a:pPr>
            <a:r>
              <a:rPr lang="en-US" sz="1700" b="1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RMA identity and marketing </a:t>
            </a:r>
            <a:r>
              <a:rPr lang="en-US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activities</a:t>
            </a:r>
            <a:endParaRPr lang="lv-LV" sz="1700" dirty="0">
              <a:solidFill>
                <a:srgbClr val="1D4289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None/>
              <a:defRPr/>
            </a:pPr>
            <a:endParaRPr lang="lv-LV" sz="1700" dirty="0">
              <a:solidFill>
                <a:srgbClr val="1D4289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None/>
              <a:defRPr/>
            </a:pPr>
            <a:r>
              <a:rPr lang="en-US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Development of a unified </a:t>
            </a:r>
            <a:br>
              <a:rPr lang="lv-LV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lv-LV" sz="1700" b="1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RMA scale </a:t>
            </a:r>
            <a:r>
              <a:rPr lang="en-US" sz="1700" b="1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tourism </a:t>
            </a:r>
            <a:r>
              <a:rPr lang="lv-LV" sz="1700" b="1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product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None/>
              <a:defRPr/>
            </a:pPr>
            <a:endParaRPr lang="lv-LV" sz="1700" dirty="0">
              <a:solidFill>
                <a:srgbClr val="1D4289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None/>
              <a:defRPr/>
            </a:pPr>
            <a:r>
              <a:rPr lang="en-US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Linking higher education and vocational education with </a:t>
            </a:r>
            <a:r>
              <a:rPr lang="en-US" sz="1700" b="1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labor market requirements</a:t>
            </a:r>
            <a:r>
              <a:rPr lang="en-US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, attracting talents in accordance with the areas of excellence and specialization determined by the RMA</a:t>
            </a:r>
            <a:endParaRPr lang="lv-LV" sz="1800" b="1" dirty="0">
              <a:solidFill>
                <a:srgbClr val="1D4289"/>
              </a:solidFill>
              <a:latin typeface="Aptos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None/>
              <a:defRPr/>
            </a:pPr>
            <a:endParaRPr lang="lv-LV" sz="1700" b="1" dirty="0">
              <a:solidFill>
                <a:srgbClr val="1D4289"/>
              </a:solidFill>
              <a:latin typeface="Aptos" panose="020B00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CB0B3EC-2DCB-7E4E-F365-81C251C96EF6}"/>
              </a:ext>
            </a:extLst>
          </p:cNvPr>
          <p:cNvSpPr txBox="1">
            <a:spLocks/>
          </p:cNvSpPr>
          <p:nvPr/>
        </p:nvSpPr>
        <p:spPr>
          <a:xfrm>
            <a:off x="3914172" y="874614"/>
            <a:ext cx="3576578" cy="54968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800"/>
              </a:spcBef>
              <a:buNone/>
              <a:defRPr/>
            </a:pPr>
            <a:r>
              <a:rPr lang="lv-LV" sz="2100" b="1" dirty="0">
                <a:solidFill>
                  <a:srgbClr val="50C8CC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Mobility</a:t>
            </a:r>
            <a:br>
              <a:rPr lang="lv-LV" sz="1800" b="1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endParaRPr lang="lv-LV" sz="800" dirty="0">
              <a:solidFill>
                <a:srgbClr val="2F5496"/>
              </a:solidFill>
              <a:latin typeface="Aptos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None/>
              <a:defRPr/>
            </a:pPr>
            <a:r>
              <a:rPr lang="lv-LV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Elaboration </a:t>
            </a:r>
            <a:r>
              <a:rPr lang="en-US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and </a:t>
            </a:r>
            <a:r>
              <a:rPr lang="lv-LV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</a:t>
            </a:r>
            <a:r>
              <a:rPr lang="en-US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oordination of the Sustainable Urban Mobility Plan</a:t>
            </a:r>
            <a:r>
              <a:rPr lang="lv-LV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lv-LV" sz="1700" b="1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(SUMP)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None/>
              <a:defRPr/>
            </a:pPr>
            <a:endParaRPr lang="lv-LV" sz="1700" dirty="0">
              <a:solidFill>
                <a:srgbClr val="1D4289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None/>
              <a:defRPr/>
            </a:pPr>
            <a:r>
              <a:rPr lang="en-US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Establishment and coordination of the operation of a </a:t>
            </a:r>
            <a:r>
              <a:rPr lang="en-US" sz="1700" b="1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unified public transport authority</a:t>
            </a:r>
            <a:endParaRPr lang="lv-LV" sz="1700" b="1" dirty="0">
              <a:solidFill>
                <a:srgbClr val="1D4289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None/>
              <a:defRPr/>
            </a:pPr>
            <a:endParaRPr lang="lv-LV" sz="1700" dirty="0">
              <a:solidFill>
                <a:srgbClr val="1D4289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None/>
              <a:defRPr/>
            </a:pPr>
            <a:r>
              <a:rPr lang="en-US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Planning and coordination of the development of a </a:t>
            </a:r>
            <a:r>
              <a:rPr lang="en-US" sz="1700" b="1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network of micromobility infrastructure and mobility </a:t>
            </a:r>
            <a:r>
              <a:rPr lang="lv-LV" sz="1700" b="1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hubs</a:t>
            </a:r>
            <a:endParaRPr lang="lv-LV" sz="1700" b="1" dirty="0">
              <a:solidFill>
                <a:srgbClr val="1D4289"/>
              </a:solidFill>
              <a:latin typeface="Aptos" panose="020B00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DA910FD-B3F9-51BC-0D5B-B92ACABFCA94}"/>
              </a:ext>
            </a:extLst>
          </p:cNvPr>
          <p:cNvSpPr txBox="1">
            <a:spLocks/>
          </p:cNvSpPr>
          <p:nvPr/>
        </p:nvSpPr>
        <p:spPr>
          <a:xfrm>
            <a:off x="7490750" y="874614"/>
            <a:ext cx="3576578" cy="54968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800"/>
              </a:spcBef>
              <a:buNone/>
              <a:defRPr/>
            </a:pPr>
            <a:r>
              <a:rPr lang="lv-LV" sz="2100" b="1" dirty="0">
                <a:solidFill>
                  <a:srgbClr val="50C8CC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Quality of life</a:t>
            </a:r>
            <a:br>
              <a:rPr lang="lv-LV" sz="1800" b="1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endParaRPr lang="lv-LV" sz="800" dirty="0">
              <a:solidFill>
                <a:srgbClr val="2F5496"/>
              </a:solidFill>
              <a:latin typeface="Aptos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None/>
              <a:defRPr/>
            </a:pPr>
            <a:r>
              <a:rPr lang="lv-LV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Elaboration </a:t>
            </a:r>
            <a:r>
              <a:rPr lang="en-US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and </a:t>
            </a:r>
            <a:r>
              <a:rPr lang="lv-LV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</a:t>
            </a:r>
            <a:r>
              <a:rPr lang="en-US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oordination of the </a:t>
            </a:r>
            <a:r>
              <a:rPr lang="en-US" sz="1700" b="1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settlement management and housing development</a:t>
            </a:r>
            <a:r>
              <a:rPr lang="lv-LV" sz="1700" b="1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strategy</a:t>
            </a:r>
            <a:r>
              <a:rPr lang="en-US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, including unified guidelines for settlement planning and principles for the development of building regulations</a:t>
            </a:r>
            <a:endParaRPr lang="lv-LV" sz="1700" dirty="0">
              <a:solidFill>
                <a:srgbClr val="1D4289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None/>
              <a:defRPr/>
            </a:pPr>
            <a:endParaRPr lang="lv-LV" sz="1700" dirty="0">
              <a:solidFill>
                <a:srgbClr val="1D4289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None/>
              <a:defRPr/>
            </a:pPr>
            <a:r>
              <a:rPr lang="en-US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Sustainable urban planning - coordination of the improvement of the quality of </a:t>
            </a:r>
            <a:r>
              <a:rPr lang="en-US" sz="1700" b="1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public space </a:t>
            </a:r>
            <a:r>
              <a:rPr lang="en-US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and the development of public infrastructure facilities</a:t>
            </a:r>
            <a:endParaRPr lang="lv-LV" sz="1700" dirty="0">
              <a:solidFill>
                <a:srgbClr val="1D4289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None/>
              <a:defRPr/>
            </a:pPr>
            <a:endParaRPr lang="lv-LV" sz="1700" dirty="0">
              <a:solidFill>
                <a:srgbClr val="1D4289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None/>
              <a:defRPr/>
            </a:pPr>
            <a:r>
              <a:rPr lang="en-US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Improvement of the </a:t>
            </a:r>
            <a:r>
              <a:rPr lang="en-US" sz="1700" b="1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public services </a:t>
            </a:r>
            <a:r>
              <a:rPr lang="en-US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quality and location planning accord</a:t>
            </a:r>
            <a:r>
              <a:rPr lang="lv-LV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ing</a:t>
            </a:r>
            <a:r>
              <a:rPr lang="en-US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lv-LV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to </a:t>
            </a:r>
            <a:r>
              <a:rPr lang="en-US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actual population and </a:t>
            </a:r>
            <a:r>
              <a:rPr lang="lv-LV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needs</a:t>
            </a:r>
            <a:endParaRPr lang="lv-LV" sz="1700" b="1" dirty="0">
              <a:solidFill>
                <a:srgbClr val="1D4289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3790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4D2049-1A2B-AF30-A22D-8CDF28472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275" y="394635"/>
            <a:ext cx="6427449" cy="4054817"/>
          </a:xfrm>
          <a:prstGeom prst="rect">
            <a:avLst/>
          </a:prstGeom>
        </p:spPr>
      </p:pic>
      <p:sp>
        <p:nvSpPr>
          <p:cNvPr id="153" name="Title 1"/>
          <p:cNvSpPr txBox="1">
            <a:spLocks noGrp="1"/>
          </p:cNvSpPr>
          <p:nvPr>
            <p:ph type="title"/>
          </p:nvPr>
        </p:nvSpPr>
        <p:spPr>
          <a:xfrm>
            <a:off x="5569340" y="4978811"/>
            <a:ext cx="5157127" cy="16002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defRPr b="1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lv-LV" sz="3500" dirty="0">
                <a:solidFill>
                  <a:srgbClr val="50C8CC"/>
                </a:solidFill>
              </a:rPr>
              <a:t>Thank you!</a:t>
            </a:r>
            <a:br>
              <a:rPr lang="lv-LV" sz="3500" dirty="0">
                <a:solidFill>
                  <a:srgbClr val="50C8CC"/>
                </a:solidFill>
              </a:rPr>
            </a:br>
            <a:br>
              <a:rPr lang="lv-LV" sz="1200" dirty="0">
                <a:solidFill>
                  <a:srgbClr val="50C8CC"/>
                </a:solidFill>
              </a:rPr>
            </a:br>
            <a:r>
              <a:rPr lang="lv-LV" sz="3500" dirty="0">
                <a:solidFill>
                  <a:srgbClr val="50C8CC"/>
                </a:solidFill>
              </a:rPr>
              <a:t> Paldies!</a:t>
            </a:r>
            <a:endParaRPr sz="3500" dirty="0">
              <a:solidFill>
                <a:srgbClr val="50C8CC"/>
              </a:solidFill>
            </a:endParaRPr>
          </a:p>
        </p:txBody>
      </p:sp>
      <p:pic>
        <p:nvPicPr>
          <p:cNvPr id="3" name="Picture 2" descr="A black background with circles&#10;&#10;Description automatically generated">
            <a:extLst>
              <a:ext uri="{FF2B5EF4-FFF2-40B4-BE49-F238E27FC236}">
                <a16:creationId xmlns:a16="http://schemas.microsoft.com/office/drawing/2014/main" id="{95D5A79F-3F1E-F9F4-A04A-8BD839A04D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451" y="394635"/>
            <a:ext cx="1755323" cy="5555021"/>
          </a:xfrm>
          <a:prstGeom prst="rect">
            <a:avLst/>
          </a:prstGeom>
        </p:spPr>
      </p:pic>
      <p:pic>
        <p:nvPicPr>
          <p:cNvPr id="5" name="Picture 4" descr="A logo with blue and green circles&#10;&#10;Description automatically generated">
            <a:extLst>
              <a:ext uri="{FF2B5EF4-FFF2-40B4-BE49-F238E27FC236}">
                <a16:creationId xmlns:a16="http://schemas.microsoft.com/office/drawing/2014/main" id="{CD802121-B269-6A9A-4353-FA310CA6B1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547" y="4747519"/>
            <a:ext cx="3036793" cy="1831492"/>
          </a:xfrm>
          <a:prstGeom prst="rect">
            <a:avLst/>
          </a:prstGeom>
        </p:spPr>
      </p:pic>
      <p:pic>
        <p:nvPicPr>
          <p:cNvPr id="7" name="Picture 6" descr="A black background with circles&#10;&#10;Description automatically generated">
            <a:extLst>
              <a:ext uri="{FF2B5EF4-FFF2-40B4-BE49-F238E27FC236}">
                <a16:creationId xmlns:a16="http://schemas.microsoft.com/office/drawing/2014/main" id="{63B5F538-9234-3AF0-5A32-ED604AF305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7662" y="651489"/>
            <a:ext cx="1755323" cy="555502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Virsraksts 1"/>
          <p:cNvSpPr txBox="1">
            <a:spLocks noGrp="1"/>
          </p:cNvSpPr>
          <p:nvPr>
            <p:ph type="title"/>
          </p:nvPr>
        </p:nvSpPr>
        <p:spPr>
          <a:xfrm>
            <a:off x="983847" y="1459508"/>
            <a:ext cx="9721193" cy="3332411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b="1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3900" dirty="0">
                <a:solidFill>
                  <a:srgbClr val="1D4289"/>
                </a:solidFill>
                <a:latin typeface="Aptos" panose="020B0004020202020204" pitchFamily="34" charset="0"/>
              </a:rPr>
              <a:t>More than 2 decades of </a:t>
            </a:r>
            <a:r>
              <a:rPr lang="lv-LV" sz="3900" dirty="0">
                <a:solidFill>
                  <a:srgbClr val="1D4289"/>
                </a:solidFill>
                <a:latin typeface="Aptos" panose="020B0004020202020204" pitchFamily="34" charset="0"/>
              </a:rPr>
              <a:t>shap</a:t>
            </a:r>
            <a:r>
              <a:rPr lang="en-US" sz="3900" dirty="0" err="1">
                <a:solidFill>
                  <a:srgbClr val="1D4289"/>
                </a:solidFill>
                <a:latin typeface="Aptos" panose="020B0004020202020204" pitchFamily="34" charset="0"/>
              </a:rPr>
              <a:t>ing</a:t>
            </a:r>
            <a:r>
              <a:rPr lang="en-US" sz="3900" dirty="0">
                <a:solidFill>
                  <a:srgbClr val="1D4289"/>
                </a:solidFill>
                <a:latin typeface="Aptos" panose="020B0004020202020204" pitchFamily="34" charset="0"/>
              </a:rPr>
              <a:t> an understanding of Riga's functional space</a:t>
            </a:r>
            <a:br>
              <a:rPr lang="lv-LV" dirty="0">
                <a:solidFill>
                  <a:srgbClr val="1D4289"/>
                </a:solidFill>
                <a:latin typeface="Aptos" panose="020B0004020202020204" pitchFamily="34" charset="0"/>
              </a:rPr>
            </a:br>
            <a:br>
              <a:rPr lang="lv-LV" dirty="0">
                <a:solidFill>
                  <a:srgbClr val="1D4289"/>
                </a:solidFill>
                <a:latin typeface="Aptos" panose="020B0004020202020204" pitchFamily="34" charset="0"/>
              </a:rPr>
            </a:br>
            <a:r>
              <a:rPr lang="lv-LV" sz="3900" dirty="0">
                <a:solidFill>
                  <a:srgbClr val="1D4289"/>
                </a:solidFill>
                <a:latin typeface="Aptos" panose="020B0004020202020204" pitchFamily="34" charset="0"/>
              </a:rPr>
              <a:t>Various visions on possible governance solutions – from voluntary cooperation to normatively regulated approaches</a:t>
            </a:r>
            <a:endParaRPr sz="3900" dirty="0">
              <a:solidFill>
                <a:srgbClr val="1D4289"/>
              </a:solidFill>
              <a:latin typeface="Aptos" panose="020B0004020202020204" pitchFamily="34" charset="0"/>
            </a:endParaRPr>
          </a:p>
        </p:txBody>
      </p:sp>
      <p:sp>
        <p:nvSpPr>
          <p:cNvPr id="125" name="Slaida numura vietturis 3"/>
          <p:cNvSpPr txBox="1">
            <a:spLocks noGrp="1"/>
          </p:cNvSpPr>
          <p:nvPr>
            <p:ph type="sldNum" sz="quarter" idx="2"/>
          </p:nvPr>
        </p:nvSpPr>
        <p:spPr>
          <a:xfrm>
            <a:off x="11832845" y="6289617"/>
            <a:ext cx="231277" cy="3506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2">
            <a:extLst>
              <a:ext uri="{FF2B5EF4-FFF2-40B4-BE49-F238E27FC236}">
                <a16:creationId xmlns:a16="http://schemas.microsoft.com/office/drawing/2014/main" id="{78B739DD-D005-40DF-A572-076D71782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954" y="1764250"/>
            <a:ext cx="1052046" cy="65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lv-LV" altLang="lv-LV" sz="1600" b="1" dirty="0">
                <a:solidFill>
                  <a:schemeClr val="accent6">
                    <a:lumMod val="7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</a:t>
            </a:r>
          </a:p>
          <a:p>
            <a:pPr eaLnBrk="1" hangingPunct="1">
              <a:lnSpc>
                <a:spcPct val="13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lv-LV" altLang="lv-LV" sz="2500" b="1" dirty="0">
                <a:solidFill>
                  <a:srgbClr val="50C8CC"/>
                </a:solidFill>
                <a:latin typeface="Aptos" panose="020B00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2000</a:t>
            </a:r>
            <a:r>
              <a:rPr lang="lv-LV" altLang="lv-LV" sz="2500" b="1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lv-LV" altLang="lv-LV" sz="1600" b="1" dirty="0">
                <a:solidFill>
                  <a:schemeClr val="accent6">
                    <a:lumMod val="7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</a:t>
            </a:r>
          </a:p>
          <a:p>
            <a:pPr algn="ctr">
              <a:lnSpc>
                <a:spcPct val="110000"/>
              </a:lnSpc>
              <a:spcBef>
                <a:spcPts val="338"/>
              </a:spcBef>
              <a:buClr>
                <a:srgbClr val="000000"/>
              </a:buClr>
              <a:buSzPct val="100000"/>
            </a:pPr>
            <a:endParaRPr lang="lv-LV" altLang="lv-LV" sz="1350" b="1" dirty="0">
              <a:solidFill>
                <a:srgbClr val="244583"/>
              </a:solidFill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10C95BBB-C4D5-42A8-80DF-886956FB6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8704" y="3317427"/>
            <a:ext cx="2904247" cy="501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lv-LV" altLang="lv-LV" sz="1400" dirty="0">
                <a:solidFill>
                  <a:srgbClr val="575F6D"/>
                </a:solidFill>
                <a:latin typeface="Aptos" panose="020B0004020202020204" pitchFamily="34" charset="0"/>
              </a:rPr>
              <a:t>„Riga Region Development Strategy 2000-2020”</a:t>
            </a: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69C7C93A-C02F-FD42-CFF2-C19D5E228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0471" y="168209"/>
            <a:ext cx="121920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defRPr/>
            </a:pPr>
            <a:r>
              <a:rPr lang="lv-LV" altLang="lv-LV" sz="3000" b="1" dirty="0">
                <a:solidFill>
                  <a:srgbClr val="1D4289"/>
                </a:solidFill>
                <a:latin typeface="Aptos" panose="020B00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</a:t>
            </a:r>
            <a:r>
              <a:rPr lang="en-US" altLang="lv-LV" sz="3000" b="1" dirty="0">
                <a:solidFill>
                  <a:srgbClr val="1D4289"/>
                </a:solidFill>
                <a:latin typeface="Aptos" panose="020B00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efining the significance of </a:t>
            </a:r>
            <a:r>
              <a:rPr lang="lv-LV" altLang="lv-LV" sz="3000" b="1" dirty="0">
                <a:solidFill>
                  <a:srgbClr val="1D4289"/>
                </a:solidFill>
                <a:latin typeface="Aptos" panose="020B00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the Riga metropolitan area (RMA)</a:t>
            </a:r>
            <a:endParaRPr lang="lv-LV" altLang="lv-LV" sz="3000" b="1" dirty="0">
              <a:solidFill>
                <a:srgbClr val="24458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ptos" panose="020B00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C264C28B-4197-40FB-87F3-8D99352F8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4682" y="902533"/>
            <a:ext cx="2632293" cy="2352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068D4D9-55C4-53AC-122D-C5D2D9AF5E32}"/>
              </a:ext>
            </a:extLst>
          </p:cNvPr>
          <p:cNvSpPr txBox="1">
            <a:spLocks/>
          </p:cNvSpPr>
          <p:nvPr/>
        </p:nvSpPr>
        <p:spPr>
          <a:xfrm>
            <a:off x="4519912" y="744472"/>
            <a:ext cx="6655444" cy="314776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lv-LV" sz="2700" b="1" dirty="0">
                <a:solidFill>
                  <a:srgbClr val="50C8CC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The first Riga Region strategy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lv-LV" altLang="lv-LV" sz="1100" dirty="0">
              <a:solidFill>
                <a:srgbClr val="2F5496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altLang="lv-LV" sz="18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The Riga region was formed in 1996, through the cooperation of the cities of Riga and </a:t>
            </a:r>
            <a:r>
              <a:rPr lang="en-US" altLang="lv-LV" sz="1800" dirty="0" err="1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Jurmala</a:t>
            </a:r>
            <a:r>
              <a:rPr lang="en-US" altLang="lv-LV" sz="18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and the Riga district</a:t>
            </a:r>
            <a:endParaRPr lang="lv-LV" altLang="lv-LV" sz="1800" dirty="0">
              <a:solidFill>
                <a:srgbClr val="1D4289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lv-LV" altLang="lv-LV" sz="1300" dirty="0">
              <a:solidFill>
                <a:srgbClr val="2F5496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lv-LV" altLang="lv-LV" sz="1800" dirty="0">
                <a:solidFill>
                  <a:srgbClr val="2F5496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T</a:t>
            </a:r>
            <a:r>
              <a:rPr lang="en-US" altLang="lv-LV" sz="1800" dirty="0">
                <a:solidFill>
                  <a:srgbClr val="2F5496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he public organization “Riga Region Development Council” registered </a:t>
            </a:r>
            <a:r>
              <a:rPr lang="lv-LV" altLang="lv-LV" sz="1800" dirty="0">
                <a:solidFill>
                  <a:srgbClr val="2F5496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</a:t>
            </a:r>
            <a:r>
              <a:rPr lang="en-US" altLang="lv-LV" sz="1800" dirty="0">
                <a:solidFill>
                  <a:srgbClr val="2F5496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n 1998</a:t>
            </a:r>
            <a:r>
              <a:rPr lang="lv-LV" altLang="lv-LV" sz="1800" dirty="0">
                <a:solidFill>
                  <a:srgbClr val="2F5496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lv-LV" sz="1800" dirty="0">
                <a:solidFill>
                  <a:srgbClr val="2F5496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by </a:t>
            </a:r>
            <a:r>
              <a:rPr lang="en-US" altLang="lv-LV" sz="1800" b="1" dirty="0">
                <a:solidFill>
                  <a:srgbClr val="2F5496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voluntarily</a:t>
            </a:r>
            <a:r>
              <a:rPr lang="en-US" altLang="lv-LV" sz="1800" dirty="0">
                <a:solidFill>
                  <a:srgbClr val="2F5496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joining 8 local governments of the Riga district</a:t>
            </a:r>
            <a:endParaRPr lang="lv-LV" altLang="lv-LV" sz="1800" dirty="0">
              <a:solidFill>
                <a:srgbClr val="2F5496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lv-LV" altLang="lv-LV" sz="1300" dirty="0">
              <a:solidFill>
                <a:srgbClr val="2F5496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altLang="lv-LV" sz="1800" dirty="0">
                <a:solidFill>
                  <a:srgbClr val="2F5496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2000</a:t>
            </a:r>
            <a:r>
              <a:rPr lang="lv-LV" altLang="lv-LV" sz="1800" dirty="0">
                <a:solidFill>
                  <a:srgbClr val="2F5496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- </a:t>
            </a:r>
            <a:r>
              <a:rPr lang="en-US" altLang="lv-LV" sz="1800" b="1" dirty="0">
                <a:solidFill>
                  <a:srgbClr val="2F5496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the first Riga Region Development Strategy </a:t>
            </a:r>
            <a:r>
              <a:rPr lang="lv-LV" altLang="lv-LV" sz="1800" dirty="0">
                <a:solidFill>
                  <a:srgbClr val="2F5496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is</a:t>
            </a:r>
            <a:r>
              <a:rPr lang="en-US" altLang="lv-LV" sz="1800" dirty="0">
                <a:solidFill>
                  <a:srgbClr val="2F5496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approved</a:t>
            </a:r>
            <a:endParaRPr lang="lv-LV" altLang="lv-LV" sz="1800" dirty="0">
              <a:solidFill>
                <a:srgbClr val="2F5496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lv-LV" altLang="lv-LV" sz="1300" b="1" dirty="0">
              <a:solidFill>
                <a:srgbClr val="2F5496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rgbClr val="2F5496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2006</a:t>
            </a:r>
            <a:r>
              <a:rPr lang="lv-LV" sz="1800" dirty="0">
                <a:solidFill>
                  <a:srgbClr val="2F5496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- </a:t>
            </a:r>
            <a:r>
              <a:rPr lang="en-US" sz="1800" b="1" dirty="0">
                <a:solidFill>
                  <a:srgbClr val="2F5496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Riga Planning Region </a:t>
            </a:r>
            <a:r>
              <a:rPr lang="lv-LV" sz="1800" b="1" dirty="0">
                <a:solidFill>
                  <a:srgbClr val="2F5496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is</a:t>
            </a:r>
            <a:r>
              <a:rPr lang="en-US" sz="1800" b="1" dirty="0">
                <a:solidFill>
                  <a:srgbClr val="2F5496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established</a:t>
            </a:r>
            <a:endParaRPr lang="lv-LV" altLang="lv-LV" sz="1800" dirty="0">
              <a:solidFill>
                <a:srgbClr val="244583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DC568549-9280-9F5B-ABDF-3105E963D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954" y="4617869"/>
            <a:ext cx="1052046" cy="65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lv-LV" altLang="lv-LV" sz="1600" b="1" dirty="0">
                <a:solidFill>
                  <a:schemeClr val="accent6">
                    <a:lumMod val="7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</a:t>
            </a:r>
          </a:p>
          <a:p>
            <a:pPr eaLnBrk="1" hangingPunct="1">
              <a:lnSpc>
                <a:spcPct val="13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lv-LV" altLang="lv-LV" sz="2500" b="1" dirty="0">
                <a:solidFill>
                  <a:srgbClr val="50C8CC"/>
                </a:solidFill>
                <a:latin typeface="Aptos" panose="020B00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2010</a:t>
            </a:r>
            <a:r>
              <a:rPr lang="lv-LV" altLang="lv-LV" sz="2500" b="1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r>
              <a:rPr lang="lv-LV" altLang="lv-LV" sz="1600" b="1" dirty="0">
                <a:solidFill>
                  <a:schemeClr val="accent6">
                    <a:lumMod val="7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</a:t>
            </a:r>
          </a:p>
          <a:p>
            <a:pPr algn="ctr">
              <a:lnSpc>
                <a:spcPct val="110000"/>
              </a:lnSpc>
              <a:spcBef>
                <a:spcPts val="338"/>
              </a:spcBef>
              <a:buClr>
                <a:srgbClr val="000000"/>
              </a:buClr>
              <a:buSzPct val="100000"/>
            </a:pPr>
            <a:endParaRPr lang="lv-LV" altLang="lv-LV" sz="1350" b="1" dirty="0">
              <a:solidFill>
                <a:srgbClr val="244583"/>
              </a:solidFill>
            </a:endParaRP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E4A1B811-FABD-E473-64B7-CBC1158698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063"/>
          <a:stretch/>
        </p:blipFill>
        <p:spPr bwMode="auto">
          <a:xfrm>
            <a:off x="1500903" y="3919814"/>
            <a:ext cx="2872048" cy="214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6">
            <a:extLst>
              <a:ext uri="{FF2B5EF4-FFF2-40B4-BE49-F238E27FC236}">
                <a16:creationId xmlns:a16="http://schemas.microsoft.com/office/drawing/2014/main" id="{98AD0C4A-B6F4-7718-1018-FF0618992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6665" y="6087219"/>
            <a:ext cx="1788320" cy="286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lv-LV" altLang="lv-LV" sz="1400" dirty="0">
                <a:solidFill>
                  <a:srgbClr val="575F6D"/>
                </a:solidFill>
                <a:latin typeface="Aptos" panose="020B0004020202020204" pitchFamily="34" charset="0"/>
              </a:rPr>
              <a:t>„LATVIA 2030” 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3CEAABB-92B2-6B59-0FFF-EB012A93B19C}"/>
              </a:ext>
            </a:extLst>
          </p:cNvPr>
          <p:cNvSpPr txBox="1">
            <a:spLocks/>
          </p:cNvSpPr>
          <p:nvPr/>
        </p:nvSpPr>
        <p:spPr>
          <a:xfrm>
            <a:off x="4519912" y="3813274"/>
            <a:ext cx="6875363" cy="24647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800"/>
              </a:spcBef>
              <a:buNone/>
              <a:defRPr/>
            </a:pPr>
            <a:r>
              <a:rPr lang="en-US" sz="2500" b="1" dirty="0">
                <a:solidFill>
                  <a:srgbClr val="50C8CC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Riga metropolitan area in the </a:t>
            </a:r>
            <a:r>
              <a:rPr lang="lv-LV" sz="2500" b="1" dirty="0">
                <a:solidFill>
                  <a:srgbClr val="50C8CC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state</a:t>
            </a:r>
            <a:r>
              <a:rPr lang="en-US" sz="2500" b="1" dirty="0">
                <a:solidFill>
                  <a:srgbClr val="50C8CC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strategy</a:t>
            </a:r>
            <a:br>
              <a:rPr lang="lv-LV" sz="1800" b="1" dirty="0">
                <a:solidFill>
                  <a:srgbClr val="50C8CC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endParaRPr lang="lv-LV" sz="900" dirty="0">
              <a:solidFill>
                <a:srgbClr val="2F5496"/>
              </a:solidFill>
              <a:latin typeface="Aptos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1700" dirty="0">
                <a:solidFill>
                  <a:srgbClr val="2F5496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the development and approval of Latvia's sustainable development strategy "Latvia 2030" in 2010, the </a:t>
            </a:r>
            <a:r>
              <a:rPr lang="en-US" sz="1700" b="1" dirty="0">
                <a:solidFill>
                  <a:srgbClr val="2F5496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Riga metropolitan area is being </a:t>
            </a:r>
            <a:r>
              <a:rPr lang="lv-LV" sz="1700" b="1" dirty="0">
                <a:solidFill>
                  <a:srgbClr val="2F5496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defi</a:t>
            </a:r>
            <a:r>
              <a:rPr lang="en-US" sz="1700" b="1" dirty="0" err="1">
                <a:solidFill>
                  <a:srgbClr val="2F5496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ned</a:t>
            </a:r>
            <a:r>
              <a:rPr lang="en-US" sz="1700" b="1" dirty="0">
                <a:solidFill>
                  <a:srgbClr val="2F5496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as a space of national interest</a:t>
            </a:r>
            <a:endParaRPr lang="lv-LV" sz="1700" b="1" dirty="0">
              <a:solidFill>
                <a:srgbClr val="2F5496"/>
              </a:solidFill>
              <a:latin typeface="Aptos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endParaRPr lang="lv-LV" sz="1300" dirty="0">
              <a:solidFill>
                <a:srgbClr val="2F5496"/>
              </a:solidFill>
              <a:latin typeface="Aptos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1700" dirty="0">
                <a:solidFill>
                  <a:srgbClr val="2F5496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“Latvia 2030” is the hierarchically </a:t>
            </a:r>
            <a:r>
              <a:rPr lang="en-US" sz="1700" b="1" dirty="0">
                <a:solidFill>
                  <a:srgbClr val="2F5496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highest long-term development planning document in Latvia</a:t>
            </a:r>
            <a:r>
              <a:rPr lang="en-US" sz="1700" dirty="0">
                <a:solidFill>
                  <a:srgbClr val="2F5496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which includes the development vision and spatial perspective of the Riga metropolitan area</a:t>
            </a:r>
            <a:endParaRPr lang="lv-LV" sz="17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2007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  <p:bldP spid="7" grpId="0"/>
      <p:bldP spid="8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2">
            <a:extLst>
              <a:ext uri="{FF2B5EF4-FFF2-40B4-BE49-F238E27FC236}">
                <a16:creationId xmlns:a16="http://schemas.microsoft.com/office/drawing/2014/main" id="{78B739DD-D005-40DF-A572-076D71782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827" y="1827302"/>
            <a:ext cx="1146572" cy="65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lv-LV" altLang="lv-LV" sz="1600" b="1" dirty="0">
                <a:solidFill>
                  <a:schemeClr val="accent6">
                    <a:lumMod val="7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</a:t>
            </a:r>
          </a:p>
          <a:p>
            <a:pPr eaLnBrk="1" hangingPunct="1">
              <a:lnSpc>
                <a:spcPct val="13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lv-LV" altLang="lv-LV" sz="2500" b="1" dirty="0">
                <a:solidFill>
                  <a:srgbClr val="50C8CC"/>
                </a:solidFill>
                <a:latin typeface="Aptos" panose="020B00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2015  </a:t>
            </a:r>
            <a:r>
              <a:rPr lang="lv-LV" altLang="lv-LV" sz="1600" b="1" dirty="0">
                <a:solidFill>
                  <a:schemeClr val="accent6">
                    <a:lumMod val="7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</a:t>
            </a:r>
          </a:p>
          <a:p>
            <a:pPr algn="ctr">
              <a:lnSpc>
                <a:spcPct val="110000"/>
              </a:lnSpc>
              <a:spcBef>
                <a:spcPts val="338"/>
              </a:spcBef>
              <a:buClr>
                <a:srgbClr val="000000"/>
              </a:buClr>
              <a:buSzPct val="100000"/>
            </a:pPr>
            <a:endParaRPr lang="lv-LV" altLang="lv-LV" sz="1350" b="1" dirty="0">
              <a:solidFill>
                <a:srgbClr val="244583"/>
              </a:solidFill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10C95BBB-C4D5-42A8-80DF-886956FB6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670" y="3444232"/>
            <a:ext cx="2904247" cy="501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lv-LV" altLang="lv-LV" sz="1400" dirty="0">
                <a:solidFill>
                  <a:srgbClr val="575F6D"/>
                </a:solidFill>
                <a:latin typeface="Aptos" panose="020B0004020202020204" pitchFamily="34" charset="0"/>
              </a:rPr>
              <a:t>„RPR Sustainable Development Strategy 2030”</a:t>
            </a: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69C7C93A-C02F-FD42-CFF2-C19D5E228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815" y="215901"/>
            <a:ext cx="10405641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defRPr/>
            </a:pPr>
            <a:r>
              <a:rPr lang="lv-LV" altLang="lv-LV" sz="3000" b="1" dirty="0">
                <a:solidFill>
                  <a:srgbClr val="1D4289"/>
                </a:solidFill>
                <a:latin typeface="Aptos" panose="020B00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</a:t>
            </a:r>
            <a:r>
              <a:rPr lang="en-US" altLang="lv-LV" sz="3000" b="1" dirty="0">
                <a:solidFill>
                  <a:srgbClr val="1D4289"/>
                </a:solidFill>
                <a:latin typeface="Aptos" panose="020B00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ormation and strengthening the idea of ​​</a:t>
            </a:r>
            <a:r>
              <a:rPr lang="lv-LV" altLang="lv-LV" sz="3000" b="1" dirty="0">
                <a:solidFill>
                  <a:srgbClr val="1D4289"/>
                </a:solidFill>
                <a:latin typeface="Aptos" panose="020B00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RMA </a:t>
            </a:r>
            <a:r>
              <a:rPr lang="en-US" altLang="lv-LV" sz="3000" b="1" dirty="0">
                <a:solidFill>
                  <a:srgbClr val="1D4289"/>
                </a:solidFill>
                <a:latin typeface="Aptos" panose="020B00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cooperation</a:t>
            </a:r>
            <a:endParaRPr lang="lv-LV" altLang="lv-LV" sz="3000" b="1" dirty="0">
              <a:solidFill>
                <a:srgbClr val="1D4289"/>
              </a:solidFill>
              <a:latin typeface="Aptos" panose="020B00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r" eaLnBrk="1" hangingPunct="1">
              <a:defRPr/>
            </a:pPr>
            <a:endParaRPr lang="lv-LV" altLang="lv-LV" sz="500" b="1" dirty="0">
              <a:solidFill>
                <a:srgbClr val="244583"/>
              </a:solidFill>
              <a:effectLst>
                <a:outerShdw blurRad="38100" dist="38100" dir="2700000" algn="tl">
                  <a:srgbClr val="C0C0C0"/>
                </a:outerShdw>
              </a:effectLst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068D4D9-55C4-53AC-122D-C5D2D9AF5E32}"/>
              </a:ext>
            </a:extLst>
          </p:cNvPr>
          <p:cNvSpPr txBox="1">
            <a:spLocks/>
          </p:cNvSpPr>
          <p:nvPr/>
        </p:nvSpPr>
        <p:spPr>
          <a:xfrm>
            <a:off x="4338137" y="838734"/>
            <a:ext cx="6868548" cy="26338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lv-LV" sz="2500" b="1" dirty="0">
                <a:solidFill>
                  <a:srgbClr val="50C8CC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Riga metropolitan area in the regional strategy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lv-LV" altLang="lv-LV" sz="900" dirty="0">
              <a:solidFill>
                <a:srgbClr val="2F5496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lv-LV" sz="1700" dirty="0">
                <a:solidFill>
                  <a:srgbClr val="2F5496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lv-LV" sz="1700" b="1" dirty="0">
                <a:solidFill>
                  <a:srgbClr val="2F5496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Riga Planning Region Sustainable Development Strategy 2030</a:t>
            </a:r>
            <a:r>
              <a:rPr lang="en-US" altLang="lv-LV" sz="1700" dirty="0">
                <a:solidFill>
                  <a:srgbClr val="2F5496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has been approved, which includes the development vision and spatial perspective of the Riga metropolitan area</a:t>
            </a:r>
            <a:endParaRPr lang="lv-LV" altLang="lv-LV" sz="1700" dirty="0">
              <a:solidFill>
                <a:srgbClr val="2F5496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lv-LV" altLang="lv-LV" sz="1200" dirty="0">
              <a:solidFill>
                <a:srgbClr val="2F5496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lv-LV" sz="1700" b="1" dirty="0">
                <a:solidFill>
                  <a:srgbClr val="2F5496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Cooperation in the Riga metropolitan area </a:t>
            </a:r>
            <a:r>
              <a:rPr lang="lv-LV" altLang="lv-LV" sz="1700" dirty="0">
                <a:solidFill>
                  <a:srgbClr val="2F5496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is set </a:t>
            </a:r>
            <a:r>
              <a:rPr lang="en-US" altLang="lv-LV" sz="1700" dirty="0">
                <a:solidFill>
                  <a:srgbClr val="2F5496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as one of the basic elements of the strategy</a:t>
            </a:r>
            <a:endParaRPr lang="lv-LV" altLang="lv-LV" sz="1700" dirty="0">
              <a:solidFill>
                <a:srgbClr val="2F5496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DC568549-9280-9F5B-ABDF-3105E963D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827" y="4623532"/>
            <a:ext cx="1074856" cy="65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lv-LV" altLang="lv-LV" sz="1600" b="1" dirty="0">
                <a:solidFill>
                  <a:schemeClr val="accent6">
                    <a:lumMod val="7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</a:t>
            </a:r>
          </a:p>
          <a:p>
            <a:pPr eaLnBrk="1" hangingPunct="1">
              <a:lnSpc>
                <a:spcPct val="13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lv-LV" altLang="lv-LV" sz="2500" b="1" dirty="0">
                <a:solidFill>
                  <a:srgbClr val="50C8CC"/>
                </a:solidFill>
                <a:latin typeface="Aptos" panose="020B00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2020</a:t>
            </a:r>
            <a:r>
              <a:rPr lang="lv-LV" altLang="lv-LV" sz="1600" b="1" dirty="0">
                <a:solidFill>
                  <a:schemeClr val="accent6">
                    <a:lumMod val="7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 </a:t>
            </a:r>
          </a:p>
          <a:p>
            <a:pPr algn="ctr">
              <a:lnSpc>
                <a:spcPct val="110000"/>
              </a:lnSpc>
              <a:spcBef>
                <a:spcPts val="338"/>
              </a:spcBef>
              <a:buClr>
                <a:srgbClr val="000000"/>
              </a:buClr>
              <a:buSzPct val="100000"/>
            </a:pPr>
            <a:endParaRPr lang="lv-LV" altLang="lv-LV" sz="1350" b="1" dirty="0">
              <a:solidFill>
                <a:srgbClr val="244583"/>
              </a:solidFill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98AD0C4A-B6F4-7718-1018-FF0618992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670" y="6106043"/>
            <a:ext cx="2763520" cy="286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lv-LV" altLang="lv-LV" sz="1400" dirty="0">
                <a:solidFill>
                  <a:srgbClr val="575F6D"/>
                </a:solidFill>
                <a:latin typeface="Aptos" panose="020B0004020202020204" pitchFamily="34" charset="0"/>
              </a:rPr>
              <a:t>„RMA Development Action Plan” 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3CEAABB-92B2-6B59-0FFF-EB012A93B19C}"/>
              </a:ext>
            </a:extLst>
          </p:cNvPr>
          <p:cNvSpPr txBox="1">
            <a:spLocks/>
          </p:cNvSpPr>
          <p:nvPr/>
        </p:nvSpPr>
        <p:spPr>
          <a:xfrm>
            <a:off x="4338137" y="3680962"/>
            <a:ext cx="6766768" cy="283928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800"/>
              </a:spcBef>
              <a:buNone/>
              <a:defRPr/>
            </a:pPr>
            <a:r>
              <a:rPr lang="en-US" sz="2500" b="1" dirty="0">
                <a:solidFill>
                  <a:srgbClr val="50C8CC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Action plan for the development</a:t>
            </a:r>
            <a:br>
              <a:rPr lang="lv-LV" sz="2500" b="1" dirty="0">
                <a:solidFill>
                  <a:srgbClr val="50C8CC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en-US" sz="2500" b="1" dirty="0">
                <a:solidFill>
                  <a:srgbClr val="50C8CC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of the Riga metropolitan area</a:t>
            </a:r>
            <a:br>
              <a:rPr lang="lv-LV" sz="1800" b="1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endParaRPr lang="lv-LV" sz="800" dirty="0">
              <a:solidFill>
                <a:srgbClr val="2F5496"/>
              </a:solidFill>
              <a:latin typeface="Aptos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1700" dirty="0">
                <a:solidFill>
                  <a:srgbClr val="2F5496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aim is to achieve a </a:t>
            </a:r>
            <a:r>
              <a:rPr lang="en-US" sz="1700" b="1" dirty="0">
                <a:solidFill>
                  <a:srgbClr val="2F5496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coordinated development of the </a:t>
            </a:r>
            <a:r>
              <a:rPr lang="lv-LV" sz="1700" b="1" dirty="0">
                <a:solidFill>
                  <a:srgbClr val="2F5496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RMA</a:t>
            </a:r>
            <a:r>
              <a:rPr lang="en-US" sz="1700" dirty="0">
                <a:solidFill>
                  <a:srgbClr val="2F5496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lv-LV" sz="1700" dirty="0">
                <a:solidFill>
                  <a:srgbClr val="2F5496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 </a:t>
            </a:r>
            <a:r>
              <a:rPr lang="en-US" sz="1700" dirty="0">
                <a:solidFill>
                  <a:srgbClr val="2F5496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integrated approach and complex solutions to harmonize the interests of the state, the city of Riga, the municipalities within the Riga metropolitan area and the </a:t>
            </a:r>
            <a:r>
              <a:rPr lang="lv-LV" sz="1700" dirty="0">
                <a:solidFill>
                  <a:srgbClr val="2F5496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inhabitants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endParaRPr lang="lv-LV" sz="1200" dirty="0">
              <a:solidFill>
                <a:srgbClr val="2F5496"/>
              </a:solidFill>
              <a:latin typeface="Aptos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lv-LV" sz="1700" b="1" dirty="0">
                <a:solidFill>
                  <a:srgbClr val="2F5496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Creating a dialogue</a:t>
            </a:r>
            <a:r>
              <a:rPr lang="lv-LV" sz="1700" dirty="0">
                <a:solidFill>
                  <a:srgbClr val="2F5496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between metropolitan development stakeholders</a:t>
            </a:r>
            <a:endParaRPr lang="lv-LV" sz="1700" dirty="0">
              <a:latin typeface="Aptos" panose="020B0004020202020204" pitchFamily="34" charset="0"/>
            </a:endParaRPr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21775D8E-DCA5-A4AF-CE0D-2E288067C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8066" y="991165"/>
            <a:ext cx="2458728" cy="241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D41585-F052-5FFF-2051-3862167995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1161" y="4001230"/>
            <a:ext cx="1472537" cy="20976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8FEAEE-53EE-962C-01B9-055DA3928F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8470" y="2876252"/>
            <a:ext cx="2107162" cy="113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4871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  <p:bldP spid="7" grpId="0"/>
      <p:bldP spid="8" grpId="0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2">
            <a:extLst>
              <a:ext uri="{FF2B5EF4-FFF2-40B4-BE49-F238E27FC236}">
                <a16:creationId xmlns:a16="http://schemas.microsoft.com/office/drawing/2014/main" id="{78B739DD-D005-40DF-A572-076D71782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931" y="1877846"/>
            <a:ext cx="1053296" cy="65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lv-LV" altLang="lv-LV" sz="1600" b="1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</a:t>
            </a:r>
          </a:p>
          <a:p>
            <a:pPr eaLnBrk="1" hangingPunct="1">
              <a:lnSpc>
                <a:spcPct val="13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lv-LV" altLang="lv-LV" sz="2500" b="1" dirty="0">
                <a:solidFill>
                  <a:srgbClr val="50C8CC"/>
                </a:solidFill>
                <a:latin typeface="Aptos" panose="020B00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2021    </a:t>
            </a:r>
            <a:r>
              <a:rPr lang="lv-LV" altLang="lv-LV" sz="1600" b="1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</a:t>
            </a:r>
          </a:p>
          <a:p>
            <a:pPr algn="ctr">
              <a:lnSpc>
                <a:spcPct val="110000"/>
              </a:lnSpc>
              <a:spcBef>
                <a:spcPts val="338"/>
              </a:spcBef>
              <a:buClr>
                <a:srgbClr val="000000"/>
              </a:buClr>
              <a:buSzPct val="100000"/>
            </a:pPr>
            <a:endParaRPr lang="lv-LV" altLang="lv-LV" sz="1350" b="1" dirty="0">
              <a:solidFill>
                <a:srgbClr val="244583"/>
              </a:solidFill>
              <a:latin typeface="Aptos" panose="020B0004020202020204" pitchFamily="34" charset="0"/>
            </a:endParaRP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69C7C93A-C02F-FD42-CFF2-C19D5E228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689" y="215901"/>
            <a:ext cx="10251311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defRPr/>
            </a:pPr>
            <a:r>
              <a:rPr lang="en-US" altLang="lv-LV" sz="3000" b="1" dirty="0">
                <a:solidFill>
                  <a:srgbClr val="1D4289"/>
                </a:solidFill>
                <a:latin typeface="Aptos" panose="020B00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Expanding </a:t>
            </a:r>
            <a:r>
              <a:rPr lang="lv-LV" altLang="lv-LV" sz="3000" b="1" dirty="0">
                <a:solidFill>
                  <a:srgbClr val="1D4289"/>
                </a:solidFill>
                <a:latin typeface="Aptos" panose="020B00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local </a:t>
            </a:r>
            <a:r>
              <a:rPr lang="en-US" altLang="lv-LV" sz="3000" b="1" dirty="0">
                <a:solidFill>
                  <a:srgbClr val="1D4289"/>
                </a:solidFill>
                <a:latin typeface="Aptos" panose="020B00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cooperation and national level actions</a:t>
            </a:r>
            <a:endParaRPr lang="lv-LV" altLang="lv-LV" sz="3000" b="1" dirty="0">
              <a:solidFill>
                <a:srgbClr val="24458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ptos" panose="020B00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068D4D9-55C4-53AC-122D-C5D2D9AF5E32}"/>
              </a:ext>
            </a:extLst>
          </p:cNvPr>
          <p:cNvSpPr txBox="1">
            <a:spLocks/>
          </p:cNvSpPr>
          <p:nvPr/>
        </p:nvSpPr>
        <p:spPr>
          <a:xfrm>
            <a:off x="4664596" y="956760"/>
            <a:ext cx="6701743" cy="272835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lv-LV" sz="2700" b="1" dirty="0">
                <a:solidFill>
                  <a:srgbClr val="50C8CC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Association of local governments</a:t>
            </a:r>
            <a:br>
              <a:rPr lang="lv-LV" sz="2700" b="1" dirty="0">
                <a:solidFill>
                  <a:srgbClr val="50C8CC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lv-LV" altLang="lv-LV" sz="2700" b="1" dirty="0">
                <a:solidFill>
                  <a:srgbClr val="50C8CC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“Rīgas Metropole” </a:t>
            </a:r>
            <a:endParaRPr lang="lv-LV" sz="2700" b="1" dirty="0">
              <a:solidFill>
                <a:srgbClr val="50C8CC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lv-LV" altLang="lv-LV" sz="1000" dirty="0">
              <a:solidFill>
                <a:srgbClr val="2F5496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rgbClr val="2F5496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Establishment of </a:t>
            </a:r>
            <a:r>
              <a:rPr lang="en-US" sz="1800" b="1" dirty="0">
                <a:solidFill>
                  <a:srgbClr val="2F5496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Riga and </a:t>
            </a:r>
            <a:r>
              <a:rPr lang="en-US" sz="1800" b="1" dirty="0" err="1">
                <a:solidFill>
                  <a:srgbClr val="2F5496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Pieriga</a:t>
            </a:r>
            <a:r>
              <a:rPr lang="en-US" sz="1800" b="1" dirty="0">
                <a:solidFill>
                  <a:srgbClr val="2F5496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2F5496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Municipalities Association</a:t>
            </a:r>
            <a:endParaRPr lang="lv-LV" sz="1800" dirty="0">
              <a:solidFill>
                <a:srgbClr val="2F5496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lv-LV" altLang="lv-LV" sz="1300" dirty="0">
              <a:solidFill>
                <a:srgbClr val="2F5496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rgbClr val="2F5496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The organization's goal is to promote mutual </a:t>
            </a:r>
            <a:r>
              <a:rPr lang="en-US" sz="1800" b="1" dirty="0">
                <a:solidFill>
                  <a:srgbClr val="2F5496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cooperation between Riga and </a:t>
            </a:r>
            <a:r>
              <a:rPr lang="en-US" sz="1800" b="1" dirty="0" err="1">
                <a:solidFill>
                  <a:srgbClr val="2F5496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Pieriga</a:t>
            </a:r>
            <a:r>
              <a:rPr lang="en-US" sz="1800" b="1" dirty="0">
                <a:solidFill>
                  <a:srgbClr val="2F5496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municipalities</a:t>
            </a:r>
            <a:r>
              <a:rPr lang="en-US" sz="1800" dirty="0">
                <a:solidFill>
                  <a:srgbClr val="2F5496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, promoting economic and social development</a:t>
            </a:r>
            <a:endParaRPr lang="lv-LV" sz="1800" dirty="0">
              <a:solidFill>
                <a:srgbClr val="2F5496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lv-LV" altLang="lv-LV" sz="1300" dirty="0">
              <a:solidFill>
                <a:srgbClr val="2F5496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lv-LV" altLang="lv-LV" sz="1800" dirty="0">
                <a:solidFill>
                  <a:srgbClr val="2F5496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Consists of 9 municipalities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DC568549-9280-9F5B-ABDF-3105E963D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931" y="4605498"/>
            <a:ext cx="1053295" cy="65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lv-LV" altLang="lv-LV" sz="1600" b="1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</a:t>
            </a:r>
          </a:p>
          <a:p>
            <a:pPr eaLnBrk="1" hangingPunct="1">
              <a:lnSpc>
                <a:spcPct val="13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lv-LV" altLang="lv-LV" sz="2500" b="1" dirty="0">
                <a:solidFill>
                  <a:srgbClr val="50C8CC"/>
                </a:solidFill>
                <a:latin typeface="Aptos" panose="020B00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2023</a:t>
            </a:r>
            <a:r>
              <a:rPr lang="lv-LV" altLang="lv-LV" sz="1600" b="1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 </a:t>
            </a:r>
          </a:p>
          <a:p>
            <a:pPr algn="ctr">
              <a:lnSpc>
                <a:spcPct val="110000"/>
              </a:lnSpc>
              <a:spcBef>
                <a:spcPts val="338"/>
              </a:spcBef>
              <a:buClr>
                <a:srgbClr val="000000"/>
              </a:buClr>
              <a:buSzPct val="100000"/>
            </a:pPr>
            <a:endParaRPr lang="lv-LV" altLang="lv-LV" sz="1350" b="1" dirty="0">
              <a:solidFill>
                <a:srgbClr val="244583"/>
              </a:solidFill>
              <a:latin typeface="Aptos" panose="020B000402020202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3CEAABB-92B2-6B59-0FFF-EB012A93B19C}"/>
              </a:ext>
            </a:extLst>
          </p:cNvPr>
          <p:cNvSpPr txBox="1">
            <a:spLocks/>
          </p:cNvSpPr>
          <p:nvPr/>
        </p:nvSpPr>
        <p:spPr>
          <a:xfrm>
            <a:off x="4664596" y="3872402"/>
            <a:ext cx="6470250" cy="23705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800"/>
              </a:spcBef>
              <a:buNone/>
              <a:defRPr/>
            </a:pPr>
            <a:r>
              <a:rPr lang="en-US" sz="2500" b="1" dirty="0">
                <a:solidFill>
                  <a:srgbClr val="50C8CC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Action planned by the Cabinet of Ministers</a:t>
            </a:r>
            <a:br>
              <a:rPr lang="lv-LV" sz="1800" b="1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endParaRPr lang="lv-LV" sz="800" dirty="0">
              <a:solidFill>
                <a:srgbClr val="2F5496"/>
              </a:solidFill>
              <a:latin typeface="Aptos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None/>
              <a:defRPr/>
            </a:pPr>
            <a:r>
              <a:rPr lang="en-US" sz="1700" b="1" dirty="0">
                <a:solidFill>
                  <a:srgbClr val="2F5496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Declaration </a:t>
            </a:r>
            <a:r>
              <a:rPr lang="en-US" sz="1700" dirty="0">
                <a:solidFill>
                  <a:srgbClr val="2F5496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on the intended activities of the Cabinet of Ministers led by </a:t>
            </a:r>
            <a:r>
              <a:rPr lang="lv-LV" sz="1700" dirty="0">
                <a:solidFill>
                  <a:srgbClr val="2F5496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prime minister </a:t>
            </a:r>
            <a:r>
              <a:rPr lang="en-US" sz="1700" dirty="0" err="1">
                <a:solidFill>
                  <a:srgbClr val="2F5496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Evika</a:t>
            </a:r>
            <a:r>
              <a:rPr lang="en-US" sz="1700" dirty="0">
                <a:solidFill>
                  <a:srgbClr val="2F5496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2F5496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Siliņa</a:t>
            </a:r>
            <a:r>
              <a:rPr lang="en-US" sz="1700" dirty="0">
                <a:solidFill>
                  <a:srgbClr val="2F5496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on September 15, 2023</a:t>
            </a:r>
            <a:endParaRPr lang="lv-LV" sz="1700" dirty="0">
              <a:solidFill>
                <a:srgbClr val="2F5496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None/>
              <a:defRPr/>
            </a:pPr>
            <a:endParaRPr lang="lv-LV" sz="1200" dirty="0">
              <a:solidFill>
                <a:srgbClr val="2F5496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None/>
              <a:defRPr/>
            </a:pPr>
            <a:r>
              <a:rPr lang="lv-LV" sz="1700" b="1" dirty="0">
                <a:solidFill>
                  <a:srgbClr val="2F5496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Statement - i</a:t>
            </a:r>
            <a:r>
              <a:rPr lang="en-US" sz="1700" b="1" dirty="0" err="1">
                <a:solidFill>
                  <a:srgbClr val="2F5496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ncrease</a:t>
            </a:r>
            <a:r>
              <a:rPr lang="en-US" sz="1700" b="1" dirty="0">
                <a:solidFill>
                  <a:srgbClr val="2F5496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lv-LV" sz="1700" b="1" dirty="0">
                <a:solidFill>
                  <a:srgbClr val="2F5496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of </a:t>
            </a:r>
            <a:r>
              <a:rPr lang="en-US" sz="1700" b="1" dirty="0">
                <a:solidFill>
                  <a:srgbClr val="2F5496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Riga's competitiveness in Northern Europe </a:t>
            </a:r>
            <a:r>
              <a:rPr lang="en-US" sz="1700" dirty="0">
                <a:solidFill>
                  <a:srgbClr val="2F5496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by ensuring opportunities to invest in Riga's infrastructure and creating a </a:t>
            </a:r>
            <a:r>
              <a:rPr lang="en-US" sz="1700" b="1" dirty="0">
                <a:solidFill>
                  <a:srgbClr val="2F5496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unified model for the development and </a:t>
            </a:r>
            <a:r>
              <a:rPr lang="lv-LV" sz="1700" b="1" dirty="0">
                <a:solidFill>
                  <a:srgbClr val="2F5496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governance</a:t>
            </a:r>
            <a:r>
              <a:rPr lang="en-US" sz="1700" b="1" dirty="0">
                <a:solidFill>
                  <a:srgbClr val="2F5496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of the Riga metropolis</a:t>
            </a:r>
            <a:endParaRPr lang="lv-LV" sz="1700" b="1" dirty="0">
              <a:solidFill>
                <a:srgbClr val="2F5496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7967A1-92A8-E9EE-3C0D-CC4E6FA0B7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2684" y="1170972"/>
            <a:ext cx="1927151" cy="251414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09E7106-BBC1-2F31-E66A-D5E48E487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4681" y="4286619"/>
            <a:ext cx="2743155" cy="154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5821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/>
      <p:bldP spid="8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2">
            <a:extLst>
              <a:ext uri="{FF2B5EF4-FFF2-40B4-BE49-F238E27FC236}">
                <a16:creationId xmlns:a16="http://schemas.microsoft.com/office/drawing/2014/main" id="{78B739DD-D005-40DF-A572-076D71782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975" y="1846348"/>
            <a:ext cx="1236561" cy="65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lv-LV" altLang="lv-LV" sz="1600" b="1" dirty="0">
                <a:solidFill>
                  <a:schemeClr val="accent6">
                    <a:lumMod val="7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</a:t>
            </a:r>
          </a:p>
          <a:p>
            <a:pPr eaLnBrk="1" hangingPunct="1">
              <a:lnSpc>
                <a:spcPct val="13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lv-LV" altLang="lv-LV" sz="2500" b="1" dirty="0">
                <a:solidFill>
                  <a:srgbClr val="50C8CC"/>
                </a:solidFill>
                <a:latin typeface="Aptos" panose="020B00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2023 </a:t>
            </a:r>
            <a:r>
              <a:rPr lang="lv-LV" altLang="lv-LV" sz="1600" b="1" dirty="0">
                <a:solidFill>
                  <a:schemeClr val="accent6">
                    <a:lumMod val="7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</a:t>
            </a:r>
          </a:p>
          <a:p>
            <a:pPr algn="ctr">
              <a:lnSpc>
                <a:spcPct val="110000"/>
              </a:lnSpc>
              <a:spcBef>
                <a:spcPts val="338"/>
              </a:spcBef>
              <a:buClr>
                <a:srgbClr val="000000"/>
              </a:buClr>
              <a:buSzPct val="100000"/>
            </a:pPr>
            <a:endParaRPr lang="lv-LV" altLang="lv-LV" sz="1350" b="1" dirty="0">
              <a:solidFill>
                <a:srgbClr val="244583"/>
              </a:solidFill>
            </a:endParaRP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69C7C93A-C02F-FD42-CFF2-C19D5E228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68" y="215901"/>
            <a:ext cx="10521388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defRPr/>
            </a:pPr>
            <a:r>
              <a:rPr lang="en-US" altLang="lv-LV" sz="3000" b="1" dirty="0">
                <a:solidFill>
                  <a:srgbClr val="1D4289"/>
                </a:solidFill>
                <a:latin typeface="Aptos" panose="020B00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Actions for </a:t>
            </a:r>
            <a:r>
              <a:rPr lang="lv-LV" altLang="lv-LV" sz="3000" b="1" dirty="0">
                <a:solidFill>
                  <a:srgbClr val="1D4289"/>
                </a:solidFill>
                <a:latin typeface="Aptos" panose="020B00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elaboration of </a:t>
            </a:r>
            <a:r>
              <a:rPr lang="en-US" altLang="lv-LV" sz="3000" b="1" dirty="0">
                <a:solidFill>
                  <a:srgbClr val="1D4289"/>
                </a:solidFill>
                <a:latin typeface="Aptos" panose="020B00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 governance model</a:t>
            </a:r>
            <a:endParaRPr lang="lv-LV" altLang="lv-LV" sz="3000" b="1" dirty="0">
              <a:solidFill>
                <a:srgbClr val="24458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ptos" panose="020B00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068D4D9-55C4-53AC-122D-C5D2D9AF5E32}"/>
              </a:ext>
            </a:extLst>
          </p:cNvPr>
          <p:cNvSpPr txBox="1">
            <a:spLocks/>
          </p:cNvSpPr>
          <p:nvPr/>
        </p:nvSpPr>
        <p:spPr>
          <a:xfrm>
            <a:off x="4560425" y="3455373"/>
            <a:ext cx="6447097" cy="283369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lv-LV" sz="3600" b="1" dirty="0">
                <a:solidFill>
                  <a:srgbClr val="50C8CC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W</a:t>
            </a:r>
            <a:r>
              <a:rPr lang="en-US" sz="3600" b="1" dirty="0">
                <a:solidFill>
                  <a:srgbClr val="50C8CC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orking group on </a:t>
            </a:r>
            <a:br>
              <a:rPr lang="lv-LV" sz="3600" b="1" dirty="0">
                <a:solidFill>
                  <a:srgbClr val="50C8CC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50C8CC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Riga metropolitan development issues</a:t>
            </a:r>
            <a:br>
              <a:rPr lang="lv-LV" sz="2900" b="1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endParaRPr lang="lv-LV" altLang="lv-LV" sz="1900" dirty="0">
              <a:solidFill>
                <a:srgbClr val="1D4289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srgbClr val="1D4289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>
                <a:solidFill>
                  <a:srgbClr val="1D4289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key areas </a:t>
            </a:r>
            <a:r>
              <a:rPr lang="en-US" sz="2400" dirty="0">
                <a:solidFill>
                  <a:srgbClr val="1D4289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the context of RMA cooperation </a:t>
            </a:r>
            <a:r>
              <a:rPr lang="lv-LV" sz="2400" dirty="0">
                <a:solidFill>
                  <a:srgbClr val="1D4289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being</a:t>
            </a:r>
            <a:r>
              <a:rPr lang="en-US" sz="2400" dirty="0">
                <a:solidFill>
                  <a:srgbClr val="1D4289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lv-LV" sz="2400" dirty="0">
                <a:solidFill>
                  <a:srgbClr val="1D4289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defined - </a:t>
            </a:r>
            <a:r>
              <a:rPr lang="en-US" sz="2400" dirty="0">
                <a:solidFill>
                  <a:srgbClr val="1D4289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1D4289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COMPETITIVENESS, MOBILITY and QUALITY OF LIFE</a:t>
            </a:r>
            <a:endParaRPr lang="lv-LV" sz="2400" b="1" dirty="0">
              <a:solidFill>
                <a:srgbClr val="1D4289"/>
              </a:solidFill>
              <a:latin typeface="Aptos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lv-LV" altLang="lv-LV" sz="1900" b="1" dirty="0">
              <a:solidFill>
                <a:srgbClr val="1D4289"/>
              </a:solidFill>
              <a:latin typeface="Aptos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altLang="lv-LV" sz="2400" b="1" dirty="0">
                <a:solidFill>
                  <a:srgbClr val="1D4289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Proposal for a governance framework </a:t>
            </a:r>
            <a:r>
              <a:rPr lang="en-US" altLang="lv-LV" sz="2400" dirty="0">
                <a:solidFill>
                  <a:srgbClr val="1D4289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the initiation of the </a:t>
            </a:r>
            <a:r>
              <a:rPr lang="lv-LV" altLang="lv-LV" sz="2400" dirty="0">
                <a:solidFill>
                  <a:srgbClr val="1D4289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elaboration</a:t>
            </a:r>
            <a:r>
              <a:rPr lang="en-US" altLang="lv-LV" sz="2400" dirty="0">
                <a:solidFill>
                  <a:srgbClr val="1D4289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en-US" altLang="lv-LV" sz="2400" b="1" dirty="0">
                <a:solidFill>
                  <a:srgbClr val="1D4289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Riga Metropolitan Area Law</a:t>
            </a:r>
            <a:endParaRPr lang="lv-LV" altLang="lv-LV" sz="2400" b="1" dirty="0">
              <a:solidFill>
                <a:srgbClr val="1D4289"/>
              </a:solidFill>
              <a:latin typeface="Aptos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lv-LV" altLang="lv-LV" sz="1900" b="1" dirty="0">
              <a:solidFill>
                <a:srgbClr val="1D4289"/>
              </a:solidFill>
              <a:latin typeface="Aptos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altLang="lv-LV" sz="2400" b="1" dirty="0">
                <a:solidFill>
                  <a:srgbClr val="1D4289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Diversity of opinions </a:t>
            </a:r>
            <a:r>
              <a:rPr lang="en-US" altLang="lv-LV" sz="2400" dirty="0">
                <a:solidFill>
                  <a:srgbClr val="1D4289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the</a:t>
            </a:r>
            <a:r>
              <a:rPr lang="lv-LV" altLang="lv-LV" sz="2400" dirty="0">
                <a:solidFill>
                  <a:srgbClr val="1D4289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lv-LV" sz="2400" dirty="0">
                <a:solidFill>
                  <a:srgbClr val="1D4289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governance </a:t>
            </a:r>
            <a:r>
              <a:rPr lang="lv-LV" altLang="lv-LV" sz="2400" dirty="0">
                <a:solidFill>
                  <a:srgbClr val="1D4289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model </a:t>
            </a:r>
            <a:r>
              <a:rPr lang="en-US" altLang="lv-LV" sz="2400" dirty="0">
                <a:solidFill>
                  <a:srgbClr val="1D4289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the </a:t>
            </a:r>
            <a:r>
              <a:rPr lang="lv-LV" altLang="lv-LV" sz="2400" dirty="0">
                <a:solidFill>
                  <a:srgbClr val="1D4289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next</a:t>
            </a:r>
            <a:r>
              <a:rPr lang="en-US" altLang="lv-LV" sz="2400" dirty="0">
                <a:solidFill>
                  <a:srgbClr val="1D4289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lv-LV" altLang="lv-LV" sz="2400" dirty="0">
                <a:solidFill>
                  <a:srgbClr val="1D4289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steps</a:t>
            </a:r>
            <a:endParaRPr lang="lv-LV" altLang="lv-LV" sz="2400" dirty="0">
              <a:solidFill>
                <a:srgbClr val="1D4289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DC568549-9280-9F5B-ABDF-3105E963D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114" y="4109014"/>
            <a:ext cx="1125015" cy="144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lv-LV" altLang="lv-LV" sz="1600" b="1" dirty="0">
                <a:solidFill>
                  <a:schemeClr val="accent6">
                    <a:lumMod val="7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lv-LV" altLang="lv-LV" sz="2500" b="1" dirty="0">
                <a:solidFill>
                  <a:srgbClr val="50C8CC"/>
                </a:solidFill>
                <a:latin typeface="Aptos" panose="020B00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2023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lv-LV" altLang="lv-LV" sz="2500" b="1" dirty="0">
                <a:solidFill>
                  <a:srgbClr val="50C8CC"/>
                </a:solidFill>
                <a:latin typeface="Aptos" panose="020B00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lv-LV" altLang="lv-LV" sz="2500" b="1" dirty="0">
                <a:solidFill>
                  <a:srgbClr val="50C8CC"/>
                </a:solidFill>
                <a:latin typeface="Aptos" panose="020B00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2025                      </a:t>
            </a:r>
          </a:p>
          <a:p>
            <a:pPr algn="ctr">
              <a:lnSpc>
                <a:spcPct val="110000"/>
              </a:lnSpc>
              <a:spcBef>
                <a:spcPts val="338"/>
              </a:spcBef>
              <a:buClr>
                <a:srgbClr val="000000"/>
              </a:buClr>
              <a:buSzPct val="100000"/>
            </a:pPr>
            <a:endParaRPr lang="lv-LV" altLang="lv-LV" sz="1350" b="1" dirty="0">
              <a:solidFill>
                <a:srgbClr val="244583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3CEAABB-92B2-6B59-0FFF-EB012A93B19C}"/>
              </a:ext>
            </a:extLst>
          </p:cNvPr>
          <p:cNvSpPr txBox="1">
            <a:spLocks/>
          </p:cNvSpPr>
          <p:nvPr/>
        </p:nvSpPr>
        <p:spPr>
          <a:xfrm>
            <a:off x="4560425" y="823906"/>
            <a:ext cx="6783009" cy="28336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800"/>
              </a:spcBef>
              <a:buNone/>
              <a:defRPr/>
            </a:pPr>
            <a:r>
              <a:rPr lang="lv-LV" sz="2500" b="1" dirty="0">
                <a:solidFill>
                  <a:srgbClr val="50C8CC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Riga Metropolitan Area Forum</a:t>
            </a:r>
            <a:br>
              <a:rPr lang="lv-LV" sz="1800" b="1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endParaRPr lang="lv-LV" sz="800" dirty="0">
              <a:solidFill>
                <a:srgbClr val="2F5496"/>
              </a:solidFill>
              <a:latin typeface="Aptos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None/>
              <a:defRPr/>
            </a:pPr>
            <a:r>
              <a:rPr lang="en-US" sz="1700" b="1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December 1, 2023</a:t>
            </a:r>
            <a:r>
              <a:rPr lang="lv-LV" sz="1700" b="1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,</a:t>
            </a:r>
            <a:r>
              <a:rPr lang="en-US" sz="1700" b="1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Riga, </a:t>
            </a:r>
            <a:r>
              <a:rPr lang="en-US" sz="1700" dirty="0" err="1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Spīķeri</a:t>
            </a:r>
            <a:r>
              <a:rPr lang="en-US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Concert Hall - event "Competitiveness of the Riga Metropolitan Area in Modern Conditions"</a:t>
            </a:r>
            <a:endParaRPr lang="lv-LV" sz="1700" dirty="0">
              <a:solidFill>
                <a:srgbClr val="1D4289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None/>
              <a:defRPr/>
            </a:pPr>
            <a:endParaRPr lang="lv-LV" sz="1200" dirty="0">
              <a:solidFill>
                <a:srgbClr val="1D4289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None/>
              <a:defRPr/>
            </a:pPr>
            <a:r>
              <a:rPr lang="lv-LV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G</a:t>
            </a:r>
            <a:r>
              <a:rPr lang="en-US" sz="1700" dirty="0" err="1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oal</a:t>
            </a:r>
            <a:r>
              <a:rPr lang="en-US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to strengthen cooperation initiatives within the Riga metropolitan area and begin developing solutions for </a:t>
            </a:r>
            <a:r>
              <a:rPr lang="en-US" sz="1700" b="1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creating a metropolitan governance model</a:t>
            </a:r>
            <a:br>
              <a:rPr lang="lv-LV" sz="1500" b="1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endParaRPr lang="lv-LV" sz="1500" b="1" dirty="0">
              <a:solidFill>
                <a:srgbClr val="1D4289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None/>
              <a:defRPr/>
            </a:pPr>
            <a:r>
              <a:rPr lang="en-US" altLang="lv-LV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The signing of the </a:t>
            </a:r>
            <a:r>
              <a:rPr lang="en-US" altLang="lv-LV" sz="1700" b="1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Memorandum of Understanding – vol.2</a:t>
            </a:r>
            <a:endParaRPr lang="lv-LV" sz="1700" b="1" dirty="0">
              <a:solidFill>
                <a:srgbClr val="1D4289"/>
              </a:solidFill>
              <a:latin typeface="Aptos" panose="020B00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871176-A159-E57E-CA38-4EED4DB0B0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0129" y="1357646"/>
            <a:ext cx="2858533" cy="19080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C2D6B5-7404-F63E-266D-25614A21B6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1677" y="3831143"/>
            <a:ext cx="2715435" cy="216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7374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/>
      <p:bldP spid="8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2">
            <a:extLst>
              <a:ext uri="{FF2B5EF4-FFF2-40B4-BE49-F238E27FC236}">
                <a16:creationId xmlns:a16="http://schemas.microsoft.com/office/drawing/2014/main" id="{78B739DD-D005-40DF-A572-076D71782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1930" y="884321"/>
            <a:ext cx="1488140" cy="65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lv-LV" altLang="lv-LV" sz="1600" b="1" dirty="0">
                <a:solidFill>
                  <a:schemeClr val="accent6">
                    <a:lumMod val="7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</a:t>
            </a:r>
          </a:p>
          <a:p>
            <a:pPr algn="ctr" eaLnBrk="1" hangingPunct="1">
              <a:lnSpc>
                <a:spcPct val="13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lv-LV" altLang="lv-LV" sz="2400" b="1" dirty="0">
                <a:solidFill>
                  <a:srgbClr val="50C8CC"/>
                </a:solidFill>
                <a:latin typeface="Aptos" panose="020B00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LATVIA</a:t>
            </a:r>
            <a:r>
              <a:rPr lang="lv-LV" altLang="lv-LV" sz="2400" b="1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lv-LV" altLang="lv-LV" sz="1600" b="1" dirty="0">
                <a:solidFill>
                  <a:schemeClr val="accent6">
                    <a:lumMod val="7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</a:t>
            </a:r>
          </a:p>
          <a:p>
            <a:pPr algn="ctr">
              <a:lnSpc>
                <a:spcPct val="110000"/>
              </a:lnSpc>
              <a:spcBef>
                <a:spcPts val="338"/>
              </a:spcBef>
              <a:buClr>
                <a:srgbClr val="000000"/>
              </a:buClr>
              <a:buSzPct val="100000"/>
            </a:pPr>
            <a:endParaRPr lang="lv-LV" altLang="lv-LV" sz="1350" b="1" dirty="0">
              <a:solidFill>
                <a:srgbClr val="244583"/>
              </a:solidFill>
            </a:endParaRP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69C7C93A-C02F-FD42-CFF2-C19D5E228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15901"/>
            <a:ext cx="91440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defRPr/>
            </a:pPr>
            <a:r>
              <a:rPr lang="lv-LV" altLang="lv-LV" sz="3000" b="1" dirty="0">
                <a:solidFill>
                  <a:srgbClr val="244583"/>
                </a:solidFill>
                <a:latin typeface="Aptos" panose="020B00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Existing RMA coordination platforms</a:t>
            </a:r>
            <a:endParaRPr lang="lv-LV" altLang="lv-LV" sz="3000" b="1" dirty="0">
              <a:solidFill>
                <a:srgbClr val="24458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ptos" panose="020B00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DC568549-9280-9F5B-ABDF-3105E963D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6486" y="3778405"/>
            <a:ext cx="2639028" cy="65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3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lv-LV" altLang="lv-LV" sz="1600" b="1" dirty="0">
                <a:solidFill>
                  <a:schemeClr val="accent6">
                    <a:lumMod val="7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</a:t>
            </a:r>
          </a:p>
          <a:p>
            <a:pPr algn="ctr" eaLnBrk="1" hangingPunct="1">
              <a:lnSpc>
                <a:spcPct val="13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lv-LV" altLang="lv-LV" sz="2400" b="1" dirty="0">
                <a:solidFill>
                  <a:srgbClr val="50C8CC"/>
                </a:solidFill>
                <a:latin typeface="Aptos" panose="020B00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INTERNATIONAL</a:t>
            </a:r>
            <a:r>
              <a:rPr lang="lv-LV" altLang="lv-LV" sz="1600" b="1" dirty="0">
                <a:solidFill>
                  <a:srgbClr val="50C8CC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</a:t>
            </a:r>
          </a:p>
          <a:p>
            <a:pPr algn="ctr">
              <a:lnSpc>
                <a:spcPct val="110000"/>
              </a:lnSpc>
              <a:spcBef>
                <a:spcPts val="338"/>
              </a:spcBef>
              <a:buClr>
                <a:srgbClr val="000000"/>
              </a:buClr>
              <a:buSzPct val="100000"/>
            </a:pPr>
            <a:endParaRPr lang="lv-LV" altLang="lv-LV" sz="1350" b="1" dirty="0">
              <a:solidFill>
                <a:srgbClr val="244583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7967A1-92A8-E9EE-3C0D-CC4E6FA0B7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6744" y="1565492"/>
            <a:ext cx="1595717" cy="20817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BAC238F-0C8E-4F0D-CDDF-D983A70284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062" y="1914367"/>
            <a:ext cx="2362399" cy="12735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478C3D-2E5F-3D5E-8061-A24689E68D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7427" y="1775094"/>
            <a:ext cx="2082611" cy="1662552"/>
          </a:xfrm>
          <a:prstGeom prst="rect">
            <a:avLst/>
          </a:prstGeom>
        </p:spPr>
      </p:pic>
      <p:pic>
        <p:nvPicPr>
          <p:cNvPr id="3074" name="Picture 2" descr="Sākumlapa | Rīgas valstspilsētas pašvaldība">
            <a:extLst>
              <a:ext uri="{FF2B5EF4-FFF2-40B4-BE49-F238E27FC236}">
                <a16:creationId xmlns:a16="http://schemas.microsoft.com/office/drawing/2014/main" id="{431EC4CA-686A-D973-C95A-C49CAA4B7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2017103"/>
            <a:ext cx="1777888" cy="130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nstitutional Members – ISOCARP">
            <a:extLst>
              <a:ext uri="{FF2B5EF4-FFF2-40B4-BE49-F238E27FC236}">
                <a16:creationId xmlns:a16="http://schemas.microsoft.com/office/drawing/2014/main" id="{5574D287-19BD-F8BC-1785-7E424A7FD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7297" y="4310127"/>
            <a:ext cx="3439966" cy="211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Eurocities logo">
            <a:extLst>
              <a:ext uri="{FF2B5EF4-FFF2-40B4-BE49-F238E27FC236}">
                <a16:creationId xmlns:a16="http://schemas.microsoft.com/office/drawing/2014/main" id="{D6AD4BE9-A304-ED02-5435-2411B8542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8724" y="4929738"/>
            <a:ext cx="2523566" cy="87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842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EDDFF-F879-4C3C-317D-C8F834294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>
            <a:extLst>
              <a:ext uri="{FF2B5EF4-FFF2-40B4-BE49-F238E27FC236}">
                <a16:creationId xmlns:a16="http://schemas.microsoft.com/office/drawing/2014/main" id="{EF9C06EC-1353-8719-E0DA-28B3CCA84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68" y="215901"/>
            <a:ext cx="10521388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defRPr/>
            </a:pPr>
            <a:r>
              <a:rPr lang="en-US" altLang="lv-LV" sz="3000" b="1" dirty="0">
                <a:solidFill>
                  <a:srgbClr val="1D4289"/>
                </a:solidFill>
                <a:latin typeface="Aptos" panose="020B00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Timeline – evolution of RMA governance "thinking"</a:t>
            </a:r>
            <a:endParaRPr lang="lv-LV" altLang="lv-LV" sz="3000" b="1" dirty="0">
              <a:solidFill>
                <a:srgbClr val="24458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ptos" panose="020B00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0533BB9-66B1-DC4F-FA94-0722219BDC71}"/>
              </a:ext>
            </a:extLst>
          </p:cNvPr>
          <p:cNvCxnSpPr>
            <a:cxnSpLocks/>
          </p:cNvCxnSpPr>
          <p:nvPr/>
        </p:nvCxnSpPr>
        <p:spPr>
          <a:xfrm>
            <a:off x="416689" y="3408870"/>
            <a:ext cx="10535852" cy="20130"/>
          </a:xfrm>
          <a:prstGeom prst="line">
            <a:avLst/>
          </a:prstGeom>
          <a:noFill/>
          <a:ln w="44450" cap="flat">
            <a:solidFill>
              <a:srgbClr val="1D4289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DE622A0-C06C-9318-811F-4F06FCEFAE12}"/>
              </a:ext>
            </a:extLst>
          </p:cNvPr>
          <p:cNvCxnSpPr/>
          <p:nvPr/>
        </p:nvCxnSpPr>
        <p:spPr>
          <a:xfrm flipV="1">
            <a:off x="914400" y="2754775"/>
            <a:ext cx="0" cy="674225"/>
          </a:xfrm>
          <a:prstGeom prst="line">
            <a:avLst/>
          </a:prstGeom>
          <a:noFill/>
          <a:ln w="22225" cap="flat">
            <a:solidFill>
              <a:srgbClr val="1D4289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Text Box 2">
            <a:extLst>
              <a:ext uri="{FF2B5EF4-FFF2-40B4-BE49-F238E27FC236}">
                <a16:creationId xmlns:a16="http://schemas.microsoft.com/office/drawing/2014/main" id="{0C8F504C-C682-7408-08BB-6C946E830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10" y="3429000"/>
            <a:ext cx="787072" cy="577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lv-LV" altLang="lv-LV" sz="1600" b="1" dirty="0">
                <a:solidFill>
                  <a:schemeClr val="accent6">
                    <a:lumMod val="7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</a:t>
            </a:r>
            <a:r>
              <a:rPr lang="lv-LV" altLang="lv-LV" sz="2100" b="1" dirty="0">
                <a:solidFill>
                  <a:srgbClr val="50C8CC"/>
                </a:solidFill>
                <a:latin typeface="Aptos" panose="020B00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2000</a:t>
            </a:r>
            <a:r>
              <a:rPr lang="lv-LV" altLang="lv-LV" sz="2500" b="1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lv-LV" altLang="lv-LV" sz="1600" b="1" dirty="0">
                <a:solidFill>
                  <a:schemeClr val="accent6">
                    <a:lumMod val="7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</a:t>
            </a:r>
          </a:p>
          <a:p>
            <a:pPr algn="ctr">
              <a:lnSpc>
                <a:spcPct val="110000"/>
              </a:lnSpc>
              <a:spcBef>
                <a:spcPts val="338"/>
              </a:spcBef>
              <a:buClr>
                <a:srgbClr val="000000"/>
              </a:buClr>
              <a:buSzPct val="100000"/>
            </a:pPr>
            <a:endParaRPr lang="lv-LV" altLang="lv-LV" sz="1350" b="1" dirty="0">
              <a:solidFill>
                <a:srgbClr val="244583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76821AD-48F0-1C56-2C54-681FE6C71BE7}"/>
              </a:ext>
            </a:extLst>
          </p:cNvPr>
          <p:cNvSpPr txBox="1">
            <a:spLocks/>
          </p:cNvSpPr>
          <p:nvPr/>
        </p:nvSpPr>
        <p:spPr>
          <a:xfrm>
            <a:off x="127799" y="1627982"/>
            <a:ext cx="1674487" cy="152428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  <a:defRPr/>
            </a:pPr>
            <a:r>
              <a:rPr lang="lv-LV" sz="2100" b="1" dirty="0">
                <a:solidFill>
                  <a:srgbClr val="50C8CC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The first Riga Region strategy</a:t>
            </a:r>
            <a:br>
              <a:rPr lang="lv-LV" sz="1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lv-LV" sz="800" dirty="0">
              <a:solidFill>
                <a:srgbClr val="2F549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12A97A3-441B-0C4D-41BD-F0E54D93AC02}"/>
              </a:ext>
            </a:extLst>
          </p:cNvPr>
          <p:cNvCxnSpPr/>
          <p:nvPr/>
        </p:nvCxnSpPr>
        <p:spPr>
          <a:xfrm flipV="1">
            <a:off x="2108521" y="3429000"/>
            <a:ext cx="0" cy="674225"/>
          </a:xfrm>
          <a:prstGeom prst="line">
            <a:avLst/>
          </a:prstGeom>
          <a:noFill/>
          <a:ln w="22225" cap="flat">
            <a:solidFill>
              <a:srgbClr val="1D4289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 Box 2">
            <a:extLst>
              <a:ext uri="{FF2B5EF4-FFF2-40B4-BE49-F238E27FC236}">
                <a16:creationId xmlns:a16="http://schemas.microsoft.com/office/drawing/2014/main" id="{7B83EBE8-3FE4-A83A-C8F7-21BA233AD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3568" y="2851280"/>
            <a:ext cx="787072" cy="577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lv-LV" altLang="lv-LV" sz="1600" b="1" dirty="0">
                <a:solidFill>
                  <a:schemeClr val="accent6">
                    <a:lumMod val="7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</a:t>
            </a:r>
            <a:r>
              <a:rPr lang="lv-LV" altLang="lv-LV" sz="2100" b="1" dirty="0">
                <a:solidFill>
                  <a:srgbClr val="50C8CC"/>
                </a:solidFill>
                <a:latin typeface="Aptos" panose="020B00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2010</a:t>
            </a:r>
            <a:r>
              <a:rPr lang="lv-LV" altLang="lv-LV" sz="2500" b="1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lv-LV" altLang="lv-LV" sz="1600" b="1" dirty="0">
                <a:solidFill>
                  <a:schemeClr val="accent6">
                    <a:lumMod val="7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</a:t>
            </a:r>
          </a:p>
          <a:p>
            <a:pPr algn="ctr">
              <a:lnSpc>
                <a:spcPct val="110000"/>
              </a:lnSpc>
              <a:spcBef>
                <a:spcPts val="338"/>
              </a:spcBef>
              <a:buClr>
                <a:srgbClr val="000000"/>
              </a:buClr>
              <a:buSzPct val="100000"/>
            </a:pPr>
            <a:endParaRPr lang="lv-LV" altLang="lv-LV" sz="1350" b="1" dirty="0">
              <a:solidFill>
                <a:srgbClr val="244583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B800938-F497-2803-3995-9C6193762B38}"/>
              </a:ext>
            </a:extLst>
          </p:cNvPr>
          <p:cNvSpPr txBox="1">
            <a:spLocks/>
          </p:cNvSpPr>
          <p:nvPr/>
        </p:nvSpPr>
        <p:spPr>
          <a:xfrm>
            <a:off x="1102486" y="4154899"/>
            <a:ext cx="2012068" cy="152428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100" b="1" dirty="0">
                <a:solidFill>
                  <a:srgbClr val="50C8CC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Riga metropolitan area in the </a:t>
            </a:r>
            <a:r>
              <a:rPr lang="lv-LV" sz="2100" b="1" dirty="0">
                <a:solidFill>
                  <a:srgbClr val="50C8CC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state</a:t>
            </a:r>
            <a:r>
              <a:rPr lang="en-US" sz="2100" b="1" dirty="0">
                <a:solidFill>
                  <a:srgbClr val="50C8CC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strategy</a:t>
            </a:r>
            <a:br>
              <a:rPr lang="lv-LV" sz="1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lv-LV" sz="800" dirty="0">
              <a:solidFill>
                <a:srgbClr val="2F549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C9F4676-C656-8EC5-F57B-874A40264A43}"/>
              </a:ext>
            </a:extLst>
          </p:cNvPr>
          <p:cNvCxnSpPr/>
          <p:nvPr/>
        </p:nvCxnSpPr>
        <p:spPr>
          <a:xfrm flipV="1">
            <a:off x="3289139" y="2758151"/>
            <a:ext cx="0" cy="674225"/>
          </a:xfrm>
          <a:prstGeom prst="line">
            <a:avLst/>
          </a:prstGeom>
          <a:noFill/>
          <a:ln w="22225" cap="flat">
            <a:solidFill>
              <a:srgbClr val="1D4289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AC817ED-84F7-BC1D-0ACA-58C49F5379A2}"/>
              </a:ext>
            </a:extLst>
          </p:cNvPr>
          <p:cNvCxnSpPr/>
          <p:nvPr/>
        </p:nvCxnSpPr>
        <p:spPr>
          <a:xfrm flipV="1">
            <a:off x="4631803" y="3428999"/>
            <a:ext cx="0" cy="674225"/>
          </a:xfrm>
          <a:prstGeom prst="line">
            <a:avLst/>
          </a:prstGeom>
          <a:noFill/>
          <a:ln w="22225" cap="flat">
            <a:solidFill>
              <a:srgbClr val="1D4289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4B18E01-EB57-B424-82FA-992B7AC26102}"/>
              </a:ext>
            </a:extLst>
          </p:cNvPr>
          <p:cNvCxnSpPr/>
          <p:nvPr/>
        </p:nvCxnSpPr>
        <p:spPr>
          <a:xfrm flipV="1">
            <a:off x="5976395" y="2754774"/>
            <a:ext cx="0" cy="674225"/>
          </a:xfrm>
          <a:prstGeom prst="line">
            <a:avLst/>
          </a:prstGeom>
          <a:noFill/>
          <a:ln w="22225" cap="flat">
            <a:solidFill>
              <a:srgbClr val="1D4289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EF6FC93-165E-F91F-D3AC-06134ED1992A}"/>
              </a:ext>
            </a:extLst>
          </p:cNvPr>
          <p:cNvCxnSpPr/>
          <p:nvPr/>
        </p:nvCxnSpPr>
        <p:spPr>
          <a:xfrm flipV="1">
            <a:off x="7481104" y="3435267"/>
            <a:ext cx="0" cy="674225"/>
          </a:xfrm>
          <a:prstGeom prst="line">
            <a:avLst/>
          </a:prstGeom>
          <a:noFill/>
          <a:ln w="22225" cap="flat">
            <a:solidFill>
              <a:srgbClr val="1D4289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A82099-5E04-E9B5-048E-BD604591CA0E}"/>
              </a:ext>
            </a:extLst>
          </p:cNvPr>
          <p:cNvCxnSpPr/>
          <p:nvPr/>
        </p:nvCxnSpPr>
        <p:spPr>
          <a:xfrm flipV="1">
            <a:off x="9010891" y="2754773"/>
            <a:ext cx="0" cy="674225"/>
          </a:xfrm>
          <a:prstGeom prst="line">
            <a:avLst/>
          </a:prstGeom>
          <a:noFill/>
          <a:ln w="22225" cap="flat">
            <a:solidFill>
              <a:srgbClr val="1D4289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4C19CFB-B262-1569-4B4F-3CFE0DC580A1}"/>
              </a:ext>
            </a:extLst>
          </p:cNvPr>
          <p:cNvCxnSpPr/>
          <p:nvPr/>
        </p:nvCxnSpPr>
        <p:spPr>
          <a:xfrm flipV="1">
            <a:off x="10480876" y="3428999"/>
            <a:ext cx="0" cy="674225"/>
          </a:xfrm>
          <a:prstGeom prst="line">
            <a:avLst/>
          </a:prstGeom>
          <a:noFill/>
          <a:ln w="22225" cap="flat">
            <a:solidFill>
              <a:srgbClr val="1D4289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Text Box 2">
            <a:extLst>
              <a:ext uri="{FF2B5EF4-FFF2-40B4-BE49-F238E27FC236}">
                <a16:creationId xmlns:a16="http://schemas.microsoft.com/office/drawing/2014/main" id="{98B45900-02E4-E20E-C839-F98B35541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624" y="3432376"/>
            <a:ext cx="787072" cy="577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lv-LV" altLang="lv-LV" sz="1600" b="1" dirty="0">
                <a:solidFill>
                  <a:schemeClr val="accent6">
                    <a:lumMod val="7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</a:t>
            </a:r>
            <a:r>
              <a:rPr lang="lv-LV" altLang="lv-LV" sz="2100" b="1" dirty="0">
                <a:solidFill>
                  <a:srgbClr val="50C8CC"/>
                </a:solidFill>
                <a:latin typeface="Aptos" panose="020B00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2015</a:t>
            </a:r>
            <a:r>
              <a:rPr lang="lv-LV" altLang="lv-LV" sz="2500" b="1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lv-LV" altLang="lv-LV" sz="1600" b="1" dirty="0">
                <a:solidFill>
                  <a:schemeClr val="accent6">
                    <a:lumMod val="7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</a:t>
            </a:r>
          </a:p>
          <a:p>
            <a:pPr algn="ctr">
              <a:lnSpc>
                <a:spcPct val="110000"/>
              </a:lnSpc>
              <a:spcBef>
                <a:spcPts val="338"/>
              </a:spcBef>
              <a:buClr>
                <a:srgbClr val="000000"/>
              </a:buClr>
              <a:buSzPct val="100000"/>
            </a:pPr>
            <a:endParaRPr lang="lv-LV" altLang="lv-LV" sz="1350" b="1" dirty="0">
              <a:solidFill>
                <a:srgbClr val="244583"/>
              </a:solidFill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AA8B6B2-0D79-E46A-9529-6968C3679996}"/>
              </a:ext>
            </a:extLst>
          </p:cNvPr>
          <p:cNvSpPr txBox="1">
            <a:spLocks/>
          </p:cNvSpPr>
          <p:nvPr/>
        </p:nvSpPr>
        <p:spPr>
          <a:xfrm>
            <a:off x="2216560" y="1333643"/>
            <a:ext cx="2267673" cy="152428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lv-LV" sz="2100" b="1" dirty="0">
                <a:solidFill>
                  <a:srgbClr val="50C8CC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Riga metropolitan area in the regional strategy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C73B587C-A353-3772-2CDE-62F64941B5DC}"/>
              </a:ext>
            </a:extLst>
          </p:cNvPr>
          <p:cNvSpPr txBox="1">
            <a:spLocks/>
          </p:cNvSpPr>
          <p:nvPr/>
        </p:nvSpPr>
        <p:spPr>
          <a:xfrm>
            <a:off x="3439611" y="4170776"/>
            <a:ext cx="2384383" cy="18851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100" b="1" dirty="0">
                <a:solidFill>
                  <a:srgbClr val="50C8CC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Action plan for the development</a:t>
            </a:r>
            <a:br>
              <a:rPr lang="lv-LV" sz="2100" b="1" dirty="0">
                <a:solidFill>
                  <a:srgbClr val="50C8CC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en-US" sz="2100" b="1" dirty="0">
                <a:solidFill>
                  <a:srgbClr val="50C8CC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of the Riga metropolitan area</a:t>
            </a:r>
            <a:endParaRPr lang="lv-LV" sz="2100" dirty="0">
              <a:solidFill>
                <a:srgbClr val="2F549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12CA537E-F5FD-3CE0-430E-43773F0E4CB0}"/>
              </a:ext>
            </a:extLst>
          </p:cNvPr>
          <p:cNvSpPr txBox="1">
            <a:spLocks/>
          </p:cNvSpPr>
          <p:nvPr/>
        </p:nvSpPr>
        <p:spPr>
          <a:xfrm>
            <a:off x="4726829" y="1627981"/>
            <a:ext cx="2545437" cy="152428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lv-LV" sz="2100" b="1" dirty="0">
                <a:solidFill>
                  <a:srgbClr val="50C8CC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Association of local governments</a:t>
            </a:r>
            <a:br>
              <a:rPr lang="lv-LV" sz="2100" b="1" dirty="0">
                <a:solidFill>
                  <a:srgbClr val="50C8CC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lv-LV" altLang="lv-LV" sz="2100" b="1" dirty="0">
                <a:solidFill>
                  <a:srgbClr val="50C8CC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“Rīgas Metropole” </a:t>
            </a:r>
            <a:endParaRPr lang="lv-LV" sz="2100" b="1" dirty="0">
              <a:solidFill>
                <a:srgbClr val="50C8CC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965D4493-7255-EE44-CDCE-0751CE5C83B6}"/>
              </a:ext>
            </a:extLst>
          </p:cNvPr>
          <p:cNvSpPr txBox="1">
            <a:spLocks/>
          </p:cNvSpPr>
          <p:nvPr/>
        </p:nvSpPr>
        <p:spPr>
          <a:xfrm>
            <a:off x="6475070" y="4170776"/>
            <a:ext cx="2012068" cy="152428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  <a:defRPr/>
            </a:pPr>
            <a:r>
              <a:rPr lang="en-US" sz="2100" b="1" dirty="0">
                <a:solidFill>
                  <a:srgbClr val="50C8CC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Action planned by the Cabinet of Ministers</a:t>
            </a:r>
            <a:endParaRPr lang="lv-LV" sz="2100" dirty="0">
              <a:solidFill>
                <a:srgbClr val="2F549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EDAE9DCF-5A49-61DB-271F-0B70E8FDB6C4}"/>
              </a:ext>
            </a:extLst>
          </p:cNvPr>
          <p:cNvSpPr txBox="1">
            <a:spLocks/>
          </p:cNvSpPr>
          <p:nvPr/>
        </p:nvSpPr>
        <p:spPr>
          <a:xfrm>
            <a:off x="7994243" y="1659068"/>
            <a:ext cx="2012068" cy="152428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  <a:defRPr/>
            </a:pPr>
            <a:r>
              <a:rPr lang="lv-LV" sz="2100" b="1" dirty="0">
                <a:solidFill>
                  <a:srgbClr val="50C8CC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Riga Metropolitan Area Forum</a:t>
            </a:r>
            <a:endParaRPr lang="lv-LV" sz="2100" dirty="0">
              <a:solidFill>
                <a:srgbClr val="2F549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B7AC85-7C24-7A2B-3774-1D8EE149374C}"/>
              </a:ext>
            </a:extLst>
          </p:cNvPr>
          <p:cNvSpPr txBox="1">
            <a:spLocks/>
          </p:cNvSpPr>
          <p:nvPr/>
        </p:nvSpPr>
        <p:spPr>
          <a:xfrm>
            <a:off x="9072617" y="4165401"/>
            <a:ext cx="2409464" cy="1799114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lv-LV" sz="4400" b="1" dirty="0">
                <a:solidFill>
                  <a:srgbClr val="50C8CC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W</a:t>
            </a:r>
            <a:r>
              <a:rPr lang="en-US" sz="4400" b="1" dirty="0">
                <a:solidFill>
                  <a:srgbClr val="50C8CC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orking group on </a:t>
            </a:r>
            <a:br>
              <a:rPr lang="lv-LV" sz="4400" b="1" dirty="0">
                <a:solidFill>
                  <a:srgbClr val="50C8CC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solidFill>
                  <a:srgbClr val="50C8CC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Riga metropolitan development issues</a:t>
            </a:r>
            <a:br>
              <a:rPr lang="lv-LV" sz="2000" b="1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endParaRPr lang="lv-LV" altLang="lv-LV" sz="1400" dirty="0">
              <a:solidFill>
                <a:srgbClr val="1D4289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Box 2">
            <a:extLst>
              <a:ext uri="{FF2B5EF4-FFF2-40B4-BE49-F238E27FC236}">
                <a16:creationId xmlns:a16="http://schemas.microsoft.com/office/drawing/2014/main" id="{FBC41352-219E-AB86-8293-130513759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7235" y="2871941"/>
            <a:ext cx="787072" cy="577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lv-LV" altLang="lv-LV" sz="1600" b="1" dirty="0">
                <a:solidFill>
                  <a:schemeClr val="accent6">
                    <a:lumMod val="7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</a:t>
            </a:r>
            <a:r>
              <a:rPr lang="lv-LV" altLang="lv-LV" sz="2100" b="1" dirty="0">
                <a:solidFill>
                  <a:srgbClr val="50C8CC"/>
                </a:solidFill>
                <a:latin typeface="Aptos" panose="020B00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2020</a:t>
            </a:r>
            <a:r>
              <a:rPr lang="lv-LV" altLang="lv-LV" sz="2500" b="1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lv-LV" altLang="lv-LV" sz="1600" b="1" dirty="0">
                <a:solidFill>
                  <a:schemeClr val="accent6">
                    <a:lumMod val="7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</a:t>
            </a:r>
          </a:p>
          <a:p>
            <a:pPr algn="ctr">
              <a:lnSpc>
                <a:spcPct val="110000"/>
              </a:lnSpc>
              <a:spcBef>
                <a:spcPts val="338"/>
              </a:spcBef>
              <a:buClr>
                <a:srgbClr val="000000"/>
              </a:buClr>
              <a:buSzPct val="100000"/>
            </a:pPr>
            <a:endParaRPr lang="lv-LV" altLang="lv-LV" sz="1350" b="1" dirty="0">
              <a:solidFill>
                <a:srgbClr val="244583"/>
              </a:solidFill>
            </a:endParaRPr>
          </a:p>
        </p:txBody>
      </p:sp>
      <p:sp>
        <p:nvSpPr>
          <p:cNvPr id="33" name="Text Box 2">
            <a:extLst>
              <a:ext uri="{FF2B5EF4-FFF2-40B4-BE49-F238E27FC236}">
                <a16:creationId xmlns:a16="http://schemas.microsoft.com/office/drawing/2014/main" id="{27F7CD11-B14C-1C61-93E5-B97668E77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597" y="3408871"/>
            <a:ext cx="787072" cy="577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lv-LV" altLang="lv-LV" sz="1600" b="1" dirty="0">
                <a:solidFill>
                  <a:schemeClr val="accent6">
                    <a:lumMod val="7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</a:t>
            </a:r>
            <a:r>
              <a:rPr lang="lv-LV" altLang="lv-LV" sz="2100" b="1" dirty="0">
                <a:solidFill>
                  <a:srgbClr val="50C8CC"/>
                </a:solidFill>
                <a:latin typeface="Aptos" panose="020B00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2021</a:t>
            </a:r>
            <a:r>
              <a:rPr lang="lv-LV" altLang="lv-LV" sz="2500" b="1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lv-LV" altLang="lv-LV" sz="1600" b="1" dirty="0">
                <a:solidFill>
                  <a:schemeClr val="accent6">
                    <a:lumMod val="7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</a:t>
            </a:r>
          </a:p>
          <a:p>
            <a:pPr algn="ctr">
              <a:lnSpc>
                <a:spcPct val="110000"/>
              </a:lnSpc>
              <a:spcBef>
                <a:spcPts val="338"/>
              </a:spcBef>
              <a:buClr>
                <a:srgbClr val="000000"/>
              </a:buClr>
              <a:buSzPct val="100000"/>
            </a:pPr>
            <a:endParaRPr lang="lv-LV" altLang="lv-LV" sz="1350" b="1" dirty="0">
              <a:solidFill>
                <a:srgbClr val="244583"/>
              </a:solidFill>
            </a:endParaRPr>
          </a:p>
        </p:txBody>
      </p:sp>
      <p:sp>
        <p:nvSpPr>
          <p:cNvPr id="34" name="Text Box 2">
            <a:extLst>
              <a:ext uri="{FF2B5EF4-FFF2-40B4-BE49-F238E27FC236}">
                <a16:creationId xmlns:a16="http://schemas.microsoft.com/office/drawing/2014/main" id="{CCEECAA0-6C9B-E495-B15B-1F5978865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646" y="2871941"/>
            <a:ext cx="787072" cy="577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lv-LV" altLang="lv-LV" sz="1600" b="1" dirty="0">
                <a:solidFill>
                  <a:schemeClr val="accent6">
                    <a:lumMod val="7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</a:t>
            </a:r>
            <a:r>
              <a:rPr lang="lv-LV" altLang="lv-LV" sz="2100" b="1" dirty="0">
                <a:solidFill>
                  <a:srgbClr val="50C8CC"/>
                </a:solidFill>
                <a:latin typeface="Aptos" panose="020B00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2023</a:t>
            </a:r>
            <a:r>
              <a:rPr lang="lv-LV" altLang="lv-LV" sz="2500" b="1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lv-LV" altLang="lv-LV" sz="1600" b="1" dirty="0">
                <a:solidFill>
                  <a:schemeClr val="accent6">
                    <a:lumMod val="7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</a:t>
            </a:r>
          </a:p>
          <a:p>
            <a:pPr algn="ctr">
              <a:lnSpc>
                <a:spcPct val="110000"/>
              </a:lnSpc>
              <a:spcBef>
                <a:spcPts val="338"/>
              </a:spcBef>
              <a:buClr>
                <a:srgbClr val="000000"/>
              </a:buClr>
              <a:buSzPct val="100000"/>
            </a:pPr>
            <a:endParaRPr lang="lv-LV" altLang="lv-LV" sz="1350" b="1" dirty="0">
              <a:solidFill>
                <a:srgbClr val="244583"/>
              </a:solidFill>
            </a:endParaRPr>
          </a:p>
        </p:txBody>
      </p:sp>
      <p:sp>
        <p:nvSpPr>
          <p:cNvPr id="35" name="Text Box 2">
            <a:extLst>
              <a:ext uri="{FF2B5EF4-FFF2-40B4-BE49-F238E27FC236}">
                <a16:creationId xmlns:a16="http://schemas.microsoft.com/office/drawing/2014/main" id="{598369B5-4ADA-A859-9019-C9D01ACA5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9081" y="3408870"/>
            <a:ext cx="787072" cy="577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lv-LV" altLang="lv-LV" sz="1600" b="1" dirty="0">
                <a:solidFill>
                  <a:schemeClr val="accent6">
                    <a:lumMod val="7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</a:t>
            </a:r>
            <a:r>
              <a:rPr lang="lv-LV" altLang="lv-LV" sz="2100" b="1" dirty="0">
                <a:solidFill>
                  <a:srgbClr val="50C8CC"/>
                </a:solidFill>
                <a:latin typeface="Aptos" panose="020B00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2023</a:t>
            </a:r>
            <a:r>
              <a:rPr lang="lv-LV" altLang="lv-LV" sz="2500" b="1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lv-LV" altLang="lv-LV" sz="1600" b="1" dirty="0">
                <a:solidFill>
                  <a:schemeClr val="accent6">
                    <a:lumMod val="7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</a:t>
            </a:r>
          </a:p>
          <a:p>
            <a:pPr algn="ctr">
              <a:lnSpc>
                <a:spcPct val="110000"/>
              </a:lnSpc>
              <a:spcBef>
                <a:spcPts val="338"/>
              </a:spcBef>
              <a:buClr>
                <a:srgbClr val="000000"/>
              </a:buClr>
              <a:buSzPct val="100000"/>
            </a:pPr>
            <a:endParaRPr lang="lv-LV" altLang="lv-LV" sz="1350" b="1" dirty="0">
              <a:solidFill>
                <a:srgbClr val="244583"/>
              </a:solidFill>
            </a:endParaRPr>
          </a:p>
        </p:txBody>
      </p:sp>
      <p:sp>
        <p:nvSpPr>
          <p:cNvPr id="36" name="Text Box 2">
            <a:extLst>
              <a:ext uri="{FF2B5EF4-FFF2-40B4-BE49-F238E27FC236}">
                <a16:creationId xmlns:a16="http://schemas.microsoft.com/office/drawing/2014/main" id="{A4E3F382-8426-2109-03F9-78EA3DF37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7015" y="2494886"/>
            <a:ext cx="965526" cy="844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21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8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lv-LV" altLang="lv-LV" sz="1600" b="1" dirty="0">
                <a:solidFill>
                  <a:schemeClr val="accent6">
                    <a:lumMod val="7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</a:t>
            </a:r>
            <a:r>
              <a:rPr lang="lv-LV" altLang="lv-LV" sz="2100" b="1" dirty="0">
                <a:solidFill>
                  <a:srgbClr val="50C8CC"/>
                </a:solidFill>
                <a:latin typeface="Aptos" panose="020B00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2023</a:t>
            </a:r>
            <a:br>
              <a:rPr lang="lv-LV" altLang="lv-LV" sz="2100" b="1" dirty="0">
                <a:solidFill>
                  <a:srgbClr val="50C8CC"/>
                </a:solidFill>
                <a:latin typeface="Aptos" panose="020B00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lv-LV" altLang="lv-LV" sz="2100" b="1" dirty="0">
                <a:solidFill>
                  <a:srgbClr val="50C8CC"/>
                </a:solidFill>
                <a:latin typeface="Aptos" panose="020B00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br>
              <a:rPr lang="lv-LV" altLang="lv-LV" sz="2100" b="1" dirty="0">
                <a:solidFill>
                  <a:srgbClr val="50C8CC"/>
                </a:solidFill>
                <a:latin typeface="Aptos" panose="020B00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lv-LV" altLang="lv-LV" sz="2100" b="1" dirty="0">
                <a:solidFill>
                  <a:srgbClr val="50C8CC"/>
                </a:solidFill>
                <a:latin typeface="Aptos" panose="020B00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2025</a:t>
            </a:r>
            <a:r>
              <a:rPr lang="lv-LV" altLang="lv-LV" sz="2500" b="1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lv-LV" altLang="lv-LV" sz="1600" b="1" dirty="0">
                <a:solidFill>
                  <a:schemeClr val="accent6">
                    <a:lumMod val="7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</a:t>
            </a:r>
          </a:p>
          <a:p>
            <a:pPr algn="ctr">
              <a:lnSpc>
                <a:spcPct val="110000"/>
              </a:lnSpc>
              <a:spcBef>
                <a:spcPts val="338"/>
              </a:spcBef>
              <a:buClr>
                <a:srgbClr val="000000"/>
              </a:buClr>
              <a:buSzPct val="100000"/>
            </a:pPr>
            <a:endParaRPr lang="lv-LV" altLang="lv-LV" sz="1350" b="1" dirty="0">
              <a:solidFill>
                <a:srgbClr val="2445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7689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  <p:bldP spid="18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761D3-7559-1B67-F6CE-6A9C7F4A3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>
            <a:extLst>
              <a:ext uri="{FF2B5EF4-FFF2-40B4-BE49-F238E27FC236}">
                <a16:creationId xmlns:a16="http://schemas.microsoft.com/office/drawing/2014/main" id="{7A5E7699-6414-8E36-0D29-6B143603C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68" y="215901"/>
            <a:ext cx="10521388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defRPr/>
            </a:pPr>
            <a:r>
              <a:rPr lang="lv-LV" altLang="lv-LV" sz="3000" b="1" dirty="0">
                <a:solidFill>
                  <a:srgbClr val="1D4289"/>
                </a:solidFill>
                <a:latin typeface="Aptos" panose="020B00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U</a:t>
            </a:r>
            <a:r>
              <a:rPr lang="en-US" altLang="lv-LV" sz="3000" b="1" dirty="0" err="1">
                <a:solidFill>
                  <a:srgbClr val="1D4289"/>
                </a:solidFill>
                <a:latin typeface="Aptos" panose="020B00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nderstanding</a:t>
            </a:r>
            <a:r>
              <a:rPr lang="en-US" altLang="lv-LV" sz="3000" b="1" dirty="0">
                <a:solidFill>
                  <a:srgbClr val="1D4289"/>
                </a:solidFill>
                <a:latin typeface="Aptos" panose="020B00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of the territorial scale of RMA</a:t>
            </a:r>
            <a:endParaRPr lang="lv-LV" altLang="lv-LV" sz="3000" b="1" dirty="0">
              <a:solidFill>
                <a:srgbClr val="24458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ptos" panose="020B00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B79668-DD1A-F149-AC10-D8EB7553F2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16" y="956694"/>
            <a:ext cx="4201459" cy="5040533"/>
          </a:xfrm>
          <a:prstGeom prst="rect">
            <a:avLst/>
          </a:prstGeom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263C7387-83BD-7421-8C8E-75B482319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809" y="6018592"/>
            <a:ext cx="2763520" cy="286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lv-LV" altLang="lv-LV" sz="1400" dirty="0">
                <a:solidFill>
                  <a:srgbClr val="575F6D"/>
                </a:solidFill>
                <a:latin typeface="Aptos" panose="020B0004020202020204" pitchFamily="34" charset="0"/>
              </a:rPr>
              <a:t>„RMA Development Action Plan”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02E26B7-1FB6-8FBF-0EA1-1F1ECF6360CE}"/>
              </a:ext>
            </a:extLst>
          </p:cNvPr>
          <p:cNvSpPr txBox="1">
            <a:spLocks/>
          </p:cNvSpPr>
          <p:nvPr/>
        </p:nvSpPr>
        <p:spPr>
          <a:xfrm>
            <a:off x="5116010" y="811309"/>
            <a:ext cx="6204274" cy="22444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800"/>
              </a:spcBef>
              <a:buNone/>
              <a:defRPr/>
            </a:pPr>
            <a:r>
              <a:rPr lang="lv-LV" sz="2200" b="1" dirty="0">
                <a:solidFill>
                  <a:srgbClr val="50C8CC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Metropolitan spaces</a:t>
            </a:r>
            <a:br>
              <a:rPr lang="lv-LV" sz="1800" b="1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endParaRPr lang="lv-LV" sz="800" dirty="0">
              <a:solidFill>
                <a:srgbClr val="2F5496"/>
              </a:solidFill>
              <a:latin typeface="Aptos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None/>
              <a:defRPr/>
            </a:pPr>
            <a:r>
              <a:rPr lang="lv-LV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Definition of metropolitan spaces in </a:t>
            </a:r>
            <a:r>
              <a:rPr lang="lv-LV" altLang="lv-LV" sz="1700" dirty="0">
                <a:solidFill>
                  <a:srgbClr val="575F6D"/>
                </a:solidFill>
                <a:latin typeface="Aptos" panose="020B0004020202020204" pitchFamily="34" charset="0"/>
              </a:rPr>
              <a:t>„</a:t>
            </a:r>
            <a:r>
              <a:rPr lang="en-US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Action plan for the development</a:t>
            </a:r>
            <a:r>
              <a:rPr lang="lv-LV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of the Riga metropolitan area</a:t>
            </a:r>
            <a:r>
              <a:rPr lang="lv-LV" altLang="lv-LV" sz="1700" dirty="0">
                <a:solidFill>
                  <a:srgbClr val="575F6D"/>
                </a:solidFill>
                <a:latin typeface="Aptos" panose="020B0004020202020204" pitchFamily="34" charset="0"/>
              </a:rPr>
              <a:t>”</a:t>
            </a:r>
            <a:r>
              <a:rPr lang="lv-LV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(approved </a:t>
            </a:r>
            <a:r>
              <a:rPr lang="lv-LV" sz="1700" b="1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2020</a:t>
            </a:r>
            <a:r>
              <a:rPr lang="lv-LV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None/>
              <a:defRPr/>
            </a:pPr>
            <a:endParaRPr lang="lv-LV" sz="1200" b="1" dirty="0">
              <a:solidFill>
                <a:srgbClr val="1D4289"/>
              </a:solidFill>
              <a:latin typeface="Aptos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None/>
              <a:defRPr/>
            </a:pPr>
            <a:r>
              <a:rPr lang="lv-LV" sz="1700" dirty="0">
                <a:solidFill>
                  <a:srgbClr val="1D4289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Focus on </a:t>
            </a:r>
            <a:r>
              <a:rPr lang="lv-LV" sz="1700" b="1" dirty="0">
                <a:solidFill>
                  <a:srgbClr val="1D4289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inner space or </a:t>
            </a:r>
            <a:r>
              <a:rPr lang="lv-LV" altLang="lv-LV" sz="1700" dirty="0">
                <a:solidFill>
                  <a:srgbClr val="575F6D"/>
                </a:solidFill>
                <a:latin typeface="Aptos" panose="020B0004020202020204" pitchFamily="34" charset="0"/>
              </a:rPr>
              <a:t>„</a:t>
            </a:r>
            <a:r>
              <a:rPr lang="lv-LV" sz="1700" b="1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core</a:t>
            </a:r>
            <a:r>
              <a:rPr lang="lv-LV" altLang="lv-LV" sz="1700" dirty="0">
                <a:solidFill>
                  <a:srgbClr val="575F6D"/>
                </a:solidFill>
                <a:latin typeface="Aptos" panose="020B0004020202020204" pitchFamily="34" charset="0"/>
              </a:rPr>
              <a:t>”</a:t>
            </a:r>
            <a:r>
              <a:rPr lang="lv-LV" sz="1700" b="1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metropolitan area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None/>
              <a:defRPr/>
            </a:pPr>
            <a:endParaRPr lang="lv-LV" sz="1200" b="1" dirty="0">
              <a:solidFill>
                <a:srgbClr val="1D4289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None/>
              <a:defRPr/>
            </a:pPr>
            <a:r>
              <a:rPr lang="lv-LV" sz="1700" dirty="0">
                <a:solidFill>
                  <a:srgbClr val="1D428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Administrative borders vs. functional space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None/>
              <a:defRPr/>
            </a:pPr>
            <a:endParaRPr lang="lv-LV" sz="1800" b="1" dirty="0">
              <a:solidFill>
                <a:srgbClr val="1D4289"/>
              </a:solidFill>
              <a:latin typeface="Aptos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None/>
              <a:defRPr/>
            </a:pPr>
            <a:endParaRPr lang="lv-LV" sz="1800" dirty="0">
              <a:solidFill>
                <a:srgbClr val="1D4289"/>
              </a:solidFill>
              <a:latin typeface="Aptos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None/>
              <a:defRPr/>
            </a:pPr>
            <a:endParaRPr lang="lv-LV" sz="1700" b="1" dirty="0">
              <a:solidFill>
                <a:srgbClr val="1D4289"/>
              </a:solidFill>
              <a:latin typeface="Aptos" panose="020B00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3E5242-C445-39F9-DB61-111100ED90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010" y="2826043"/>
            <a:ext cx="5427706" cy="31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169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dizains">
  <a:themeElements>
    <a:clrScheme name="Office dizain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0000FF"/>
      </a:hlink>
      <a:folHlink>
        <a:srgbClr val="FF00FF"/>
      </a:folHlink>
    </a:clrScheme>
    <a:fontScheme name="Office dizains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dizain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dizains">
  <a:themeElements>
    <a:clrScheme name="Office dizain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0000FF"/>
      </a:hlink>
      <a:folHlink>
        <a:srgbClr val="FF00FF"/>
      </a:folHlink>
    </a:clrScheme>
    <a:fontScheme name="Office dizains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dizain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dizains">
  <a:themeElements>
    <a:clrScheme name="Office dizain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0000FF"/>
      </a:hlink>
      <a:folHlink>
        <a:srgbClr val="FF00FF"/>
      </a:folHlink>
    </a:clrScheme>
    <a:fontScheme name="Office dizains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dizain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4dbdb0-0d7a-48fa-b918-810b6d5afc12">
      <Terms xmlns="http://schemas.microsoft.com/office/infopath/2007/PartnerControls"/>
    </lcf76f155ced4ddcb4097134ff3c332f>
    <TaxCatchAll xmlns="40a08685-cc23-4db5-9c50-e716a2d6a7d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A56A9BB659A844A1AB85BDC07DD464" ma:contentTypeVersion="12" ma:contentTypeDescription="Create a new document." ma:contentTypeScope="" ma:versionID="fa721a9032b88421e1a747d20560d9b8">
  <xsd:schema xmlns:xsd="http://www.w3.org/2001/XMLSchema" xmlns:xs="http://www.w3.org/2001/XMLSchema" xmlns:p="http://schemas.microsoft.com/office/2006/metadata/properties" xmlns:ns2="a94dbdb0-0d7a-48fa-b918-810b6d5afc12" xmlns:ns3="40a08685-cc23-4db5-9c50-e716a2d6a7dc" targetNamespace="http://schemas.microsoft.com/office/2006/metadata/properties" ma:root="true" ma:fieldsID="02ab598710e1141f5eec9f34ad3a14d1" ns2:_="" ns3:_="">
    <xsd:import namespace="a94dbdb0-0d7a-48fa-b918-810b6d5afc12"/>
    <xsd:import namespace="40a08685-cc23-4db5-9c50-e716a2d6a7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4dbdb0-0d7a-48fa-b918-810b6d5afc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bc0b185-4452-496b-8675-b05c282237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a08685-cc23-4db5-9c50-e716a2d6a7dc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8c21ff6f-3bc2-4cd0-b200-9798d1d38a47}" ma:internalName="TaxCatchAll" ma:showField="CatchAllData" ma:web="40a08685-cc23-4db5-9c50-e716a2d6a7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5CB142-508F-4661-84F0-33DF31CBBA04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dd51c1e1-b1d7-4db2-ab98-996284ee1d0c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b8b769d9-0875-4bf4-9bfa-c0755bd295e0"/>
    <ds:schemaRef ds:uri="http://purl.org/dc/dcmitype/"/>
    <ds:schemaRef ds:uri="a94dbdb0-0d7a-48fa-b918-810b6d5afc12"/>
    <ds:schemaRef ds:uri="40a08685-cc23-4db5-9c50-e716a2d6a7dc"/>
  </ds:schemaRefs>
</ds:datastoreItem>
</file>

<file path=customXml/itemProps2.xml><?xml version="1.0" encoding="utf-8"?>
<ds:datastoreItem xmlns:ds="http://schemas.openxmlformats.org/officeDocument/2006/customXml" ds:itemID="{38DFCA95-1A61-45E6-ABEC-A6BB4E2A5D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4dbdb0-0d7a-48fa-b918-810b6d5afc12"/>
    <ds:schemaRef ds:uri="40a08685-cc23-4db5-9c50-e716a2d6a7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51710B-7076-40C8-B0D9-60D0188F74B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1193</Words>
  <Application>Microsoft Office PowerPoint</Application>
  <PresentationFormat>Widescreen</PresentationFormat>
  <Paragraphs>155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Aptos</vt:lpstr>
      <vt:lpstr>Arial</vt:lpstr>
      <vt:lpstr>Arial Unicode MS</vt:lpstr>
      <vt:lpstr>Calibri</vt:lpstr>
      <vt:lpstr>Times New Roman</vt:lpstr>
      <vt:lpstr>Office dizains</vt:lpstr>
      <vt:lpstr>1_Office dizains</vt:lpstr>
      <vt:lpstr>PowerPoint Presentation</vt:lpstr>
      <vt:lpstr>More than 2 decades of shaping an understanding of Riga's functional space  Various visions on possible governance solutions – from voluntary cooperation to normatively regulated approaches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   Paldies!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Rudolfs Cimdins</dc:creator>
  <cp:lastModifiedBy>Rudolfs Cimdins</cp:lastModifiedBy>
  <cp:revision>37</cp:revision>
  <dcterms:modified xsi:type="dcterms:W3CDTF">2025-03-06T07:20:04Z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0x01010084A56A9BB659A844A1AB85BDC07DD464</vt:lpwstr>
  </property>
</Properties>
</file>