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58" r:id="rId5"/>
  </p:sldMasterIdLst>
  <p:notesMasterIdLst>
    <p:notesMasterId r:id="rId21"/>
  </p:notesMasterIdLst>
  <p:sldIdLst>
    <p:sldId id="256" r:id="rId6"/>
    <p:sldId id="265" r:id="rId7"/>
    <p:sldId id="267" r:id="rId8"/>
    <p:sldId id="257" r:id="rId9"/>
    <p:sldId id="268" r:id="rId10"/>
    <p:sldId id="259" r:id="rId11"/>
    <p:sldId id="266" r:id="rId12"/>
    <p:sldId id="269" r:id="rId13"/>
    <p:sldId id="271" r:id="rId14"/>
    <p:sldId id="272" r:id="rId15"/>
    <p:sldId id="273" r:id="rId16"/>
    <p:sldId id="274" r:id="rId17"/>
    <p:sldId id="275" r:id="rId18"/>
    <p:sldId id="277" r:id="rId19"/>
    <p:sldId id="264" r:id="rId20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4289"/>
    <a:srgbClr val="50C8CC"/>
    <a:srgbClr val="A4B4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6CECB"/>
          </a:solidFill>
        </a:fill>
      </a:tcStyle>
    </a:wholeTbl>
    <a:band2H>
      <a:tcTxStyle/>
      <a:tcStyle>
        <a:tcBdr/>
        <a:fill>
          <a:solidFill>
            <a:srgbClr val="FBE8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5CECB"/>
          </a:solidFill>
        </a:fill>
      </a:tcStyle>
    </a:wholeTbl>
    <a:band2H>
      <a:tcTxStyle/>
      <a:tcStyle>
        <a:tcBdr/>
        <a:fill>
          <a:solidFill>
            <a:srgbClr val="F2E8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CBCA"/>
          </a:solidFill>
        </a:fill>
      </a:tcStyle>
    </a:wholeTbl>
    <a:band2H>
      <a:tcTxStyle/>
      <a:tcStyle>
        <a:tcBdr/>
        <a:fill>
          <a:solidFill>
            <a:srgbClr val="F2E7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02"/>
    <p:restoredTop sz="85216" autoAdjust="0"/>
  </p:normalViewPr>
  <p:slideViewPr>
    <p:cSldViewPr snapToGrid="0" showGuides="1">
      <p:cViewPr varScale="1">
        <p:scale>
          <a:sx n="94" d="100"/>
          <a:sy n="94" d="100"/>
        </p:scale>
        <p:origin x="1248" y="90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36462D-3C23-4D26-8CB3-F0C8EE59525A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C528D321-E17B-4CA6-AF89-010F8B78D7DA}">
      <dgm:prSet/>
      <dgm:spPr>
        <a:solidFill>
          <a:srgbClr val="A4B4CE"/>
        </a:solidFill>
      </dgm:spPr>
      <dgm:t>
        <a:bodyPr/>
        <a:lstStyle/>
        <a:p>
          <a:r>
            <a:rPr lang="fi-FI" dirty="0">
              <a:solidFill>
                <a:schemeClr val="tx1"/>
              </a:solidFill>
              <a:latin typeface="Aptos" panose="020B0004020202020204"/>
            </a:rPr>
            <a:t>National Transport System Plan for 2021–2032</a:t>
          </a:r>
        </a:p>
      </dgm:t>
    </dgm:pt>
    <dgm:pt modelId="{BF79FFD4-CF94-42CE-AE0A-19F4CB43F154}" type="parTrans" cxnId="{BCD53865-539D-4422-8720-930CD4F9A08B}">
      <dgm:prSet/>
      <dgm:spPr/>
      <dgm:t>
        <a:bodyPr/>
        <a:lstStyle/>
        <a:p>
          <a:endParaRPr lang="fi-FI">
            <a:latin typeface="Aptos" panose="020B0004020202020204"/>
          </a:endParaRPr>
        </a:p>
      </dgm:t>
    </dgm:pt>
    <dgm:pt modelId="{DAEC21A1-51B2-4340-A99B-1B3E25BB51BB}" type="sibTrans" cxnId="{BCD53865-539D-4422-8720-930CD4F9A08B}">
      <dgm:prSet/>
      <dgm:spPr/>
      <dgm:t>
        <a:bodyPr/>
        <a:lstStyle/>
        <a:p>
          <a:endParaRPr lang="fi-FI">
            <a:latin typeface="Aptos" panose="020B0004020202020204"/>
          </a:endParaRPr>
        </a:p>
      </dgm:t>
    </dgm:pt>
    <dgm:pt modelId="{979D6332-8BE2-4671-8782-DCD6BC18539B}">
      <dgm:prSet/>
      <dgm:spPr>
        <a:solidFill>
          <a:srgbClr val="A4B4CE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Aptos" panose="020B0004020202020204"/>
            </a:rPr>
            <a:t>Agreement on land use, housing and transport 2020-2024 </a:t>
          </a:r>
          <a:br>
            <a:rPr lang="en-US" dirty="0">
              <a:solidFill>
                <a:schemeClr val="tx1"/>
              </a:solidFill>
              <a:latin typeface="Aptos" panose="020B0004020202020204"/>
            </a:rPr>
          </a:br>
          <a:r>
            <a:rPr lang="en-US" dirty="0">
              <a:solidFill>
                <a:schemeClr val="tx1"/>
              </a:solidFill>
              <a:latin typeface="Aptos" panose="020B0004020202020204"/>
            </a:rPr>
            <a:t>(between the region and the State)</a:t>
          </a:r>
          <a:endParaRPr lang="fi-FI" dirty="0">
            <a:solidFill>
              <a:schemeClr val="tx1"/>
            </a:solidFill>
            <a:latin typeface="Aptos" panose="020B0004020202020204"/>
          </a:endParaRPr>
        </a:p>
      </dgm:t>
    </dgm:pt>
    <dgm:pt modelId="{E6101E2F-4050-4FEB-AA4F-CD012577326E}" type="parTrans" cxnId="{6AAF26DE-6906-4C72-BF30-A198CD2FD6B1}">
      <dgm:prSet/>
      <dgm:spPr/>
      <dgm:t>
        <a:bodyPr/>
        <a:lstStyle/>
        <a:p>
          <a:endParaRPr lang="fi-FI">
            <a:latin typeface="Aptos" panose="020B0004020202020204"/>
          </a:endParaRPr>
        </a:p>
      </dgm:t>
    </dgm:pt>
    <dgm:pt modelId="{C38DD811-02E6-466F-B4E2-FE47899439F2}" type="sibTrans" cxnId="{6AAF26DE-6906-4C72-BF30-A198CD2FD6B1}">
      <dgm:prSet/>
      <dgm:spPr/>
      <dgm:t>
        <a:bodyPr/>
        <a:lstStyle/>
        <a:p>
          <a:endParaRPr lang="fi-FI">
            <a:latin typeface="Aptos" panose="020B0004020202020204"/>
          </a:endParaRPr>
        </a:p>
      </dgm:t>
    </dgm:pt>
    <dgm:pt modelId="{0E3367DD-3A07-4A91-BDC3-ADB128E4709A}">
      <dgm:prSet/>
      <dgm:spPr>
        <a:solidFill>
          <a:srgbClr val="A4B4CE"/>
        </a:solidFill>
      </dgm:spPr>
      <dgm:t>
        <a:bodyPr/>
        <a:lstStyle/>
        <a:p>
          <a:r>
            <a:rPr lang="fi-FI" dirty="0" err="1">
              <a:solidFill>
                <a:schemeClr val="tx1"/>
              </a:solidFill>
              <a:latin typeface="Aptos" panose="020B0004020202020204"/>
            </a:rPr>
            <a:t>Regional</a:t>
          </a:r>
          <a:r>
            <a:rPr lang="fi-FI" dirty="0">
              <a:solidFill>
                <a:schemeClr val="tx1"/>
              </a:solidFill>
              <a:latin typeface="Aptos" panose="020B0004020202020204"/>
            </a:rPr>
            <a:t> Transport System Plan 2020-2024</a:t>
          </a:r>
        </a:p>
        <a:p>
          <a:r>
            <a:rPr lang="fi-FI" dirty="0">
              <a:solidFill>
                <a:schemeClr val="tx1"/>
              </a:solidFill>
              <a:latin typeface="Aptos" panose="020B0004020202020204"/>
            </a:rPr>
            <a:t>(FUA SUMP)</a:t>
          </a:r>
        </a:p>
      </dgm:t>
    </dgm:pt>
    <dgm:pt modelId="{D2FDEA7D-5B62-4830-9D3F-40396683B667}" type="parTrans" cxnId="{F89EA8BC-DE1C-44A3-8E9F-5429CFA5B27E}">
      <dgm:prSet/>
      <dgm:spPr/>
      <dgm:t>
        <a:bodyPr/>
        <a:lstStyle/>
        <a:p>
          <a:endParaRPr lang="fi-FI">
            <a:latin typeface="Aptos" panose="020B0004020202020204"/>
          </a:endParaRPr>
        </a:p>
      </dgm:t>
    </dgm:pt>
    <dgm:pt modelId="{12DAA8C5-0E83-4396-8349-D630BB95D67F}" type="sibTrans" cxnId="{F89EA8BC-DE1C-44A3-8E9F-5429CFA5B27E}">
      <dgm:prSet/>
      <dgm:spPr/>
      <dgm:t>
        <a:bodyPr/>
        <a:lstStyle/>
        <a:p>
          <a:endParaRPr lang="fi-FI">
            <a:latin typeface="Aptos" panose="020B0004020202020204"/>
          </a:endParaRPr>
        </a:p>
      </dgm:t>
    </dgm:pt>
    <dgm:pt modelId="{7F5C2033-16AC-4A34-9FDD-8715F007F765}">
      <dgm:prSet/>
      <dgm:spPr>
        <a:solidFill>
          <a:srgbClr val="50C8CC"/>
        </a:solidFill>
      </dgm:spPr>
      <dgm:t>
        <a:bodyPr/>
        <a:lstStyle/>
        <a:p>
          <a:r>
            <a:rPr lang="fi-FI" dirty="0">
              <a:solidFill>
                <a:schemeClr val="tx1"/>
              </a:solidFill>
              <a:latin typeface="Aptos" panose="020B0004020202020204"/>
            </a:rPr>
            <a:t>Turku SUMP 2025-2029</a:t>
          </a:r>
        </a:p>
        <a:p>
          <a:r>
            <a:rPr lang="fi-FI" dirty="0">
              <a:solidFill>
                <a:schemeClr val="tx1"/>
              </a:solidFill>
              <a:latin typeface="Aptos" panose="020B0004020202020204"/>
            </a:rPr>
            <a:t>(City-</a:t>
          </a:r>
          <a:r>
            <a:rPr lang="fi-FI" dirty="0" err="1">
              <a:solidFill>
                <a:schemeClr val="tx1"/>
              </a:solidFill>
              <a:latin typeface="Aptos" panose="020B0004020202020204"/>
            </a:rPr>
            <a:t>level</a:t>
          </a:r>
          <a:r>
            <a:rPr lang="fi-FI" dirty="0">
              <a:solidFill>
                <a:schemeClr val="tx1"/>
              </a:solidFill>
              <a:latin typeface="Aptos" panose="020B0004020202020204"/>
            </a:rPr>
            <a:t> SUMP)</a:t>
          </a:r>
        </a:p>
      </dgm:t>
    </dgm:pt>
    <dgm:pt modelId="{0A91BE74-6780-44F9-98B5-BB4369BA368C}" type="parTrans" cxnId="{CDD9A742-BB58-4B9B-BC99-C4C087EFFFD8}">
      <dgm:prSet/>
      <dgm:spPr/>
      <dgm:t>
        <a:bodyPr/>
        <a:lstStyle/>
        <a:p>
          <a:endParaRPr lang="fi-FI">
            <a:latin typeface="Aptos" panose="020B0004020202020204"/>
          </a:endParaRPr>
        </a:p>
      </dgm:t>
    </dgm:pt>
    <dgm:pt modelId="{E220C60A-9E8E-478D-BA5F-8F3785F1D098}" type="sibTrans" cxnId="{CDD9A742-BB58-4B9B-BC99-C4C087EFFFD8}">
      <dgm:prSet/>
      <dgm:spPr/>
      <dgm:t>
        <a:bodyPr/>
        <a:lstStyle/>
        <a:p>
          <a:endParaRPr lang="fi-FI">
            <a:latin typeface="Aptos" panose="020B0004020202020204"/>
          </a:endParaRPr>
        </a:p>
      </dgm:t>
    </dgm:pt>
    <dgm:pt modelId="{8C222FF2-D7E6-4F55-8D78-B3DF71E0238C}" type="pres">
      <dgm:prSet presAssocID="{2A36462D-3C23-4D26-8CB3-F0C8EE59525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C067A20-C003-409C-91F8-1000F5A67F5E}" type="pres">
      <dgm:prSet presAssocID="{C528D321-E17B-4CA6-AF89-010F8B78D7DA}" presName="vertOne" presStyleCnt="0"/>
      <dgm:spPr/>
    </dgm:pt>
    <dgm:pt modelId="{CEBDEA3E-5F5C-4D92-A2E2-31C8D7643884}" type="pres">
      <dgm:prSet presAssocID="{C528D321-E17B-4CA6-AF89-010F8B78D7DA}" presName="txOne" presStyleLbl="node0" presStyleIdx="0" presStyleCnt="1" custLinFactNeighborX="366" custLinFactNeighborY="-15675">
        <dgm:presLayoutVars>
          <dgm:chPref val="3"/>
        </dgm:presLayoutVars>
      </dgm:prSet>
      <dgm:spPr/>
    </dgm:pt>
    <dgm:pt modelId="{6E083CC0-F7FC-43C3-AD86-9FA8839482BD}" type="pres">
      <dgm:prSet presAssocID="{C528D321-E17B-4CA6-AF89-010F8B78D7DA}" presName="parTransOne" presStyleCnt="0"/>
      <dgm:spPr/>
    </dgm:pt>
    <dgm:pt modelId="{E3C5BFC7-5AEA-4C6F-A937-06081994C386}" type="pres">
      <dgm:prSet presAssocID="{C528D321-E17B-4CA6-AF89-010F8B78D7DA}" presName="horzOne" presStyleCnt="0"/>
      <dgm:spPr/>
    </dgm:pt>
    <dgm:pt modelId="{4E4ECAF7-24DB-4C9F-A6FA-9B6232069219}" type="pres">
      <dgm:prSet presAssocID="{979D6332-8BE2-4671-8782-DCD6BC18539B}" presName="vertTwo" presStyleCnt="0"/>
      <dgm:spPr/>
    </dgm:pt>
    <dgm:pt modelId="{3E76F5A5-3C9D-41F7-8BA5-54845F1EAD18}" type="pres">
      <dgm:prSet presAssocID="{979D6332-8BE2-4671-8782-DCD6BC18539B}" presName="txTwo" presStyleLbl="node2" presStyleIdx="0" presStyleCnt="1">
        <dgm:presLayoutVars>
          <dgm:chPref val="3"/>
        </dgm:presLayoutVars>
      </dgm:prSet>
      <dgm:spPr/>
    </dgm:pt>
    <dgm:pt modelId="{11442343-2767-481D-AF65-F911FA82DFA1}" type="pres">
      <dgm:prSet presAssocID="{979D6332-8BE2-4671-8782-DCD6BC18539B}" presName="parTransTwo" presStyleCnt="0"/>
      <dgm:spPr/>
    </dgm:pt>
    <dgm:pt modelId="{CF9DB5DE-F663-418C-BA6E-808D47422083}" type="pres">
      <dgm:prSet presAssocID="{979D6332-8BE2-4671-8782-DCD6BC18539B}" presName="horzTwo" presStyleCnt="0"/>
      <dgm:spPr/>
    </dgm:pt>
    <dgm:pt modelId="{358CFB09-6FA5-41E9-98FD-71DA76BC77DA}" type="pres">
      <dgm:prSet presAssocID="{0E3367DD-3A07-4A91-BDC3-ADB128E4709A}" presName="vertThree" presStyleCnt="0"/>
      <dgm:spPr/>
    </dgm:pt>
    <dgm:pt modelId="{960D97A7-141E-475C-A608-CD6367530EE4}" type="pres">
      <dgm:prSet presAssocID="{0E3367DD-3A07-4A91-BDC3-ADB128E4709A}" presName="txThree" presStyleLbl="node3" presStyleIdx="0" presStyleCnt="2" custScaleX="62542">
        <dgm:presLayoutVars>
          <dgm:chPref val="3"/>
        </dgm:presLayoutVars>
      </dgm:prSet>
      <dgm:spPr/>
    </dgm:pt>
    <dgm:pt modelId="{4286CF64-976F-4F5A-A9C8-9CE2E967B113}" type="pres">
      <dgm:prSet presAssocID="{0E3367DD-3A07-4A91-BDC3-ADB128E4709A}" presName="horzThree" presStyleCnt="0"/>
      <dgm:spPr/>
    </dgm:pt>
    <dgm:pt modelId="{91FA4C94-078E-4EC9-B30D-AD9555E6DEC1}" type="pres">
      <dgm:prSet presAssocID="{12DAA8C5-0E83-4396-8349-D630BB95D67F}" presName="sibSpaceThree" presStyleCnt="0"/>
      <dgm:spPr/>
    </dgm:pt>
    <dgm:pt modelId="{5085ECAC-07AA-4A06-992B-9F47CE173C68}" type="pres">
      <dgm:prSet presAssocID="{7F5C2033-16AC-4A34-9FDD-8715F007F765}" presName="vertThree" presStyleCnt="0"/>
      <dgm:spPr/>
    </dgm:pt>
    <dgm:pt modelId="{0BEB4B19-E777-46A1-8927-5E5935FE3C85}" type="pres">
      <dgm:prSet presAssocID="{7F5C2033-16AC-4A34-9FDD-8715F007F765}" presName="txThree" presStyleLbl="node3" presStyleIdx="1" presStyleCnt="2" custScaleX="64350">
        <dgm:presLayoutVars>
          <dgm:chPref val="3"/>
        </dgm:presLayoutVars>
      </dgm:prSet>
      <dgm:spPr/>
    </dgm:pt>
    <dgm:pt modelId="{26E904D4-E808-46F2-BBC9-781039F06BBB}" type="pres">
      <dgm:prSet presAssocID="{7F5C2033-16AC-4A34-9FDD-8715F007F765}" presName="horzThree" presStyleCnt="0"/>
      <dgm:spPr/>
    </dgm:pt>
  </dgm:ptLst>
  <dgm:cxnLst>
    <dgm:cxn modelId="{8C5D1D01-AE48-4DCC-9E8E-79D48E46F2D1}" type="presOf" srcId="{C528D321-E17B-4CA6-AF89-010F8B78D7DA}" destId="{CEBDEA3E-5F5C-4D92-A2E2-31C8D7643884}" srcOrd="0" destOrd="0" presId="urn:microsoft.com/office/officeart/2005/8/layout/hierarchy4"/>
    <dgm:cxn modelId="{970DF706-A6A6-4BA0-A8EE-5A7A9BA1B036}" type="presOf" srcId="{979D6332-8BE2-4671-8782-DCD6BC18539B}" destId="{3E76F5A5-3C9D-41F7-8BA5-54845F1EAD18}" srcOrd="0" destOrd="0" presId="urn:microsoft.com/office/officeart/2005/8/layout/hierarchy4"/>
    <dgm:cxn modelId="{EF20F908-939E-4A6C-88C4-453018A10033}" type="presOf" srcId="{2A36462D-3C23-4D26-8CB3-F0C8EE59525A}" destId="{8C222FF2-D7E6-4F55-8D78-B3DF71E0238C}" srcOrd="0" destOrd="0" presId="urn:microsoft.com/office/officeart/2005/8/layout/hierarchy4"/>
    <dgm:cxn modelId="{CDD9A742-BB58-4B9B-BC99-C4C087EFFFD8}" srcId="{979D6332-8BE2-4671-8782-DCD6BC18539B}" destId="{7F5C2033-16AC-4A34-9FDD-8715F007F765}" srcOrd="1" destOrd="0" parTransId="{0A91BE74-6780-44F9-98B5-BB4369BA368C}" sibTransId="{E220C60A-9E8E-478D-BA5F-8F3785F1D098}"/>
    <dgm:cxn modelId="{BCD53865-539D-4422-8720-930CD4F9A08B}" srcId="{2A36462D-3C23-4D26-8CB3-F0C8EE59525A}" destId="{C528D321-E17B-4CA6-AF89-010F8B78D7DA}" srcOrd="0" destOrd="0" parTransId="{BF79FFD4-CF94-42CE-AE0A-19F4CB43F154}" sibTransId="{DAEC21A1-51B2-4340-A99B-1B3E25BB51BB}"/>
    <dgm:cxn modelId="{892B104B-57FF-4487-9474-CF518EFABEFF}" type="presOf" srcId="{7F5C2033-16AC-4A34-9FDD-8715F007F765}" destId="{0BEB4B19-E777-46A1-8927-5E5935FE3C85}" srcOrd="0" destOrd="0" presId="urn:microsoft.com/office/officeart/2005/8/layout/hierarchy4"/>
    <dgm:cxn modelId="{2E5D72BB-5D2A-4748-BB8E-53DCFBAF7F7F}" type="presOf" srcId="{0E3367DD-3A07-4A91-BDC3-ADB128E4709A}" destId="{960D97A7-141E-475C-A608-CD6367530EE4}" srcOrd="0" destOrd="0" presId="urn:microsoft.com/office/officeart/2005/8/layout/hierarchy4"/>
    <dgm:cxn modelId="{F89EA8BC-DE1C-44A3-8E9F-5429CFA5B27E}" srcId="{979D6332-8BE2-4671-8782-DCD6BC18539B}" destId="{0E3367DD-3A07-4A91-BDC3-ADB128E4709A}" srcOrd="0" destOrd="0" parTransId="{D2FDEA7D-5B62-4830-9D3F-40396683B667}" sibTransId="{12DAA8C5-0E83-4396-8349-D630BB95D67F}"/>
    <dgm:cxn modelId="{6AAF26DE-6906-4C72-BF30-A198CD2FD6B1}" srcId="{C528D321-E17B-4CA6-AF89-010F8B78D7DA}" destId="{979D6332-8BE2-4671-8782-DCD6BC18539B}" srcOrd="0" destOrd="0" parTransId="{E6101E2F-4050-4FEB-AA4F-CD012577326E}" sibTransId="{C38DD811-02E6-466F-B4E2-FE47899439F2}"/>
    <dgm:cxn modelId="{65345FC7-BDF0-471F-8613-8AC2D07EE28E}" type="presParOf" srcId="{8C222FF2-D7E6-4F55-8D78-B3DF71E0238C}" destId="{FC067A20-C003-409C-91F8-1000F5A67F5E}" srcOrd="0" destOrd="0" presId="urn:microsoft.com/office/officeart/2005/8/layout/hierarchy4"/>
    <dgm:cxn modelId="{0314B4C6-A034-4D7B-B1D2-C6C5C21CD3AD}" type="presParOf" srcId="{FC067A20-C003-409C-91F8-1000F5A67F5E}" destId="{CEBDEA3E-5F5C-4D92-A2E2-31C8D7643884}" srcOrd="0" destOrd="0" presId="urn:microsoft.com/office/officeart/2005/8/layout/hierarchy4"/>
    <dgm:cxn modelId="{E23ED436-DA44-4E46-8AFD-2FF1141B263A}" type="presParOf" srcId="{FC067A20-C003-409C-91F8-1000F5A67F5E}" destId="{6E083CC0-F7FC-43C3-AD86-9FA8839482BD}" srcOrd="1" destOrd="0" presId="urn:microsoft.com/office/officeart/2005/8/layout/hierarchy4"/>
    <dgm:cxn modelId="{A75E1850-D8FE-40A9-8743-A7BE1F1E4733}" type="presParOf" srcId="{FC067A20-C003-409C-91F8-1000F5A67F5E}" destId="{E3C5BFC7-5AEA-4C6F-A937-06081994C386}" srcOrd="2" destOrd="0" presId="urn:microsoft.com/office/officeart/2005/8/layout/hierarchy4"/>
    <dgm:cxn modelId="{9C03A391-21DA-4F93-BC7F-BA74F81EA6D9}" type="presParOf" srcId="{E3C5BFC7-5AEA-4C6F-A937-06081994C386}" destId="{4E4ECAF7-24DB-4C9F-A6FA-9B6232069219}" srcOrd="0" destOrd="0" presId="urn:microsoft.com/office/officeart/2005/8/layout/hierarchy4"/>
    <dgm:cxn modelId="{395ACAB2-655F-4120-ABE8-82B7D427EAF0}" type="presParOf" srcId="{4E4ECAF7-24DB-4C9F-A6FA-9B6232069219}" destId="{3E76F5A5-3C9D-41F7-8BA5-54845F1EAD18}" srcOrd="0" destOrd="0" presId="urn:microsoft.com/office/officeart/2005/8/layout/hierarchy4"/>
    <dgm:cxn modelId="{79C5D6EF-F5BE-4144-B7A5-CED79AB54E95}" type="presParOf" srcId="{4E4ECAF7-24DB-4C9F-A6FA-9B6232069219}" destId="{11442343-2767-481D-AF65-F911FA82DFA1}" srcOrd="1" destOrd="0" presId="urn:microsoft.com/office/officeart/2005/8/layout/hierarchy4"/>
    <dgm:cxn modelId="{EEA762E0-2318-4724-8486-6DCDF1366453}" type="presParOf" srcId="{4E4ECAF7-24DB-4C9F-A6FA-9B6232069219}" destId="{CF9DB5DE-F663-418C-BA6E-808D47422083}" srcOrd="2" destOrd="0" presId="urn:microsoft.com/office/officeart/2005/8/layout/hierarchy4"/>
    <dgm:cxn modelId="{7F4950CF-900B-46F9-AF5A-2AB8EEE35609}" type="presParOf" srcId="{CF9DB5DE-F663-418C-BA6E-808D47422083}" destId="{358CFB09-6FA5-41E9-98FD-71DA76BC77DA}" srcOrd="0" destOrd="0" presId="urn:microsoft.com/office/officeart/2005/8/layout/hierarchy4"/>
    <dgm:cxn modelId="{6423F82F-9627-48B1-902A-4D00DF56A765}" type="presParOf" srcId="{358CFB09-6FA5-41E9-98FD-71DA76BC77DA}" destId="{960D97A7-141E-475C-A608-CD6367530EE4}" srcOrd="0" destOrd="0" presId="urn:microsoft.com/office/officeart/2005/8/layout/hierarchy4"/>
    <dgm:cxn modelId="{AD0B59C1-9F83-4036-9579-952AF8360997}" type="presParOf" srcId="{358CFB09-6FA5-41E9-98FD-71DA76BC77DA}" destId="{4286CF64-976F-4F5A-A9C8-9CE2E967B113}" srcOrd="1" destOrd="0" presId="urn:microsoft.com/office/officeart/2005/8/layout/hierarchy4"/>
    <dgm:cxn modelId="{8F6E8966-469D-4AF5-BDD1-45C1079C52BD}" type="presParOf" srcId="{CF9DB5DE-F663-418C-BA6E-808D47422083}" destId="{91FA4C94-078E-4EC9-B30D-AD9555E6DEC1}" srcOrd="1" destOrd="0" presId="urn:microsoft.com/office/officeart/2005/8/layout/hierarchy4"/>
    <dgm:cxn modelId="{646E606D-3F43-4762-B49F-69677651FC9B}" type="presParOf" srcId="{CF9DB5DE-F663-418C-BA6E-808D47422083}" destId="{5085ECAC-07AA-4A06-992B-9F47CE173C68}" srcOrd="2" destOrd="0" presId="urn:microsoft.com/office/officeart/2005/8/layout/hierarchy4"/>
    <dgm:cxn modelId="{E77B09C7-14EB-40C1-8CAF-1864B2194D99}" type="presParOf" srcId="{5085ECAC-07AA-4A06-992B-9F47CE173C68}" destId="{0BEB4B19-E777-46A1-8927-5E5935FE3C85}" srcOrd="0" destOrd="0" presId="urn:microsoft.com/office/officeart/2005/8/layout/hierarchy4"/>
    <dgm:cxn modelId="{2DB27E10-59BF-4201-8D37-8092467582EB}" type="presParOf" srcId="{5085ECAC-07AA-4A06-992B-9F47CE173C68}" destId="{26E904D4-E808-46F2-BBC9-781039F06BB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BDEA3E-5F5C-4D92-A2E2-31C8D7643884}">
      <dsp:nvSpPr>
        <dsp:cNvPr id="0" name=""/>
        <dsp:cNvSpPr/>
      </dsp:nvSpPr>
      <dsp:spPr>
        <a:xfrm>
          <a:off x="1747" y="0"/>
          <a:ext cx="10433344" cy="686963"/>
        </a:xfrm>
        <a:prstGeom prst="roundRect">
          <a:avLst>
            <a:gd name="adj" fmla="val 10000"/>
          </a:avLst>
        </a:prstGeom>
        <a:solidFill>
          <a:srgbClr val="A4B4C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900" kern="1200" dirty="0">
              <a:solidFill>
                <a:schemeClr val="tx1"/>
              </a:solidFill>
              <a:latin typeface="Aptos" panose="020B0004020202020204"/>
            </a:rPr>
            <a:t>National Transport System Plan for 2021–2032</a:t>
          </a:r>
        </a:p>
      </dsp:txBody>
      <dsp:txXfrm>
        <a:off x="21867" y="20120"/>
        <a:ext cx="10393104" cy="646723"/>
      </dsp:txXfrm>
    </dsp:sp>
    <dsp:sp modelId="{3E76F5A5-3C9D-41F7-8BA5-54845F1EAD18}">
      <dsp:nvSpPr>
        <dsp:cNvPr id="0" name=""/>
        <dsp:cNvSpPr/>
      </dsp:nvSpPr>
      <dsp:spPr>
        <a:xfrm>
          <a:off x="11057" y="854901"/>
          <a:ext cx="10412976" cy="686963"/>
        </a:xfrm>
        <a:prstGeom prst="roundRect">
          <a:avLst>
            <a:gd name="adj" fmla="val 10000"/>
          </a:avLst>
        </a:prstGeom>
        <a:solidFill>
          <a:srgbClr val="A4B4C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  <a:latin typeface="Aptos" panose="020B0004020202020204"/>
            </a:rPr>
            <a:t>Agreement on land use, housing and transport 2020-2024 </a:t>
          </a:r>
          <a:br>
            <a:rPr lang="en-US" sz="1800" kern="1200" dirty="0">
              <a:solidFill>
                <a:schemeClr val="tx1"/>
              </a:solidFill>
              <a:latin typeface="Aptos" panose="020B0004020202020204"/>
            </a:rPr>
          </a:br>
          <a:r>
            <a:rPr lang="en-US" sz="1800" kern="1200" dirty="0">
              <a:solidFill>
                <a:schemeClr val="tx1"/>
              </a:solidFill>
              <a:latin typeface="Aptos" panose="020B0004020202020204"/>
            </a:rPr>
            <a:t>(between the region and the State)</a:t>
          </a:r>
          <a:endParaRPr lang="fi-FI" sz="1800" kern="1200" dirty="0">
            <a:solidFill>
              <a:schemeClr val="tx1"/>
            </a:solidFill>
            <a:latin typeface="Aptos" panose="020B0004020202020204"/>
          </a:endParaRPr>
        </a:p>
      </dsp:txBody>
      <dsp:txXfrm>
        <a:off x="31177" y="875021"/>
        <a:ext cx="10372736" cy="646723"/>
      </dsp:txXfrm>
    </dsp:sp>
    <dsp:sp modelId="{960D97A7-141E-475C-A608-CD6367530EE4}">
      <dsp:nvSpPr>
        <dsp:cNvPr id="0" name=""/>
        <dsp:cNvSpPr/>
      </dsp:nvSpPr>
      <dsp:spPr>
        <a:xfrm>
          <a:off x="11057" y="1709356"/>
          <a:ext cx="4967872" cy="686963"/>
        </a:xfrm>
        <a:prstGeom prst="roundRect">
          <a:avLst>
            <a:gd name="adj" fmla="val 10000"/>
          </a:avLst>
        </a:prstGeom>
        <a:solidFill>
          <a:srgbClr val="A4B4C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 dirty="0" err="1">
              <a:solidFill>
                <a:schemeClr val="tx1"/>
              </a:solidFill>
              <a:latin typeface="Aptos" panose="020B0004020202020204"/>
            </a:rPr>
            <a:t>Regional</a:t>
          </a:r>
          <a:r>
            <a:rPr lang="fi-FI" sz="1500" kern="1200" dirty="0">
              <a:solidFill>
                <a:schemeClr val="tx1"/>
              </a:solidFill>
              <a:latin typeface="Aptos" panose="020B0004020202020204"/>
            </a:rPr>
            <a:t> Transport System Plan 2020-2024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 dirty="0">
              <a:solidFill>
                <a:schemeClr val="tx1"/>
              </a:solidFill>
              <a:latin typeface="Aptos" panose="020B0004020202020204"/>
            </a:rPr>
            <a:t>(FUA SUMP)</a:t>
          </a:r>
        </a:p>
      </dsp:txBody>
      <dsp:txXfrm>
        <a:off x="31177" y="1729476"/>
        <a:ext cx="4927632" cy="646723"/>
      </dsp:txXfrm>
    </dsp:sp>
    <dsp:sp modelId="{0BEB4B19-E777-46A1-8927-5E5935FE3C85}">
      <dsp:nvSpPr>
        <dsp:cNvPr id="0" name=""/>
        <dsp:cNvSpPr/>
      </dsp:nvSpPr>
      <dsp:spPr>
        <a:xfrm>
          <a:off x="5312547" y="1709356"/>
          <a:ext cx="5111487" cy="686963"/>
        </a:xfrm>
        <a:prstGeom prst="roundRect">
          <a:avLst>
            <a:gd name="adj" fmla="val 10000"/>
          </a:avLst>
        </a:prstGeom>
        <a:solidFill>
          <a:srgbClr val="50C8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 dirty="0">
              <a:solidFill>
                <a:schemeClr val="tx1"/>
              </a:solidFill>
              <a:latin typeface="Aptos" panose="020B0004020202020204"/>
            </a:rPr>
            <a:t>Turku SUMP 2025-2029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 dirty="0">
              <a:solidFill>
                <a:schemeClr val="tx1"/>
              </a:solidFill>
              <a:latin typeface="Aptos" panose="020B0004020202020204"/>
            </a:rPr>
            <a:t>(City-</a:t>
          </a:r>
          <a:r>
            <a:rPr lang="fi-FI" sz="1500" kern="1200" dirty="0" err="1">
              <a:solidFill>
                <a:schemeClr val="tx1"/>
              </a:solidFill>
              <a:latin typeface="Aptos" panose="020B0004020202020204"/>
            </a:rPr>
            <a:t>level</a:t>
          </a:r>
          <a:r>
            <a:rPr lang="fi-FI" sz="1500" kern="1200" dirty="0">
              <a:solidFill>
                <a:schemeClr val="tx1"/>
              </a:solidFill>
              <a:latin typeface="Aptos" panose="020B0004020202020204"/>
            </a:rPr>
            <a:t> SUMP)</a:t>
          </a:r>
        </a:p>
      </dsp:txBody>
      <dsp:txXfrm>
        <a:off x="5332667" y="1729476"/>
        <a:ext cx="5071247" cy="6467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9" name="Shape 11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1223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challenge</a:t>
            </a:r>
          </a:p>
        </p:txBody>
      </p:sp>
    </p:spTree>
    <p:extLst>
      <p:ext uri="{BB962C8B-B14F-4D97-AF65-F5344CB8AC3E}">
        <p14:creationId xmlns:p14="http://schemas.microsoft.com/office/powerpoint/2010/main" val="1270816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ptos" panose="020B0004020202020204" pitchFamily="34" charset="0"/>
              </a:rPr>
              <a:t>as a short introduction, stressing out new requirements of the EC for the TEN-T nodes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7489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546582-A516-9F74-B9D6-3FB27E45E6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86F00EE9-C166-FEBE-F8F7-4793396E1E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B4FF3E0E-C391-579C-539D-1B87323306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ptos" panose="020B0004020202020204" pitchFamily="34" charset="0"/>
              </a:rPr>
              <a:t>as a short introduction, stressing out new requirements of the EC for the TEN-T nodes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2058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Aptos" panose="020B0004020202020204" pitchFamily="34" charset="0"/>
              </a:rPr>
              <a:t>The context and specifics of the Baltic Sea Region, examples of SUMP planning (experience and lessons learned from the project "SUMPs for BSR") </a:t>
            </a:r>
            <a:endParaRPr lang="en-GB" sz="1200" dirty="0">
              <a:latin typeface="Aptos" panose="020B00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5330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Linking the city of Turku and the region/metropolitan area in planning processes, mobility planning and management in the functional area of the city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5043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County level: Transport System Plan of the Southwest Finland (2020)</a:t>
            </a:r>
          </a:p>
          <a:p>
            <a:r>
              <a:rPr lang="en-US" dirty="0"/>
              <a:t>FUA level: Transport System Plan of the Turku Urban Region (2020) </a:t>
            </a:r>
          </a:p>
          <a:p>
            <a:pPr lvl="1"/>
            <a:r>
              <a:rPr lang="en-US" dirty="0"/>
              <a:t>Consisting of 13 municipalities that make up one the 7 Finnish city-regions that have a MAL agreement with the state regulating land-use, transport and housing in the municipalities. </a:t>
            </a:r>
          </a:p>
          <a:p>
            <a:r>
              <a:rPr lang="en-US" dirty="0"/>
              <a:t>City level: City of Turku finalized its own SUMP in late 2024 </a:t>
            </a:r>
          </a:p>
          <a:p>
            <a:pPr lvl="1"/>
            <a:r>
              <a:rPr lang="en-US" dirty="0"/>
              <a:t>Bringing together the main elements of previous city-level policies, strategies, &amp; </a:t>
            </a:r>
            <a:r>
              <a:rPr lang="en-US" dirty="0" err="1"/>
              <a:t>programmes</a:t>
            </a:r>
            <a:r>
              <a:rPr lang="en-US" dirty="0"/>
              <a:t> on or related to transport, forming one logical and integrated entity.</a:t>
            </a:r>
          </a:p>
          <a:p>
            <a:pPr lvl="1"/>
            <a:r>
              <a:rPr lang="en-US" dirty="0"/>
              <a:t>Four sets of measures – safe, healthy, equal and carbon-neutral - consisting 66 actions under them</a:t>
            </a:r>
          </a:p>
          <a:p>
            <a:r>
              <a:rPr lang="en-US" dirty="0"/>
              <a:t>Why Turku then needed own SUMP?</a:t>
            </a:r>
          </a:p>
          <a:p>
            <a:r>
              <a:rPr lang="en-US" dirty="0"/>
              <a:t>	Turku had over 500 decided measures for transport and mobility – implementation cannot be sufficiently monitored.​</a:t>
            </a:r>
          </a:p>
          <a:p>
            <a:r>
              <a:rPr lang="en-US" dirty="0"/>
              <a:t>	Turku is the only large city in the region. ​</a:t>
            </a:r>
          </a:p>
          <a:p>
            <a:r>
              <a:rPr lang="en-US" dirty="0"/>
              <a:t>	Turku has more ambitious climate goal than other region (2029/ 2035).​</a:t>
            </a:r>
          </a:p>
          <a:p>
            <a:r>
              <a:rPr lang="en-US" dirty="0"/>
              <a:t>	Better chance to reach the joint regional goal for the modal share (66 % by 2029).​</a:t>
            </a:r>
            <a:endParaRPr lang="en-GB" dirty="0"/>
          </a:p>
          <a:p>
            <a:pPr lvl="1"/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651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/>
          <p:cNvSpPr/>
          <p:nvPr/>
        </p:nvSpPr>
        <p:spPr>
          <a:xfrm>
            <a:off x="0" y="6341164"/>
            <a:ext cx="8948509" cy="199908"/>
          </a:xfrm>
          <a:prstGeom prst="rect">
            <a:avLst/>
          </a:prstGeom>
          <a:solidFill>
            <a:srgbClr val="BFBFB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" name="Rectangle 9"/>
          <p:cNvSpPr/>
          <p:nvPr/>
        </p:nvSpPr>
        <p:spPr>
          <a:xfrm>
            <a:off x="11329703" y="6341164"/>
            <a:ext cx="862298" cy="199908"/>
          </a:xfrm>
          <a:prstGeom prst="rect">
            <a:avLst/>
          </a:prstGeom>
          <a:solidFill>
            <a:srgbClr val="BFBFB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6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4243" y="5899108"/>
            <a:ext cx="2209726" cy="1084017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" name="Rectangle 3"/>
          <p:cNvSpPr/>
          <p:nvPr/>
        </p:nvSpPr>
        <p:spPr>
          <a:xfrm>
            <a:off x="0" y="5755342"/>
            <a:ext cx="12192000" cy="127298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" name="Rounded Rectangle"/>
          <p:cNvSpPr/>
          <p:nvPr/>
        </p:nvSpPr>
        <p:spPr>
          <a:xfrm>
            <a:off x="-1021951" y="2320365"/>
            <a:ext cx="12919913" cy="5139603"/>
          </a:xfrm>
          <a:prstGeom prst="roundRect">
            <a:avLst>
              <a:gd name="adj" fmla="val 6729"/>
            </a:avLst>
          </a:prstGeom>
          <a:solidFill>
            <a:srgbClr val="50C8C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7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" name="Picture 2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8E7B287C-5945-2C16-DD15-6FF3E89396B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48" y="509262"/>
            <a:ext cx="6153523" cy="1385608"/>
          </a:xfrm>
          <a:prstGeom prst="rect">
            <a:avLst/>
          </a:prstGeom>
        </p:spPr>
      </p:pic>
    </p:spTree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" name="Title Text">
            <a:extLst>
              <a:ext uri="{FF2B5EF4-FFF2-40B4-BE49-F238E27FC236}">
                <a16:creationId xmlns:a16="http://schemas.microsoft.com/office/drawing/2014/main" id="{540F8531-0279-F824-4B56-40FE0D63B7F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4468" y="419333"/>
            <a:ext cx="11207932" cy="1099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rPr dirty="0"/>
              <a:t>Title Text</a:t>
            </a:r>
          </a:p>
        </p:txBody>
      </p:sp>
      <p:sp>
        <p:nvSpPr>
          <p:cNvPr id="3" name="Body Level One…">
            <a:extLst>
              <a:ext uri="{FF2B5EF4-FFF2-40B4-BE49-F238E27FC236}">
                <a16:creationId xmlns:a16="http://schemas.microsoft.com/office/drawing/2014/main" id="{81847516-DF9F-A8C5-3DB4-2740F3C72B5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18010" y="1709529"/>
            <a:ext cx="11164390" cy="4287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3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</p:txBody>
      </p:sp>
      <p:sp>
        <p:nvSpPr>
          <p:cNvPr id="3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35866" cy="333088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95C79C4A-B5B1-79D1-07B7-69882EFBCAC8}"/>
              </a:ext>
            </a:extLst>
          </p:cNvPr>
          <p:cNvSpPr/>
          <p:nvPr userDrawn="1"/>
        </p:nvSpPr>
        <p:spPr>
          <a:xfrm>
            <a:off x="-89650" y="6387118"/>
            <a:ext cx="8948509" cy="108000"/>
          </a:xfrm>
          <a:prstGeom prst="rect">
            <a:avLst/>
          </a:prstGeom>
          <a:solidFill>
            <a:srgbClr val="50C8C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92E93ECC-C296-522A-675D-329905377042}"/>
              </a:ext>
            </a:extLst>
          </p:cNvPr>
          <p:cNvSpPr/>
          <p:nvPr userDrawn="1"/>
        </p:nvSpPr>
        <p:spPr>
          <a:xfrm>
            <a:off x="11338128" y="6341164"/>
            <a:ext cx="862298" cy="199908"/>
          </a:xfrm>
          <a:prstGeom prst="rect">
            <a:avLst/>
          </a:prstGeom>
          <a:solidFill>
            <a:srgbClr val="50C8C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pic>
        <p:nvPicPr>
          <p:cNvPr id="6" name="Picture 5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D4039A16-49FB-2531-1B5D-F5F6AAC0D1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106" y="6172890"/>
            <a:ext cx="2304000" cy="518799"/>
          </a:xfrm>
          <a:prstGeom prst="rect">
            <a:avLst/>
          </a:prstGeom>
        </p:spPr>
      </p:pic>
      <p:pic>
        <p:nvPicPr>
          <p:cNvPr id="7" name="Picture 6" descr="A black background with circles&#10;&#10;Description automatically generated">
            <a:extLst>
              <a:ext uri="{FF2B5EF4-FFF2-40B4-BE49-F238E27FC236}">
                <a16:creationId xmlns:a16="http://schemas.microsoft.com/office/drawing/2014/main" id="{9CD1315A-FAF8-F785-A3CA-649F50D149A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451" y="394635"/>
            <a:ext cx="1755323" cy="5555021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Text"/>
          <p:cNvSpPr txBox="1">
            <a:spLocks noGrp="1"/>
          </p:cNvSpPr>
          <p:nvPr>
            <p:ph type="title"/>
          </p:nvPr>
        </p:nvSpPr>
        <p:spPr>
          <a:xfrm>
            <a:off x="399010" y="199506"/>
            <a:ext cx="11438314" cy="97259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99012" y="1426629"/>
            <a:ext cx="5598563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/>
            </a:lvl1pPr>
            <a:lvl2pPr marL="0" indent="457200">
              <a:buSzTx/>
              <a:buFontTx/>
              <a:buNone/>
              <a:defRPr sz="2400"/>
            </a:lvl2pPr>
            <a:lvl3pPr marL="0" indent="914400">
              <a:buSzTx/>
              <a:buFontTx/>
              <a:buNone/>
              <a:defRPr sz="2400"/>
            </a:lvl3pPr>
            <a:lvl4pPr marL="0" indent="1371600">
              <a:buSzTx/>
              <a:buFontTx/>
              <a:buNone/>
              <a:defRPr sz="2400"/>
            </a:lvl4pPr>
            <a:lvl5pPr marL="0" indent="1828800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3" name="Teksta vietturis 4"/>
          <p:cNvSpPr>
            <a:spLocks noGrp="1"/>
          </p:cNvSpPr>
          <p:nvPr>
            <p:ph type="body" sz="quarter" idx="21"/>
          </p:nvPr>
        </p:nvSpPr>
        <p:spPr>
          <a:xfrm>
            <a:off x="6172200" y="1426628"/>
            <a:ext cx="5665124" cy="823914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/>
            </a:pPr>
            <a:endParaRPr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77334E2B-12DE-3DDF-4B83-AE223A3E3F99}"/>
              </a:ext>
            </a:extLst>
          </p:cNvPr>
          <p:cNvSpPr/>
          <p:nvPr userDrawn="1"/>
        </p:nvSpPr>
        <p:spPr>
          <a:xfrm>
            <a:off x="-89650" y="6387118"/>
            <a:ext cx="8948509" cy="108000"/>
          </a:xfrm>
          <a:prstGeom prst="rect">
            <a:avLst/>
          </a:prstGeom>
          <a:solidFill>
            <a:srgbClr val="50C8C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84E6E462-0D2F-7B89-24B9-E5BFC4E0BA66}"/>
              </a:ext>
            </a:extLst>
          </p:cNvPr>
          <p:cNvSpPr/>
          <p:nvPr userDrawn="1"/>
        </p:nvSpPr>
        <p:spPr>
          <a:xfrm>
            <a:off x="11338128" y="6341164"/>
            <a:ext cx="862298" cy="199908"/>
          </a:xfrm>
          <a:prstGeom prst="rect">
            <a:avLst/>
          </a:prstGeom>
          <a:solidFill>
            <a:srgbClr val="50C8C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pic>
        <p:nvPicPr>
          <p:cNvPr id="6" name="Picture 5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948C3C75-3579-9E4B-8367-E38DF9A5AA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106" y="6172890"/>
            <a:ext cx="2304000" cy="518799"/>
          </a:xfrm>
          <a:prstGeom prst="rect">
            <a:avLst/>
          </a:prstGeom>
        </p:spPr>
      </p:pic>
      <p:pic>
        <p:nvPicPr>
          <p:cNvPr id="7" name="Picture 6" descr="A black background with circles&#10;&#10;Description automatically generated">
            <a:extLst>
              <a:ext uri="{FF2B5EF4-FFF2-40B4-BE49-F238E27FC236}">
                <a16:creationId xmlns:a16="http://schemas.microsoft.com/office/drawing/2014/main" id="{C3DA9A42-A303-3702-B1F6-413858914C7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451" y="394635"/>
            <a:ext cx="1755323" cy="5555021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>
            <a:extLst>
              <a:ext uri="{FF2B5EF4-FFF2-40B4-BE49-F238E27FC236}">
                <a16:creationId xmlns:a16="http://schemas.microsoft.com/office/drawing/2014/main" id="{958501C7-C3AD-AC6F-CAC6-58AD8E799BF9}"/>
              </a:ext>
            </a:extLst>
          </p:cNvPr>
          <p:cNvSpPr/>
          <p:nvPr userDrawn="1"/>
        </p:nvSpPr>
        <p:spPr>
          <a:xfrm>
            <a:off x="-89650" y="6387118"/>
            <a:ext cx="8948509" cy="108000"/>
          </a:xfrm>
          <a:prstGeom prst="rect">
            <a:avLst/>
          </a:prstGeom>
          <a:solidFill>
            <a:srgbClr val="50C8C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065A611D-2894-FB33-3345-40A88E776752}"/>
              </a:ext>
            </a:extLst>
          </p:cNvPr>
          <p:cNvSpPr/>
          <p:nvPr userDrawn="1"/>
        </p:nvSpPr>
        <p:spPr>
          <a:xfrm>
            <a:off x="11338128" y="6341164"/>
            <a:ext cx="862298" cy="199908"/>
          </a:xfrm>
          <a:prstGeom prst="rect">
            <a:avLst/>
          </a:prstGeom>
          <a:solidFill>
            <a:srgbClr val="50C8C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pic>
        <p:nvPicPr>
          <p:cNvPr id="6" name="Picture 5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69DBD31F-D434-A50A-7842-C471BC6F61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106" y="6172890"/>
            <a:ext cx="2304000" cy="518799"/>
          </a:xfrm>
          <a:prstGeom prst="rect">
            <a:avLst/>
          </a:prstGeom>
        </p:spPr>
      </p:pic>
      <p:pic>
        <p:nvPicPr>
          <p:cNvPr id="7" name="Picture 6" descr="A black background with circles&#10;&#10;Description automatically generated">
            <a:extLst>
              <a:ext uri="{FF2B5EF4-FFF2-40B4-BE49-F238E27FC236}">
                <a16:creationId xmlns:a16="http://schemas.microsoft.com/office/drawing/2014/main" id="{5A8EE996-BB6D-355A-5462-72C1C15D01A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451" y="394635"/>
            <a:ext cx="1755323" cy="5555021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9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7" name="Teksta vietturis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CB5E54F7-0DB8-1F9E-8D49-3F97476A43F2}"/>
              </a:ext>
            </a:extLst>
          </p:cNvPr>
          <p:cNvSpPr/>
          <p:nvPr userDrawn="1"/>
        </p:nvSpPr>
        <p:spPr>
          <a:xfrm>
            <a:off x="-89650" y="6387118"/>
            <a:ext cx="8948509" cy="108000"/>
          </a:xfrm>
          <a:prstGeom prst="rect">
            <a:avLst/>
          </a:prstGeom>
          <a:solidFill>
            <a:srgbClr val="50C8C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A441C5DF-63DE-7F33-9B56-9392B6C15810}"/>
              </a:ext>
            </a:extLst>
          </p:cNvPr>
          <p:cNvSpPr/>
          <p:nvPr userDrawn="1"/>
        </p:nvSpPr>
        <p:spPr>
          <a:xfrm>
            <a:off x="11338128" y="6341164"/>
            <a:ext cx="862298" cy="199908"/>
          </a:xfrm>
          <a:prstGeom prst="rect">
            <a:avLst/>
          </a:prstGeom>
          <a:solidFill>
            <a:srgbClr val="50C8C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pic>
        <p:nvPicPr>
          <p:cNvPr id="6" name="Picture 5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A173F053-36AD-B56F-7D4B-79F9706D84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106" y="6172890"/>
            <a:ext cx="2304000" cy="518799"/>
          </a:xfrm>
          <a:prstGeom prst="rect">
            <a:avLst/>
          </a:prstGeom>
        </p:spPr>
      </p:pic>
      <p:pic>
        <p:nvPicPr>
          <p:cNvPr id="7" name="Picture 6" descr="A black background with circles&#10;&#10;Description automatically generated">
            <a:extLst>
              <a:ext uri="{FF2B5EF4-FFF2-40B4-BE49-F238E27FC236}">
                <a16:creationId xmlns:a16="http://schemas.microsoft.com/office/drawing/2014/main" id="{F8A14DAA-A022-B66C-3AA6-EAB6DC6259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451" y="394635"/>
            <a:ext cx="1755323" cy="5555021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109" name="Attēla vietturis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1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35866" cy="333088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390293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/>
          <p:nvPr/>
        </p:nvSpPr>
        <p:spPr>
          <a:xfrm>
            <a:off x="-89650" y="6387118"/>
            <a:ext cx="8948509" cy="108000"/>
          </a:xfrm>
          <a:prstGeom prst="rect">
            <a:avLst/>
          </a:prstGeom>
          <a:solidFill>
            <a:srgbClr val="50C8C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" name="Rectangle 9"/>
          <p:cNvSpPr/>
          <p:nvPr/>
        </p:nvSpPr>
        <p:spPr>
          <a:xfrm>
            <a:off x="11338128" y="6341164"/>
            <a:ext cx="862298" cy="199908"/>
          </a:xfrm>
          <a:prstGeom prst="rect">
            <a:avLst/>
          </a:prstGeom>
          <a:solidFill>
            <a:srgbClr val="50C8C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23771" y="6295459"/>
            <a:ext cx="249425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ctr">
              <a:defRPr sz="1200">
                <a:solidFill>
                  <a:srgbClr val="FFFFFF"/>
                </a:solidFill>
                <a:latin typeface="Aptos" panose="020B0004020202020204" pitchFamily="34" charset="0"/>
                <a:ea typeface="Aptos" panose="020B0004020202020204" pitchFamily="34" charset="0"/>
                <a:cs typeface="Arial"/>
                <a:sym typeface="Arial"/>
              </a:defRPr>
            </a:lvl1pPr>
          </a:lstStyle>
          <a:p>
            <a:fld id="{86CB4B4D-7CA3-9044-876B-883B54F8677D}" type="slidenum">
              <a:rPr lang="en-LV" smtClean="0"/>
              <a:pPr/>
              <a:t>‹#›</a:t>
            </a:fld>
            <a:endParaRPr lang="en-LV" dirty="0"/>
          </a:p>
        </p:txBody>
      </p:sp>
      <p:sp>
        <p:nvSpPr>
          <p:cNvPr id="6" name="Title Text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rPr dirty="0"/>
              <a:t>Title Text</a:t>
            </a:r>
          </a:p>
        </p:txBody>
      </p:sp>
      <p:sp>
        <p:nvSpPr>
          <p:cNvPr id="7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pic>
        <p:nvPicPr>
          <p:cNvPr id="8" name="Picture 7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B968BF99-6C49-1F72-3321-962067668ED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106" y="6172890"/>
            <a:ext cx="2304000" cy="518799"/>
          </a:xfrm>
          <a:prstGeom prst="rect">
            <a:avLst/>
          </a:prstGeom>
        </p:spPr>
      </p:pic>
      <p:pic>
        <p:nvPicPr>
          <p:cNvPr id="11" name="Picture 10" descr="A black background with circles&#10;&#10;Description automatically generated">
            <a:extLst>
              <a:ext uri="{FF2B5EF4-FFF2-40B4-BE49-F238E27FC236}">
                <a16:creationId xmlns:a16="http://schemas.microsoft.com/office/drawing/2014/main" id="{1A4B2E61-9D0B-FA4B-2020-BE95188A681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451" y="394635"/>
            <a:ext cx="1755323" cy="55550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5" r:id="rId5"/>
    <p:sldLayoutId id="2147483656" r:id="rId6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1D4289"/>
          </a:solidFill>
          <a:uFillTx/>
          <a:latin typeface="Aptos" panose="020B0004020202020204" pitchFamily="34" charset="0"/>
          <a:ea typeface="+mj-ea"/>
          <a:cs typeface="+mj-cs"/>
          <a:sym typeface="Calibri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ptos" panose="020B0004020202020204" pitchFamily="34" charset="0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ptos" panose="020B0004020202020204" pitchFamily="34" charset="0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ptos" panose="020B0004020202020204" pitchFamily="34" charset="0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ptos" panose="020B0004020202020204" pitchFamily="34" charset="0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ptos" panose="020B0004020202020204" pitchFamily="34" charset="0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69277" y="6256959"/>
            <a:ext cx="358414" cy="350663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6" name="Title Text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rPr dirty="0"/>
              <a:t>Title Text</a:t>
            </a:r>
          </a:p>
        </p:txBody>
      </p:sp>
      <p:sp>
        <p:nvSpPr>
          <p:cNvPr id="7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455275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1D4289"/>
          </a:solidFill>
          <a:uFillTx/>
          <a:latin typeface="Aptos" panose="020B0004020202020204" pitchFamily="34" charset="0"/>
          <a:ea typeface="+mj-ea"/>
          <a:cs typeface="+mj-cs"/>
          <a:sym typeface="Calibri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ptos" panose="020B0004020202020204" pitchFamily="34" charset="0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ptos" panose="020B0004020202020204" pitchFamily="34" charset="0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ptos" panose="020B0004020202020204" pitchFamily="34" charset="0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ptos" panose="020B0004020202020204" pitchFamily="34" charset="0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ptos" panose="020B0004020202020204" pitchFamily="34" charset="0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netzerocities.app/resource-4223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marcin.wolek@ug.edu.pl" TargetMode="External"/><Relationship Id="rId4" Type="http://schemas.openxmlformats.org/officeDocument/2006/relationships/hyperlink" Target="mailto:ira.sibelius@turku.fi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Apakšvirsraksts 2"/>
          <p:cNvSpPr txBox="1">
            <a:spLocks noGrp="1"/>
          </p:cNvSpPr>
          <p:nvPr>
            <p:ph type="subTitle" sz="quarter" idx="1"/>
          </p:nvPr>
        </p:nvSpPr>
        <p:spPr>
          <a:xfrm>
            <a:off x="446314" y="3004457"/>
            <a:ext cx="9253500" cy="3611496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 dirty="0">
                <a:latin typeface="Aptos"/>
              </a:rPr>
              <a:t>Ira Sibelius</a:t>
            </a:r>
            <a:br>
              <a:rPr lang="en-GB" dirty="0">
                <a:latin typeface="Aptos"/>
              </a:rPr>
            </a:br>
            <a:r>
              <a:rPr lang="en-GB" sz="2400" i="1" dirty="0">
                <a:latin typeface="Aptos"/>
              </a:rPr>
              <a:t>Senior Advisor</a:t>
            </a:r>
            <a:br>
              <a:rPr lang="en-GB" dirty="0">
                <a:latin typeface="Aptos"/>
              </a:rPr>
            </a:br>
            <a:r>
              <a:rPr lang="en-GB" sz="2400" i="1" dirty="0">
                <a:latin typeface="Aptos"/>
              </a:rPr>
              <a:t>Union of the Baltic Cities Sustainable Cities Commission c/o City of Turku</a:t>
            </a:r>
          </a:p>
          <a:p>
            <a:endParaRPr lang="en-GB" dirty="0">
              <a:latin typeface="Aptos"/>
            </a:endParaRPr>
          </a:p>
          <a:p>
            <a:r>
              <a:rPr lang="en-GB" dirty="0">
                <a:latin typeface="Aptos"/>
              </a:rPr>
              <a:t>Marcin Wołek</a:t>
            </a:r>
            <a:br>
              <a:rPr lang="en-GB" dirty="0">
                <a:latin typeface="Aptos"/>
              </a:rPr>
            </a:br>
            <a:r>
              <a:rPr lang="en-GB" sz="2400" i="1" dirty="0">
                <a:latin typeface="Aptos"/>
              </a:rPr>
              <a:t>Associate Professor</a:t>
            </a:r>
            <a:br>
              <a:rPr lang="en-GB" dirty="0">
                <a:latin typeface="Aptos"/>
              </a:rPr>
            </a:br>
            <a:r>
              <a:rPr lang="en-GB" sz="2400" i="1" dirty="0">
                <a:latin typeface="Aptos"/>
              </a:rPr>
              <a:t>Department of Transport Market, University of </a:t>
            </a:r>
            <a:r>
              <a:rPr lang="en-GB" sz="2400" i="1" dirty="0" err="1">
                <a:latin typeface="Aptos"/>
              </a:rPr>
              <a:t>Gdańsk</a:t>
            </a:r>
            <a:endParaRPr lang="en-GB" sz="2400" i="1" dirty="0">
              <a:latin typeface="Aptos"/>
            </a:endParaRPr>
          </a:p>
          <a:p>
            <a:endParaRPr lang="en-GB" sz="2400" i="1" dirty="0">
              <a:latin typeface="Aptos"/>
            </a:endParaRPr>
          </a:p>
          <a:p>
            <a:r>
              <a:rPr lang="en-GB" dirty="0">
                <a:latin typeface="Aptos"/>
              </a:rPr>
              <a:t>6.3.2025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5AA6D3A-B3E7-C3F4-B38D-584270B7D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034" y="256773"/>
            <a:ext cx="11207932" cy="302027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600" dirty="0"/>
              <a:t>Specificities of Turku region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047CF3E-8F82-DD73-5486-5E1232C22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970" y="1658729"/>
            <a:ext cx="5169990" cy="4287010"/>
          </a:xfrm>
        </p:spPr>
        <p:txBody>
          <a:bodyPr>
            <a:normAutofit/>
          </a:bodyPr>
          <a:lstStyle/>
          <a:p>
            <a:pPr algn="just"/>
            <a:r>
              <a:rPr lang="en-US" sz="2000" dirty="0"/>
              <a:t>Turku is the only large city in the region – and growing fast.</a:t>
            </a:r>
          </a:p>
          <a:p>
            <a:pPr algn="just"/>
            <a:r>
              <a:rPr lang="en-US" sz="2000" dirty="0"/>
              <a:t>Turku had over 500 decided measures for transport and mobility – their</a:t>
            </a:r>
            <a:r>
              <a:rPr lang="pl-PL" sz="2000" dirty="0"/>
              <a:t> </a:t>
            </a:r>
            <a:r>
              <a:rPr lang="en-US" sz="2000" dirty="0"/>
              <a:t>implementation couldn’t be sufficiently monitored.​ </a:t>
            </a:r>
          </a:p>
          <a:p>
            <a:pPr algn="just"/>
            <a:r>
              <a:rPr lang="en-US" sz="2000" dirty="0"/>
              <a:t> The City of Turku has a more ambitious climate goal than the rest of the region: to be climate-neutral by 2029 (vs. region: 2035).​</a:t>
            </a:r>
          </a:p>
          <a:p>
            <a:pPr algn="just"/>
            <a:r>
              <a:rPr lang="en-US" sz="2000" dirty="0"/>
              <a:t>​Still necessary to enhance the monitoring and evaluation practices to follow progress – support from SUMPs for BSR project</a:t>
            </a:r>
            <a:r>
              <a:rPr lang="pl-PL" sz="2000" dirty="0"/>
              <a:t>.</a:t>
            </a:r>
            <a:endParaRPr lang="en-US" sz="20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1D22D47-1836-1A8C-D2DB-21647E3FDA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6573" y="1658729"/>
            <a:ext cx="5500832" cy="3302000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020695D5-AACD-E9D7-6BA4-CA013A2BCE0D}"/>
              </a:ext>
            </a:extLst>
          </p:cNvPr>
          <p:cNvSpPr txBox="1"/>
          <p:nvPr/>
        </p:nvSpPr>
        <p:spPr>
          <a:xfrm>
            <a:off x="5907051" y="5445618"/>
            <a:ext cx="5422380" cy="769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r>
              <a:rPr lang="en-US" sz="14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Turku Climate Plan 2029. The City of Turku Sustainable </a:t>
            </a:r>
            <a:endParaRPr lang="pl-PL" sz="1400" i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Energy and Climate Action Plan 2029. Turku City Council, June 2018, p. 30</a:t>
            </a:r>
            <a:endParaRPr lang="pl-PL" sz="1400" i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16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434343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D9149CA0-7BC8-077A-5DD1-3BC0DB49AB3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62267" y="1590040"/>
            <a:ext cx="4534853" cy="431450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l-PL" sz="2000" dirty="0"/>
              <a:t>First </a:t>
            </a:r>
            <a:r>
              <a:rPr lang="pl-PL" sz="2000" dirty="0" err="1"/>
              <a:t>Sustainable</a:t>
            </a:r>
            <a:r>
              <a:rPr lang="pl-PL" sz="2000" dirty="0"/>
              <a:t> Urban Transport Plan in Gdynia </a:t>
            </a:r>
            <a:r>
              <a:rPr lang="pl-PL" sz="2000" dirty="0" err="1"/>
              <a:t>elaborated</a:t>
            </a:r>
            <a:r>
              <a:rPr lang="pl-PL" sz="2000" dirty="0"/>
              <a:t> in 2009 (</a:t>
            </a:r>
            <a:r>
              <a:rPr lang="pl-PL" sz="2000" dirty="0" err="1"/>
              <a:t>never</a:t>
            </a:r>
            <a:r>
              <a:rPr lang="pl-PL" sz="2000" dirty="0"/>
              <a:t> </a:t>
            </a:r>
            <a:r>
              <a:rPr lang="pl-PL" sz="2000" dirty="0" err="1"/>
              <a:t>officially</a:t>
            </a:r>
            <a:r>
              <a:rPr lang="pl-PL" sz="2000" dirty="0"/>
              <a:t> </a:t>
            </a:r>
            <a:r>
              <a:rPr lang="pl-PL" sz="2000" dirty="0" err="1"/>
              <a:t>adopted</a:t>
            </a:r>
            <a:r>
              <a:rPr lang="pl-PL" sz="2000" dirty="0"/>
              <a:t>);</a:t>
            </a:r>
          </a:p>
          <a:p>
            <a:pPr algn="just"/>
            <a:r>
              <a:rPr lang="pl-PL" sz="2000" dirty="0"/>
              <a:t>SUMP for Gdynia </a:t>
            </a:r>
            <a:r>
              <a:rPr lang="pl-PL" sz="2000" dirty="0" err="1"/>
              <a:t>adopted</a:t>
            </a:r>
            <a:r>
              <a:rPr lang="pl-PL" sz="2000" dirty="0"/>
              <a:t> by the City </a:t>
            </a:r>
            <a:r>
              <a:rPr lang="pl-PL" sz="2000" dirty="0" err="1"/>
              <a:t>Council</a:t>
            </a:r>
            <a:r>
              <a:rPr lang="pl-PL" sz="2000" dirty="0"/>
              <a:t> in 2016, </a:t>
            </a:r>
            <a:r>
              <a:rPr lang="pl-PL" sz="2000" dirty="0" err="1"/>
              <a:t>followed</a:t>
            </a:r>
            <a:r>
              <a:rPr lang="pl-PL" sz="2000" dirty="0"/>
              <a:t> by </a:t>
            </a:r>
            <a:r>
              <a:rPr lang="pl-PL" sz="2000" dirty="0" err="1"/>
              <a:t>Gdansk</a:t>
            </a:r>
            <a:r>
              <a:rPr lang="pl-PL" sz="2000" dirty="0"/>
              <a:t> (2018) and Sopot </a:t>
            </a:r>
            <a:r>
              <a:rPr lang="pl-PL" sz="2000" dirty="0" err="1"/>
              <a:t>SUMPs</a:t>
            </a:r>
            <a:r>
              <a:rPr lang="pl-PL" sz="2000" dirty="0"/>
              <a:t>;</a:t>
            </a:r>
          </a:p>
          <a:p>
            <a:pPr algn="just"/>
            <a:r>
              <a:rPr lang="pl-PL" sz="2000" dirty="0"/>
              <a:t>The </a:t>
            </a:r>
            <a:r>
              <a:rPr lang="pl-PL" sz="2000" dirty="0" err="1"/>
              <a:t>plans</a:t>
            </a:r>
            <a:r>
              <a:rPr lang="pl-PL" sz="2000" dirty="0"/>
              <a:t> </a:t>
            </a:r>
            <a:r>
              <a:rPr lang="pl-PL" sz="2000" dirty="0" err="1"/>
              <a:t>focused</a:t>
            </a:r>
            <a:r>
              <a:rPr lang="pl-PL" sz="2000" dirty="0"/>
              <a:t> on </a:t>
            </a:r>
            <a:r>
              <a:rPr lang="pl-PL" sz="2000" dirty="0" err="1"/>
              <a:t>particular</a:t>
            </a:r>
            <a:r>
              <a:rPr lang="pl-PL" sz="2000" dirty="0"/>
              <a:t> </a:t>
            </a:r>
            <a:r>
              <a:rPr lang="pl-PL" sz="2000" dirty="0" err="1"/>
              <a:t>cities</a:t>
            </a:r>
            <a:r>
              <a:rPr lang="pl-PL" sz="2000" dirty="0"/>
              <a:t>, </a:t>
            </a:r>
            <a:r>
              <a:rPr lang="pl-PL" sz="2000" dirty="0" err="1"/>
              <a:t>considering</a:t>
            </a:r>
            <a:r>
              <a:rPr lang="pl-PL" sz="2000" dirty="0"/>
              <a:t> </a:t>
            </a:r>
            <a:r>
              <a:rPr lang="pl-PL" sz="2000" dirty="0" err="1"/>
              <a:t>active</a:t>
            </a:r>
            <a:r>
              <a:rPr lang="pl-PL" sz="2000" dirty="0"/>
              <a:t> </a:t>
            </a:r>
            <a:r>
              <a:rPr lang="pl-PL" sz="2000" dirty="0" err="1"/>
              <a:t>modes</a:t>
            </a:r>
            <a:r>
              <a:rPr lang="pl-PL" sz="2000" dirty="0"/>
              <a:t>, public transport, car </a:t>
            </a:r>
            <a:r>
              <a:rPr lang="pl-PL" sz="2000" dirty="0" err="1"/>
              <a:t>traffic</a:t>
            </a:r>
            <a:r>
              <a:rPr lang="pl-PL" sz="2000" dirty="0"/>
              <a:t>, </a:t>
            </a:r>
            <a:r>
              <a:rPr lang="pl-PL" sz="2000" dirty="0" err="1"/>
              <a:t>freight</a:t>
            </a:r>
            <a:r>
              <a:rPr lang="pl-PL" sz="2000" dirty="0"/>
              <a:t> and </a:t>
            </a:r>
            <a:r>
              <a:rPr lang="pl-PL" sz="2000" dirty="0" err="1"/>
              <a:t>urban</a:t>
            </a:r>
            <a:r>
              <a:rPr lang="pl-PL" sz="2000" dirty="0"/>
              <a:t> </a:t>
            </a:r>
            <a:r>
              <a:rPr lang="pl-PL" sz="2000" dirty="0" err="1"/>
              <a:t>logistics</a:t>
            </a:r>
            <a:r>
              <a:rPr lang="pl-PL" sz="2000" dirty="0"/>
              <a:t>, parking policy and </a:t>
            </a:r>
            <a:r>
              <a:rPr lang="pl-PL" sz="2000" dirty="0" err="1"/>
              <a:t>mobility</a:t>
            </a:r>
            <a:r>
              <a:rPr lang="pl-PL" sz="2000" dirty="0"/>
              <a:t> management;</a:t>
            </a:r>
          </a:p>
          <a:p>
            <a:pPr algn="just"/>
            <a:r>
              <a:rPr lang="pl-PL" sz="2000" dirty="0"/>
              <a:t> In </a:t>
            </a:r>
            <a:r>
              <a:rPr lang="pl-PL" sz="2000" dirty="0" err="1"/>
              <a:t>addition</a:t>
            </a:r>
            <a:r>
              <a:rPr lang="pl-PL" sz="2000" dirty="0"/>
              <a:t> to</a:t>
            </a:r>
            <a:r>
              <a:rPr lang="en-US" sz="2000" dirty="0"/>
              <a:t> mobility plans, many other strategic documents have addressed issues such as emissions, </a:t>
            </a:r>
            <a:r>
              <a:rPr lang="pl-PL" sz="2000" dirty="0" err="1"/>
              <a:t>motorised</a:t>
            </a:r>
            <a:r>
              <a:rPr lang="en-US" sz="2000" dirty="0"/>
              <a:t> traffic, and public transport.</a:t>
            </a:r>
            <a:r>
              <a:rPr lang="pl-PL" sz="2000" dirty="0"/>
              <a:t> </a:t>
            </a:r>
          </a:p>
          <a:p>
            <a:pPr algn="just"/>
            <a:r>
              <a:rPr lang="pl-PL" sz="2000" dirty="0"/>
              <a:t>It </a:t>
            </a:r>
            <a:r>
              <a:rPr lang="pl-PL" sz="2000" dirty="0" err="1"/>
              <a:t>resulted</a:t>
            </a:r>
            <a:r>
              <a:rPr lang="pl-PL" sz="2000" dirty="0"/>
              <a:t> in less </a:t>
            </a:r>
            <a:r>
              <a:rPr lang="pl-PL" sz="2000" dirty="0" err="1"/>
              <a:t>precise</a:t>
            </a:r>
            <a:r>
              <a:rPr lang="pl-PL" sz="2000" dirty="0"/>
              <a:t> monitoring &amp; </a:t>
            </a:r>
            <a:r>
              <a:rPr lang="pl-PL" sz="2000" dirty="0" err="1"/>
              <a:t>evaluation</a:t>
            </a:r>
            <a:r>
              <a:rPr lang="pl-PL" sz="2000" dirty="0"/>
              <a:t> </a:t>
            </a:r>
            <a:r>
              <a:rPr lang="pl-PL" sz="2000" dirty="0" err="1"/>
              <a:t>processes</a:t>
            </a:r>
            <a:r>
              <a:rPr lang="pl-PL" sz="2000" dirty="0"/>
              <a:t> and less </a:t>
            </a:r>
            <a:r>
              <a:rPr lang="pl-PL" sz="2000" dirty="0" err="1"/>
              <a:t>precise</a:t>
            </a:r>
            <a:r>
              <a:rPr lang="pl-PL" sz="2000" dirty="0"/>
              <a:t> </a:t>
            </a:r>
            <a:r>
              <a:rPr lang="pl-PL" sz="2000" dirty="0" err="1"/>
              <a:t>allocation</a:t>
            </a:r>
            <a:r>
              <a:rPr lang="pl-PL" sz="2000" dirty="0"/>
              <a:t> of </a:t>
            </a:r>
            <a:r>
              <a:rPr lang="pl-PL" sz="2000" dirty="0" err="1"/>
              <a:t>responsibilities</a:t>
            </a:r>
            <a:r>
              <a:rPr lang="pl-PL" sz="2000" dirty="0"/>
              <a:t>.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8326AE4-140B-B47D-CE94-D50449204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5693" y="145385"/>
            <a:ext cx="9980613" cy="665480"/>
          </a:xfrm>
        </p:spPr>
        <p:txBody>
          <a:bodyPr>
            <a:normAutofit/>
          </a:bodyPr>
          <a:lstStyle/>
          <a:p>
            <a:pPr algn="ctr"/>
            <a:r>
              <a:rPr lang="pl-PL" sz="3600" dirty="0" err="1"/>
              <a:t>Mobility</a:t>
            </a:r>
            <a:r>
              <a:rPr lang="pl-PL" sz="3600" dirty="0"/>
              <a:t> </a:t>
            </a:r>
            <a:r>
              <a:rPr lang="pl-PL" sz="3600" dirty="0" err="1"/>
              <a:t>planning</a:t>
            </a:r>
            <a:r>
              <a:rPr lang="pl-PL" sz="3600" dirty="0"/>
              <a:t> in </a:t>
            </a:r>
            <a:r>
              <a:rPr lang="en-GB" sz="3600" dirty="0"/>
              <a:t>Gdansk-Gdynia-Sopot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E9CEE0E4-265D-1332-E88F-F9E3376BE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6838" y="1645920"/>
            <a:ext cx="6299591" cy="3484880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0A0F9854-E565-60C3-5F18-0549DC42D526}"/>
              </a:ext>
            </a:extLst>
          </p:cNvPr>
          <p:cNvSpPr txBox="1"/>
          <p:nvPr/>
        </p:nvSpPr>
        <p:spPr>
          <a:xfrm>
            <a:off x="5793433" y="1276590"/>
            <a:ext cx="548640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altLang="pl-PL" sz="1800" b="1" dirty="0">
                <a:solidFill>
                  <a:schemeClr val="tx1"/>
                </a:solidFill>
              </a:rPr>
              <a:t>Strategic and </a:t>
            </a:r>
            <a:r>
              <a:rPr lang="pl-PL" altLang="pl-PL" sz="1800" b="1" dirty="0" err="1">
                <a:solidFill>
                  <a:schemeClr val="tx1"/>
                </a:solidFill>
              </a:rPr>
              <a:t>operational</a:t>
            </a:r>
            <a:r>
              <a:rPr lang="pl-PL" altLang="pl-PL" sz="1800" b="1" dirty="0">
                <a:solidFill>
                  <a:schemeClr val="tx1"/>
                </a:solidFill>
              </a:rPr>
              <a:t> </a:t>
            </a:r>
            <a:r>
              <a:rPr lang="pl-PL" altLang="pl-PL" sz="1800" b="1" dirty="0" err="1">
                <a:solidFill>
                  <a:schemeClr val="tx1"/>
                </a:solidFill>
              </a:rPr>
              <a:t>goals</a:t>
            </a:r>
            <a:r>
              <a:rPr lang="pl-PL" altLang="pl-PL" sz="1800" b="1" dirty="0">
                <a:solidFill>
                  <a:schemeClr val="tx1"/>
                </a:solidFill>
              </a:rPr>
              <a:t> of </a:t>
            </a:r>
            <a:r>
              <a:rPr lang="pl-PL" altLang="pl-PL" sz="1800" b="1" dirty="0" err="1">
                <a:solidFill>
                  <a:schemeClr val="tx1"/>
                </a:solidFill>
              </a:rPr>
              <a:t>Gdynia’s</a:t>
            </a:r>
            <a:r>
              <a:rPr lang="pl-PL" altLang="pl-PL" sz="1800" b="1" dirty="0">
                <a:solidFill>
                  <a:schemeClr val="tx1"/>
                </a:solidFill>
              </a:rPr>
              <a:t> SUMP (2016)</a:t>
            </a:r>
            <a:endParaRPr kumimoji="0" lang="pl-PL" sz="1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C4628FE9-8F68-FFB7-ADB7-3C2CA2BAF199}"/>
              </a:ext>
            </a:extLst>
          </p:cNvPr>
          <p:cNvSpPr txBox="1"/>
          <p:nvPr/>
        </p:nvSpPr>
        <p:spPr>
          <a:xfrm>
            <a:off x="5386838" y="4693920"/>
            <a:ext cx="4821190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4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Source: </a:t>
            </a:r>
            <a:r>
              <a:rPr kumimoji="0" lang="pl-PL" sz="1400" b="0" i="1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Sustainable</a:t>
            </a:r>
            <a:r>
              <a:rPr kumimoji="0" lang="pl-PL" sz="14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Urban </a:t>
            </a:r>
            <a:r>
              <a:rPr kumimoji="0" lang="pl-PL" sz="1400" b="0" i="1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Mobility</a:t>
            </a:r>
            <a:r>
              <a:rPr kumimoji="0" lang="pl-PL" sz="14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Plan for Gdynia, Gdynia 2016</a:t>
            </a:r>
          </a:p>
        </p:txBody>
      </p:sp>
    </p:spTree>
    <p:extLst>
      <p:ext uri="{BB962C8B-B14F-4D97-AF65-F5344CB8AC3E}">
        <p14:creationId xmlns:p14="http://schemas.microsoft.com/office/powerpoint/2010/main" val="155319967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338BF2-CA77-2B4D-0E3F-5247357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468" y="155173"/>
            <a:ext cx="11207932" cy="515387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600" dirty="0" err="1"/>
              <a:t>Mobility</a:t>
            </a:r>
            <a:r>
              <a:rPr lang="pl-PL" sz="3600" dirty="0"/>
              <a:t> </a:t>
            </a:r>
            <a:r>
              <a:rPr lang="pl-PL" sz="3600" dirty="0" err="1"/>
              <a:t>planning</a:t>
            </a:r>
            <a:r>
              <a:rPr lang="pl-PL" sz="3600" dirty="0"/>
              <a:t> in </a:t>
            </a:r>
            <a:r>
              <a:rPr lang="en-GB" sz="3600" dirty="0"/>
              <a:t>Gdansk-Gdynia-Sopot</a:t>
            </a:r>
            <a:endParaRPr lang="pl-PL" sz="36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6AADAE8-91E4-EF7C-2685-EC345BD28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1111359"/>
            <a:ext cx="5775234" cy="559146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l-PL" sz="2000" dirty="0"/>
              <a:t>One of the most </a:t>
            </a:r>
            <a:r>
              <a:rPr lang="pl-PL" sz="2000" dirty="0" err="1"/>
              <a:t>dynamic</a:t>
            </a:r>
            <a:r>
              <a:rPr lang="pl-PL" sz="2000" dirty="0"/>
              <a:t> </a:t>
            </a:r>
            <a:r>
              <a:rPr lang="pl-PL" sz="2000" dirty="0" err="1"/>
              <a:t>metropolitan</a:t>
            </a:r>
            <a:r>
              <a:rPr lang="pl-PL" sz="2000" dirty="0"/>
              <a:t> </a:t>
            </a:r>
            <a:r>
              <a:rPr lang="pl-PL" sz="2000" dirty="0" err="1"/>
              <a:t>areas</a:t>
            </a:r>
            <a:r>
              <a:rPr lang="pl-PL" sz="2000" dirty="0"/>
              <a:t> of Poland;</a:t>
            </a:r>
          </a:p>
          <a:p>
            <a:pPr algn="just"/>
            <a:r>
              <a:rPr lang="pl-PL" sz="2000" dirty="0"/>
              <a:t>The </a:t>
            </a:r>
            <a:r>
              <a:rPr lang="pl-PL" sz="2000" dirty="0" err="1"/>
              <a:t>long</a:t>
            </a:r>
            <a:r>
              <a:rPr lang="pl-PL" sz="2000" dirty="0"/>
              <a:t> </a:t>
            </a:r>
            <a:r>
              <a:rPr lang="pl-PL" sz="2000" dirty="0" err="1"/>
              <a:t>process</a:t>
            </a:r>
            <a:r>
              <a:rPr lang="pl-PL" sz="2000" dirty="0"/>
              <a:t> of </a:t>
            </a:r>
            <a:r>
              <a:rPr lang="pl-PL" sz="2000" dirty="0" err="1"/>
              <a:t>integration</a:t>
            </a:r>
            <a:r>
              <a:rPr lang="pl-PL" sz="2000" dirty="0"/>
              <a:t> of the Metropolitan </a:t>
            </a:r>
            <a:r>
              <a:rPr lang="pl-PL" sz="2000" dirty="0" err="1"/>
              <a:t>Area</a:t>
            </a:r>
            <a:r>
              <a:rPr lang="pl-PL" sz="2000" dirty="0"/>
              <a:t> of </a:t>
            </a:r>
            <a:r>
              <a:rPr lang="pl-PL" sz="2000" dirty="0" err="1"/>
              <a:t>Gdansk</a:t>
            </a:r>
            <a:r>
              <a:rPr lang="pl-PL" sz="2000" dirty="0"/>
              <a:t>-Gdynia-Sopot was </a:t>
            </a:r>
            <a:r>
              <a:rPr lang="pl-PL" sz="2000" dirty="0" err="1"/>
              <a:t>formalised</a:t>
            </a:r>
            <a:r>
              <a:rPr lang="pl-PL" sz="2000" dirty="0"/>
              <a:t> in 2014;</a:t>
            </a:r>
          </a:p>
          <a:p>
            <a:pPr algn="just"/>
            <a:r>
              <a:rPr lang="pl-PL" sz="2000" dirty="0"/>
              <a:t>One of the most </a:t>
            </a:r>
            <a:r>
              <a:rPr lang="pl-PL" sz="2000" dirty="0" err="1"/>
              <a:t>essential</a:t>
            </a:r>
            <a:r>
              <a:rPr lang="pl-PL" sz="2000" dirty="0"/>
              <a:t> </a:t>
            </a:r>
            <a:r>
              <a:rPr lang="pl-PL" sz="2000" dirty="0" err="1"/>
              <a:t>challenges</a:t>
            </a:r>
            <a:r>
              <a:rPr lang="pl-PL" sz="2000" dirty="0"/>
              <a:t> </a:t>
            </a:r>
            <a:r>
              <a:rPr lang="pl-PL" sz="2000" dirty="0" err="1"/>
              <a:t>addressed</a:t>
            </a:r>
            <a:r>
              <a:rPr lang="pl-PL" sz="2000" dirty="0"/>
              <a:t> on </a:t>
            </a:r>
            <a:r>
              <a:rPr lang="pl-PL" sz="2000" dirty="0" err="1"/>
              <a:t>this</a:t>
            </a:r>
            <a:r>
              <a:rPr lang="pl-PL" sz="2000" dirty="0"/>
              <a:t> </a:t>
            </a:r>
            <a:r>
              <a:rPr lang="pl-PL" sz="2000" dirty="0" err="1"/>
              <a:t>level</a:t>
            </a:r>
            <a:r>
              <a:rPr lang="pl-PL" sz="2000" dirty="0"/>
              <a:t> </a:t>
            </a:r>
            <a:r>
              <a:rPr lang="pl-PL" sz="2000" dirty="0" err="1"/>
              <a:t>is</a:t>
            </a:r>
            <a:r>
              <a:rPr lang="pl-PL" sz="2000" dirty="0"/>
              <a:t> transport and </a:t>
            </a:r>
            <a:r>
              <a:rPr lang="pl-PL" sz="2000" dirty="0" err="1"/>
              <a:t>mobility</a:t>
            </a:r>
            <a:r>
              <a:rPr lang="pl-PL" sz="2000" dirty="0"/>
              <a:t> with a </a:t>
            </a:r>
            <a:r>
              <a:rPr lang="pl-PL" sz="2000" dirty="0" err="1"/>
              <a:t>focus</a:t>
            </a:r>
            <a:r>
              <a:rPr lang="pl-PL" sz="2000" dirty="0"/>
              <a:t> on </a:t>
            </a:r>
            <a:r>
              <a:rPr lang="pl-PL" sz="2000" dirty="0" err="1"/>
              <a:t>spatial</a:t>
            </a:r>
            <a:r>
              <a:rPr lang="pl-PL" sz="2000" dirty="0"/>
              <a:t> </a:t>
            </a:r>
            <a:r>
              <a:rPr lang="pl-PL" sz="2000" dirty="0" err="1"/>
              <a:t>planning</a:t>
            </a:r>
            <a:r>
              <a:rPr lang="pl-PL" sz="2000" dirty="0"/>
              <a:t> and development;</a:t>
            </a:r>
          </a:p>
          <a:p>
            <a:pPr algn="just"/>
            <a:r>
              <a:rPr lang="pl-PL" sz="2000" dirty="0"/>
              <a:t>SUMP for the Metropolitan </a:t>
            </a:r>
            <a:r>
              <a:rPr lang="pl-PL" sz="2000" dirty="0" err="1"/>
              <a:t>Area</a:t>
            </a:r>
            <a:r>
              <a:rPr lang="pl-PL" sz="2000" dirty="0"/>
              <a:t> was </a:t>
            </a:r>
            <a:r>
              <a:rPr lang="pl-PL" sz="2000" dirty="0" err="1"/>
              <a:t>adopted</a:t>
            </a:r>
            <a:r>
              <a:rPr lang="pl-PL" sz="2000" dirty="0"/>
              <a:t> in 2023/2024 by </a:t>
            </a:r>
            <a:r>
              <a:rPr lang="pl-PL" sz="2000" dirty="0" err="1"/>
              <a:t>all</a:t>
            </a:r>
            <a:r>
              <a:rPr lang="pl-PL" sz="2000" dirty="0"/>
              <a:t> </a:t>
            </a:r>
            <a:r>
              <a:rPr lang="pl-PL" sz="2000" dirty="0" err="1"/>
              <a:t>municipalities</a:t>
            </a:r>
            <a:r>
              <a:rPr lang="pl-PL" sz="2000" dirty="0"/>
              <a:t>;</a:t>
            </a:r>
          </a:p>
          <a:p>
            <a:pPr algn="just"/>
            <a:r>
              <a:rPr lang="en-US" sz="2000" dirty="0"/>
              <a:t>The main objectives of the Sustainable Mobility Plan for OMMGS include</a:t>
            </a:r>
            <a:r>
              <a:rPr lang="pl-PL" sz="2000" dirty="0"/>
              <a:t> i</a:t>
            </a:r>
            <a:r>
              <a:rPr lang="en-US" sz="2000" dirty="0" err="1"/>
              <a:t>mproving</a:t>
            </a:r>
            <a:r>
              <a:rPr lang="en-US" sz="2000" dirty="0"/>
              <a:t> public transport accessibility</a:t>
            </a:r>
            <a:r>
              <a:rPr lang="pl-PL" sz="2000" dirty="0"/>
              <a:t>, i</a:t>
            </a:r>
            <a:r>
              <a:rPr lang="en-US" sz="2000" dirty="0" err="1"/>
              <a:t>ncreasing</a:t>
            </a:r>
            <a:r>
              <a:rPr lang="en-US" sz="2000" dirty="0"/>
              <a:t> road traffic safety for all participants</a:t>
            </a:r>
            <a:r>
              <a:rPr lang="pl-PL" sz="2000" dirty="0"/>
              <a:t>, e</a:t>
            </a:r>
            <a:r>
              <a:rPr lang="en-US" sz="2000" dirty="0" err="1"/>
              <a:t>nhancing</a:t>
            </a:r>
            <a:r>
              <a:rPr lang="en-US" sz="2000" dirty="0"/>
              <a:t> air quality</a:t>
            </a:r>
            <a:r>
              <a:rPr lang="pl-PL" sz="2000" dirty="0"/>
              <a:t> and i</a:t>
            </a:r>
            <a:r>
              <a:rPr lang="en-US" sz="2000" dirty="0" err="1"/>
              <a:t>ncreasing</a:t>
            </a:r>
            <a:r>
              <a:rPr lang="en-US" sz="2000" dirty="0"/>
              <a:t> the share of sustainable transport modes in overall travel</a:t>
            </a:r>
            <a:r>
              <a:rPr lang="pl-PL" sz="2000" dirty="0"/>
              <a:t>;</a:t>
            </a:r>
          </a:p>
          <a:p>
            <a:pPr algn="just"/>
            <a:r>
              <a:rPr lang="en-US" sz="2000" dirty="0"/>
              <a:t>An interesting aspect of the local approach to mobility planning is the development of district-level urban mobility plans. Gdynia has created a document for one of its districts, focusing on local issues.</a:t>
            </a:r>
            <a:endParaRPr lang="pl-PL" sz="20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58624CD-CDE1-A1C7-9F18-3D89CF3A0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8434" y="1430239"/>
            <a:ext cx="5535648" cy="456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307242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043AB4B-2363-9B3D-31EF-825E11C60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468" y="175493"/>
            <a:ext cx="11207932" cy="515387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600" dirty="0" err="1"/>
              <a:t>Summary</a:t>
            </a:r>
            <a:endParaRPr lang="pl-PL" sz="36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81AF011-580A-CA79-EDDD-1C361ABC63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572" y="812799"/>
            <a:ext cx="5595348" cy="5869708"/>
          </a:xfrm>
        </p:spPr>
        <p:txBody>
          <a:bodyPr>
            <a:normAutofit fontScale="77500" lnSpcReduction="20000"/>
          </a:bodyPr>
          <a:lstStyle/>
          <a:p>
            <a:pPr marL="342900" indent="-342900" algn="just"/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importance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the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Functional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Urban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Areas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growing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Therefore, the planning level for sustainable mobility includes at least city and metropolitan/functional urban areas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 algn="just"/>
            <a:r>
              <a:rPr lang="pl-PL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Although</a:t>
            </a:r>
            <a:r>
              <a:rPr lang="pl-PL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small and mid-sized cities dominate the BSR area, many </a:t>
            </a:r>
            <a:r>
              <a:rPr lang="pl-PL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pl-PL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formulated</a:t>
            </a:r>
            <a:r>
              <a:rPr lang="pl-PL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ambitious</a:t>
            </a:r>
            <a:r>
              <a:rPr lang="pl-PL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goals</a:t>
            </a:r>
            <a:r>
              <a:rPr lang="pl-PL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l-PL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reduce</a:t>
            </a:r>
            <a:r>
              <a:rPr lang="pl-PL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emissions</a:t>
            </a:r>
            <a:r>
              <a:rPr lang="pl-PL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342900" indent="-342900" algn="just"/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Ambitious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climate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goals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align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with the development of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sustainable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urban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mobility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plans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as the transport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sector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among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most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important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sources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emissions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 algn="just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Transport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mobility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among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most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critical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pathways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carbon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neutrality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the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cities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European Commission supports this approach. The revision of the regulation of the TEN-T network extends the number of urban nodes in the EU (from 135 to 431) and sets an obligation to develop a sustainable</a:t>
            </a:r>
            <a:r>
              <a:rPr lang="pl-PL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urban</a:t>
            </a:r>
            <a:r>
              <a:rPr lang="pl-PL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mobility</a:t>
            </a:r>
            <a:r>
              <a:rPr lang="pl-PL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plan </a:t>
            </a:r>
            <a:r>
              <a:rPr lang="pl-PL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</a:t>
            </a:r>
            <a:r>
              <a:rPr lang="pl-PL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2027.</a:t>
            </a:r>
          </a:p>
          <a:p>
            <a:pPr algn="just"/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1A3CB47-DE76-7AEF-45A7-152F4FFF36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4330" y="1894760"/>
            <a:ext cx="5480779" cy="3060457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3C20DF3B-39FF-8344-FCF0-4F301906A030}"/>
              </a:ext>
            </a:extLst>
          </p:cNvPr>
          <p:cNvSpPr txBox="1"/>
          <p:nvPr/>
        </p:nvSpPr>
        <p:spPr>
          <a:xfrm>
            <a:off x="5814330" y="1043355"/>
            <a:ext cx="6578600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US" b="1" dirty="0"/>
              <a:t>Transport &amp; mobility among other pathways </a:t>
            </a:r>
            <a:endParaRPr lang="pl-PL" b="1" dirty="0"/>
          </a:p>
          <a:p>
            <a:pPr algn="ctr"/>
            <a:r>
              <a:rPr lang="en-US" b="1" dirty="0"/>
              <a:t>in Turku’s way to carbon neutrality</a:t>
            </a:r>
            <a:endParaRPr lang="pl-PL" b="1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8BBAB485-B02F-52D0-B002-AE75E6014106}"/>
              </a:ext>
            </a:extLst>
          </p:cNvPr>
          <p:cNvSpPr txBox="1"/>
          <p:nvPr/>
        </p:nvSpPr>
        <p:spPr>
          <a:xfrm>
            <a:off x="6552820" y="5445314"/>
            <a:ext cx="5029580" cy="7386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Climate City Contract. 2030 Climate Neutrality Action Plan.  </a:t>
            </a:r>
            <a:endParaRPr lang="pl-PL" sz="14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2030 Climate Neutrality Action Plan of the City of Turku. </a:t>
            </a:r>
            <a:endParaRPr lang="pl-PL" sz="14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NetZero Cities, </a:t>
            </a:r>
            <a:r>
              <a:rPr lang="en-US" sz="1400" i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https://netzerocities.app/resource-4223</a:t>
            </a:r>
            <a:endParaRPr kumimoji="0" lang="pl-PL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3521486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B55D0F6-2C37-8B15-5588-7C1185377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Event coming up on TEN-T requirements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53A54A0-EA5F-B002-FA04-A1D14DFC2E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i="0" dirty="0">
                <a:solidFill>
                  <a:srgbClr val="12427F"/>
                </a:solidFill>
                <a:effectLst/>
                <a:latin typeface="Open Sans" panose="020F0502020204030204"/>
              </a:rPr>
              <a:t>The changing landscape of Sustainable Urban Mobility Planning</a:t>
            </a:r>
            <a:endParaRPr lang="en-GB" b="0" i="0" dirty="0">
              <a:solidFill>
                <a:srgbClr val="000000"/>
              </a:solidFill>
              <a:effectLst/>
              <a:latin typeface="Open Sans" panose="020F0502020204030204" pitchFamily="34" charset="0"/>
            </a:endParaRPr>
          </a:p>
          <a:p>
            <a:pPr marL="0" indent="0">
              <a:buNone/>
            </a:pPr>
            <a:r>
              <a:rPr lang="en-GB" b="0" i="0" dirty="0">
                <a:solidFill>
                  <a:srgbClr val="000000"/>
                </a:solidFill>
                <a:effectLst/>
                <a:latin typeface="Open Sans" panose="020F0502020204030204" pitchFamily="34" charset="0"/>
              </a:rPr>
              <a:t>Tue 18 March 2025 at 09:00 - 12:30 </a:t>
            </a:r>
            <a:r>
              <a:rPr lang="en-GB" dirty="0">
                <a:latin typeface="Open Sans" panose="020F0502020204030204" pitchFamily="34" charset="0"/>
              </a:rPr>
              <a:t>C</a:t>
            </a:r>
            <a:r>
              <a:rPr lang="en-GB" b="0" i="0" dirty="0">
                <a:solidFill>
                  <a:srgbClr val="000000"/>
                </a:solidFill>
                <a:effectLst/>
                <a:latin typeface="Open Sans" panose="020F0502020204030204" pitchFamily="34" charset="0"/>
              </a:rPr>
              <a:t>ET </a:t>
            </a:r>
          </a:p>
          <a:p>
            <a:pPr marL="0" indent="0">
              <a:buNone/>
            </a:pPr>
            <a:r>
              <a:rPr lang="en-GB" dirty="0">
                <a:latin typeface="Open Sans" panose="020F0502020204030204" pitchFamily="34" charset="0"/>
              </a:rPr>
              <a:t>Join in Gävle (SE) or online</a:t>
            </a:r>
            <a:endParaRPr lang="en-GB" b="0" i="0" dirty="0">
              <a:solidFill>
                <a:srgbClr val="000000"/>
              </a:solidFill>
              <a:effectLst/>
              <a:latin typeface="Open Sans" panose="020F0502020204030204" pitchFamily="34" charset="0"/>
            </a:endParaRPr>
          </a:p>
          <a:p>
            <a:pPr marL="0" indent="0">
              <a:buNone/>
            </a:pPr>
            <a:endParaRPr lang="en-GB" dirty="0">
              <a:latin typeface="Open Sans" panose="020F0502020204030204" pitchFamily="34" charset="0"/>
            </a:endParaRPr>
          </a:p>
          <a:p>
            <a:pPr marL="0" indent="0">
              <a:buNone/>
            </a:pPr>
            <a:r>
              <a:rPr lang="en-US" dirty="0"/>
              <a:t>The hybrid event will include inspiring presentations and an engaging workshop. You will hear about guidance and recommendations from the European Commission and learn about the revised TEN-T regulation, and dive into the experiences from Sweden on sustainable urban mobility planning. Welcome!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231063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itle 1"/>
          <p:cNvSpPr txBox="1">
            <a:spLocks noGrp="1"/>
          </p:cNvSpPr>
          <p:nvPr>
            <p:ph type="title"/>
          </p:nvPr>
        </p:nvSpPr>
        <p:spPr>
          <a:xfrm>
            <a:off x="1265661" y="1092692"/>
            <a:ext cx="9660671" cy="16002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 b="1">
                <a:solidFill>
                  <a:srgbClr val="1B508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lv-LV" sz="6000">
                <a:solidFill>
                  <a:srgbClr val="50C8CC"/>
                </a:solidFill>
              </a:rPr>
              <a:t>Thank you!</a:t>
            </a:r>
            <a:endParaRPr sz="6000" dirty="0">
              <a:solidFill>
                <a:srgbClr val="50C8CC"/>
              </a:solidFill>
            </a:endParaRPr>
          </a:p>
        </p:txBody>
      </p:sp>
      <p:pic>
        <p:nvPicPr>
          <p:cNvPr id="3" name="Picture 2" descr="A black background with circles&#10;&#10;Description automatically generated">
            <a:extLst>
              <a:ext uri="{FF2B5EF4-FFF2-40B4-BE49-F238E27FC236}">
                <a16:creationId xmlns:a16="http://schemas.microsoft.com/office/drawing/2014/main" id="{95D5A79F-3F1E-F9F4-A04A-8BD839A04D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451" y="394635"/>
            <a:ext cx="1755323" cy="5555021"/>
          </a:xfrm>
          <a:prstGeom prst="rect">
            <a:avLst/>
          </a:prstGeom>
        </p:spPr>
      </p:pic>
      <p:pic>
        <p:nvPicPr>
          <p:cNvPr id="5" name="Picture 4" descr="A logo with blue and green circles&#10;&#10;Description automatically generated">
            <a:extLst>
              <a:ext uri="{FF2B5EF4-FFF2-40B4-BE49-F238E27FC236}">
                <a16:creationId xmlns:a16="http://schemas.microsoft.com/office/drawing/2014/main" id="{CD802121-B269-6A9A-4353-FA310CA6B1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294" y="3630946"/>
            <a:ext cx="4043412" cy="2438584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7F7FB48E-B8EE-58CE-B1B7-A2F544688A64}"/>
              </a:ext>
            </a:extLst>
          </p:cNvPr>
          <p:cNvSpPr txBox="1"/>
          <p:nvPr/>
        </p:nvSpPr>
        <p:spPr>
          <a:xfrm>
            <a:off x="-624840" y="2703544"/>
            <a:ext cx="6532880" cy="15969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/>
                <a:ea typeface="Calibri"/>
                <a:cs typeface="Calibri"/>
                <a:sym typeface="Calibri"/>
              </a:rPr>
              <a:t>Ira Sibelius</a:t>
            </a:r>
            <a:b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/>
                <a:ea typeface="Calibri"/>
                <a:cs typeface="Calibri"/>
                <a:sym typeface="Calibri"/>
              </a:rPr>
            </a:br>
            <a:r>
              <a:rPr kumimoji="0" lang="en-GB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/>
                <a:ea typeface="Calibri"/>
                <a:cs typeface="Calibri"/>
                <a:sym typeface="Calibri"/>
              </a:rPr>
              <a:t>Senior Advisor</a:t>
            </a:r>
            <a:b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/>
                <a:ea typeface="Calibri"/>
                <a:cs typeface="Calibri"/>
                <a:sym typeface="Calibri"/>
              </a:rPr>
            </a:br>
            <a:r>
              <a:rPr kumimoji="0" lang="en-GB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/>
                <a:ea typeface="Calibri"/>
                <a:cs typeface="Calibri"/>
                <a:sym typeface="Calibri"/>
              </a:rPr>
              <a:t>Union of the Baltic Cities Sustainable Cities</a:t>
            </a:r>
            <a:endParaRPr kumimoji="0" lang="pl-PL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/>
              <a:ea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/>
                <a:ea typeface="Calibri"/>
                <a:cs typeface="Calibri"/>
                <a:sym typeface="Calibri"/>
              </a:rPr>
              <a:t> Commission c/o City of Turku</a:t>
            </a:r>
            <a:endParaRPr kumimoji="0" lang="pl-PL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/>
              <a:ea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="0" i="0" dirty="0">
                <a:solidFill>
                  <a:srgbClr val="479EF5"/>
                </a:solidFill>
                <a:effectLst/>
                <a:latin typeface="Aptos" panose="020B0004020202020204" pitchFamily="34" charset="0"/>
                <a:hlinkClick r:id="rId4"/>
              </a:rPr>
              <a:t>ira.sibelius@turku.fi</a:t>
            </a:r>
            <a:r>
              <a:rPr lang="pl-PL" b="0" i="0" dirty="0">
                <a:solidFill>
                  <a:srgbClr val="479EF5"/>
                </a:solidFill>
                <a:effectLst/>
                <a:latin typeface="Aptos" panose="020B0004020202020204" pitchFamily="34" charset="0"/>
              </a:rPr>
              <a:t> </a:t>
            </a:r>
            <a:endParaRPr kumimoji="0" lang="en-GB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92875EDE-7D76-379F-EFBF-E001492B9286}"/>
              </a:ext>
            </a:extLst>
          </p:cNvPr>
          <p:cNvSpPr txBox="1"/>
          <p:nvPr/>
        </p:nvSpPr>
        <p:spPr>
          <a:xfrm>
            <a:off x="6410960" y="2692892"/>
            <a:ext cx="6847840" cy="1477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dirty="0">
                <a:latin typeface="Aptos"/>
              </a:rPr>
              <a:t>Marcin Wołek</a:t>
            </a:r>
            <a:br>
              <a:rPr lang="en-GB" dirty="0">
                <a:latin typeface="Aptos"/>
              </a:rPr>
            </a:br>
            <a:r>
              <a:rPr lang="en-GB" sz="1800" i="1" dirty="0">
                <a:latin typeface="Aptos"/>
              </a:rPr>
              <a:t>Associate Professor</a:t>
            </a:r>
            <a:br>
              <a:rPr lang="en-GB" dirty="0">
                <a:latin typeface="Aptos"/>
              </a:rPr>
            </a:br>
            <a:r>
              <a:rPr lang="pl-PL" sz="1800" i="1" dirty="0" err="1">
                <a:latin typeface="Aptos"/>
              </a:rPr>
              <a:t>Faculty</a:t>
            </a:r>
            <a:r>
              <a:rPr lang="pl-PL" sz="1800" i="1" dirty="0">
                <a:latin typeface="Aptos"/>
              </a:rPr>
              <a:t> of </a:t>
            </a:r>
            <a:r>
              <a:rPr lang="pl-PL" sz="1800" i="1" dirty="0" err="1">
                <a:latin typeface="Aptos"/>
              </a:rPr>
              <a:t>Economics</a:t>
            </a:r>
            <a:endParaRPr lang="pl-PL" sz="1800" i="1" dirty="0">
              <a:latin typeface="Aptos"/>
            </a:endParaRPr>
          </a:p>
          <a:p>
            <a:pPr algn="ctr"/>
            <a:r>
              <a:rPr lang="en-GB" sz="1800" i="1" dirty="0">
                <a:latin typeface="Aptos"/>
              </a:rPr>
              <a:t> University of </a:t>
            </a:r>
            <a:r>
              <a:rPr lang="en-GB" sz="1800" i="1" dirty="0" err="1">
                <a:latin typeface="Aptos"/>
              </a:rPr>
              <a:t>Gdańsk</a:t>
            </a:r>
            <a:endParaRPr lang="pl-PL" sz="1800" i="1" dirty="0">
              <a:latin typeface="Aptos"/>
            </a:endParaRPr>
          </a:p>
          <a:p>
            <a:pPr algn="ctr"/>
            <a:r>
              <a:rPr lang="pl-PL" dirty="0">
                <a:latin typeface="Aptos"/>
                <a:hlinkClick r:id="rId5"/>
              </a:rPr>
              <a:t>marcin.wolek@ug.edu.pl</a:t>
            </a:r>
            <a:r>
              <a:rPr lang="pl-PL" dirty="0">
                <a:latin typeface="Aptos"/>
              </a:rPr>
              <a:t> </a:t>
            </a:r>
            <a:endParaRPr lang="en-GB" sz="1800" dirty="0">
              <a:latin typeface="Aptos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F1F6652B-4AC6-59C2-C201-88E0B0758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CHANGING LANDSCAPE OF SUSTAINABLE URBAN </a:t>
            </a:r>
            <a:br>
              <a:rPr lang="en-US" dirty="0"/>
            </a:br>
            <a:r>
              <a:rPr lang="en-US" dirty="0"/>
              <a:t>MOBILITY PLANNING</a:t>
            </a:r>
            <a:endParaRPr lang="en-GB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832FA6A-24ED-BD09-CAB0-D4D6A4391036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/>
              <a:t>EXPERIENCES FROM THE SUMPS FOR BSR PROJECT </a:t>
            </a:r>
            <a:endParaRPr lang="en-GB" dirty="0"/>
          </a:p>
        </p:txBody>
      </p:sp>
      <p:pic>
        <p:nvPicPr>
          <p:cNvPr id="7" name="Kuva 6" descr="Kuva, joka sisältää kohteen teksti, kuvakaappaus, Fontti, viiva&#10;&#10;Tekoälyn generoima sisältö voi olla virheellistä.">
            <a:extLst>
              <a:ext uri="{FF2B5EF4-FFF2-40B4-BE49-F238E27FC236}">
                <a16:creationId xmlns:a16="http://schemas.microsoft.com/office/drawing/2014/main" id="{8413739A-0B48-A33E-94C3-A24B2D340B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11875" cy="182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91038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3DD6ED7B-093E-202A-9005-0176DBF1F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848" y="109596"/>
            <a:ext cx="11207932" cy="1099997"/>
          </a:xfrm>
        </p:spPr>
        <p:txBody>
          <a:bodyPr>
            <a:normAutofit/>
          </a:bodyPr>
          <a:lstStyle/>
          <a:p>
            <a:r>
              <a:rPr lang="en-GB" sz="3600" dirty="0"/>
              <a:t>Transport and emissions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0641BEC2-60C9-3E47-FE9B-40D8AEA6B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969" y="1539766"/>
            <a:ext cx="4112426" cy="4618535"/>
          </a:xfrm>
        </p:spPr>
        <p:txBody>
          <a:bodyPr/>
          <a:lstStyle/>
          <a:p>
            <a:pPr algn="just"/>
            <a:r>
              <a:rPr lang="pl-PL" sz="2000" dirty="0"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000" dirty="0">
                <a:ea typeface="Calibri" panose="020F0502020204030204" pitchFamily="34" charset="0"/>
                <a:cs typeface="Calibri" panose="020F0502020204030204" pitchFamily="34" charset="0"/>
              </a:rPr>
              <a:t>he transport sector is responsible for about 25% of global emissions. </a:t>
            </a:r>
            <a:endParaRPr lang="pl-PL" sz="20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2000" dirty="0">
                <a:ea typeface="Calibri" panose="020F0502020204030204" pitchFamily="34" charset="0"/>
                <a:cs typeface="Calibri" panose="020F0502020204030204" pitchFamily="34" charset="0"/>
              </a:rPr>
              <a:t>Transport is the primary or one of the most important sources of emissions</a:t>
            </a:r>
            <a:r>
              <a:rPr lang="pl-PL" sz="20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000" dirty="0" err="1">
                <a:ea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l-PL" sz="2000" dirty="0">
                <a:ea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pl-PL" sz="2000" dirty="0" err="1">
                <a:ea typeface="Calibri" panose="020F0502020204030204" pitchFamily="34" charset="0"/>
                <a:cs typeface="Calibri" panose="020F0502020204030204" pitchFamily="34" charset="0"/>
              </a:rPr>
              <a:t>urban</a:t>
            </a:r>
            <a:r>
              <a:rPr lang="pl-PL" sz="2000" dirty="0">
                <a:ea typeface="Calibri" panose="020F0502020204030204" pitchFamily="34" charset="0"/>
                <a:cs typeface="Calibri" panose="020F0502020204030204" pitchFamily="34" charset="0"/>
              </a:rPr>
              <a:t> /</a:t>
            </a:r>
            <a:r>
              <a:rPr lang="pl-PL" sz="2000" dirty="0" err="1">
                <a:ea typeface="Calibri" panose="020F0502020204030204" pitchFamily="34" charset="0"/>
                <a:cs typeface="Calibri" panose="020F0502020204030204" pitchFamily="34" charset="0"/>
              </a:rPr>
              <a:t>metropolitan</a:t>
            </a:r>
            <a:r>
              <a:rPr lang="pl-PL" sz="20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000" dirty="0" err="1">
                <a:ea typeface="Calibri" panose="020F0502020204030204" pitchFamily="34" charset="0"/>
                <a:cs typeface="Calibri" panose="020F0502020204030204" pitchFamily="34" charset="0"/>
              </a:rPr>
              <a:t>level</a:t>
            </a:r>
            <a:r>
              <a:rPr lang="pl-PL" sz="2000" dirty="0"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fi-FI" sz="20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2000" dirty="0"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pl-PL" sz="2000" dirty="0">
                <a:ea typeface="Calibri" panose="020F0502020204030204" pitchFamily="34" charset="0"/>
                <a:cs typeface="Calibri" panose="020F0502020204030204" pitchFamily="34" charset="0"/>
              </a:rPr>
              <a:t>growth </a:t>
            </a:r>
            <a:r>
              <a:rPr lang="en-US" sz="2000" dirty="0">
                <a:ea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lang="pl-PL" sz="2000" dirty="0">
                <a:ea typeface="Calibri" panose="020F0502020204030204" pitchFamily="34" charset="0"/>
                <a:cs typeface="Calibri" panose="020F0502020204030204" pitchFamily="34" charset="0"/>
              </a:rPr>
              <a:t>cities </a:t>
            </a:r>
            <a:r>
              <a:rPr lang="en-US" sz="2000" dirty="0">
                <a:ea typeface="Calibri" panose="020F0502020204030204" pitchFamily="34" charset="0"/>
                <a:cs typeface="Calibri" panose="020F0502020204030204" pitchFamily="34" charset="0"/>
              </a:rPr>
              <a:t>mean</a:t>
            </a:r>
            <a:r>
              <a:rPr lang="pl-PL" sz="2000" dirty="0"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000" dirty="0">
                <a:ea typeface="Calibri" panose="020F0502020204030204" pitchFamily="34" charset="0"/>
                <a:cs typeface="Calibri" panose="020F0502020204030204" pitchFamily="34" charset="0"/>
              </a:rPr>
              <a:t> that the negative environmental impacts are concentrated in small areas, affecting an increasing number of residents</a:t>
            </a:r>
            <a:r>
              <a:rPr lang="fi-FI" sz="2000" dirty="0"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endParaRPr lang="en-GB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8D742778-7BBC-82B2-8F5D-44F9640460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8554" y="475356"/>
            <a:ext cx="4329206" cy="2776702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127EC406-2BAC-409A-407A-199C2294CA27}"/>
              </a:ext>
            </a:extLst>
          </p:cNvPr>
          <p:cNvSpPr txBox="1"/>
          <p:nvPr/>
        </p:nvSpPr>
        <p:spPr>
          <a:xfrm>
            <a:off x="6235700" y="207922"/>
            <a:ext cx="6578600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Structure of the CO2 equivalent emissions in Turku</a:t>
            </a:r>
            <a:r>
              <a:rPr lang="pl-PL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pl-PL" sz="1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Finland</a:t>
            </a:r>
            <a:r>
              <a:rPr lang="pl-PL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2019 </a:t>
            </a:r>
            <a:endParaRPr lang="pl-PL" sz="1600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A6135CC8-DAF0-B98C-FEC5-DC49FA5F46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8555" y="3340476"/>
            <a:ext cx="4329205" cy="2817825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BBD2B3CA-89A6-18BE-D8A0-88E610149354}"/>
              </a:ext>
            </a:extLst>
          </p:cNvPr>
          <p:cNvSpPr txBox="1"/>
          <p:nvPr/>
        </p:nvSpPr>
        <p:spPr>
          <a:xfrm>
            <a:off x="7058660" y="3296236"/>
            <a:ext cx="6578600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1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pl-PL" sz="16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carbon</a:t>
            </a:r>
            <a:r>
              <a:rPr lang="pl-PL" sz="1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6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footprint</a:t>
            </a:r>
            <a:r>
              <a:rPr lang="pl-PL" sz="1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Gdynia (Poland) in 2020</a:t>
            </a:r>
            <a:endParaRPr lang="pl-P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36734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Virsraksts 1"/>
          <p:cNvSpPr txBox="1">
            <a:spLocks noGrp="1"/>
          </p:cNvSpPr>
          <p:nvPr>
            <p:ph type="title"/>
          </p:nvPr>
        </p:nvSpPr>
        <p:spPr>
          <a:xfrm>
            <a:off x="664600" y="125976"/>
            <a:ext cx="11399522" cy="109999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solidFill>
                  <a:srgbClr val="1B508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3600" dirty="0">
                <a:solidFill>
                  <a:srgbClr val="1D4289"/>
                </a:solidFill>
                <a:latin typeface="Aptos" panose="020B0004020202020204" pitchFamily="34" charset="0"/>
              </a:rPr>
              <a:t>SUMP as a cornerstone of local &amp; regional </a:t>
            </a:r>
            <a:br>
              <a:rPr lang="en-US" sz="3600" dirty="0">
                <a:solidFill>
                  <a:srgbClr val="1D4289"/>
                </a:solidFill>
                <a:latin typeface="Aptos" panose="020B0004020202020204" pitchFamily="34" charset="0"/>
              </a:rPr>
            </a:br>
            <a:r>
              <a:rPr lang="en-US" sz="3600" dirty="0">
                <a:solidFill>
                  <a:srgbClr val="1D4289"/>
                </a:solidFill>
                <a:latin typeface="Aptos" panose="020B0004020202020204" pitchFamily="34" charset="0"/>
              </a:rPr>
              <a:t>mobility policies</a:t>
            </a:r>
            <a:endParaRPr lang="en-GB" sz="3600" dirty="0">
              <a:solidFill>
                <a:srgbClr val="1D4289"/>
              </a:solidFill>
              <a:latin typeface="Aptos" panose="020B0004020202020204" pitchFamily="34" charset="0"/>
            </a:endParaRPr>
          </a:p>
        </p:txBody>
      </p:sp>
      <p:sp>
        <p:nvSpPr>
          <p:cNvPr id="124" name="Satura vietturis 2"/>
          <p:cNvSpPr txBox="1">
            <a:spLocks noGrp="1"/>
          </p:cNvSpPr>
          <p:nvPr>
            <p:ph type="body" idx="4294967295"/>
          </p:nvPr>
        </p:nvSpPr>
        <p:spPr>
          <a:xfrm>
            <a:off x="235130" y="1308753"/>
            <a:ext cx="5505270" cy="4980864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sz="2500" dirty="0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Sustainable urban mobility planning </a:t>
            </a:r>
            <a:r>
              <a:rPr lang="en-US" sz="2500" dirty="0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 seen as a solution enabling the decrease of emissions and achieving ambitious climate-related goals.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500" dirty="0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2013, </a:t>
            </a:r>
            <a:r>
              <a:rPr lang="pl-PL" sz="2500" dirty="0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500" dirty="0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 Urban Mobility Package outlined procedures and support mechanisms for developing sustainable urban mobility plans (SUMPs).</a:t>
            </a:r>
            <a:endParaRPr lang="en-GB" sz="2500" dirty="0"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500" dirty="0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Since then, the European Commission has promoted SUMPs as an effective &amp; strategic tool for planning and implementing transport policies in cities. </a:t>
            </a:r>
            <a:endParaRPr lang="fi-FI" sz="2500" dirty="0"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500" dirty="0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2024, the revised Regulation on the trans-European transport network (TEN-T) set a requirement for the 431 urban nodes along the TEN-T network to adopt and monitor SUMPs by 2027, covering the entire Functional Urban Area (FUA). </a:t>
            </a:r>
          </a:p>
        </p:txBody>
      </p:sp>
      <p:sp>
        <p:nvSpPr>
          <p:cNvPr id="125" name="Slaida numura vietturis 3"/>
          <p:cNvSpPr txBox="1">
            <a:spLocks noGrp="1"/>
          </p:cNvSpPr>
          <p:nvPr>
            <p:ph type="sldNum" sz="quarter" idx="2"/>
          </p:nvPr>
        </p:nvSpPr>
        <p:spPr>
          <a:xfrm>
            <a:off x="11832845" y="6289617"/>
            <a:ext cx="231277" cy="35066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4</a:t>
            </a:fld>
            <a:endParaRPr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A07E3CF2-60CB-7195-DD0A-4F5F8CE50E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4361" y="1013535"/>
            <a:ext cx="4944285" cy="4980864"/>
          </a:xfrm>
          <a:prstGeom prst="rect">
            <a:avLst/>
          </a:prstGeom>
        </p:spPr>
      </p:pic>
      <p:sp>
        <p:nvSpPr>
          <p:cNvPr id="3" name="Strzałka: w prawo 2">
            <a:extLst>
              <a:ext uri="{FF2B5EF4-FFF2-40B4-BE49-F238E27FC236}">
                <a16:creationId xmlns:a16="http://schemas.microsoft.com/office/drawing/2014/main" id="{00111ACE-7236-E32C-FFE7-095EC51BF428}"/>
              </a:ext>
            </a:extLst>
          </p:cNvPr>
          <p:cNvSpPr/>
          <p:nvPr/>
        </p:nvSpPr>
        <p:spPr>
          <a:xfrm>
            <a:off x="5757740" y="4999119"/>
            <a:ext cx="568960" cy="484632"/>
          </a:xfrm>
          <a:prstGeom prst="rightArrow">
            <a:avLst/>
          </a:prstGeom>
          <a:solidFill>
            <a:srgbClr val="002060"/>
          </a:solidFill>
          <a:ln w="12700" cap="flat">
            <a:solidFill>
              <a:srgbClr val="1D4289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EA31D0-8DB6-6678-5DD2-2D42BF4722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Virsraksts 1">
            <a:extLst>
              <a:ext uri="{FF2B5EF4-FFF2-40B4-BE49-F238E27FC236}">
                <a16:creationId xmlns:a16="http://schemas.microsoft.com/office/drawing/2014/main" id="{956409DE-F240-6B5C-848C-B4E34B6B9BC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7553" y="18384"/>
            <a:ext cx="11675292" cy="109999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solidFill>
                  <a:srgbClr val="1B508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en-US" sz="3600" dirty="0">
                <a:solidFill>
                  <a:srgbClr val="1D4289"/>
                </a:solidFill>
                <a:latin typeface="Aptos" panose="020B0004020202020204" pitchFamily="34" charset="0"/>
              </a:rPr>
              <a:t>The essence, goals and benefits of the SUMP approach</a:t>
            </a:r>
            <a:endParaRPr lang="en-GB" sz="3600" dirty="0">
              <a:solidFill>
                <a:srgbClr val="1D4289"/>
              </a:solidFill>
              <a:latin typeface="Aptos" panose="020B0004020202020204" pitchFamily="34" charset="0"/>
            </a:endParaRPr>
          </a:p>
        </p:txBody>
      </p:sp>
      <p:sp>
        <p:nvSpPr>
          <p:cNvPr id="124" name="Satura vietturis 2">
            <a:extLst>
              <a:ext uri="{FF2B5EF4-FFF2-40B4-BE49-F238E27FC236}">
                <a16:creationId xmlns:a16="http://schemas.microsoft.com/office/drawing/2014/main" id="{AFD03589-E882-6893-C96E-1DF48EBF381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57553" y="1118382"/>
            <a:ext cx="6551750" cy="4580088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Aptos" panose="020B0004020202020204"/>
                <a:ea typeface="Calibri" panose="020F0502020204030204" pitchFamily="34" charset="0"/>
                <a:cs typeface="Calibri" panose="020F0502020204030204" pitchFamily="34" charset="0"/>
              </a:rPr>
              <a:t>SUMP is a strategic and integrated approach to urban transport contributing to improved accessibility and quality of life through a shift towards sustainable mobility – helps cities &amp; regions to reduce their climate impact from transport.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Aptos" panose="020B0004020202020204"/>
                <a:ea typeface="Calibri" panose="020F0502020204030204" pitchFamily="34" charset="0"/>
                <a:cs typeface="Calibri" panose="020F0502020204030204" pitchFamily="34" charset="0"/>
              </a:rPr>
              <a:t>It </a:t>
            </a:r>
            <a:r>
              <a:rPr lang="en-US" sz="2400" dirty="0">
                <a:latin typeface="Aptos" panose="020B0004020202020204"/>
              </a:rPr>
              <a:t>supports fact-based </a:t>
            </a:r>
            <a:r>
              <a:rPr lang="pl-PL" sz="2400" dirty="0" err="1">
                <a:latin typeface="Aptos" panose="020B0004020202020204"/>
              </a:rPr>
              <a:t>decision-making</a:t>
            </a:r>
            <a:r>
              <a:rPr lang="en-US" sz="2400" dirty="0">
                <a:latin typeface="Aptos" panose="020B0004020202020204"/>
              </a:rPr>
              <a:t> guided by a long-term vision.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Aptos" panose="020B0004020202020204"/>
              </a:rPr>
              <a:t>It requires a thorough assessment of the status quo and future trends, a </a:t>
            </a:r>
            <a:r>
              <a:rPr lang="pl-PL" sz="2400" dirty="0" err="1">
                <a:latin typeface="Aptos" panose="020B0004020202020204"/>
              </a:rPr>
              <a:t>shared</a:t>
            </a:r>
            <a:r>
              <a:rPr lang="en-US" sz="2400" dirty="0">
                <a:latin typeface="Aptos" panose="020B0004020202020204"/>
              </a:rPr>
              <a:t> vision with strategic objectives, and an integrated set of measures from different policy areas.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Aptos" panose="020B0004020202020204"/>
              </a:rPr>
              <a:t>SUMP emphasizes the involvement of citizens and stakeholders and cooperation across institutional boundaries.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Aptos" panose="020B0004020202020204"/>
                <a:ea typeface="Calibri" panose="020F0502020204030204" pitchFamily="34" charset="0"/>
                <a:cs typeface="Calibri" panose="020F0502020204030204" pitchFamily="34" charset="0"/>
              </a:rPr>
              <a:t>Planning for the functional urban area &amp; arranging the monitoring and evaluation – stressed by the revised TEN-T regulation.</a:t>
            </a:r>
          </a:p>
          <a:p>
            <a:endParaRPr lang="en-US" sz="2400" dirty="0">
              <a:latin typeface="Aptos" panose="020B0004020202020204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Aptos" panose="020B0004020202020204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Aptos" panose="020B0004020202020204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>
              <a:latin typeface="Aptos" panose="020B0004020202020204" pitchFamily="34" charset="0"/>
            </a:endParaRPr>
          </a:p>
        </p:txBody>
      </p:sp>
      <p:sp>
        <p:nvSpPr>
          <p:cNvPr id="125" name="Slaida numura vietturis 3">
            <a:extLst>
              <a:ext uri="{FF2B5EF4-FFF2-40B4-BE49-F238E27FC236}">
                <a16:creationId xmlns:a16="http://schemas.microsoft.com/office/drawing/2014/main" id="{CFB057F2-B0AA-81B2-F8C6-EEEB63CB4324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832845" y="6289617"/>
            <a:ext cx="231277" cy="3506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5</a:t>
            </a:fld>
            <a:endParaRPr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EED93102-E499-88F4-EAA7-7B683A8138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6516" y="2001520"/>
            <a:ext cx="4749116" cy="2670291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5DAE408E-0AD7-0A2C-7BEB-69D1E247DB57}"/>
              </a:ext>
            </a:extLst>
          </p:cNvPr>
          <p:cNvSpPr txBox="1"/>
          <p:nvPr/>
        </p:nvSpPr>
        <p:spPr>
          <a:xfrm>
            <a:off x="444500" y="5766397"/>
            <a:ext cx="6578600" cy="523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1400" i="1" dirty="0">
                <a:latin typeface="Aptos" panose="020B0004020202020204"/>
                <a:ea typeface="Calibri" panose="020F0502020204030204" pitchFamily="34" charset="0"/>
                <a:cs typeface="Calibri" panose="020F0502020204030204" pitchFamily="34" charset="0"/>
              </a:rPr>
              <a:t>Source: Rupprecht Consult (editor), Guidelines for Developing and Implementing </a:t>
            </a:r>
            <a:r>
              <a:rPr lang="pl-PL" sz="1400" i="1" dirty="0">
                <a:latin typeface="Aptos" panose="020B0004020202020204"/>
                <a:ea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1400" i="1" dirty="0">
                <a:latin typeface="Aptos" panose="020B0004020202020204"/>
                <a:ea typeface="Calibri" panose="020F0502020204030204" pitchFamily="34" charset="0"/>
                <a:cs typeface="Calibri" panose="020F0502020204030204" pitchFamily="34" charset="0"/>
              </a:rPr>
              <a:t>a Sustainable Urban Mobility Plan, </a:t>
            </a:r>
            <a:r>
              <a:rPr lang="pl-PL" sz="1400" i="1" dirty="0">
                <a:latin typeface="Aptos" panose="020B0004020202020204"/>
                <a:ea typeface="Calibri" panose="020F0502020204030204" pitchFamily="34" charset="0"/>
                <a:cs typeface="Calibri" panose="020F0502020204030204" pitchFamily="34" charset="0"/>
              </a:rPr>
              <a:t> 2n</a:t>
            </a:r>
            <a:r>
              <a:rPr lang="en-US" sz="1400" i="1" dirty="0">
                <a:latin typeface="Aptos" panose="020B0004020202020204"/>
                <a:ea typeface="Calibri" panose="020F0502020204030204" pitchFamily="34" charset="0"/>
                <a:cs typeface="Calibri" panose="020F0502020204030204" pitchFamily="34" charset="0"/>
              </a:rPr>
              <a:t>d Edition, 2019</a:t>
            </a:r>
          </a:p>
        </p:txBody>
      </p:sp>
    </p:spTree>
    <p:extLst>
      <p:ext uri="{BB962C8B-B14F-4D97-AF65-F5344CB8AC3E}">
        <p14:creationId xmlns:p14="http://schemas.microsoft.com/office/powerpoint/2010/main" val="335548942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lide Number Placeholder 3"/>
          <p:cNvSpPr txBox="1">
            <a:spLocks noGrp="1"/>
          </p:cNvSpPr>
          <p:nvPr>
            <p:ph type="sldNum" sz="quarter" idx="2"/>
          </p:nvPr>
        </p:nvSpPr>
        <p:spPr>
          <a:xfrm>
            <a:off x="11832845" y="6289617"/>
            <a:ext cx="231277" cy="35066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6</a:t>
            </a:fld>
            <a:endParaRPr dirty="0"/>
          </a:p>
        </p:txBody>
      </p:sp>
      <p:sp>
        <p:nvSpPr>
          <p:cNvPr id="132" name="Virsraksts 1"/>
          <p:cNvSpPr txBox="1">
            <a:spLocks noGrp="1"/>
          </p:cNvSpPr>
          <p:nvPr>
            <p:ph type="title"/>
          </p:nvPr>
        </p:nvSpPr>
        <p:spPr>
          <a:xfrm>
            <a:off x="418010" y="176776"/>
            <a:ext cx="11399522" cy="6157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>
                <a:solidFill>
                  <a:srgbClr val="1B508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en-GB" sz="3600" dirty="0">
                <a:solidFill>
                  <a:srgbClr val="1D4289"/>
                </a:solidFill>
                <a:latin typeface="Aptos" panose="020B0004020202020204" pitchFamily="34" charset="0"/>
              </a:rPr>
              <a:t>SUMP in the Baltic Sea Region</a:t>
            </a:r>
            <a:endParaRPr sz="3600" dirty="0">
              <a:solidFill>
                <a:srgbClr val="1D4289"/>
              </a:solidFill>
            </a:endParaRPr>
          </a:p>
        </p:txBody>
      </p:sp>
      <p:sp>
        <p:nvSpPr>
          <p:cNvPr id="2" name="Satura vietturis 2">
            <a:extLst>
              <a:ext uri="{FF2B5EF4-FFF2-40B4-BE49-F238E27FC236}">
                <a16:creationId xmlns:a16="http://schemas.microsoft.com/office/drawing/2014/main" id="{485DDB42-AAF5-805F-DC66-6A82317847EC}"/>
              </a:ext>
            </a:extLst>
          </p:cNvPr>
          <p:cNvSpPr txBox="1">
            <a:spLocks/>
          </p:cNvSpPr>
          <p:nvPr/>
        </p:nvSpPr>
        <p:spPr>
          <a:xfrm>
            <a:off x="418011" y="1296725"/>
            <a:ext cx="6155509" cy="4264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 fontScale="77500" lnSpcReduction="20000"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Aptos" panose="020B0004020202020204" pitchFamily="34" charset="0"/>
                <a:ea typeface="+mj-ea"/>
                <a:cs typeface="+mj-cs"/>
                <a:sym typeface="Calibri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Aptos" panose="020B0004020202020204" pitchFamily="34" charset="0"/>
                <a:ea typeface="+mj-ea"/>
                <a:cs typeface="+mj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Aptos" panose="020B0004020202020204" pitchFamily="34" charset="0"/>
                <a:ea typeface="+mj-ea"/>
                <a:cs typeface="+mj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Aptos" panose="020B0004020202020204" pitchFamily="34" charset="0"/>
                <a:ea typeface="+mj-ea"/>
                <a:cs typeface="+mj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342900" indent="-342900" algn="just" hangingPunct="1">
              <a:buFont typeface="Arial" panose="020B0604020202020204" pitchFamily="34" charset="0"/>
              <a:buChar char="•"/>
            </a:pPr>
            <a:r>
              <a:rPr lang="en-US" sz="2400" dirty="0">
                <a:latin typeface="Aptos" panose="020B0004020202020204" pitchFamily="34" charset="0"/>
              </a:rPr>
              <a:t>The Baltic Sea Region is </a:t>
            </a:r>
            <a:r>
              <a:rPr lang="pl-PL" sz="2400" dirty="0" err="1">
                <a:latin typeface="Aptos" panose="020B0004020202020204" pitchFamily="34" charset="0"/>
              </a:rPr>
              <a:t>characterised</a:t>
            </a:r>
            <a:r>
              <a:rPr lang="en-US" sz="2400" dirty="0">
                <a:latin typeface="Aptos" panose="020B0004020202020204" pitchFamily="34" charset="0"/>
              </a:rPr>
              <a:t> by a small number of large metropolises of European or global importance.</a:t>
            </a:r>
            <a:r>
              <a:rPr lang="en-GB" sz="2400" dirty="0">
                <a:latin typeface="Aptos" panose="020B0004020202020204" pitchFamily="34" charset="0"/>
              </a:rPr>
              <a:t> </a:t>
            </a:r>
          </a:p>
          <a:p>
            <a:pPr marL="342900" indent="-342900" algn="just" hangingPunct="1">
              <a:buFont typeface="Arial" panose="020B0604020202020204" pitchFamily="34" charset="0"/>
              <a:buChar char="•"/>
            </a:pPr>
            <a:r>
              <a:rPr lang="en-US" sz="2400" dirty="0">
                <a:latin typeface="Aptos" panose="020B0004020202020204" pitchFamily="34" charset="0"/>
              </a:rPr>
              <a:t>The urban landscape is shaped by medium and small cities, whose areas of influence are not extensive. However, they are key in developing spatial and social cohesion.</a:t>
            </a:r>
            <a:endParaRPr lang="en-GB" sz="2400" dirty="0">
              <a:latin typeface="Aptos" panose="020B0004020202020204" pitchFamily="34" charset="0"/>
            </a:endParaRPr>
          </a:p>
          <a:p>
            <a:pPr marL="342900" indent="-342900" algn="just" hangingPunct="1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There are 135 Functional Urban Areas (FUAs) in the Baltic Sea Region, representing nearly 2/3rd of its total population.</a:t>
            </a:r>
            <a:endParaRPr lang="pl-PL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 hangingPunct="1">
              <a:buFont typeface="Arial" panose="020B0604020202020204" pitchFamily="34" charset="0"/>
              <a:buChar char="•"/>
            </a:pPr>
            <a:r>
              <a:rPr lang="pl-PL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They</a:t>
            </a: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different</a:t>
            </a: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l-PL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size</a:t>
            </a: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pl-PL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impact</a:t>
            </a: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area</a:t>
            </a: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 hangingPunct="1">
              <a:buFont typeface="Arial" panose="020B0604020202020204" pitchFamily="34" charset="0"/>
              <a:buChar char="•"/>
            </a:pPr>
            <a:r>
              <a:rPr lang="en-GB" sz="2400" dirty="0">
                <a:latin typeface="Aptos" panose="020B0004020202020204" pitchFamily="34" charset="0"/>
              </a:rPr>
              <a:t>Many cities in the BSR have adopted SUMPs</a:t>
            </a:r>
            <a:r>
              <a:rPr lang="pl-PL" sz="2400" dirty="0">
                <a:latin typeface="Aptos" panose="020B0004020202020204" pitchFamily="34" charset="0"/>
              </a:rPr>
              <a:t> </a:t>
            </a:r>
            <a:r>
              <a:rPr lang="pl-PL" sz="2400" dirty="0" err="1">
                <a:latin typeface="Aptos" panose="020B0004020202020204" pitchFamily="34" charset="0"/>
              </a:rPr>
              <a:t>or</a:t>
            </a:r>
            <a:r>
              <a:rPr lang="pl-PL" sz="2400" dirty="0">
                <a:latin typeface="Aptos" panose="020B0004020202020204" pitchFamily="34" charset="0"/>
              </a:rPr>
              <a:t> SUMP-</a:t>
            </a:r>
            <a:r>
              <a:rPr lang="pl-PL" sz="2400" dirty="0" err="1">
                <a:latin typeface="Aptos" panose="020B0004020202020204" pitchFamily="34" charset="0"/>
              </a:rPr>
              <a:t>related</a:t>
            </a:r>
            <a:r>
              <a:rPr lang="pl-PL" sz="2400" dirty="0">
                <a:latin typeface="Aptos" panose="020B0004020202020204" pitchFamily="34" charset="0"/>
              </a:rPr>
              <a:t> </a:t>
            </a:r>
            <a:r>
              <a:rPr lang="pl-PL" sz="2400" dirty="0" err="1">
                <a:latin typeface="Aptos" panose="020B0004020202020204" pitchFamily="34" charset="0"/>
              </a:rPr>
              <a:t>documents</a:t>
            </a:r>
            <a:r>
              <a:rPr lang="pl-PL" sz="2400" dirty="0">
                <a:latin typeface="Aptos" panose="020B0004020202020204" pitchFamily="34" charset="0"/>
              </a:rPr>
              <a:t>. </a:t>
            </a:r>
            <a:r>
              <a:rPr lang="pl-PL" sz="2400" dirty="0" err="1">
                <a:latin typeface="Aptos" panose="020B0004020202020204" pitchFamily="34" charset="0"/>
              </a:rPr>
              <a:t>Still</a:t>
            </a:r>
            <a:r>
              <a:rPr lang="pl-PL" sz="2400" dirty="0">
                <a:latin typeface="Aptos" panose="020B0004020202020204" pitchFamily="34" charset="0"/>
              </a:rPr>
              <a:t>, the</a:t>
            </a:r>
            <a:r>
              <a:rPr lang="en-GB" sz="2400" dirty="0">
                <a:latin typeface="Aptos" panose="020B0004020202020204" pitchFamily="34" charset="0"/>
              </a:rPr>
              <a:t> TEN-T regulation poses new questions and challenges</a:t>
            </a:r>
            <a:r>
              <a:rPr lang="en-US" sz="2400" dirty="0">
                <a:latin typeface="Aptos" panose="020B0004020202020204" pitchFamily="34" charset="0"/>
              </a:rPr>
              <a:t> regarding FUA governance, </a:t>
            </a:r>
            <a:r>
              <a:rPr lang="pl-PL" sz="2400" dirty="0" err="1">
                <a:latin typeface="Aptos" panose="020B0004020202020204" pitchFamily="34" charset="0"/>
              </a:rPr>
              <a:t>establishing</a:t>
            </a:r>
            <a:r>
              <a:rPr lang="en-US" sz="2400" dirty="0">
                <a:latin typeface="Aptos" panose="020B0004020202020204" pitchFamily="34" charset="0"/>
              </a:rPr>
              <a:t> monitoring and evaluation on the FUA level,</a:t>
            </a:r>
            <a:r>
              <a:rPr lang="en-GB" sz="2400" dirty="0">
                <a:latin typeface="Aptos" panose="020B0004020202020204" pitchFamily="34" charset="0"/>
              </a:rPr>
              <a:t> etc.</a:t>
            </a:r>
            <a:endParaRPr lang="pl-PL" sz="2400" dirty="0">
              <a:latin typeface="Aptos" panose="020B0004020202020204" pitchFamily="34" charset="0"/>
            </a:endParaRPr>
          </a:p>
          <a:p>
            <a:pPr marL="342900" indent="-342900" algn="just" hangingPunct="1">
              <a:buFont typeface="Arial" panose="020B0604020202020204" pitchFamily="34" charset="0"/>
              <a:buChar char="•"/>
            </a:pPr>
            <a:endParaRPr lang="en-GB" sz="2400" dirty="0">
              <a:latin typeface="Aptos" panose="020B00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C872F400-A807-316A-BF50-5F47D9DB58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1003" y="1296725"/>
            <a:ext cx="4577343" cy="426455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21E1CC8-C643-163C-980C-34787F653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/>
              <a:t>SUMPs for BSR responding to the challenge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8E37D46-F619-D858-6601-F353E6D0DC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sz="2600" dirty="0"/>
              <a:t>The SUMPs for BSR project, co-funded by the Interreg BSR programme, is supporting small and medium sized cities in the BSR transition to sustainable urban mobility planning.</a:t>
            </a:r>
            <a:endParaRPr lang="pl-PL" sz="2600" dirty="0"/>
          </a:p>
          <a:p>
            <a:pPr algn="just"/>
            <a:r>
              <a:rPr lang="en-US" sz="2600" dirty="0"/>
              <a:t>Partnership: UBC Sustainable Cities Commission (leader), 6 BSR cities and expert partners University of Gdansk and the Institute of Baltic Studies</a:t>
            </a:r>
          </a:p>
          <a:p>
            <a:pPr algn="just"/>
            <a:r>
              <a:rPr lang="en-US" sz="2600" dirty="0"/>
              <a:t>The project aims to increase the uptake of SUMPs as a strategic tool for local authorities. </a:t>
            </a:r>
          </a:p>
          <a:p>
            <a:pPr algn="just"/>
            <a:r>
              <a:rPr lang="en-US" sz="2600" dirty="0"/>
              <a:t>It develops a common framework on monitoring and evaluation that supports cities in setting up sound local processes.</a:t>
            </a:r>
          </a:p>
          <a:p>
            <a:pPr algn="just"/>
            <a:r>
              <a:rPr lang="en-US" sz="2600" dirty="0"/>
              <a:t>Focuses strongly on promoting active mobility - 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one of the most effective and investment-efficient measures linking sustainable mobility, health improvement and the wellbeing of urban soc</a:t>
            </a:r>
            <a:r>
              <a:rPr lang="pl-PL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ety</a:t>
            </a:r>
            <a:r>
              <a:rPr lang="pl-PL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600" dirty="0"/>
          </a:p>
          <a:p>
            <a:endParaRPr lang="en-GB" dirty="0"/>
          </a:p>
        </p:txBody>
      </p:sp>
      <p:pic>
        <p:nvPicPr>
          <p:cNvPr id="5" name="Kuva 4" descr="Kuva, joka sisältää kohteen teksti, Fontti, kuvakaappaus, viiva&#10;&#10;Tekoälyn generoima sisältö voi olla virheellistä.">
            <a:extLst>
              <a:ext uri="{FF2B5EF4-FFF2-40B4-BE49-F238E27FC236}">
                <a16:creationId xmlns:a16="http://schemas.microsoft.com/office/drawing/2014/main" id="{F6C77ADA-0911-48DE-BE6E-E280DB8B87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215" y="5883442"/>
            <a:ext cx="6627412" cy="97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13778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E123B93-8FF5-BA0F-9646-65F2C4F46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628" y="246614"/>
            <a:ext cx="11207932" cy="442128"/>
          </a:xfrm>
        </p:spPr>
        <p:txBody>
          <a:bodyPr>
            <a:noAutofit/>
          </a:bodyPr>
          <a:lstStyle/>
          <a:p>
            <a:r>
              <a:rPr lang="en-GB" sz="3600" dirty="0"/>
              <a:t>Experiences from SUMPs for BSR – two case studies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B7C5653-F392-4B53-8268-DE7E8CC2A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180" y="1039221"/>
            <a:ext cx="4673600" cy="485648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US" sz="3200" dirty="0"/>
              <a:t>Project activities enabled the assessment of the changing landscape of sustainable urban mobility planning from the perspective of small and medium-sized cities in the Baltic Sea Region</a:t>
            </a:r>
            <a:r>
              <a:rPr lang="pl-PL" sz="3200" dirty="0"/>
              <a:t>;</a:t>
            </a:r>
            <a:endParaRPr lang="en-US" sz="3200" dirty="0"/>
          </a:p>
          <a:p>
            <a:pPr algn="just"/>
            <a:r>
              <a:rPr lang="en-US" sz="3200" dirty="0"/>
              <a:t>Based on baseline analysis, incl. in-depth interviews, surveys, data audits, </a:t>
            </a:r>
            <a:r>
              <a:rPr lang="pl-PL" sz="3200" dirty="0"/>
              <a:t>and </a:t>
            </a:r>
            <a:r>
              <a:rPr lang="en-US" sz="3200" dirty="0"/>
              <a:t>workshops</a:t>
            </a:r>
            <a:r>
              <a:rPr lang="pl-PL" sz="3200" dirty="0"/>
              <a:t>;</a:t>
            </a:r>
            <a:endParaRPr lang="en-GB" sz="3200" dirty="0"/>
          </a:p>
          <a:p>
            <a:pPr algn="just"/>
            <a:r>
              <a:rPr lang="en-GB" sz="3200" dirty="0"/>
              <a:t>Focus on experiences from Turku (Finland) and Gdansk-Gdynia-Sopot (Poland) metropolitan areas</a:t>
            </a:r>
            <a:r>
              <a:rPr lang="pl-PL" sz="3200" dirty="0"/>
              <a:t>;</a:t>
            </a:r>
            <a:endParaRPr lang="en-GB" sz="3200" dirty="0"/>
          </a:p>
          <a:p>
            <a:pPr algn="just"/>
            <a:r>
              <a:rPr lang="en-US" sz="3200" dirty="0"/>
              <a:t>In both cities, sustainable urban mobility planning occurs at multiple levels. </a:t>
            </a:r>
          </a:p>
          <a:p>
            <a:pPr algn="just"/>
            <a:r>
              <a:rPr lang="en-US" sz="3200" dirty="0"/>
              <a:t>The FUA level planning is crucial to capture mobility activity (pedestrian and cycling traffic) accurately</a:t>
            </a:r>
            <a:r>
              <a:rPr lang="pl-PL" sz="3200" dirty="0"/>
              <a:t>.</a:t>
            </a:r>
            <a:endParaRPr lang="en-US" sz="3200" dirty="0"/>
          </a:p>
          <a:p>
            <a:endParaRPr lang="en-GB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C282963-63CA-3E59-6109-7A9FE1E19F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9819" y="1039221"/>
            <a:ext cx="3583635" cy="151454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730740CC-E9FF-D649-C826-5CA1CD6F45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6973" y="863981"/>
            <a:ext cx="2120539" cy="2120539"/>
          </a:xfrm>
          <a:prstGeom prst="rect">
            <a:avLst/>
          </a:prstGeom>
        </p:spPr>
      </p:pic>
      <p:grpSp>
        <p:nvGrpSpPr>
          <p:cNvPr id="10" name="Grupa 9">
            <a:extLst>
              <a:ext uri="{FF2B5EF4-FFF2-40B4-BE49-F238E27FC236}">
                <a16:creationId xmlns:a16="http://schemas.microsoft.com/office/drawing/2014/main" id="{66B7A20C-EA6C-8428-66F8-A3668F14E02C}"/>
              </a:ext>
            </a:extLst>
          </p:cNvPr>
          <p:cNvGrpSpPr/>
          <p:nvPr/>
        </p:nvGrpSpPr>
        <p:grpSpPr>
          <a:xfrm>
            <a:off x="5026299" y="2904240"/>
            <a:ext cx="6688181" cy="3181599"/>
            <a:chOff x="5026299" y="2904240"/>
            <a:chExt cx="6688181" cy="3181599"/>
          </a:xfrm>
        </p:grpSpPr>
        <p:pic>
          <p:nvPicPr>
            <p:cNvPr id="4" name="Obraz 3">
              <a:extLst>
                <a:ext uri="{FF2B5EF4-FFF2-40B4-BE49-F238E27FC236}">
                  <a16:creationId xmlns:a16="http://schemas.microsoft.com/office/drawing/2014/main" id="{1E8B6E4B-CF01-4BA1-2A3C-7666F0AD082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26299" y="2904240"/>
              <a:ext cx="6688181" cy="3181599"/>
            </a:xfrm>
            <a:prstGeom prst="rect">
              <a:avLst/>
            </a:prstGeom>
          </p:spPr>
        </p:pic>
        <p:sp>
          <p:nvSpPr>
            <p:cNvPr id="9" name="Prostokąt 8">
              <a:extLst>
                <a:ext uri="{FF2B5EF4-FFF2-40B4-BE49-F238E27FC236}">
                  <a16:creationId xmlns:a16="http://schemas.microsoft.com/office/drawing/2014/main" id="{39A3E1F9-1454-1A96-C027-E07A90D5F236}"/>
                </a:ext>
              </a:extLst>
            </p:cNvPr>
            <p:cNvSpPr/>
            <p:nvPr/>
          </p:nvSpPr>
          <p:spPr>
            <a:xfrm>
              <a:off x="6614160" y="2984520"/>
              <a:ext cx="660400" cy="642600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245505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867166-A975-BA83-EFFC-72B19956A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468" y="419333"/>
            <a:ext cx="11207932" cy="657627"/>
          </a:xfrm>
        </p:spPr>
        <p:txBody>
          <a:bodyPr>
            <a:noAutofit/>
          </a:bodyPr>
          <a:lstStyle/>
          <a:p>
            <a:pPr algn="ctr"/>
            <a:r>
              <a:rPr lang="en-GB" sz="3600" dirty="0"/>
              <a:t>Mobility planning in Turku metropolitan area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2D0D8138-F40F-BAF7-BFF1-ABDE31272C6E}"/>
              </a:ext>
            </a:extLst>
          </p:cNvPr>
          <p:cNvSpPr txBox="1"/>
          <p:nvPr/>
        </p:nvSpPr>
        <p:spPr>
          <a:xfrm>
            <a:off x="3203408" y="3003702"/>
            <a:ext cx="6575258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GB" dirty="0"/>
              <a:t> </a:t>
            </a:r>
          </a:p>
        </p:txBody>
      </p:sp>
      <p:graphicFrame>
        <p:nvGraphicFramePr>
          <p:cNvPr id="30" name="Kaaviokuva 29">
            <a:extLst>
              <a:ext uri="{FF2B5EF4-FFF2-40B4-BE49-F238E27FC236}">
                <a16:creationId xmlns:a16="http://schemas.microsoft.com/office/drawing/2014/main" id="{0C287D2D-9F52-C3D9-51AF-2735DE7400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9424766"/>
              </p:ext>
            </p:extLst>
          </p:nvPr>
        </p:nvGraphicFramePr>
        <p:xfrm>
          <a:off x="753979" y="1805319"/>
          <a:ext cx="10435092" cy="23967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1" name="Ryhmä 30">
            <a:extLst>
              <a:ext uri="{FF2B5EF4-FFF2-40B4-BE49-F238E27FC236}">
                <a16:creationId xmlns:a16="http://schemas.microsoft.com/office/drawing/2014/main" id="{8F96FE74-A4E2-7A31-02E8-5B54BC4D470B}"/>
              </a:ext>
            </a:extLst>
          </p:cNvPr>
          <p:cNvGrpSpPr/>
          <p:nvPr/>
        </p:nvGrpSpPr>
        <p:grpSpPr>
          <a:xfrm>
            <a:off x="753979" y="4242142"/>
            <a:ext cx="10648950" cy="2094831"/>
            <a:chOff x="1959118" y="3978517"/>
            <a:chExt cx="8871068" cy="1979816"/>
          </a:xfrm>
        </p:grpSpPr>
        <p:grpSp>
          <p:nvGrpSpPr>
            <p:cNvPr id="32" name="Ryhmä 31">
              <a:extLst>
                <a:ext uri="{FF2B5EF4-FFF2-40B4-BE49-F238E27FC236}">
                  <a16:creationId xmlns:a16="http://schemas.microsoft.com/office/drawing/2014/main" id="{483A1258-1B6B-8C52-D6C7-9CB890EE0DB4}"/>
                </a:ext>
              </a:extLst>
            </p:cNvPr>
            <p:cNvGrpSpPr/>
            <p:nvPr/>
          </p:nvGrpSpPr>
          <p:grpSpPr>
            <a:xfrm>
              <a:off x="1959118" y="3978517"/>
              <a:ext cx="3371666" cy="1979816"/>
              <a:chOff x="1959118" y="3978517"/>
              <a:chExt cx="3371666" cy="1979816"/>
            </a:xfrm>
          </p:grpSpPr>
          <p:sp>
            <p:nvSpPr>
              <p:cNvPr id="36" name="Tekstiruutu 15">
                <a:extLst>
                  <a:ext uri="{FF2B5EF4-FFF2-40B4-BE49-F238E27FC236}">
                    <a16:creationId xmlns:a16="http://schemas.microsoft.com/office/drawing/2014/main" id="{CD7BAF45-AEC7-A470-ED95-251AAAE9C64A}"/>
                  </a:ext>
                </a:extLst>
              </p:cNvPr>
              <p:cNvSpPr txBox="1"/>
              <p:nvPr/>
            </p:nvSpPr>
            <p:spPr>
              <a:xfrm>
                <a:off x="1959118" y="4387590"/>
                <a:ext cx="3371666" cy="1570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fi-FI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Aptos" panose="020B0004020202020204"/>
                  </a:rPr>
                  <a:t>In Finland, SUMP will be integrated into the regional transport system work.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Aptos" panose="020B0004020202020204"/>
                  </a:rPr>
                  <a:t>SUMP </a:t>
                </a:r>
                <a:r>
                  <a:rPr lang="en-US" dirty="0" err="1">
                    <a:latin typeface="Aptos" panose="020B0004020202020204"/>
                  </a:rPr>
                  <a:t>princip</a:t>
                </a:r>
                <a:r>
                  <a:rPr lang="pl-PL" dirty="0">
                    <a:latin typeface="Aptos" panose="020B0004020202020204"/>
                  </a:rPr>
                  <a:t>l</a:t>
                </a:r>
                <a:r>
                  <a:rPr lang="en-US" dirty="0">
                    <a:latin typeface="Aptos" panose="020B0004020202020204"/>
                  </a:rPr>
                  <a:t>es applied.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Aptos" panose="020B0004020202020204"/>
                  </a:rPr>
                  <a:t>Update planned in 2025.</a:t>
                </a:r>
              </a:p>
              <a:p>
                <a:endParaRPr lang="fi-FI" sz="1200" dirty="0"/>
              </a:p>
            </p:txBody>
          </p:sp>
          <p:cxnSp>
            <p:nvCxnSpPr>
              <p:cNvPr id="37" name="Suora nuoliyhdysviiva 36">
                <a:extLst>
                  <a:ext uri="{FF2B5EF4-FFF2-40B4-BE49-F238E27FC236}">
                    <a16:creationId xmlns:a16="http://schemas.microsoft.com/office/drawing/2014/main" id="{7A7F670B-C3DB-62B3-1F38-D0A4D3B4590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95538" y="3978517"/>
                <a:ext cx="0" cy="40907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Ryhmä 32">
              <a:extLst>
                <a:ext uri="{FF2B5EF4-FFF2-40B4-BE49-F238E27FC236}">
                  <a16:creationId xmlns:a16="http://schemas.microsoft.com/office/drawing/2014/main" id="{D8ECEC2A-B8FB-2B27-DB97-E207B8192820}"/>
                </a:ext>
              </a:extLst>
            </p:cNvPr>
            <p:cNvGrpSpPr/>
            <p:nvPr/>
          </p:nvGrpSpPr>
          <p:grpSpPr>
            <a:xfrm>
              <a:off x="6376694" y="3978517"/>
              <a:ext cx="4453492" cy="1718026"/>
              <a:chOff x="6376694" y="3978517"/>
              <a:chExt cx="4453492" cy="1718026"/>
            </a:xfrm>
          </p:grpSpPr>
          <p:sp>
            <p:nvSpPr>
              <p:cNvPr id="34" name="Tekstiruutu 18">
                <a:extLst>
                  <a:ext uri="{FF2B5EF4-FFF2-40B4-BE49-F238E27FC236}">
                    <a16:creationId xmlns:a16="http://schemas.microsoft.com/office/drawing/2014/main" id="{F738D438-EFAF-EC8C-4576-716714F54BD2}"/>
                  </a:ext>
                </a:extLst>
              </p:cNvPr>
              <p:cNvSpPr txBox="1"/>
              <p:nvPr/>
            </p:nvSpPr>
            <p:spPr>
              <a:xfrm>
                <a:off x="6376694" y="4387590"/>
                <a:ext cx="4453492" cy="1308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fi-FI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Aptos" panose="020B0004020202020204"/>
                  </a:rPr>
                  <a:t>Complements and gives input to the regional SUMP.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Aptos" panose="020B0004020202020204"/>
                  </a:rPr>
                  <a:t>SUMP principles applied (excluding regional coverage and wide cooperation with other institutions)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Aptos" panose="020B0004020202020204"/>
                  </a:rPr>
                  <a:t>Update planned in 2028.</a:t>
                </a:r>
                <a:br>
                  <a:rPr lang="en-US" sz="1200" dirty="0"/>
                </a:br>
                <a:endParaRPr lang="fi-FI" sz="1200" dirty="0"/>
              </a:p>
            </p:txBody>
          </p:sp>
          <p:cxnSp>
            <p:nvCxnSpPr>
              <p:cNvPr id="35" name="Suora nuoliyhdysviiva 34">
                <a:extLst>
                  <a:ext uri="{FF2B5EF4-FFF2-40B4-BE49-F238E27FC236}">
                    <a16:creationId xmlns:a16="http://schemas.microsoft.com/office/drawing/2014/main" id="{F371CA94-637C-A0B1-429D-C69F5381EB6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684005" y="3978517"/>
                <a:ext cx="0" cy="40907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93055452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dizains">
  <a:themeElements>
    <a:clrScheme name="Office dizains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0000FF"/>
      </a:hlink>
      <a:folHlink>
        <a:srgbClr val="FF00FF"/>
      </a:folHlink>
    </a:clrScheme>
    <a:fontScheme name="Office dizains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dizain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Office dizains">
  <a:themeElements>
    <a:clrScheme name="Office dizains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0000FF"/>
      </a:hlink>
      <a:folHlink>
        <a:srgbClr val="FF00FF"/>
      </a:folHlink>
    </a:clrScheme>
    <a:fontScheme name="Office dizains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dizain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dizains">
  <a:themeElements>
    <a:clrScheme name="Office dizains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0000FF"/>
      </a:hlink>
      <a:folHlink>
        <a:srgbClr val="FF00FF"/>
      </a:folHlink>
    </a:clrScheme>
    <a:fontScheme name="Office dizains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dizain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A56A9BB659A844A1AB85BDC07DD464" ma:contentTypeVersion="12" ma:contentTypeDescription="Create a new document." ma:contentTypeScope="" ma:versionID="fa721a9032b88421e1a747d20560d9b8">
  <xsd:schema xmlns:xsd="http://www.w3.org/2001/XMLSchema" xmlns:xs="http://www.w3.org/2001/XMLSchema" xmlns:p="http://schemas.microsoft.com/office/2006/metadata/properties" xmlns:ns2="a94dbdb0-0d7a-48fa-b918-810b6d5afc12" xmlns:ns3="40a08685-cc23-4db5-9c50-e716a2d6a7dc" targetNamespace="http://schemas.microsoft.com/office/2006/metadata/properties" ma:root="true" ma:fieldsID="02ab598710e1141f5eec9f34ad3a14d1" ns2:_="" ns3:_="">
    <xsd:import namespace="a94dbdb0-0d7a-48fa-b918-810b6d5afc12"/>
    <xsd:import namespace="40a08685-cc23-4db5-9c50-e716a2d6a7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4dbdb0-0d7a-48fa-b918-810b6d5afc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bc0b185-4452-496b-8675-b05c282237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a08685-cc23-4db5-9c50-e716a2d6a7dc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8c21ff6f-3bc2-4cd0-b200-9798d1d38a47}" ma:internalName="TaxCatchAll" ma:showField="CatchAllData" ma:web="40a08685-cc23-4db5-9c50-e716a2d6a7d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4dbdb0-0d7a-48fa-b918-810b6d5afc12">
      <Terms xmlns="http://schemas.microsoft.com/office/infopath/2007/PartnerControls"/>
    </lcf76f155ced4ddcb4097134ff3c332f>
    <TaxCatchAll xmlns="40a08685-cc23-4db5-9c50-e716a2d6a7dc" xsi:nil="true"/>
  </documentManagement>
</p:properties>
</file>

<file path=customXml/itemProps1.xml><?xml version="1.0" encoding="utf-8"?>
<ds:datastoreItem xmlns:ds="http://schemas.openxmlformats.org/officeDocument/2006/customXml" ds:itemID="{6F51710B-7076-40C8-B0D9-60D0188F74B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8DFCA95-1A61-45E6-ABEC-A6BB4E2A5D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4dbdb0-0d7a-48fa-b918-810b6d5afc12"/>
    <ds:schemaRef ds:uri="40a08685-cc23-4db5-9c50-e716a2d6a7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35CB142-508F-4661-84F0-33DF31CBBA04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dd51c1e1-b1d7-4db2-ab98-996284ee1d0c"/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b8b769d9-0875-4bf4-9bfa-c0755bd295e0"/>
    <ds:schemaRef ds:uri="http://purl.org/dc/dcmitype/"/>
    <ds:schemaRef ds:uri="a94dbdb0-0d7a-48fa-b918-810b6d5afc12"/>
    <ds:schemaRef ds:uri="40a08685-cc23-4db5-9c50-e716a2d6a7d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565</TotalTime>
  <Words>1837</Words>
  <Application>Microsoft Office PowerPoint</Application>
  <PresentationFormat>Panoramiczny</PresentationFormat>
  <Paragraphs>124</Paragraphs>
  <Slides>15</Slides>
  <Notes>7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15</vt:i4>
      </vt:variant>
    </vt:vector>
  </HeadingPairs>
  <TitlesOfParts>
    <vt:vector size="21" baseType="lpstr">
      <vt:lpstr>Aptos</vt:lpstr>
      <vt:lpstr>Arial</vt:lpstr>
      <vt:lpstr>Calibri</vt:lpstr>
      <vt:lpstr>Open Sans</vt:lpstr>
      <vt:lpstr>Office dizains</vt:lpstr>
      <vt:lpstr>1_Office dizains</vt:lpstr>
      <vt:lpstr>Prezentacja programu PowerPoint</vt:lpstr>
      <vt:lpstr>CHANGING LANDSCAPE OF SUSTAINABLE URBAN  MOBILITY PLANNING</vt:lpstr>
      <vt:lpstr>Transport and emissions</vt:lpstr>
      <vt:lpstr>SUMP as a cornerstone of local &amp; regional  mobility policies</vt:lpstr>
      <vt:lpstr>The essence, goals and benefits of the SUMP approach</vt:lpstr>
      <vt:lpstr>SUMP in the Baltic Sea Region</vt:lpstr>
      <vt:lpstr>SUMPs for BSR responding to the challenge</vt:lpstr>
      <vt:lpstr>Experiences from SUMPs for BSR – two case studies</vt:lpstr>
      <vt:lpstr>Mobility planning in Turku metropolitan area</vt:lpstr>
      <vt:lpstr>Specificities of Turku region</vt:lpstr>
      <vt:lpstr>Mobility planning in Gdansk-Gdynia-Sopot</vt:lpstr>
      <vt:lpstr>Mobility planning in Gdansk-Gdynia-Sopot</vt:lpstr>
      <vt:lpstr>Summary</vt:lpstr>
      <vt:lpstr>Event coming up on TEN-T requirements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Gunta</dc:creator>
  <cp:lastModifiedBy>Marcin Wołek</cp:lastModifiedBy>
  <cp:revision>29</cp:revision>
  <dcterms:modified xsi:type="dcterms:W3CDTF">2025-03-04T18:44:14Z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0x01010084A56A9BB659A844A1AB85BDC07DD464</vt:lpwstr>
  </property>
</Properties>
</file>