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8" r:id="rId5"/>
  </p:sldMasterIdLst>
  <p:notesMasterIdLst>
    <p:notesMasterId r:id="rId22"/>
  </p:notesMasterIdLst>
  <p:sldIdLst>
    <p:sldId id="256" r:id="rId6"/>
    <p:sldId id="278" r:id="rId7"/>
    <p:sldId id="257" r:id="rId8"/>
    <p:sldId id="265" r:id="rId9"/>
    <p:sldId id="267" r:id="rId10"/>
    <p:sldId id="275" r:id="rId11"/>
    <p:sldId id="276" r:id="rId12"/>
    <p:sldId id="27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4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8CC"/>
    <a:srgbClr val="1D4289"/>
    <a:srgbClr val="A4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B"/>
          </a:solidFill>
        </a:fill>
      </a:tcStyle>
    </a:wholeTbl>
    <a:band2H>
      <a:tcTxStyle/>
      <a:tcStyle>
        <a:tcBdr/>
        <a:fill>
          <a:solidFill>
            <a:srgbClr val="FB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ECB"/>
          </a:solidFill>
        </a:fill>
      </a:tcStyle>
    </a:wholeTbl>
    <a:band2H>
      <a:tcTxStyle/>
      <a:tcStyle>
        <a:tcBdr/>
        <a:fill>
          <a:solidFill>
            <a:srgbClr val="F2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2"/>
    <p:restoredTop sz="94694"/>
  </p:normalViewPr>
  <p:slideViewPr>
    <p:cSldViewPr snapToGrid="0" showGuides="1">
      <p:cViewPr varScale="1">
        <p:scale>
          <a:sx n="105" d="100"/>
          <a:sy n="105" d="100"/>
        </p:scale>
        <p:origin x="8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D815A-AFCA-4AB1-B578-C953CDFA5207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448A32-C110-4E09-9410-22274B03570D}">
      <dgm:prSet/>
      <dgm:spPr/>
      <dgm:t>
        <a:bodyPr/>
        <a:lstStyle/>
        <a:p>
          <a:r>
            <a:rPr lang="pl-PL" b="1" dirty="0" err="1"/>
            <a:t>Legal</a:t>
          </a:r>
          <a:r>
            <a:rPr lang="pl-PL" b="1" dirty="0"/>
            <a:t> </a:t>
          </a:r>
          <a:r>
            <a:rPr lang="pl-PL" b="1" dirty="0" err="1"/>
            <a:t>tools</a:t>
          </a:r>
          <a:endParaRPr lang="en-US" b="1" dirty="0"/>
        </a:p>
      </dgm:t>
    </dgm:pt>
    <dgm:pt modelId="{795F9966-582E-416D-893C-2084174E3BEE}" type="parTrans" cxnId="{7142139C-BADD-46DF-AE06-CAD4CE8A59FD}">
      <dgm:prSet/>
      <dgm:spPr/>
      <dgm:t>
        <a:bodyPr/>
        <a:lstStyle/>
        <a:p>
          <a:endParaRPr lang="en-US"/>
        </a:p>
      </dgm:t>
    </dgm:pt>
    <dgm:pt modelId="{E660E71E-7C23-4A85-9DF7-23F2887DF860}" type="sibTrans" cxnId="{7142139C-BADD-46DF-AE06-CAD4CE8A59FD}">
      <dgm:prSet/>
      <dgm:spPr/>
      <dgm:t>
        <a:bodyPr/>
        <a:lstStyle/>
        <a:p>
          <a:endParaRPr lang="en-US"/>
        </a:p>
      </dgm:t>
    </dgm:pt>
    <dgm:pt modelId="{AD6C95BD-8056-4614-98D6-917C98208EAB}">
      <dgm:prSet/>
      <dgm:spPr/>
      <dgm:t>
        <a:bodyPr/>
        <a:lstStyle/>
        <a:p>
          <a:r>
            <a:rPr lang="pl-PL" b="1" dirty="0"/>
            <a:t>Strategic </a:t>
          </a:r>
          <a:r>
            <a:rPr lang="pl-PL" b="1" dirty="0" err="1"/>
            <a:t>tools</a:t>
          </a:r>
          <a:endParaRPr lang="en-US" b="1" dirty="0"/>
        </a:p>
      </dgm:t>
    </dgm:pt>
    <dgm:pt modelId="{08FE62D0-7865-4423-939C-989EA90B478E}" type="parTrans" cxnId="{55B6E3C8-4265-4534-8988-A8DE64A35C3D}">
      <dgm:prSet/>
      <dgm:spPr/>
      <dgm:t>
        <a:bodyPr/>
        <a:lstStyle/>
        <a:p>
          <a:endParaRPr lang="en-US"/>
        </a:p>
      </dgm:t>
    </dgm:pt>
    <dgm:pt modelId="{B24B88FC-CD54-4AC6-8F05-ECE798DB8CEE}" type="sibTrans" cxnId="{55B6E3C8-4265-4534-8988-A8DE64A35C3D}">
      <dgm:prSet/>
      <dgm:spPr/>
      <dgm:t>
        <a:bodyPr/>
        <a:lstStyle/>
        <a:p>
          <a:endParaRPr lang="en-US"/>
        </a:p>
      </dgm:t>
    </dgm:pt>
    <dgm:pt modelId="{E2D09EAE-DE6B-4FD6-A9E1-DDF67B02C039}">
      <dgm:prSet/>
      <dgm:spPr/>
      <dgm:t>
        <a:bodyPr/>
        <a:lstStyle/>
        <a:p>
          <a:r>
            <a:rPr lang="pl-PL"/>
            <a:t>Legal regulations;</a:t>
          </a:r>
          <a:endParaRPr lang="en-US"/>
        </a:p>
      </dgm:t>
    </dgm:pt>
    <dgm:pt modelId="{E22B4EB4-DDF9-42D9-AB3F-66D1B09A4371}" type="parTrans" cxnId="{79FEAFAC-5603-44D6-B239-4AEC5EE42B4C}">
      <dgm:prSet/>
      <dgm:spPr/>
      <dgm:t>
        <a:bodyPr/>
        <a:lstStyle/>
        <a:p>
          <a:endParaRPr lang="en-US"/>
        </a:p>
      </dgm:t>
    </dgm:pt>
    <dgm:pt modelId="{5BB3B0C9-88DB-4652-A4A3-C67D2D461EEB}" type="sibTrans" cxnId="{79FEAFAC-5603-44D6-B239-4AEC5EE42B4C}">
      <dgm:prSet/>
      <dgm:spPr/>
      <dgm:t>
        <a:bodyPr/>
        <a:lstStyle/>
        <a:p>
          <a:endParaRPr lang="en-US"/>
        </a:p>
      </dgm:t>
    </dgm:pt>
    <dgm:pt modelId="{614BB9E7-3D35-4642-A924-00140DF9750A}">
      <dgm:prSet/>
      <dgm:spPr/>
      <dgm:t>
        <a:bodyPr/>
        <a:lstStyle/>
        <a:p>
          <a:r>
            <a:rPr lang="pl-PL"/>
            <a:t>Spatial plans/ land use plans/ zoning plans;</a:t>
          </a:r>
          <a:endParaRPr lang="en-US"/>
        </a:p>
      </dgm:t>
    </dgm:pt>
    <dgm:pt modelId="{D0A1F611-AAAB-4E9B-B41A-CB67687E6F32}" type="parTrans" cxnId="{7F62AE5B-8DFF-4D62-9696-13857C90A82D}">
      <dgm:prSet/>
      <dgm:spPr/>
      <dgm:t>
        <a:bodyPr/>
        <a:lstStyle/>
        <a:p>
          <a:endParaRPr lang="en-US"/>
        </a:p>
      </dgm:t>
    </dgm:pt>
    <dgm:pt modelId="{51ECD0D6-F5EC-43B8-8A61-78D7B7CA6A3A}" type="sibTrans" cxnId="{7F62AE5B-8DFF-4D62-9696-13857C90A82D}">
      <dgm:prSet/>
      <dgm:spPr/>
      <dgm:t>
        <a:bodyPr/>
        <a:lstStyle/>
        <a:p>
          <a:endParaRPr lang="en-US"/>
        </a:p>
      </dgm:t>
    </dgm:pt>
    <dgm:pt modelId="{FC38FE71-911A-4FEF-A3AE-FA148FFDD761}">
      <dgm:prSet/>
      <dgm:spPr/>
      <dgm:t>
        <a:bodyPr/>
        <a:lstStyle/>
        <a:p>
          <a:r>
            <a:rPr lang="pl-PL"/>
            <a:t>Strategies (with spatial dimension);</a:t>
          </a:r>
          <a:endParaRPr lang="en-US"/>
        </a:p>
      </dgm:t>
    </dgm:pt>
    <dgm:pt modelId="{8A7852DC-3D9E-4AA7-8C96-C030EA0EFBA5}" type="parTrans" cxnId="{8A07087E-E9CD-41DA-BBA8-084E31F41E65}">
      <dgm:prSet/>
      <dgm:spPr/>
      <dgm:t>
        <a:bodyPr/>
        <a:lstStyle/>
        <a:p>
          <a:endParaRPr lang="en-US"/>
        </a:p>
      </dgm:t>
    </dgm:pt>
    <dgm:pt modelId="{9F2708CF-F187-4558-80B8-7550B499A71F}" type="sibTrans" cxnId="{8A07087E-E9CD-41DA-BBA8-084E31F41E65}">
      <dgm:prSet/>
      <dgm:spPr/>
      <dgm:t>
        <a:bodyPr/>
        <a:lstStyle/>
        <a:p>
          <a:endParaRPr lang="en-US"/>
        </a:p>
      </dgm:t>
    </dgm:pt>
    <dgm:pt modelId="{7137054B-94A8-4E3A-A115-FAF06F046CAE}" type="pres">
      <dgm:prSet presAssocID="{EC2D815A-AFCA-4AB1-B578-C953CDFA5207}" presName="vert0" presStyleCnt="0">
        <dgm:presLayoutVars>
          <dgm:dir/>
          <dgm:animOne val="branch"/>
          <dgm:animLvl val="lvl"/>
        </dgm:presLayoutVars>
      </dgm:prSet>
      <dgm:spPr/>
    </dgm:pt>
    <dgm:pt modelId="{D7B60228-415C-4057-A815-4F7A522D35A6}" type="pres">
      <dgm:prSet presAssocID="{E0448A32-C110-4E09-9410-22274B03570D}" presName="thickLine" presStyleLbl="alignNode1" presStyleIdx="0" presStyleCnt="5"/>
      <dgm:spPr/>
    </dgm:pt>
    <dgm:pt modelId="{97AC7974-466C-4C00-9F87-0F9E958DB7AB}" type="pres">
      <dgm:prSet presAssocID="{E0448A32-C110-4E09-9410-22274B03570D}" presName="horz1" presStyleCnt="0"/>
      <dgm:spPr/>
    </dgm:pt>
    <dgm:pt modelId="{66176DAA-BA00-454F-A7F0-66384603C33D}" type="pres">
      <dgm:prSet presAssocID="{E0448A32-C110-4E09-9410-22274B03570D}" presName="tx1" presStyleLbl="revTx" presStyleIdx="0" presStyleCnt="5"/>
      <dgm:spPr/>
    </dgm:pt>
    <dgm:pt modelId="{6B5A08CA-571A-46F9-816C-B53479CB7CBB}" type="pres">
      <dgm:prSet presAssocID="{E0448A32-C110-4E09-9410-22274B03570D}" presName="vert1" presStyleCnt="0"/>
      <dgm:spPr/>
    </dgm:pt>
    <dgm:pt modelId="{2A609570-6FA7-43C6-82F8-FB54E2028200}" type="pres">
      <dgm:prSet presAssocID="{AD6C95BD-8056-4614-98D6-917C98208EAB}" presName="thickLine" presStyleLbl="alignNode1" presStyleIdx="1" presStyleCnt="5"/>
      <dgm:spPr/>
    </dgm:pt>
    <dgm:pt modelId="{FADD9305-8D99-4608-BFE4-022481B4AD27}" type="pres">
      <dgm:prSet presAssocID="{AD6C95BD-8056-4614-98D6-917C98208EAB}" presName="horz1" presStyleCnt="0"/>
      <dgm:spPr/>
    </dgm:pt>
    <dgm:pt modelId="{1496AF0D-A1DA-4594-92FA-B573A1A3B664}" type="pres">
      <dgm:prSet presAssocID="{AD6C95BD-8056-4614-98D6-917C98208EAB}" presName="tx1" presStyleLbl="revTx" presStyleIdx="1" presStyleCnt="5"/>
      <dgm:spPr/>
    </dgm:pt>
    <dgm:pt modelId="{30393E3F-90D4-449C-8E63-08C6225A1A59}" type="pres">
      <dgm:prSet presAssocID="{AD6C95BD-8056-4614-98D6-917C98208EAB}" presName="vert1" presStyleCnt="0"/>
      <dgm:spPr/>
    </dgm:pt>
    <dgm:pt modelId="{11BA357D-E74C-4045-BD27-3C0203193208}" type="pres">
      <dgm:prSet presAssocID="{E2D09EAE-DE6B-4FD6-A9E1-DDF67B02C039}" presName="thickLine" presStyleLbl="alignNode1" presStyleIdx="2" presStyleCnt="5"/>
      <dgm:spPr/>
    </dgm:pt>
    <dgm:pt modelId="{294F9A58-B25C-460A-A00D-2496DB2B1043}" type="pres">
      <dgm:prSet presAssocID="{E2D09EAE-DE6B-4FD6-A9E1-DDF67B02C039}" presName="horz1" presStyleCnt="0"/>
      <dgm:spPr/>
    </dgm:pt>
    <dgm:pt modelId="{2E369453-78B8-46B4-9CEC-65D0DE1459BF}" type="pres">
      <dgm:prSet presAssocID="{E2D09EAE-DE6B-4FD6-A9E1-DDF67B02C039}" presName="tx1" presStyleLbl="revTx" presStyleIdx="2" presStyleCnt="5"/>
      <dgm:spPr/>
    </dgm:pt>
    <dgm:pt modelId="{5741C520-2F4A-4604-9351-757E57AEB6CC}" type="pres">
      <dgm:prSet presAssocID="{E2D09EAE-DE6B-4FD6-A9E1-DDF67B02C039}" presName="vert1" presStyleCnt="0"/>
      <dgm:spPr/>
    </dgm:pt>
    <dgm:pt modelId="{AA002C77-85E8-403C-8D85-1B8A6E545665}" type="pres">
      <dgm:prSet presAssocID="{614BB9E7-3D35-4642-A924-00140DF9750A}" presName="thickLine" presStyleLbl="alignNode1" presStyleIdx="3" presStyleCnt="5"/>
      <dgm:spPr/>
    </dgm:pt>
    <dgm:pt modelId="{D155ED62-1912-4609-A334-E89F11F4D0B7}" type="pres">
      <dgm:prSet presAssocID="{614BB9E7-3D35-4642-A924-00140DF9750A}" presName="horz1" presStyleCnt="0"/>
      <dgm:spPr/>
    </dgm:pt>
    <dgm:pt modelId="{C5314337-1AF8-4B12-A749-5DE172E55851}" type="pres">
      <dgm:prSet presAssocID="{614BB9E7-3D35-4642-A924-00140DF9750A}" presName="tx1" presStyleLbl="revTx" presStyleIdx="3" presStyleCnt="5"/>
      <dgm:spPr/>
    </dgm:pt>
    <dgm:pt modelId="{23145DA2-4E0A-4496-B121-3E87286D1BD5}" type="pres">
      <dgm:prSet presAssocID="{614BB9E7-3D35-4642-A924-00140DF9750A}" presName="vert1" presStyleCnt="0"/>
      <dgm:spPr/>
    </dgm:pt>
    <dgm:pt modelId="{8945AFAC-2A78-42B2-9B5F-AAA5B7D79038}" type="pres">
      <dgm:prSet presAssocID="{FC38FE71-911A-4FEF-A3AE-FA148FFDD761}" presName="thickLine" presStyleLbl="alignNode1" presStyleIdx="4" presStyleCnt="5"/>
      <dgm:spPr/>
    </dgm:pt>
    <dgm:pt modelId="{5A732BC0-EDD4-43F6-A3B3-8CDDF071F61A}" type="pres">
      <dgm:prSet presAssocID="{FC38FE71-911A-4FEF-A3AE-FA148FFDD761}" presName="horz1" presStyleCnt="0"/>
      <dgm:spPr/>
    </dgm:pt>
    <dgm:pt modelId="{F86DAA41-FFE6-409C-9655-28CBA4D124AA}" type="pres">
      <dgm:prSet presAssocID="{FC38FE71-911A-4FEF-A3AE-FA148FFDD761}" presName="tx1" presStyleLbl="revTx" presStyleIdx="4" presStyleCnt="5"/>
      <dgm:spPr/>
    </dgm:pt>
    <dgm:pt modelId="{A8A833D9-4663-4B73-AC7F-1F0F1D683271}" type="pres">
      <dgm:prSet presAssocID="{FC38FE71-911A-4FEF-A3AE-FA148FFDD761}" presName="vert1" presStyleCnt="0"/>
      <dgm:spPr/>
    </dgm:pt>
  </dgm:ptLst>
  <dgm:cxnLst>
    <dgm:cxn modelId="{43FAA308-DB99-41F7-8A77-4C973D8D138A}" type="presOf" srcId="{614BB9E7-3D35-4642-A924-00140DF9750A}" destId="{C5314337-1AF8-4B12-A749-5DE172E55851}" srcOrd="0" destOrd="0" presId="urn:microsoft.com/office/officeart/2008/layout/LinedList"/>
    <dgm:cxn modelId="{52D2772B-EF83-4FA6-BFC7-454EDAF7B543}" type="presOf" srcId="{AD6C95BD-8056-4614-98D6-917C98208EAB}" destId="{1496AF0D-A1DA-4594-92FA-B573A1A3B664}" srcOrd="0" destOrd="0" presId="urn:microsoft.com/office/officeart/2008/layout/LinedList"/>
    <dgm:cxn modelId="{7F62AE5B-8DFF-4D62-9696-13857C90A82D}" srcId="{EC2D815A-AFCA-4AB1-B578-C953CDFA5207}" destId="{614BB9E7-3D35-4642-A924-00140DF9750A}" srcOrd="3" destOrd="0" parTransId="{D0A1F611-AAAB-4E9B-B41A-CB67687E6F32}" sibTransId="{51ECD0D6-F5EC-43B8-8A61-78D7B7CA6A3A}"/>
    <dgm:cxn modelId="{E83C2E61-830B-4073-95AC-1B21881DC3F8}" type="presOf" srcId="{EC2D815A-AFCA-4AB1-B578-C953CDFA5207}" destId="{7137054B-94A8-4E3A-A115-FAF06F046CAE}" srcOrd="0" destOrd="0" presId="urn:microsoft.com/office/officeart/2008/layout/LinedList"/>
    <dgm:cxn modelId="{5B832D4A-F446-4B78-A74C-1BB8E5A1BDB7}" type="presOf" srcId="{E0448A32-C110-4E09-9410-22274B03570D}" destId="{66176DAA-BA00-454F-A7F0-66384603C33D}" srcOrd="0" destOrd="0" presId="urn:microsoft.com/office/officeart/2008/layout/LinedList"/>
    <dgm:cxn modelId="{DCB2DF5A-BE2D-49D9-8A18-E257BFB2DE69}" type="presOf" srcId="{E2D09EAE-DE6B-4FD6-A9E1-DDF67B02C039}" destId="{2E369453-78B8-46B4-9CEC-65D0DE1459BF}" srcOrd="0" destOrd="0" presId="urn:microsoft.com/office/officeart/2008/layout/LinedList"/>
    <dgm:cxn modelId="{8A07087E-E9CD-41DA-BBA8-084E31F41E65}" srcId="{EC2D815A-AFCA-4AB1-B578-C953CDFA5207}" destId="{FC38FE71-911A-4FEF-A3AE-FA148FFDD761}" srcOrd="4" destOrd="0" parTransId="{8A7852DC-3D9E-4AA7-8C96-C030EA0EFBA5}" sibTransId="{9F2708CF-F187-4558-80B8-7550B499A71F}"/>
    <dgm:cxn modelId="{7142139C-BADD-46DF-AE06-CAD4CE8A59FD}" srcId="{EC2D815A-AFCA-4AB1-B578-C953CDFA5207}" destId="{E0448A32-C110-4E09-9410-22274B03570D}" srcOrd="0" destOrd="0" parTransId="{795F9966-582E-416D-893C-2084174E3BEE}" sibTransId="{E660E71E-7C23-4A85-9DF7-23F2887DF860}"/>
    <dgm:cxn modelId="{79FEAFAC-5603-44D6-B239-4AEC5EE42B4C}" srcId="{EC2D815A-AFCA-4AB1-B578-C953CDFA5207}" destId="{E2D09EAE-DE6B-4FD6-A9E1-DDF67B02C039}" srcOrd="2" destOrd="0" parTransId="{E22B4EB4-DDF9-42D9-AB3F-66D1B09A4371}" sibTransId="{5BB3B0C9-88DB-4652-A4A3-C67D2D461EEB}"/>
    <dgm:cxn modelId="{08CE5BBD-A360-4F63-A780-4D3328E95C4D}" type="presOf" srcId="{FC38FE71-911A-4FEF-A3AE-FA148FFDD761}" destId="{F86DAA41-FFE6-409C-9655-28CBA4D124AA}" srcOrd="0" destOrd="0" presId="urn:microsoft.com/office/officeart/2008/layout/LinedList"/>
    <dgm:cxn modelId="{55B6E3C8-4265-4534-8988-A8DE64A35C3D}" srcId="{EC2D815A-AFCA-4AB1-B578-C953CDFA5207}" destId="{AD6C95BD-8056-4614-98D6-917C98208EAB}" srcOrd="1" destOrd="0" parTransId="{08FE62D0-7865-4423-939C-989EA90B478E}" sibTransId="{B24B88FC-CD54-4AC6-8F05-ECE798DB8CEE}"/>
    <dgm:cxn modelId="{FC5206ED-A370-490A-BF03-1C404AFA397C}" type="presParOf" srcId="{7137054B-94A8-4E3A-A115-FAF06F046CAE}" destId="{D7B60228-415C-4057-A815-4F7A522D35A6}" srcOrd="0" destOrd="0" presId="urn:microsoft.com/office/officeart/2008/layout/LinedList"/>
    <dgm:cxn modelId="{130D2B33-1A5B-44FC-BB1D-0647BD606E9C}" type="presParOf" srcId="{7137054B-94A8-4E3A-A115-FAF06F046CAE}" destId="{97AC7974-466C-4C00-9F87-0F9E958DB7AB}" srcOrd="1" destOrd="0" presId="urn:microsoft.com/office/officeart/2008/layout/LinedList"/>
    <dgm:cxn modelId="{666D8A9C-5837-4B38-B5D1-F0DDFFEBF518}" type="presParOf" srcId="{97AC7974-466C-4C00-9F87-0F9E958DB7AB}" destId="{66176DAA-BA00-454F-A7F0-66384603C33D}" srcOrd="0" destOrd="0" presId="urn:microsoft.com/office/officeart/2008/layout/LinedList"/>
    <dgm:cxn modelId="{F77A4AB5-CEFB-4DB2-AD8A-3FBC3EEC6FD1}" type="presParOf" srcId="{97AC7974-466C-4C00-9F87-0F9E958DB7AB}" destId="{6B5A08CA-571A-46F9-816C-B53479CB7CBB}" srcOrd="1" destOrd="0" presId="urn:microsoft.com/office/officeart/2008/layout/LinedList"/>
    <dgm:cxn modelId="{AF10CFE3-9B16-4F5F-9F7E-FA44066B3C9B}" type="presParOf" srcId="{7137054B-94A8-4E3A-A115-FAF06F046CAE}" destId="{2A609570-6FA7-43C6-82F8-FB54E2028200}" srcOrd="2" destOrd="0" presId="urn:microsoft.com/office/officeart/2008/layout/LinedList"/>
    <dgm:cxn modelId="{9E7B7FD3-BAE8-46F2-BB9E-636A3327F383}" type="presParOf" srcId="{7137054B-94A8-4E3A-A115-FAF06F046CAE}" destId="{FADD9305-8D99-4608-BFE4-022481B4AD27}" srcOrd="3" destOrd="0" presId="urn:microsoft.com/office/officeart/2008/layout/LinedList"/>
    <dgm:cxn modelId="{D9FD4820-055F-4A9C-B18A-A9E4A1151408}" type="presParOf" srcId="{FADD9305-8D99-4608-BFE4-022481B4AD27}" destId="{1496AF0D-A1DA-4594-92FA-B573A1A3B664}" srcOrd="0" destOrd="0" presId="urn:microsoft.com/office/officeart/2008/layout/LinedList"/>
    <dgm:cxn modelId="{5D82EADA-EE46-4196-AF59-D9EA3FBF44E6}" type="presParOf" srcId="{FADD9305-8D99-4608-BFE4-022481B4AD27}" destId="{30393E3F-90D4-449C-8E63-08C6225A1A59}" srcOrd="1" destOrd="0" presId="urn:microsoft.com/office/officeart/2008/layout/LinedList"/>
    <dgm:cxn modelId="{6D64CEAF-5C78-406F-BA45-9C67A65DE9FB}" type="presParOf" srcId="{7137054B-94A8-4E3A-A115-FAF06F046CAE}" destId="{11BA357D-E74C-4045-BD27-3C0203193208}" srcOrd="4" destOrd="0" presId="urn:microsoft.com/office/officeart/2008/layout/LinedList"/>
    <dgm:cxn modelId="{AEE8DD75-32A0-4C29-A8D8-80C4453E2CD1}" type="presParOf" srcId="{7137054B-94A8-4E3A-A115-FAF06F046CAE}" destId="{294F9A58-B25C-460A-A00D-2496DB2B1043}" srcOrd="5" destOrd="0" presId="urn:microsoft.com/office/officeart/2008/layout/LinedList"/>
    <dgm:cxn modelId="{91423586-EC79-4E57-8781-068ACA770CC6}" type="presParOf" srcId="{294F9A58-B25C-460A-A00D-2496DB2B1043}" destId="{2E369453-78B8-46B4-9CEC-65D0DE1459BF}" srcOrd="0" destOrd="0" presId="urn:microsoft.com/office/officeart/2008/layout/LinedList"/>
    <dgm:cxn modelId="{F62F191F-2439-4BCF-954B-98FA3C34C4E4}" type="presParOf" srcId="{294F9A58-B25C-460A-A00D-2496DB2B1043}" destId="{5741C520-2F4A-4604-9351-757E57AEB6CC}" srcOrd="1" destOrd="0" presId="urn:microsoft.com/office/officeart/2008/layout/LinedList"/>
    <dgm:cxn modelId="{778B598F-CDBC-4436-BAF9-593EDBC9CE5C}" type="presParOf" srcId="{7137054B-94A8-4E3A-A115-FAF06F046CAE}" destId="{AA002C77-85E8-403C-8D85-1B8A6E545665}" srcOrd="6" destOrd="0" presId="urn:microsoft.com/office/officeart/2008/layout/LinedList"/>
    <dgm:cxn modelId="{F95DA637-E94F-4502-B910-CD96E8279801}" type="presParOf" srcId="{7137054B-94A8-4E3A-A115-FAF06F046CAE}" destId="{D155ED62-1912-4609-A334-E89F11F4D0B7}" srcOrd="7" destOrd="0" presId="urn:microsoft.com/office/officeart/2008/layout/LinedList"/>
    <dgm:cxn modelId="{0386AA98-FF1D-4B2B-AA6E-397A88FCDB19}" type="presParOf" srcId="{D155ED62-1912-4609-A334-E89F11F4D0B7}" destId="{C5314337-1AF8-4B12-A749-5DE172E55851}" srcOrd="0" destOrd="0" presId="urn:microsoft.com/office/officeart/2008/layout/LinedList"/>
    <dgm:cxn modelId="{ECD4C5B2-788C-446A-83CF-D04FE88B9D30}" type="presParOf" srcId="{D155ED62-1912-4609-A334-E89F11F4D0B7}" destId="{23145DA2-4E0A-4496-B121-3E87286D1BD5}" srcOrd="1" destOrd="0" presId="urn:microsoft.com/office/officeart/2008/layout/LinedList"/>
    <dgm:cxn modelId="{E532A479-8B7D-44AB-A0F4-AB3A3D9520EF}" type="presParOf" srcId="{7137054B-94A8-4E3A-A115-FAF06F046CAE}" destId="{8945AFAC-2A78-42B2-9B5F-AAA5B7D79038}" srcOrd="8" destOrd="0" presId="urn:microsoft.com/office/officeart/2008/layout/LinedList"/>
    <dgm:cxn modelId="{F74A69CD-A288-4A7C-84A5-F9858390EAB8}" type="presParOf" srcId="{7137054B-94A8-4E3A-A115-FAF06F046CAE}" destId="{5A732BC0-EDD4-43F6-A3B3-8CDDF071F61A}" srcOrd="9" destOrd="0" presId="urn:microsoft.com/office/officeart/2008/layout/LinedList"/>
    <dgm:cxn modelId="{DC5BBD6B-B558-4752-967C-08B225736EA9}" type="presParOf" srcId="{5A732BC0-EDD4-43F6-A3B3-8CDDF071F61A}" destId="{F86DAA41-FFE6-409C-9655-28CBA4D124AA}" srcOrd="0" destOrd="0" presId="urn:microsoft.com/office/officeart/2008/layout/LinedList"/>
    <dgm:cxn modelId="{170C8617-A152-4371-8D50-B0C0323F64E8}" type="presParOf" srcId="{5A732BC0-EDD4-43F6-A3B3-8CDDF071F61A}" destId="{A8A833D9-4663-4B73-AC7F-1F0F1D6832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F37E3-C4CC-4D69-96CE-493DF04B3A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600E9E-FB5D-4DAD-8CD3-185CB2BD85EB}">
      <dgm:prSet/>
      <dgm:spPr/>
      <dgm:t>
        <a:bodyPr/>
        <a:lstStyle/>
        <a:p>
          <a:r>
            <a:rPr lang="en-US" b="1"/>
            <a:t>Terminological problems </a:t>
          </a:r>
          <a:r>
            <a:rPr lang="en-US"/>
            <a:t>(lack of consistency between different documents, especially between strategic and regulatory acts);</a:t>
          </a:r>
        </a:p>
      </dgm:t>
    </dgm:pt>
    <dgm:pt modelId="{B9513CE0-5206-44DC-BFC9-796F2D0AEA91}" type="parTrans" cxnId="{0D12B840-25C6-4FA3-B3FE-6F42C5E79556}">
      <dgm:prSet/>
      <dgm:spPr/>
      <dgm:t>
        <a:bodyPr/>
        <a:lstStyle/>
        <a:p>
          <a:endParaRPr lang="en-US"/>
        </a:p>
      </dgm:t>
    </dgm:pt>
    <dgm:pt modelId="{4BA7079F-5E52-42B6-957D-1269375C6E15}" type="sibTrans" cxnId="{0D12B840-25C6-4FA3-B3FE-6F42C5E79556}">
      <dgm:prSet/>
      <dgm:spPr/>
      <dgm:t>
        <a:bodyPr/>
        <a:lstStyle/>
        <a:p>
          <a:endParaRPr lang="en-US"/>
        </a:p>
      </dgm:t>
    </dgm:pt>
    <dgm:pt modelId="{FED32689-DF5B-4535-8ECB-FCC438C8FC2F}">
      <dgm:prSet/>
      <dgm:spPr/>
      <dgm:t>
        <a:bodyPr/>
        <a:lstStyle/>
        <a:p>
          <a:r>
            <a:rPr lang="en-US" b="1"/>
            <a:t>Implementation problems </a:t>
          </a:r>
          <a:r>
            <a:rPr lang="en-US"/>
            <a:t>- some provisions (even regulatory ones) may be difficult to enforce;</a:t>
          </a:r>
        </a:p>
      </dgm:t>
    </dgm:pt>
    <dgm:pt modelId="{6C279838-6EB1-42EA-B4D0-FAA84383722E}" type="parTrans" cxnId="{50BD8823-AF13-48B9-B3EF-5080E994AFE1}">
      <dgm:prSet/>
      <dgm:spPr/>
      <dgm:t>
        <a:bodyPr/>
        <a:lstStyle/>
        <a:p>
          <a:endParaRPr lang="en-US"/>
        </a:p>
      </dgm:t>
    </dgm:pt>
    <dgm:pt modelId="{A77DAB95-8DEB-4269-BD0D-2916C40147F0}" type="sibTrans" cxnId="{50BD8823-AF13-48B9-B3EF-5080E994AFE1}">
      <dgm:prSet/>
      <dgm:spPr/>
      <dgm:t>
        <a:bodyPr/>
        <a:lstStyle/>
        <a:p>
          <a:endParaRPr lang="en-US"/>
        </a:p>
      </dgm:t>
    </dgm:pt>
    <dgm:pt modelId="{201ED74E-4911-4EBB-9127-5327A410B144}">
      <dgm:prSet/>
      <dgm:spPr/>
      <dgm:t>
        <a:bodyPr/>
        <a:lstStyle/>
        <a:p>
          <a:r>
            <a:rPr lang="en-US" b="1"/>
            <a:t>Long time to amend/update </a:t>
          </a:r>
          <a:r>
            <a:rPr lang="en-US"/>
            <a:t>the content of specific planning acts;</a:t>
          </a:r>
        </a:p>
      </dgm:t>
    </dgm:pt>
    <dgm:pt modelId="{F151A4F4-1296-417E-952C-5600576FA541}" type="parTrans" cxnId="{44B6DF39-EA2D-4118-A128-9CB517A844E3}">
      <dgm:prSet/>
      <dgm:spPr/>
      <dgm:t>
        <a:bodyPr/>
        <a:lstStyle/>
        <a:p>
          <a:endParaRPr lang="en-US"/>
        </a:p>
      </dgm:t>
    </dgm:pt>
    <dgm:pt modelId="{A684C531-571F-4690-B762-F96FD75554E6}" type="sibTrans" cxnId="{44B6DF39-EA2D-4118-A128-9CB517A844E3}">
      <dgm:prSet/>
      <dgm:spPr/>
      <dgm:t>
        <a:bodyPr/>
        <a:lstStyle/>
        <a:p>
          <a:endParaRPr lang="en-US"/>
        </a:p>
      </dgm:t>
    </dgm:pt>
    <dgm:pt modelId="{F04D315A-E1A6-4849-8D6E-6C4D433F1F2F}" type="pres">
      <dgm:prSet presAssocID="{E05F37E3-C4CC-4D69-96CE-493DF04B3AE6}" presName="root" presStyleCnt="0">
        <dgm:presLayoutVars>
          <dgm:dir/>
          <dgm:resizeHandles val="exact"/>
        </dgm:presLayoutVars>
      </dgm:prSet>
      <dgm:spPr/>
    </dgm:pt>
    <dgm:pt modelId="{1D1DE518-04FB-421B-B09E-11415104D9B9}" type="pres">
      <dgm:prSet presAssocID="{8B600E9E-FB5D-4DAD-8CD3-185CB2BD85EB}" presName="compNode" presStyleCnt="0"/>
      <dgm:spPr/>
    </dgm:pt>
    <dgm:pt modelId="{F04F13FA-ADBB-4310-BB6F-95B0148F4232}" type="pres">
      <dgm:prSet presAssocID="{8B600E9E-FB5D-4DAD-8CD3-185CB2BD85EB}" presName="bgRect" presStyleLbl="bgShp" presStyleIdx="0" presStyleCnt="3"/>
      <dgm:spPr/>
    </dgm:pt>
    <dgm:pt modelId="{7B483A81-856C-4D71-8297-4924A385E790}" type="pres">
      <dgm:prSet presAssocID="{8B600E9E-FB5D-4DAD-8CD3-185CB2BD85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517D3FA-D2DC-417A-9BBE-6BD8208177C5}" type="pres">
      <dgm:prSet presAssocID="{8B600E9E-FB5D-4DAD-8CD3-185CB2BD85EB}" presName="spaceRect" presStyleCnt="0"/>
      <dgm:spPr/>
    </dgm:pt>
    <dgm:pt modelId="{B1A0CCF6-4AF4-4267-9453-96FB5E6B5834}" type="pres">
      <dgm:prSet presAssocID="{8B600E9E-FB5D-4DAD-8CD3-185CB2BD85EB}" presName="parTx" presStyleLbl="revTx" presStyleIdx="0" presStyleCnt="3">
        <dgm:presLayoutVars>
          <dgm:chMax val="0"/>
          <dgm:chPref val="0"/>
        </dgm:presLayoutVars>
      </dgm:prSet>
      <dgm:spPr/>
    </dgm:pt>
    <dgm:pt modelId="{E5F50817-C9F2-47B2-8BAB-DE0EEC030A49}" type="pres">
      <dgm:prSet presAssocID="{4BA7079F-5E52-42B6-957D-1269375C6E15}" presName="sibTrans" presStyleCnt="0"/>
      <dgm:spPr/>
    </dgm:pt>
    <dgm:pt modelId="{CCE2176D-5244-4F21-B8C5-330BBB2D81E7}" type="pres">
      <dgm:prSet presAssocID="{FED32689-DF5B-4535-8ECB-FCC438C8FC2F}" presName="compNode" presStyleCnt="0"/>
      <dgm:spPr/>
    </dgm:pt>
    <dgm:pt modelId="{E137CA7A-AEFD-4453-BDAC-D071F172F124}" type="pres">
      <dgm:prSet presAssocID="{FED32689-DF5B-4535-8ECB-FCC438C8FC2F}" presName="bgRect" presStyleLbl="bgShp" presStyleIdx="1" presStyleCnt="3"/>
      <dgm:spPr/>
    </dgm:pt>
    <dgm:pt modelId="{4317E714-861A-4A8D-B3E7-7DBC6A80BD04}" type="pres">
      <dgm:prSet presAssocID="{FED32689-DF5B-4535-8ECB-FCC438C8FC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stancja drażniąca"/>
        </a:ext>
      </dgm:extLst>
    </dgm:pt>
    <dgm:pt modelId="{AD7074D6-B683-45A3-B28C-08A0ED7DBD1E}" type="pres">
      <dgm:prSet presAssocID="{FED32689-DF5B-4535-8ECB-FCC438C8FC2F}" presName="spaceRect" presStyleCnt="0"/>
      <dgm:spPr/>
    </dgm:pt>
    <dgm:pt modelId="{4E489928-5BC0-4C74-99C6-6DC70264C8D9}" type="pres">
      <dgm:prSet presAssocID="{FED32689-DF5B-4535-8ECB-FCC438C8FC2F}" presName="parTx" presStyleLbl="revTx" presStyleIdx="1" presStyleCnt="3">
        <dgm:presLayoutVars>
          <dgm:chMax val="0"/>
          <dgm:chPref val="0"/>
        </dgm:presLayoutVars>
      </dgm:prSet>
      <dgm:spPr/>
    </dgm:pt>
    <dgm:pt modelId="{81D296B0-6644-40B5-99CE-DA87D66A2BA3}" type="pres">
      <dgm:prSet presAssocID="{A77DAB95-8DEB-4269-BD0D-2916C40147F0}" presName="sibTrans" presStyleCnt="0"/>
      <dgm:spPr/>
    </dgm:pt>
    <dgm:pt modelId="{55FAA1F1-5BDF-4AE8-9BC1-D1F0B7170ACE}" type="pres">
      <dgm:prSet presAssocID="{201ED74E-4911-4EBB-9127-5327A410B144}" presName="compNode" presStyleCnt="0"/>
      <dgm:spPr/>
    </dgm:pt>
    <dgm:pt modelId="{2A9C2BBA-6D81-4DD4-B8A0-7955EBEC8084}" type="pres">
      <dgm:prSet presAssocID="{201ED74E-4911-4EBB-9127-5327A410B144}" presName="bgRect" presStyleLbl="bgShp" presStyleIdx="2" presStyleCnt="3"/>
      <dgm:spPr/>
    </dgm:pt>
    <dgm:pt modelId="{210E1466-DB8A-478F-ADCB-DA295CA683B8}" type="pres">
      <dgm:prSet presAssocID="{201ED74E-4911-4EBB-9127-5327A410B14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zepływ pracy"/>
        </a:ext>
      </dgm:extLst>
    </dgm:pt>
    <dgm:pt modelId="{CC3D5C47-6744-4DA4-BCFA-96F24918B7E0}" type="pres">
      <dgm:prSet presAssocID="{201ED74E-4911-4EBB-9127-5327A410B144}" presName="spaceRect" presStyleCnt="0"/>
      <dgm:spPr/>
    </dgm:pt>
    <dgm:pt modelId="{1B558E45-8B97-4F11-953F-4BDDD8E22404}" type="pres">
      <dgm:prSet presAssocID="{201ED74E-4911-4EBB-9127-5327A410B14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530FB22-2AFC-4FDA-B0BF-645CE2A7F4C3}" type="presOf" srcId="{E05F37E3-C4CC-4D69-96CE-493DF04B3AE6}" destId="{F04D315A-E1A6-4849-8D6E-6C4D433F1F2F}" srcOrd="0" destOrd="0" presId="urn:microsoft.com/office/officeart/2018/2/layout/IconVerticalSolidList"/>
    <dgm:cxn modelId="{50BD8823-AF13-48B9-B3EF-5080E994AFE1}" srcId="{E05F37E3-C4CC-4D69-96CE-493DF04B3AE6}" destId="{FED32689-DF5B-4535-8ECB-FCC438C8FC2F}" srcOrd="1" destOrd="0" parTransId="{6C279838-6EB1-42EA-B4D0-FAA84383722E}" sibTransId="{A77DAB95-8DEB-4269-BD0D-2916C40147F0}"/>
    <dgm:cxn modelId="{44B6DF39-EA2D-4118-A128-9CB517A844E3}" srcId="{E05F37E3-C4CC-4D69-96CE-493DF04B3AE6}" destId="{201ED74E-4911-4EBB-9127-5327A410B144}" srcOrd="2" destOrd="0" parTransId="{F151A4F4-1296-417E-952C-5600576FA541}" sibTransId="{A684C531-571F-4690-B762-F96FD75554E6}"/>
    <dgm:cxn modelId="{85F3663E-E80D-4981-9072-C20D212F219E}" type="presOf" srcId="{8B600E9E-FB5D-4DAD-8CD3-185CB2BD85EB}" destId="{B1A0CCF6-4AF4-4267-9453-96FB5E6B5834}" srcOrd="0" destOrd="0" presId="urn:microsoft.com/office/officeart/2018/2/layout/IconVerticalSolidList"/>
    <dgm:cxn modelId="{0D12B840-25C6-4FA3-B3FE-6F42C5E79556}" srcId="{E05F37E3-C4CC-4D69-96CE-493DF04B3AE6}" destId="{8B600E9E-FB5D-4DAD-8CD3-185CB2BD85EB}" srcOrd="0" destOrd="0" parTransId="{B9513CE0-5206-44DC-BFC9-796F2D0AEA91}" sibTransId="{4BA7079F-5E52-42B6-957D-1269375C6E15}"/>
    <dgm:cxn modelId="{423DF0C5-3DCC-4700-A583-582871E8A439}" type="presOf" srcId="{201ED74E-4911-4EBB-9127-5327A410B144}" destId="{1B558E45-8B97-4F11-953F-4BDDD8E22404}" srcOrd="0" destOrd="0" presId="urn:microsoft.com/office/officeart/2018/2/layout/IconVerticalSolidList"/>
    <dgm:cxn modelId="{EA0803EF-3750-4933-8DDB-741F8890D2C5}" type="presOf" srcId="{FED32689-DF5B-4535-8ECB-FCC438C8FC2F}" destId="{4E489928-5BC0-4C74-99C6-6DC70264C8D9}" srcOrd="0" destOrd="0" presId="urn:microsoft.com/office/officeart/2018/2/layout/IconVerticalSolidList"/>
    <dgm:cxn modelId="{158F76B5-9636-4891-858A-92F1EA071A52}" type="presParOf" srcId="{F04D315A-E1A6-4849-8D6E-6C4D433F1F2F}" destId="{1D1DE518-04FB-421B-B09E-11415104D9B9}" srcOrd="0" destOrd="0" presId="urn:microsoft.com/office/officeart/2018/2/layout/IconVerticalSolidList"/>
    <dgm:cxn modelId="{9DACC9AD-1008-4054-B398-8ADCF61E221F}" type="presParOf" srcId="{1D1DE518-04FB-421B-B09E-11415104D9B9}" destId="{F04F13FA-ADBB-4310-BB6F-95B0148F4232}" srcOrd="0" destOrd="0" presId="urn:microsoft.com/office/officeart/2018/2/layout/IconVerticalSolidList"/>
    <dgm:cxn modelId="{569CADDD-0E8D-43FD-8288-1E8AA7138D05}" type="presParOf" srcId="{1D1DE518-04FB-421B-B09E-11415104D9B9}" destId="{7B483A81-856C-4D71-8297-4924A385E790}" srcOrd="1" destOrd="0" presId="urn:microsoft.com/office/officeart/2018/2/layout/IconVerticalSolidList"/>
    <dgm:cxn modelId="{C3B6321A-12BE-4538-9DF6-7685E3BDD505}" type="presParOf" srcId="{1D1DE518-04FB-421B-B09E-11415104D9B9}" destId="{E517D3FA-D2DC-417A-9BBE-6BD8208177C5}" srcOrd="2" destOrd="0" presId="urn:microsoft.com/office/officeart/2018/2/layout/IconVerticalSolidList"/>
    <dgm:cxn modelId="{5D33D7C9-B466-4204-BAF4-9C9921156653}" type="presParOf" srcId="{1D1DE518-04FB-421B-B09E-11415104D9B9}" destId="{B1A0CCF6-4AF4-4267-9453-96FB5E6B5834}" srcOrd="3" destOrd="0" presId="urn:microsoft.com/office/officeart/2018/2/layout/IconVerticalSolidList"/>
    <dgm:cxn modelId="{81A703A5-8F06-4E42-A582-F58A0869E749}" type="presParOf" srcId="{F04D315A-E1A6-4849-8D6E-6C4D433F1F2F}" destId="{E5F50817-C9F2-47B2-8BAB-DE0EEC030A49}" srcOrd="1" destOrd="0" presId="urn:microsoft.com/office/officeart/2018/2/layout/IconVerticalSolidList"/>
    <dgm:cxn modelId="{7A9BEFC5-B241-4AB3-9DE2-6422E147FFF5}" type="presParOf" srcId="{F04D315A-E1A6-4849-8D6E-6C4D433F1F2F}" destId="{CCE2176D-5244-4F21-B8C5-330BBB2D81E7}" srcOrd="2" destOrd="0" presId="urn:microsoft.com/office/officeart/2018/2/layout/IconVerticalSolidList"/>
    <dgm:cxn modelId="{AEB94F3B-BD8A-420C-8F39-C1A6E13EE351}" type="presParOf" srcId="{CCE2176D-5244-4F21-B8C5-330BBB2D81E7}" destId="{E137CA7A-AEFD-4453-BDAC-D071F172F124}" srcOrd="0" destOrd="0" presId="urn:microsoft.com/office/officeart/2018/2/layout/IconVerticalSolidList"/>
    <dgm:cxn modelId="{6A652F38-AA8B-4667-A5E7-9C609C8881F2}" type="presParOf" srcId="{CCE2176D-5244-4F21-B8C5-330BBB2D81E7}" destId="{4317E714-861A-4A8D-B3E7-7DBC6A80BD04}" srcOrd="1" destOrd="0" presId="urn:microsoft.com/office/officeart/2018/2/layout/IconVerticalSolidList"/>
    <dgm:cxn modelId="{D00E1357-EB47-4B55-8727-86491B28810D}" type="presParOf" srcId="{CCE2176D-5244-4F21-B8C5-330BBB2D81E7}" destId="{AD7074D6-B683-45A3-B28C-08A0ED7DBD1E}" srcOrd="2" destOrd="0" presId="urn:microsoft.com/office/officeart/2018/2/layout/IconVerticalSolidList"/>
    <dgm:cxn modelId="{6EC516AE-6E70-4F9D-8B6E-45D345D88437}" type="presParOf" srcId="{CCE2176D-5244-4F21-B8C5-330BBB2D81E7}" destId="{4E489928-5BC0-4C74-99C6-6DC70264C8D9}" srcOrd="3" destOrd="0" presId="urn:microsoft.com/office/officeart/2018/2/layout/IconVerticalSolidList"/>
    <dgm:cxn modelId="{4232E1BA-BEF9-4E85-876B-9134A7D87C1F}" type="presParOf" srcId="{F04D315A-E1A6-4849-8D6E-6C4D433F1F2F}" destId="{81D296B0-6644-40B5-99CE-DA87D66A2BA3}" srcOrd="3" destOrd="0" presId="urn:microsoft.com/office/officeart/2018/2/layout/IconVerticalSolidList"/>
    <dgm:cxn modelId="{AF3ECFF5-E37E-4AE4-ADFF-EEF157810280}" type="presParOf" srcId="{F04D315A-E1A6-4849-8D6E-6C4D433F1F2F}" destId="{55FAA1F1-5BDF-4AE8-9BC1-D1F0B7170ACE}" srcOrd="4" destOrd="0" presId="urn:microsoft.com/office/officeart/2018/2/layout/IconVerticalSolidList"/>
    <dgm:cxn modelId="{A3099CB8-C428-4DE8-88C7-BCD893024EE2}" type="presParOf" srcId="{55FAA1F1-5BDF-4AE8-9BC1-D1F0B7170ACE}" destId="{2A9C2BBA-6D81-4DD4-B8A0-7955EBEC8084}" srcOrd="0" destOrd="0" presId="urn:microsoft.com/office/officeart/2018/2/layout/IconVerticalSolidList"/>
    <dgm:cxn modelId="{98E7FAC8-77BB-4983-8792-2FA9C5555CFA}" type="presParOf" srcId="{55FAA1F1-5BDF-4AE8-9BC1-D1F0B7170ACE}" destId="{210E1466-DB8A-478F-ADCB-DA295CA683B8}" srcOrd="1" destOrd="0" presId="urn:microsoft.com/office/officeart/2018/2/layout/IconVerticalSolidList"/>
    <dgm:cxn modelId="{2A9F704E-8DEF-4868-8227-72ABEB4DA80E}" type="presParOf" srcId="{55FAA1F1-5BDF-4AE8-9BC1-D1F0B7170ACE}" destId="{CC3D5C47-6744-4DA4-BCFA-96F24918B7E0}" srcOrd="2" destOrd="0" presId="urn:microsoft.com/office/officeart/2018/2/layout/IconVerticalSolidList"/>
    <dgm:cxn modelId="{1B32EA44-0E99-4AC5-8353-317E489C3628}" type="presParOf" srcId="{55FAA1F1-5BDF-4AE8-9BC1-D1F0B7170ACE}" destId="{1B558E45-8B97-4F11-953F-4BDDD8E224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5E25F0-B6B7-40F3-AA58-9118EE0A36B3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8CFB8F3-6316-456E-9916-8DCBC1F73F4E}">
      <dgm:prSet/>
      <dgm:spPr/>
      <dgm:t>
        <a:bodyPr/>
        <a:lstStyle/>
        <a:p>
          <a:r>
            <a:rPr lang="en-US" b="0" i="0" baseline="0" dirty="0"/>
            <a:t>the shaping of green spaces </a:t>
          </a:r>
          <a:r>
            <a:rPr lang="en-US" b="1" i="0" baseline="0" dirty="0"/>
            <a:t>must be based on a strategic view</a:t>
          </a:r>
          <a:r>
            <a:rPr lang="en-US" b="0" i="0" baseline="0" dirty="0"/>
            <a:t>. In a significant number of countries, however, </a:t>
          </a:r>
          <a:r>
            <a:rPr lang="en-US" b="1" i="0" baseline="0" dirty="0"/>
            <a:t>legal support is needed</a:t>
          </a:r>
          <a:r>
            <a:rPr lang="en-US" b="0" i="0" baseline="0" dirty="0"/>
            <a:t>;</a:t>
          </a:r>
          <a:endParaRPr lang="en-US" dirty="0"/>
        </a:p>
      </dgm:t>
    </dgm:pt>
    <dgm:pt modelId="{AC7A413F-B8A2-48CC-89EB-786632FE99B9}" type="parTrans" cxnId="{57E3CBC4-613F-4DE1-B217-031D68478151}">
      <dgm:prSet/>
      <dgm:spPr/>
      <dgm:t>
        <a:bodyPr/>
        <a:lstStyle/>
        <a:p>
          <a:endParaRPr lang="en-US"/>
        </a:p>
      </dgm:t>
    </dgm:pt>
    <dgm:pt modelId="{88BE3047-6A40-48EF-A363-3F1471745C69}" type="sibTrans" cxnId="{57E3CBC4-613F-4DE1-B217-031D6847815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DC19656-FB4F-436A-8243-C2832DF26B98}">
      <dgm:prSet/>
      <dgm:spPr/>
      <dgm:t>
        <a:bodyPr/>
        <a:lstStyle/>
        <a:p>
          <a:r>
            <a:rPr lang="en-US" b="0" i="0" baseline="0" dirty="0"/>
            <a:t>city/municipality </a:t>
          </a:r>
          <a:r>
            <a:rPr lang="en-US" b="1" i="0" baseline="0" dirty="0"/>
            <a:t>zoning, taking into account existing and new green spaces, is crucial </a:t>
          </a:r>
          <a:r>
            <a:rPr lang="en-US" b="0" i="0" baseline="0" dirty="0"/>
            <a:t>in this context. However, there is a risk of spatial conflicts here;</a:t>
          </a:r>
          <a:endParaRPr lang="en-US" dirty="0"/>
        </a:p>
      </dgm:t>
    </dgm:pt>
    <dgm:pt modelId="{1B403D98-D5C8-4FCA-B8B4-212096B84C07}" type="parTrans" cxnId="{95C813A1-12DD-40E3-8643-612327BCC496}">
      <dgm:prSet/>
      <dgm:spPr/>
      <dgm:t>
        <a:bodyPr/>
        <a:lstStyle/>
        <a:p>
          <a:endParaRPr lang="en-US"/>
        </a:p>
      </dgm:t>
    </dgm:pt>
    <dgm:pt modelId="{D7039646-06F5-4832-B3E2-1E7B61129DC4}" type="sibTrans" cxnId="{95C813A1-12DD-40E3-8643-612327BCC49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B72BEB7-3EF6-4D0D-8DF8-DE9EB607A29D}">
      <dgm:prSet/>
      <dgm:spPr/>
      <dgm:t>
        <a:bodyPr/>
        <a:lstStyle/>
        <a:p>
          <a:r>
            <a:rPr lang="en-US" b="0" i="0" baseline="0" dirty="0"/>
            <a:t>goals for ‘greening’ the space </a:t>
          </a:r>
          <a:r>
            <a:rPr lang="en-US" b="1" i="0" baseline="0" dirty="0"/>
            <a:t>can also be shaped in other ways</a:t>
          </a:r>
          <a:r>
            <a:rPr lang="en-US" b="0" i="0" baseline="0" dirty="0"/>
            <a:t>. The risks, however, are ‘technical-legal’ problems and attempts to circumvent regulations;</a:t>
          </a:r>
          <a:endParaRPr lang="en-US" dirty="0"/>
        </a:p>
      </dgm:t>
    </dgm:pt>
    <dgm:pt modelId="{4C603788-89FA-4799-BFB2-363360DE0EB9}" type="parTrans" cxnId="{CDB44896-D6C1-4637-A172-3378BD2EC633}">
      <dgm:prSet/>
      <dgm:spPr/>
      <dgm:t>
        <a:bodyPr/>
        <a:lstStyle/>
        <a:p>
          <a:endParaRPr lang="en-US"/>
        </a:p>
      </dgm:t>
    </dgm:pt>
    <dgm:pt modelId="{8810E6D5-C7ED-4D05-A94B-8A622139EF8F}" type="sibTrans" cxnId="{CDB44896-D6C1-4637-A172-3378BD2EC63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0A2E616-811E-4268-9680-159943962E7E}" type="pres">
      <dgm:prSet presAssocID="{015E25F0-B6B7-40F3-AA58-9118EE0A36B3}" presName="Name0" presStyleCnt="0">
        <dgm:presLayoutVars>
          <dgm:animLvl val="lvl"/>
          <dgm:resizeHandles val="exact"/>
        </dgm:presLayoutVars>
      </dgm:prSet>
      <dgm:spPr/>
    </dgm:pt>
    <dgm:pt modelId="{EE429C9D-0A55-4BA0-B0D7-F87EA176453F}" type="pres">
      <dgm:prSet presAssocID="{58CFB8F3-6316-456E-9916-8DCBC1F73F4E}" presName="compositeNode" presStyleCnt="0">
        <dgm:presLayoutVars>
          <dgm:bulletEnabled val="1"/>
        </dgm:presLayoutVars>
      </dgm:prSet>
      <dgm:spPr/>
    </dgm:pt>
    <dgm:pt modelId="{D90D1FC7-1FF2-4E9B-86D2-A2059316338B}" type="pres">
      <dgm:prSet presAssocID="{58CFB8F3-6316-456E-9916-8DCBC1F73F4E}" presName="bgRect" presStyleLbl="bgAccFollowNode1" presStyleIdx="0" presStyleCnt="3"/>
      <dgm:spPr/>
    </dgm:pt>
    <dgm:pt modelId="{9D3699E9-1061-47E7-9F0A-50991B87269C}" type="pres">
      <dgm:prSet presAssocID="{88BE3047-6A40-48EF-A363-3F1471745C6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0B39E0F-E4EE-4D82-9C56-EC7C2E77C054}" type="pres">
      <dgm:prSet presAssocID="{58CFB8F3-6316-456E-9916-8DCBC1F73F4E}" presName="bottomLine" presStyleLbl="alignNode1" presStyleIdx="1" presStyleCnt="6">
        <dgm:presLayoutVars/>
      </dgm:prSet>
      <dgm:spPr/>
    </dgm:pt>
    <dgm:pt modelId="{BAC4CF11-44CA-444A-8A89-7CBF8EFF0CBC}" type="pres">
      <dgm:prSet presAssocID="{58CFB8F3-6316-456E-9916-8DCBC1F73F4E}" presName="nodeText" presStyleLbl="bgAccFollowNode1" presStyleIdx="0" presStyleCnt="3">
        <dgm:presLayoutVars>
          <dgm:bulletEnabled val="1"/>
        </dgm:presLayoutVars>
      </dgm:prSet>
      <dgm:spPr/>
    </dgm:pt>
    <dgm:pt modelId="{DEB1DA47-BCE2-4CA5-BA37-68666B3C755B}" type="pres">
      <dgm:prSet presAssocID="{88BE3047-6A40-48EF-A363-3F1471745C69}" presName="sibTrans" presStyleCnt="0"/>
      <dgm:spPr/>
    </dgm:pt>
    <dgm:pt modelId="{73B1D6F5-970B-4D97-8677-77C9EEAFDECA}" type="pres">
      <dgm:prSet presAssocID="{9DC19656-FB4F-436A-8243-C2832DF26B98}" presName="compositeNode" presStyleCnt="0">
        <dgm:presLayoutVars>
          <dgm:bulletEnabled val="1"/>
        </dgm:presLayoutVars>
      </dgm:prSet>
      <dgm:spPr/>
    </dgm:pt>
    <dgm:pt modelId="{C3B75E49-E148-4E01-9BD4-760DD54AFCE7}" type="pres">
      <dgm:prSet presAssocID="{9DC19656-FB4F-436A-8243-C2832DF26B98}" presName="bgRect" presStyleLbl="bgAccFollowNode1" presStyleIdx="1" presStyleCnt="3"/>
      <dgm:spPr/>
    </dgm:pt>
    <dgm:pt modelId="{451E723F-0E2B-478B-A9EB-AA431060E1EB}" type="pres">
      <dgm:prSet presAssocID="{D7039646-06F5-4832-B3E2-1E7B61129DC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28969EB-DCF2-4719-AEDE-B962787555B3}" type="pres">
      <dgm:prSet presAssocID="{9DC19656-FB4F-436A-8243-C2832DF26B98}" presName="bottomLine" presStyleLbl="alignNode1" presStyleIdx="3" presStyleCnt="6">
        <dgm:presLayoutVars/>
      </dgm:prSet>
      <dgm:spPr/>
    </dgm:pt>
    <dgm:pt modelId="{F6F785D1-161E-4006-807B-A6A2E5472A0B}" type="pres">
      <dgm:prSet presAssocID="{9DC19656-FB4F-436A-8243-C2832DF26B98}" presName="nodeText" presStyleLbl="bgAccFollowNode1" presStyleIdx="1" presStyleCnt="3">
        <dgm:presLayoutVars>
          <dgm:bulletEnabled val="1"/>
        </dgm:presLayoutVars>
      </dgm:prSet>
      <dgm:spPr/>
    </dgm:pt>
    <dgm:pt modelId="{67E13D03-8FB0-4767-BA23-3B3DDF78B9F1}" type="pres">
      <dgm:prSet presAssocID="{D7039646-06F5-4832-B3E2-1E7B61129DC4}" presName="sibTrans" presStyleCnt="0"/>
      <dgm:spPr/>
    </dgm:pt>
    <dgm:pt modelId="{901B4BF2-24F3-468A-B626-6E21828031A6}" type="pres">
      <dgm:prSet presAssocID="{EB72BEB7-3EF6-4D0D-8DF8-DE9EB607A29D}" presName="compositeNode" presStyleCnt="0">
        <dgm:presLayoutVars>
          <dgm:bulletEnabled val="1"/>
        </dgm:presLayoutVars>
      </dgm:prSet>
      <dgm:spPr/>
    </dgm:pt>
    <dgm:pt modelId="{575776BC-107A-48E4-8B93-EC38B977F5D9}" type="pres">
      <dgm:prSet presAssocID="{EB72BEB7-3EF6-4D0D-8DF8-DE9EB607A29D}" presName="bgRect" presStyleLbl="bgAccFollowNode1" presStyleIdx="2" presStyleCnt="3"/>
      <dgm:spPr/>
    </dgm:pt>
    <dgm:pt modelId="{58B38A28-08C9-41F9-92D9-F4D45B200B8C}" type="pres">
      <dgm:prSet presAssocID="{8810E6D5-C7ED-4D05-A94B-8A622139EF8F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AF553746-8AB1-40B0-8615-568585E863DB}" type="pres">
      <dgm:prSet presAssocID="{EB72BEB7-3EF6-4D0D-8DF8-DE9EB607A29D}" presName="bottomLine" presStyleLbl="alignNode1" presStyleIdx="5" presStyleCnt="6">
        <dgm:presLayoutVars/>
      </dgm:prSet>
      <dgm:spPr/>
    </dgm:pt>
    <dgm:pt modelId="{377A7FF5-640F-44BB-B32C-F94901FAA1ED}" type="pres">
      <dgm:prSet presAssocID="{EB72BEB7-3EF6-4D0D-8DF8-DE9EB607A29D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82E1A10C-EFAC-4D3D-AB0D-1177FED0FA8D}" type="presOf" srcId="{88BE3047-6A40-48EF-A363-3F1471745C69}" destId="{9D3699E9-1061-47E7-9F0A-50991B87269C}" srcOrd="0" destOrd="0" presId="urn:microsoft.com/office/officeart/2016/7/layout/BasicLinearProcessNumbered"/>
    <dgm:cxn modelId="{1B7CAB10-336F-4BE0-837C-B53928072B6E}" type="presOf" srcId="{015E25F0-B6B7-40F3-AA58-9118EE0A36B3}" destId="{80A2E616-811E-4268-9680-159943962E7E}" srcOrd="0" destOrd="0" presId="urn:microsoft.com/office/officeart/2016/7/layout/BasicLinearProcessNumbered"/>
    <dgm:cxn modelId="{7533FA45-BB62-433A-BBC7-AC635F166EB0}" type="presOf" srcId="{58CFB8F3-6316-456E-9916-8DCBC1F73F4E}" destId="{D90D1FC7-1FF2-4E9B-86D2-A2059316338B}" srcOrd="0" destOrd="0" presId="urn:microsoft.com/office/officeart/2016/7/layout/BasicLinearProcessNumbered"/>
    <dgm:cxn modelId="{84122472-CCD6-4C7C-98C8-B54D220ACC6E}" type="presOf" srcId="{9DC19656-FB4F-436A-8243-C2832DF26B98}" destId="{C3B75E49-E148-4E01-9BD4-760DD54AFCE7}" srcOrd="0" destOrd="0" presId="urn:microsoft.com/office/officeart/2016/7/layout/BasicLinearProcessNumbered"/>
    <dgm:cxn modelId="{86570F84-6811-448A-BCB7-6F415C962C30}" type="presOf" srcId="{EB72BEB7-3EF6-4D0D-8DF8-DE9EB607A29D}" destId="{377A7FF5-640F-44BB-B32C-F94901FAA1ED}" srcOrd="1" destOrd="0" presId="urn:microsoft.com/office/officeart/2016/7/layout/BasicLinearProcessNumbered"/>
    <dgm:cxn modelId="{CDB44896-D6C1-4637-A172-3378BD2EC633}" srcId="{015E25F0-B6B7-40F3-AA58-9118EE0A36B3}" destId="{EB72BEB7-3EF6-4D0D-8DF8-DE9EB607A29D}" srcOrd="2" destOrd="0" parTransId="{4C603788-89FA-4799-BFB2-363360DE0EB9}" sibTransId="{8810E6D5-C7ED-4D05-A94B-8A622139EF8F}"/>
    <dgm:cxn modelId="{189C3598-9378-465E-9500-77556555D344}" type="presOf" srcId="{8810E6D5-C7ED-4D05-A94B-8A622139EF8F}" destId="{58B38A28-08C9-41F9-92D9-F4D45B200B8C}" srcOrd="0" destOrd="0" presId="urn:microsoft.com/office/officeart/2016/7/layout/BasicLinearProcessNumbered"/>
    <dgm:cxn modelId="{D3D41B9B-4CB9-4694-826F-035AD535A461}" type="presOf" srcId="{58CFB8F3-6316-456E-9916-8DCBC1F73F4E}" destId="{BAC4CF11-44CA-444A-8A89-7CBF8EFF0CBC}" srcOrd="1" destOrd="0" presId="urn:microsoft.com/office/officeart/2016/7/layout/BasicLinearProcessNumbered"/>
    <dgm:cxn modelId="{1038529F-C082-44F1-B6DE-07F3F3CCD102}" type="presOf" srcId="{9DC19656-FB4F-436A-8243-C2832DF26B98}" destId="{F6F785D1-161E-4006-807B-A6A2E5472A0B}" srcOrd="1" destOrd="0" presId="urn:microsoft.com/office/officeart/2016/7/layout/BasicLinearProcessNumbered"/>
    <dgm:cxn modelId="{95C813A1-12DD-40E3-8643-612327BCC496}" srcId="{015E25F0-B6B7-40F3-AA58-9118EE0A36B3}" destId="{9DC19656-FB4F-436A-8243-C2832DF26B98}" srcOrd="1" destOrd="0" parTransId="{1B403D98-D5C8-4FCA-B8B4-212096B84C07}" sibTransId="{D7039646-06F5-4832-B3E2-1E7B61129DC4}"/>
    <dgm:cxn modelId="{D8F617A8-1398-4B4A-9341-5C4BEFFF9F4B}" type="presOf" srcId="{EB72BEB7-3EF6-4D0D-8DF8-DE9EB607A29D}" destId="{575776BC-107A-48E4-8B93-EC38B977F5D9}" srcOrd="0" destOrd="0" presId="urn:microsoft.com/office/officeart/2016/7/layout/BasicLinearProcessNumbered"/>
    <dgm:cxn modelId="{57E3CBC4-613F-4DE1-B217-031D68478151}" srcId="{015E25F0-B6B7-40F3-AA58-9118EE0A36B3}" destId="{58CFB8F3-6316-456E-9916-8DCBC1F73F4E}" srcOrd="0" destOrd="0" parTransId="{AC7A413F-B8A2-48CC-89EB-786632FE99B9}" sibTransId="{88BE3047-6A40-48EF-A363-3F1471745C69}"/>
    <dgm:cxn modelId="{3BCCC1F7-52D4-44CD-91F8-21C4EC57EBA1}" type="presOf" srcId="{D7039646-06F5-4832-B3E2-1E7B61129DC4}" destId="{451E723F-0E2B-478B-A9EB-AA431060E1EB}" srcOrd="0" destOrd="0" presId="urn:microsoft.com/office/officeart/2016/7/layout/BasicLinearProcessNumbered"/>
    <dgm:cxn modelId="{BDB1BBAC-B8CF-41F8-98A9-F8D3D3D4C1A3}" type="presParOf" srcId="{80A2E616-811E-4268-9680-159943962E7E}" destId="{EE429C9D-0A55-4BA0-B0D7-F87EA176453F}" srcOrd="0" destOrd="0" presId="urn:microsoft.com/office/officeart/2016/7/layout/BasicLinearProcessNumbered"/>
    <dgm:cxn modelId="{C46B95B6-3466-4D44-A2CD-F847179323CE}" type="presParOf" srcId="{EE429C9D-0A55-4BA0-B0D7-F87EA176453F}" destId="{D90D1FC7-1FF2-4E9B-86D2-A2059316338B}" srcOrd="0" destOrd="0" presId="urn:microsoft.com/office/officeart/2016/7/layout/BasicLinearProcessNumbered"/>
    <dgm:cxn modelId="{67E1BDC0-017A-4A1D-B689-7AED81865239}" type="presParOf" srcId="{EE429C9D-0A55-4BA0-B0D7-F87EA176453F}" destId="{9D3699E9-1061-47E7-9F0A-50991B87269C}" srcOrd="1" destOrd="0" presId="urn:microsoft.com/office/officeart/2016/7/layout/BasicLinearProcessNumbered"/>
    <dgm:cxn modelId="{D2DCB02A-5FE2-40DC-9C68-131D942C6228}" type="presParOf" srcId="{EE429C9D-0A55-4BA0-B0D7-F87EA176453F}" destId="{D0B39E0F-E4EE-4D82-9C56-EC7C2E77C054}" srcOrd="2" destOrd="0" presId="urn:microsoft.com/office/officeart/2016/7/layout/BasicLinearProcessNumbered"/>
    <dgm:cxn modelId="{00B42784-EA87-47C7-A9F9-A2B480A0137E}" type="presParOf" srcId="{EE429C9D-0A55-4BA0-B0D7-F87EA176453F}" destId="{BAC4CF11-44CA-444A-8A89-7CBF8EFF0CBC}" srcOrd="3" destOrd="0" presId="urn:microsoft.com/office/officeart/2016/7/layout/BasicLinearProcessNumbered"/>
    <dgm:cxn modelId="{544DC603-244A-4FA9-971A-CAA37B268537}" type="presParOf" srcId="{80A2E616-811E-4268-9680-159943962E7E}" destId="{DEB1DA47-BCE2-4CA5-BA37-68666B3C755B}" srcOrd="1" destOrd="0" presId="urn:microsoft.com/office/officeart/2016/7/layout/BasicLinearProcessNumbered"/>
    <dgm:cxn modelId="{5D7ED6BE-0EE7-46AB-8B66-D8F0382354D9}" type="presParOf" srcId="{80A2E616-811E-4268-9680-159943962E7E}" destId="{73B1D6F5-970B-4D97-8677-77C9EEAFDECA}" srcOrd="2" destOrd="0" presId="urn:microsoft.com/office/officeart/2016/7/layout/BasicLinearProcessNumbered"/>
    <dgm:cxn modelId="{06FEA0F4-F5A2-4CB3-920D-E1AE7CD3F754}" type="presParOf" srcId="{73B1D6F5-970B-4D97-8677-77C9EEAFDECA}" destId="{C3B75E49-E148-4E01-9BD4-760DD54AFCE7}" srcOrd="0" destOrd="0" presId="urn:microsoft.com/office/officeart/2016/7/layout/BasicLinearProcessNumbered"/>
    <dgm:cxn modelId="{B6AC4F45-3B93-406D-990C-27982C40733B}" type="presParOf" srcId="{73B1D6F5-970B-4D97-8677-77C9EEAFDECA}" destId="{451E723F-0E2B-478B-A9EB-AA431060E1EB}" srcOrd="1" destOrd="0" presId="urn:microsoft.com/office/officeart/2016/7/layout/BasicLinearProcessNumbered"/>
    <dgm:cxn modelId="{F9E80D19-0A44-439B-93CE-106983FC54BD}" type="presParOf" srcId="{73B1D6F5-970B-4D97-8677-77C9EEAFDECA}" destId="{E28969EB-DCF2-4719-AEDE-B962787555B3}" srcOrd="2" destOrd="0" presId="urn:microsoft.com/office/officeart/2016/7/layout/BasicLinearProcessNumbered"/>
    <dgm:cxn modelId="{264F6C2F-3B07-475B-999E-B3FDC2F90264}" type="presParOf" srcId="{73B1D6F5-970B-4D97-8677-77C9EEAFDECA}" destId="{F6F785D1-161E-4006-807B-A6A2E5472A0B}" srcOrd="3" destOrd="0" presId="urn:microsoft.com/office/officeart/2016/7/layout/BasicLinearProcessNumbered"/>
    <dgm:cxn modelId="{89D1E3B5-9926-4847-A740-A4B1FCA7C507}" type="presParOf" srcId="{80A2E616-811E-4268-9680-159943962E7E}" destId="{67E13D03-8FB0-4767-BA23-3B3DDF78B9F1}" srcOrd="3" destOrd="0" presId="urn:microsoft.com/office/officeart/2016/7/layout/BasicLinearProcessNumbered"/>
    <dgm:cxn modelId="{B79CBFF5-5587-4A71-9C38-635AEB291F7C}" type="presParOf" srcId="{80A2E616-811E-4268-9680-159943962E7E}" destId="{901B4BF2-24F3-468A-B626-6E21828031A6}" srcOrd="4" destOrd="0" presId="urn:microsoft.com/office/officeart/2016/7/layout/BasicLinearProcessNumbered"/>
    <dgm:cxn modelId="{95F2FBFE-279F-433A-ABFA-F3D852869430}" type="presParOf" srcId="{901B4BF2-24F3-468A-B626-6E21828031A6}" destId="{575776BC-107A-48E4-8B93-EC38B977F5D9}" srcOrd="0" destOrd="0" presId="urn:microsoft.com/office/officeart/2016/7/layout/BasicLinearProcessNumbered"/>
    <dgm:cxn modelId="{8B59B7A5-AE0F-4C3F-90B5-735F8AB4BCD3}" type="presParOf" srcId="{901B4BF2-24F3-468A-B626-6E21828031A6}" destId="{58B38A28-08C9-41F9-92D9-F4D45B200B8C}" srcOrd="1" destOrd="0" presId="urn:microsoft.com/office/officeart/2016/7/layout/BasicLinearProcessNumbered"/>
    <dgm:cxn modelId="{F6C71B4F-7FF9-49D3-A734-7DD8EF97CF88}" type="presParOf" srcId="{901B4BF2-24F3-468A-B626-6E21828031A6}" destId="{AF553746-8AB1-40B0-8615-568585E863DB}" srcOrd="2" destOrd="0" presId="urn:microsoft.com/office/officeart/2016/7/layout/BasicLinearProcessNumbered"/>
    <dgm:cxn modelId="{226D6E13-6787-4B73-8CDE-2931C00DF82D}" type="presParOf" srcId="{901B4BF2-24F3-468A-B626-6E21828031A6}" destId="{377A7FF5-640F-44BB-B32C-F94901FAA1E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0228-415C-4057-A815-4F7A522D35A6}">
      <dsp:nvSpPr>
        <dsp:cNvPr id="0" name=""/>
        <dsp:cNvSpPr/>
      </dsp:nvSpPr>
      <dsp:spPr>
        <a:xfrm>
          <a:off x="0" y="523"/>
          <a:ext cx="111643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176DAA-BA00-454F-A7F0-66384603C33D}">
      <dsp:nvSpPr>
        <dsp:cNvPr id="0" name=""/>
        <dsp:cNvSpPr/>
      </dsp:nvSpPr>
      <dsp:spPr>
        <a:xfrm>
          <a:off x="0" y="523"/>
          <a:ext cx="11164390" cy="85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b="1" kern="1200" dirty="0" err="1"/>
            <a:t>Legal</a:t>
          </a:r>
          <a:r>
            <a:rPr lang="pl-PL" sz="4100" b="1" kern="1200" dirty="0"/>
            <a:t> </a:t>
          </a:r>
          <a:r>
            <a:rPr lang="pl-PL" sz="4100" b="1" kern="1200" dirty="0" err="1"/>
            <a:t>tools</a:t>
          </a:r>
          <a:endParaRPr lang="en-US" sz="4100" b="1" kern="1200" dirty="0"/>
        </a:p>
      </dsp:txBody>
      <dsp:txXfrm>
        <a:off x="0" y="523"/>
        <a:ext cx="11164390" cy="857192"/>
      </dsp:txXfrm>
    </dsp:sp>
    <dsp:sp modelId="{2A609570-6FA7-43C6-82F8-FB54E2028200}">
      <dsp:nvSpPr>
        <dsp:cNvPr id="0" name=""/>
        <dsp:cNvSpPr/>
      </dsp:nvSpPr>
      <dsp:spPr>
        <a:xfrm>
          <a:off x="0" y="857715"/>
          <a:ext cx="111643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96AF0D-A1DA-4594-92FA-B573A1A3B664}">
      <dsp:nvSpPr>
        <dsp:cNvPr id="0" name=""/>
        <dsp:cNvSpPr/>
      </dsp:nvSpPr>
      <dsp:spPr>
        <a:xfrm>
          <a:off x="0" y="857715"/>
          <a:ext cx="11164390" cy="85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b="1" kern="1200" dirty="0"/>
            <a:t>Strategic </a:t>
          </a:r>
          <a:r>
            <a:rPr lang="pl-PL" sz="4100" b="1" kern="1200" dirty="0" err="1"/>
            <a:t>tools</a:t>
          </a:r>
          <a:endParaRPr lang="en-US" sz="4100" b="1" kern="1200" dirty="0"/>
        </a:p>
      </dsp:txBody>
      <dsp:txXfrm>
        <a:off x="0" y="857715"/>
        <a:ext cx="11164390" cy="857192"/>
      </dsp:txXfrm>
    </dsp:sp>
    <dsp:sp modelId="{11BA357D-E74C-4045-BD27-3C0203193208}">
      <dsp:nvSpPr>
        <dsp:cNvPr id="0" name=""/>
        <dsp:cNvSpPr/>
      </dsp:nvSpPr>
      <dsp:spPr>
        <a:xfrm>
          <a:off x="0" y="1714908"/>
          <a:ext cx="111643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369453-78B8-46B4-9CEC-65D0DE1459BF}">
      <dsp:nvSpPr>
        <dsp:cNvPr id="0" name=""/>
        <dsp:cNvSpPr/>
      </dsp:nvSpPr>
      <dsp:spPr>
        <a:xfrm>
          <a:off x="0" y="1714908"/>
          <a:ext cx="11164390" cy="85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Legal regulations;</a:t>
          </a:r>
          <a:endParaRPr lang="en-US" sz="4100" kern="1200"/>
        </a:p>
      </dsp:txBody>
      <dsp:txXfrm>
        <a:off x="0" y="1714908"/>
        <a:ext cx="11164390" cy="857192"/>
      </dsp:txXfrm>
    </dsp:sp>
    <dsp:sp modelId="{AA002C77-85E8-403C-8D85-1B8A6E545665}">
      <dsp:nvSpPr>
        <dsp:cNvPr id="0" name=""/>
        <dsp:cNvSpPr/>
      </dsp:nvSpPr>
      <dsp:spPr>
        <a:xfrm>
          <a:off x="0" y="2572101"/>
          <a:ext cx="111643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314337-1AF8-4B12-A749-5DE172E55851}">
      <dsp:nvSpPr>
        <dsp:cNvPr id="0" name=""/>
        <dsp:cNvSpPr/>
      </dsp:nvSpPr>
      <dsp:spPr>
        <a:xfrm>
          <a:off x="0" y="2572101"/>
          <a:ext cx="11164390" cy="85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Spatial plans/ land use plans/ zoning plans;</a:t>
          </a:r>
          <a:endParaRPr lang="en-US" sz="4100" kern="1200"/>
        </a:p>
      </dsp:txBody>
      <dsp:txXfrm>
        <a:off x="0" y="2572101"/>
        <a:ext cx="11164390" cy="857192"/>
      </dsp:txXfrm>
    </dsp:sp>
    <dsp:sp modelId="{8945AFAC-2A78-42B2-9B5F-AAA5B7D79038}">
      <dsp:nvSpPr>
        <dsp:cNvPr id="0" name=""/>
        <dsp:cNvSpPr/>
      </dsp:nvSpPr>
      <dsp:spPr>
        <a:xfrm>
          <a:off x="0" y="3429294"/>
          <a:ext cx="111643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6DAA41-FFE6-409C-9655-28CBA4D124AA}">
      <dsp:nvSpPr>
        <dsp:cNvPr id="0" name=""/>
        <dsp:cNvSpPr/>
      </dsp:nvSpPr>
      <dsp:spPr>
        <a:xfrm>
          <a:off x="0" y="3429294"/>
          <a:ext cx="11164390" cy="85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Strategies (with spatial dimension);</a:t>
          </a:r>
          <a:endParaRPr lang="en-US" sz="4100" kern="1200"/>
        </a:p>
      </dsp:txBody>
      <dsp:txXfrm>
        <a:off x="0" y="3429294"/>
        <a:ext cx="11164390" cy="857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F13FA-ADBB-4310-BB6F-95B0148F4232}">
      <dsp:nvSpPr>
        <dsp:cNvPr id="0" name=""/>
        <dsp:cNvSpPr/>
      </dsp:nvSpPr>
      <dsp:spPr>
        <a:xfrm>
          <a:off x="0" y="523"/>
          <a:ext cx="11164390" cy="12245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83A81-856C-4D71-8297-4924A385E790}">
      <dsp:nvSpPr>
        <dsp:cNvPr id="0" name=""/>
        <dsp:cNvSpPr/>
      </dsp:nvSpPr>
      <dsp:spPr>
        <a:xfrm>
          <a:off x="370429" y="276049"/>
          <a:ext cx="673508" cy="6735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0CCF6-4AF4-4267-9453-96FB5E6B5834}">
      <dsp:nvSpPr>
        <dsp:cNvPr id="0" name=""/>
        <dsp:cNvSpPr/>
      </dsp:nvSpPr>
      <dsp:spPr>
        <a:xfrm>
          <a:off x="1414367" y="523"/>
          <a:ext cx="9750022" cy="122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99" tIns="129599" rIns="129599" bIns="1295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Terminological problems </a:t>
          </a:r>
          <a:r>
            <a:rPr lang="en-US" sz="2500" kern="1200"/>
            <a:t>(lack of consistency between different documents, especially between strategic and regulatory acts);</a:t>
          </a:r>
        </a:p>
      </dsp:txBody>
      <dsp:txXfrm>
        <a:off x="1414367" y="523"/>
        <a:ext cx="9750022" cy="1224560"/>
      </dsp:txXfrm>
    </dsp:sp>
    <dsp:sp modelId="{E137CA7A-AEFD-4453-BDAC-D071F172F124}">
      <dsp:nvSpPr>
        <dsp:cNvPr id="0" name=""/>
        <dsp:cNvSpPr/>
      </dsp:nvSpPr>
      <dsp:spPr>
        <a:xfrm>
          <a:off x="0" y="1531224"/>
          <a:ext cx="11164390" cy="12245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7E714-861A-4A8D-B3E7-7DBC6A80BD04}">
      <dsp:nvSpPr>
        <dsp:cNvPr id="0" name=""/>
        <dsp:cNvSpPr/>
      </dsp:nvSpPr>
      <dsp:spPr>
        <a:xfrm>
          <a:off x="370429" y="1806750"/>
          <a:ext cx="673508" cy="6735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89928-5BC0-4C74-99C6-6DC70264C8D9}">
      <dsp:nvSpPr>
        <dsp:cNvPr id="0" name=""/>
        <dsp:cNvSpPr/>
      </dsp:nvSpPr>
      <dsp:spPr>
        <a:xfrm>
          <a:off x="1414367" y="1531224"/>
          <a:ext cx="9750022" cy="122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99" tIns="129599" rIns="129599" bIns="1295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Implementation problems </a:t>
          </a:r>
          <a:r>
            <a:rPr lang="en-US" sz="2500" kern="1200"/>
            <a:t>- some provisions (even regulatory ones) may be difficult to enforce;</a:t>
          </a:r>
        </a:p>
      </dsp:txBody>
      <dsp:txXfrm>
        <a:off x="1414367" y="1531224"/>
        <a:ext cx="9750022" cy="1224560"/>
      </dsp:txXfrm>
    </dsp:sp>
    <dsp:sp modelId="{2A9C2BBA-6D81-4DD4-B8A0-7955EBEC8084}">
      <dsp:nvSpPr>
        <dsp:cNvPr id="0" name=""/>
        <dsp:cNvSpPr/>
      </dsp:nvSpPr>
      <dsp:spPr>
        <a:xfrm>
          <a:off x="0" y="3061925"/>
          <a:ext cx="11164390" cy="12245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E1466-DB8A-478F-ADCB-DA295CA683B8}">
      <dsp:nvSpPr>
        <dsp:cNvPr id="0" name=""/>
        <dsp:cNvSpPr/>
      </dsp:nvSpPr>
      <dsp:spPr>
        <a:xfrm>
          <a:off x="370429" y="3337451"/>
          <a:ext cx="673508" cy="6735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58E45-8B97-4F11-953F-4BDDD8E22404}">
      <dsp:nvSpPr>
        <dsp:cNvPr id="0" name=""/>
        <dsp:cNvSpPr/>
      </dsp:nvSpPr>
      <dsp:spPr>
        <a:xfrm>
          <a:off x="1414367" y="3061925"/>
          <a:ext cx="9750022" cy="122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99" tIns="129599" rIns="129599" bIns="1295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Long time to amend/update </a:t>
          </a:r>
          <a:r>
            <a:rPr lang="en-US" sz="2500" kern="1200"/>
            <a:t>the content of specific planning acts;</a:t>
          </a:r>
        </a:p>
      </dsp:txBody>
      <dsp:txXfrm>
        <a:off x="1414367" y="3061925"/>
        <a:ext cx="9750022" cy="1224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D1FC7-1FF2-4E9B-86D2-A2059316338B}">
      <dsp:nvSpPr>
        <dsp:cNvPr id="0" name=""/>
        <dsp:cNvSpPr/>
      </dsp:nvSpPr>
      <dsp:spPr>
        <a:xfrm>
          <a:off x="0" y="0"/>
          <a:ext cx="3488871" cy="428701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06" tIns="330200" rIns="27200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the shaping of green spaces </a:t>
          </a:r>
          <a:r>
            <a:rPr lang="en-US" sz="2000" b="1" i="0" kern="1200" baseline="0" dirty="0"/>
            <a:t>must be based on a strategic view</a:t>
          </a:r>
          <a:r>
            <a:rPr lang="en-US" sz="2000" b="0" i="0" kern="1200" baseline="0" dirty="0"/>
            <a:t>. In a significant number of countries, however, </a:t>
          </a:r>
          <a:r>
            <a:rPr lang="en-US" sz="2000" b="1" i="0" kern="1200" baseline="0" dirty="0"/>
            <a:t>legal support is needed</a:t>
          </a:r>
          <a:r>
            <a:rPr lang="en-US" sz="2000" b="0" i="0" kern="1200" baseline="0" dirty="0"/>
            <a:t>;</a:t>
          </a:r>
          <a:endParaRPr lang="en-US" sz="2000" kern="1200" dirty="0"/>
        </a:p>
      </dsp:txBody>
      <dsp:txXfrm>
        <a:off x="0" y="1629063"/>
        <a:ext cx="3488871" cy="2572206"/>
      </dsp:txXfrm>
    </dsp:sp>
    <dsp:sp modelId="{9D3699E9-1061-47E7-9F0A-50991B87269C}">
      <dsp:nvSpPr>
        <dsp:cNvPr id="0" name=""/>
        <dsp:cNvSpPr/>
      </dsp:nvSpPr>
      <dsp:spPr>
        <a:xfrm>
          <a:off x="1101384" y="428700"/>
          <a:ext cx="1286103" cy="1286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0270" tIns="12700" rIns="1002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89729" y="617045"/>
        <a:ext cx="909413" cy="909413"/>
      </dsp:txXfrm>
    </dsp:sp>
    <dsp:sp modelId="{D0B39E0F-E4EE-4D82-9C56-EC7C2E77C054}">
      <dsp:nvSpPr>
        <dsp:cNvPr id="0" name=""/>
        <dsp:cNvSpPr/>
      </dsp:nvSpPr>
      <dsp:spPr>
        <a:xfrm>
          <a:off x="0" y="4286938"/>
          <a:ext cx="3488871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B75E49-E148-4E01-9BD4-760DD54AFCE7}">
      <dsp:nvSpPr>
        <dsp:cNvPr id="0" name=""/>
        <dsp:cNvSpPr/>
      </dsp:nvSpPr>
      <dsp:spPr>
        <a:xfrm>
          <a:off x="3837759" y="0"/>
          <a:ext cx="3488871" cy="428701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06" tIns="330200" rIns="27200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city/municipality </a:t>
          </a:r>
          <a:r>
            <a:rPr lang="en-US" sz="2000" b="1" i="0" kern="1200" baseline="0" dirty="0"/>
            <a:t>zoning, taking into account existing and new green spaces, is crucial </a:t>
          </a:r>
          <a:r>
            <a:rPr lang="en-US" sz="2000" b="0" i="0" kern="1200" baseline="0" dirty="0"/>
            <a:t>in this context. However, there is a risk of spatial conflicts here;</a:t>
          </a:r>
          <a:endParaRPr lang="en-US" sz="2000" kern="1200" dirty="0"/>
        </a:p>
      </dsp:txBody>
      <dsp:txXfrm>
        <a:off x="3837759" y="1629063"/>
        <a:ext cx="3488871" cy="2572206"/>
      </dsp:txXfrm>
    </dsp:sp>
    <dsp:sp modelId="{451E723F-0E2B-478B-A9EB-AA431060E1EB}">
      <dsp:nvSpPr>
        <dsp:cNvPr id="0" name=""/>
        <dsp:cNvSpPr/>
      </dsp:nvSpPr>
      <dsp:spPr>
        <a:xfrm>
          <a:off x="4939143" y="428700"/>
          <a:ext cx="1286103" cy="1286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0270" tIns="12700" rIns="1002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127488" y="617045"/>
        <a:ext cx="909413" cy="909413"/>
      </dsp:txXfrm>
    </dsp:sp>
    <dsp:sp modelId="{E28969EB-DCF2-4719-AEDE-B962787555B3}">
      <dsp:nvSpPr>
        <dsp:cNvPr id="0" name=""/>
        <dsp:cNvSpPr/>
      </dsp:nvSpPr>
      <dsp:spPr>
        <a:xfrm>
          <a:off x="3837759" y="4286938"/>
          <a:ext cx="3488871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5776BC-107A-48E4-8B93-EC38B977F5D9}">
      <dsp:nvSpPr>
        <dsp:cNvPr id="0" name=""/>
        <dsp:cNvSpPr/>
      </dsp:nvSpPr>
      <dsp:spPr>
        <a:xfrm>
          <a:off x="7675518" y="0"/>
          <a:ext cx="3488871" cy="428701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06" tIns="330200" rIns="27200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goals for ‘greening’ the space </a:t>
          </a:r>
          <a:r>
            <a:rPr lang="en-US" sz="2000" b="1" i="0" kern="1200" baseline="0" dirty="0"/>
            <a:t>can also be shaped in other ways</a:t>
          </a:r>
          <a:r>
            <a:rPr lang="en-US" sz="2000" b="0" i="0" kern="1200" baseline="0" dirty="0"/>
            <a:t>. The risks, however, are ‘technical-legal’ problems and attempts to circumvent regulations;</a:t>
          </a:r>
          <a:endParaRPr lang="en-US" sz="2000" kern="1200" dirty="0"/>
        </a:p>
      </dsp:txBody>
      <dsp:txXfrm>
        <a:off x="7675518" y="1629063"/>
        <a:ext cx="3488871" cy="2572206"/>
      </dsp:txXfrm>
    </dsp:sp>
    <dsp:sp modelId="{58B38A28-08C9-41F9-92D9-F4D45B200B8C}">
      <dsp:nvSpPr>
        <dsp:cNvPr id="0" name=""/>
        <dsp:cNvSpPr/>
      </dsp:nvSpPr>
      <dsp:spPr>
        <a:xfrm>
          <a:off x="8776902" y="428700"/>
          <a:ext cx="1286103" cy="1286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0270" tIns="12700" rIns="1002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965247" y="617045"/>
        <a:ext cx="909413" cy="909413"/>
      </dsp:txXfrm>
    </dsp:sp>
    <dsp:sp modelId="{AF553746-8AB1-40B0-8615-568585E863DB}">
      <dsp:nvSpPr>
        <dsp:cNvPr id="0" name=""/>
        <dsp:cNvSpPr/>
      </dsp:nvSpPr>
      <dsp:spPr>
        <a:xfrm>
          <a:off x="7675518" y="4286938"/>
          <a:ext cx="3488871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/>
          <p:nvPr/>
        </p:nvSpPr>
        <p:spPr>
          <a:xfrm>
            <a:off x="0" y="6341164"/>
            <a:ext cx="8948509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Rectangle 9"/>
          <p:cNvSpPr/>
          <p:nvPr/>
        </p:nvSpPr>
        <p:spPr>
          <a:xfrm>
            <a:off x="11329703" y="6341164"/>
            <a:ext cx="862298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243" y="5899108"/>
            <a:ext cx="2209726" cy="108401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Rectangle 3"/>
          <p:cNvSpPr/>
          <p:nvPr/>
        </p:nvSpPr>
        <p:spPr>
          <a:xfrm>
            <a:off x="0" y="5755342"/>
            <a:ext cx="12192000" cy="12729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Rounded Rectangle"/>
          <p:cNvSpPr/>
          <p:nvPr/>
        </p:nvSpPr>
        <p:spPr>
          <a:xfrm>
            <a:off x="-1021951" y="2320365"/>
            <a:ext cx="12919913" cy="5139603"/>
          </a:xfrm>
          <a:prstGeom prst="roundRect">
            <a:avLst>
              <a:gd name="adj" fmla="val 6729"/>
            </a:avLst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7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E7B287C-5945-2C16-DD15-6FF3E89396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8" y="509262"/>
            <a:ext cx="6153523" cy="1385608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540F8531-0279-F824-4B56-40FE0D63B7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468" y="419333"/>
            <a:ext cx="11207932" cy="109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81847516-DF9F-A8C5-3DB4-2740F3C72B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8010" y="1709529"/>
            <a:ext cx="11164390" cy="4287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5C79C4A-B5B1-79D1-07B7-69882EFBCAC8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2E93ECC-C296-522A-675D-329905377042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4039A16-49FB-2531-1B5D-F5F6AAC0D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9CD1315A-FAF8-F785-A3CA-649F50D149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399010" y="199506"/>
            <a:ext cx="11438314" cy="97259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9012" y="1426629"/>
            <a:ext cx="559856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Teksta vietturis 4"/>
          <p:cNvSpPr>
            <a:spLocks noGrp="1"/>
          </p:cNvSpPr>
          <p:nvPr>
            <p:ph type="body" sz="quarter" idx="21"/>
          </p:nvPr>
        </p:nvSpPr>
        <p:spPr>
          <a:xfrm>
            <a:off x="6172200" y="1426628"/>
            <a:ext cx="5665124" cy="82391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7334E2B-12DE-3DDF-4B83-AE223A3E3F99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4E6E462-0D2F-7B89-24B9-E5BFC4E0BA66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48C3C75-3579-9E4B-8367-E38DF9A5A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C3DA9A42-A303-3702-B1F6-413858914C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958501C7-C3AD-AC6F-CAC6-58AD8E799BF9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65A611D-2894-FB33-3345-40A88E776752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9DBD31F-D434-A50A-7842-C471BC6F6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5A8EE996-BB6D-355A-5462-72C1C15D0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Teksta vietturis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B5E54F7-0DB8-1F9E-8D49-3F97476A43F2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441C5DF-63DE-7F33-9B56-9392B6C15810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173F053-36AD-B56F-7D4B-79F9706D84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F8A14DAA-A022-B66C-3AA6-EAB6DC6259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9" name="Attēla vietturis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9029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9"/>
          <p:cNvSpPr/>
          <p:nvPr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3771" y="6295459"/>
            <a:ext cx="249425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968BF99-6C49-1F72-3321-962067668E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6" y="6172890"/>
            <a:ext cx="2304000" cy="518799"/>
          </a:xfrm>
          <a:prstGeom prst="rect">
            <a:avLst/>
          </a:prstGeom>
        </p:spPr>
      </p:pic>
      <p:pic>
        <p:nvPicPr>
          <p:cNvPr id="11" name="Picture 10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1A4B2E61-9D0B-FA4B-2020-BE95188A68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1D4289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9277" y="6256959"/>
            <a:ext cx="358414" cy="3506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5527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1D4289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akšvirsraksts 2"/>
          <p:cNvSpPr txBox="1">
            <a:spLocks noGrp="1"/>
          </p:cNvSpPr>
          <p:nvPr>
            <p:ph type="subTitle" sz="quarter" idx="1"/>
          </p:nvPr>
        </p:nvSpPr>
        <p:spPr>
          <a:xfrm>
            <a:off x="446314" y="3004457"/>
            <a:ext cx="9253500" cy="3611496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Green infrastructure and green spaces as a spatial planning instrument</a:t>
            </a:r>
            <a:endParaRPr lang="pl-PL" sz="1800" dirty="0">
              <a:solidFill>
                <a:srgbClr val="00206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endParaRPr lang="pl-PL" sz="18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endParaRPr lang="pl-PL" sz="18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Maciej Nowak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West </a:t>
            </a:r>
            <a:r>
              <a:rPr lang="pl-PL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Pomeranian</a:t>
            </a:r>
            <a:r>
              <a:rPr lang="pl-PL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University of Technology in Szczecin</a:t>
            </a:r>
          </a:p>
          <a:p>
            <a:endParaRPr lang="pl-PL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lv-LV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presentation is the result of a research project entitled Assessment of the status and significance of green infrastructure as a natural and social resource of small and medium-sized cities in Poland, no. 2019/35/B/HS4/04221, funded by the by the National Science Centre.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56416-005A-8D1C-B7B3-8E2D6CFA0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>
            <a:extLst>
              <a:ext uri="{FF2B5EF4-FFF2-40B4-BE49-F238E27FC236}">
                <a16:creationId xmlns:a16="http://schemas.microsoft.com/office/drawing/2014/main" id="{1D19B481-7B3F-AD10-A077-6C500D6143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468" y="419333"/>
            <a:ext cx="11207932" cy="1099997"/>
          </a:xfrm>
        </p:spPr>
        <p:txBody>
          <a:bodyPr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err="1">
                <a:solidFill>
                  <a:srgbClr val="1D4289"/>
                </a:solidFill>
              </a:rPr>
              <a:t>Main</a:t>
            </a:r>
            <a:r>
              <a:rPr lang="pl-PL">
                <a:solidFill>
                  <a:srgbClr val="1D4289"/>
                </a:solidFill>
              </a:rPr>
              <a:t> </a:t>
            </a:r>
            <a:r>
              <a:rPr lang="pl-PL" err="1">
                <a:solidFill>
                  <a:srgbClr val="1D4289"/>
                </a:solidFill>
              </a:rPr>
              <a:t>technical</a:t>
            </a:r>
            <a:r>
              <a:rPr lang="pl-PL">
                <a:solidFill>
                  <a:srgbClr val="1D4289"/>
                </a:solidFill>
              </a:rPr>
              <a:t> </a:t>
            </a:r>
            <a:r>
              <a:rPr lang="pl-PL" err="1">
                <a:solidFill>
                  <a:srgbClr val="1D4289"/>
                </a:solidFill>
              </a:rPr>
              <a:t>barriers</a:t>
            </a:r>
            <a:endParaRPr lang="pl-PL">
              <a:solidFill>
                <a:srgbClr val="1D4289"/>
              </a:solidFill>
            </a:endParaRPr>
          </a:p>
        </p:txBody>
      </p:sp>
      <p:sp>
        <p:nvSpPr>
          <p:cNvPr id="125" name="Slaida numura vietturis 3" hidden="1">
            <a:extLst>
              <a:ext uri="{FF2B5EF4-FFF2-40B4-BE49-F238E27FC236}">
                <a16:creationId xmlns:a16="http://schemas.microsoft.com/office/drawing/2014/main" id="{0049AA42-B68B-2B19-AE58-DED363B031C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10</a:t>
            </a:fld>
            <a:endParaRPr/>
          </a:p>
        </p:txBody>
      </p:sp>
      <p:graphicFrame>
        <p:nvGraphicFramePr>
          <p:cNvPr id="127" name="Satura vietturis 2">
            <a:extLst>
              <a:ext uri="{FF2B5EF4-FFF2-40B4-BE49-F238E27FC236}">
                <a16:creationId xmlns:a16="http://schemas.microsoft.com/office/drawing/2014/main" id="{918057EB-6129-F050-5009-226800E4C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311309"/>
              </p:ext>
            </p:extLst>
          </p:nvPr>
        </p:nvGraphicFramePr>
        <p:xfrm>
          <a:off x="418010" y="1709529"/>
          <a:ext cx="11164390" cy="4287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2703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9E985-57B1-677E-EC52-2E47874C6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>
            <a:extLst>
              <a:ext uri="{FF2B5EF4-FFF2-40B4-BE49-F238E27FC236}">
                <a16:creationId xmlns:a16="http://schemas.microsoft.com/office/drawing/2014/main" id="{C0734AEA-DAC7-6AF6-9689-ECBDCE50F2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</p:spPr>
        <p:txBody>
          <a:bodyPr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>
                <a:solidFill>
                  <a:srgbClr val="1D4289"/>
                </a:solidFill>
              </a:rPr>
              <a:t>Case </a:t>
            </a:r>
            <a:r>
              <a:rPr lang="pl-PL" err="1">
                <a:solidFill>
                  <a:srgbClr val="1D4289"/>
                </a:solidFill>
              </a:rPr>
              <a:t>study</a:t>
            </a:r>
            <a:r>
              <a:rPr lang="pl-PL">
                <a:solidFill>
                  <a:srgbClr val="1D4289"/>
                </a:solidFill>
              </a:rPr>
              <a:t> – Ghana (Kumasi)</a:t>
            </a:r>
          </a:p>
        </p:txBody>
      </p:sp>
      <p:sp>
        <p:nvSpPr>
          <p:cNvPr id="124" name="Satura vietturis 2">
            <a:extLst>
              <a:ext uri="{FF2B5EF4-FFF2-40B4-BE49-F238E27FC236}">
                <a16:creationId xmlns:a16="http://schemas.microsoft.com/office/drawing/2014/main" id="{4B084D86-1A39-058C-0974-7F27D02AB0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8010" y="1709529"/>
            <a:ext cx="7681723" cy="42870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>
              <a:buFontTx/>
              <a:buChar char="-"/>
            </a:pPr>
            <a:r>
              <a:rPr lang="en-US" dirty="0"/>
              <a:t>The city of Kumasi has a great deal of green space (‘the green garden of Ghana’);</a:t>
            </a:r>
          </a:p>
          <a:p>
            <a:pPr marL="457200" indent="-457200">
              <a:buFontTx/>
              <a:buChar char="-"/>
            </a:pPr>
            <a:r>
              <a:rPr lang="en-US" b="1" dirty="0"/>
              <a:t>ownership of many properties belongs to the tribal leaders</a:t>
            </a:r>
            <a:r>
              <a:rPr lang="en-US" dirty="0"/>
              <a:t>. They are not interested in maintaining the green space and are trying to make commercial developments;</a:t>
            </a:r>
          </a:p>
          <a:p>
            <a:pPr marL="457200" indent="-457200">
              <a:buFontTx/>
              <a:buChar char="-"/>
            </a:pPr>
            <a:r>
              <a:rPr lang="en-US" dirty="0"/>
              <a:t> spatial planners </a:t>
            </a:r>
            <a:r>
              <a:rPr lang="en-US" b="1" dirty="0"/>
              <a:t>oppose this</a:t>
            </a:r>
            <a:r>
              <a:rPr lang="en-US" dirty="0"/>
              <a:t>;</a:t>
            </a:r>
          </a:p>
        </p:txBody>
      </p:sp>
      <p:pic>
        <p:nvPicPr>
          <p:cNvPr id="3" name="Obraz 2" descr="Przestawny globus pokazujący wschodnią półkulę">
            <a:extLst>
              <a:ext uri="{FF2B5EF4-FFF2-40B4-BE49-F238E27FC236}">
                <a16:creationId xmlns:a16="http://schemas.microsoft.com/office/drawing/2014/main" id="{CF9E9CF5-1629-207B-515F-45E7A4B59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5019" b="4"/>
          <a:stretch/>
        </p:blipFill>
        <p:spPr>
          <a:xfrm>
            <a:off x="8290233" y="1709529"/>
            <a:ext cx="3292166" cy="428701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25" name="Slaida numura vietturis 3" hidden="1">
            <a:extLst>
              <a:ext uri="{FF2B5EF4-FFF2-40B4-BE49-F238E27FC236}">
                <a16:creationId xmlns:a16="http://schemas.microsoft.com/office/drawing/2014/main" id="{EB9E68DC-7E5A-2D9B-56B4-7F0963FD2DE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18340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D365F-3B5A-4E92-CC78-375046DF6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>
            <a:extLst>
              <a:ext uri="{FF2B5EF4-FFF2-40B4-BE49-F238E27FC236}">
                <a16:creationId xmlns:a16="http://schemas.microsoft.com/office/drawing/2014/main" id="{1E5B8749-E594-8230-B148-AC923A1924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</p:spPr>
        <p:txBody>
          <a:bodyPr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>
                <a:solidFill>
                  <a:srgbClr val="1D4289"/>
                </a:solidFill>
              </a:rPr>
              <a:t>Case </a:t>
            </a:r>
            <a:r>
              <a:rPr lang="pl-PL" err="1">
                <a:solidFill>
                  <a:srgbClr val="1D4289"/>
                </a:solidFill>
              </a:rPr>
              <a:t>study</a:t>
            </a:r>
            <a:r>
              <a:rPr lang="pl-PL">
                <a:solidFill>
                  <a:srgbClr val="1D4289"/>
                </a:solidFill>
              </a:rPr>
              <a:t> </a:t>
            </a:r>
            <a:r>
              <a:rPr lang="pl-PL" err="1">
                <a:solidFill>
                  <a:srgbClr val="1D4289"/>
                </a:solidFill>
              </a:rPr>
              <a:t>Brasil</a:t>
            </a:r>
            <a:r>
              <a:rPr lang="pl-PL">
                <a:solidFill>
                  <a:srgbClr val="1D4289"/>
                </a:solidFill>
              </a:rPr>
              <a:t> (Sao Paulo)</a:t>
            </a:r>
          </a:p>
        </p:txBody>
      </p:sp>
      <p:sp>
        <p:nvSpPr>
          <p:cNvPr id="124" name="Satura vietturis 2">
            <a:extLst>
              <a:ext uri="{FF2B5EF4-FFF2-40B4-BE49-F238E27FC236}">
                <a16:creationId xmlns:a16="http://schemas.microsoft.com/office/drawing/2014/main" id="{A5BF42C8-8762-1AC2-3175-17109356BE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8010" y="1709529"/>
            <a:ext cx="5486945" cy="42870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>
              <a:buFontTx/>
              <a:buChar char="-"/>
            </a:pPr>
            <a:r>
              <a:rPr lang="en-US" sz="2600"/>
              <a:t>the direction related to the expansion of green spaces is not in doubt;</a:t>
            </a:r>
          </a:p>
          <a:p>
            <a:endParaRPr lang="en-US" sz="2600"/>
          </a:p>
          <a:p>
            <a:pPr marL="457200" indent="-457200">
              <a:buFontTx/>
              <a:buChar char="-"/>
            </a:pPr>
            <a:r>
              <a:rPr lang="en-US" sz="2600"/>
              <a:t>however, there are opinions in the public discourse according to which the city prefers areas inhabited by wealthier residents. Poorer </a:t>
            </a:r>
            <a:r>
              <a:rPr lang="en-US" sz="2600" err="1"/>
              <a:t>neighbourhoods</a:t>
            </a:r>
            <a:r>
              <a:rPr lang="en-US" sz="2600"/>
              <a:t> have far fewer green spaces;</a:t>
            </a:r>
          </a:p>
          <a:p>
            <a:pPr marL="457200" indent="-457200">
              <a:buFontTx/>
              <a:buChar char="-"/>
            </a:pPr>
            <a:endParaRPr lang="en-US" sz="2600"/>
          </a:p>
        </p:txBody>
      </p:sp>
      <p:pic>
        <p:nvPicPr>
          <p:cNvPr id="3" name="Obraz 2" descr="Ipiranga So Paulo Brazylia">
            <a:extLst>
              <a:ext uri="{FF2B5EF4-FFF2-40B4-BE49-F238E27FC236}">
                <a16:creationId xmlns:a16="http://schemas.microsoft.com/office/drawing/2014/main" id="{08A0180D-B761-4673-BA46-9EDE32163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r="7968" b="-1"/>
          <a:stretch/>
        </p:blipFill>
        <p:spPr>
          <a:xfrm>
            <a:off x="6095455" y="1709529"/>
            <a:ext cx="5486945" cy="428701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25" name="Slaida numura vietturis 3" hidden="1">
            <a:extLst>
              <a:ext uri="{FF2B5EF4-FFF2-40B4-BE49-F238E27FC236}">
                <a16:creationId xmlns:a16="http://schemas.microsoft.com/office/drawing/2014/main" id="{1515A6E4-9084-45CF-1449-F4EE36BFF08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30717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A5772-D729-BBCD-C1C3-9F3D4DE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</p:spPr>
        <p:txBody>
          <a:bodyPr anchor="ctr">
            <a:normAutofit/>
          </a:bodyPr>
          <a:lstStyle/>
          <a:p>
            <a:r>
              <a:rPr lang="pl-PL" dirty="0"/>
              <a:t>Case </a:t>
            </a:r>
            <a:r>
              <a:rPr lang="pl-PL" dirty="0" err="1"/>
              <a:t>study</a:t>
            </a:r>
            <a:r>
              <a:rPr lang="pl-PL" dirty="0"/>
              <a:t> Australia (Sydney)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716993-F67C-D506-E9E2-A1F51C3C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0" y="1709529"/>
            <a:ext cx="5486945" cy="428701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record warm temperatures </a:t>
            </a:r>
            <a:r>
              <a:rPr lang="en-US" dirty="0"/>
              <a:t>in the Sydney </a:t>
            </a:r>
            <a:r>
              <a:rPr lang="en-US" dirty="0">
                <a:solidFill>
                  <a:srgbClr val="FF0000"/>
                </a:solidFill>
              </a:rPr>
              <a:t>suburbs</a:t>
            </a:r>
            <a:r>
              <a:rPr lang="pl-PL" dirty="0"/>
              <a:t>;</a:t>
            </a:r>
            <a:r>
              <a:rPr lang="en-US" dirty="0"/>
              <a:t> </a:t>
            </a:r>
            <a:endParaRPr lang="pl-PL" dirty="0"/>
          </a:p>
          <a:p>
            <a:endParaRPr lang="pl-PL" dirty="0"/>
          </a:p>
          <a:p>
            <a:r>
              <a:rPr lang="en-US" dirty="0"/>
              <a:t>an order has been made for new buildings </a:t>
            </a:r>
            <a:r>
              <a:rPr lang="en-US" b="1" dirty="0"/>
              <a:t>to be constructed only with green roofs</a:t>
            </a:r>
            <a:r>
              <a:rPr lang="en-US" dirty="0"/>
              <a:t>;</a:t>
            </a:r>
            <a:endParaRPr lang="pl-PL" dirty="0"/>
          </a:p>
          <a:p>
            <a:r>
              <a:rPr lang="pl-PL" dirty="0"/>
              <a:t>t</a:t>
            </a:r>
            <a:r>
              <a:rPr lang="en-US" dirty="0"/>
              <a:t>his change was opposed by some investors</a:t>
            </a:r>
            <a:r>
              <a:rPr lang="pl-PL" dirty="0"/>
              <a:t> - </a:t>
            </a:r>
            <a:r>
              <a:rPr lang="en-US" dirty="0"/>
              <a:t>the </a:t>
            </a:r>
            <a:r>
              <a:rPr lang="en-US" b="1" dirty="0"/>
              <a:t>municipal authorities have withdrawn </a:t>
            </a:r>
            <a:r>
              <a:rPr lang="en-US" dirty="0"/>
              <a:t>this regulation</a:t>
            </a:r>
            <a:r>
              <a:rPr lang="pl-PL" dirty="0"/>
              <a:t>;</a:t>
            </a:r>
          </a:p>
          <a:p>
            <a:endParaRPr lang="pl-PL" dirty="0"/>
          </a:p>
        </p:txBody>
      </p:sp>
      <p:pic>
        <p:nvPicPr>
          <p:cNvPr id="5" name="Obraz 4" descr="Widok miasta">
            <a:extLst>
              <a:ext uri="{FF2B5EF4-FFF2-40B4-BE49-F238E27FC236}">
                <a16:creationId xmlns:a16="http://schemas.microsoft.com/office/drawing/2014/main" id="{6D60C2CD-7C89-44DF-7FCE-46DE91BDF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r="3148" b="-1"/>
          <a:stretch/>
        </p:blipFill>
        <p:spPr>
          <a:xfrm>
            <a:off x="6095455" y="1709529"/>
            <a:ext cx="5486945" cy="4287010"/>
          </a:xfrm>
          <a:prstGeom prst="rect">
            <a:avLst/>
          </a:prstGeom>
          <a:noFill/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093145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A28382-BFEC-A601-8AC7-9DEFCFF7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Poland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1C9391-CB96-0AD5-1AED-E767AC322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</a:t>
            </a:r>
            <a:r>
              <a:rPr lang="en-US" b="1" dirty="0"/>
              <a:t>lack of more ambitious </a:t>
            </a:r>
            <a:r>
              <a:rPr lang="en-US" dirty="0"/>
              <a:t>institutional action to link spatial and climate challenges;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en-US" dirty="0"/>
              <a:t>‘</a:t>
            </a:r>
            <a:r>
              <a:rPr lang="en-US" b="1" dirty="0"/>
              <a:t>biologically active area’ </a:t>
            </a:r>
            <a:r>
              <a:rPr lang="en-US" dirty="0"/>
              <a:t>must be included in spatial plans for the project area). This is often bypassed or even ignored;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en-US" dirty="0"/>
              <a:t>there are </a:t>
            </a:r>
            <a:r>
              <a:rPr lang="en-US" b="1" dirty="0"/>
              <a:t>general demands </a:t>
            </a:r>
            <a:r>
              <a:rPr lang="en-US" dirty="0"/>
              <a:t>in the law for ‘urban greening’;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986796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AAE542-029A-1CA7-CABD-CA81FB4E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8" y="419333"/>
            <a:ext cx="11207932" cy="1099997"/>
          </a:xfrm>
        </p:spPr>
        <p:txBody>
          <a:bodyPr anchor="ctr">
            <a:normAutofit/>
          </a:bodyPr>
          <a:lstStyle/>
          <a:p>
            <a:r>
              <a:rPr lang="pl-PL" dirty="0" err="1"/>
              <a:t>Conclusions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CCF8D81-B388-1A1B-DA8C-4650FEC4F8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540211"/>
              </p:ext>
            </p:extLst>
          </p:nvPr>
        </p:nvGraphicFramePr>
        <p:xfrm>
          <a:off x="418010" y="1709529"/>
          <a:ext cx="11164390" cy="4287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4612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xfrm>
            <a:off x="1265661" y="1092692"/>
            <a:ext cx="9660671" cy="160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sz="6000">
                <a:solidFill>
                  <a:srgbClr val="50C8CC"/>
                </a:solidFill>
              </a:rPr>
              <a:t>Thank you!</a:t>
            </a:r>
            <a:endParaRPr sz="6000" dirty="0">
              <a:solidFill>
                <a:srgbClr val="50C8CC"/>
              </a:solidFill>
            </a:endParaRPr>
          </a:p>
        </p:txBody>
      </p:sp>
      <p:pic>
        <p:nvPicPr>
          <p:cNvPr id="3" name="Picture 2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95D5A79F-3F1E-F9F4-A04A-8BD839A04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5" name="Picture 4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CD802121-B269-6A9A-4353-FA310CA6B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94" y="3630946"/>
            <a:ext cx="4043412" cy="24385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E90B6A-BBC7-6ECD-A62D-46FB1A35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>
            <a:normAutofit/>
          </a:bodyPr>
          <a:lstStyle/>
          <a:p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question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20F525-D03D-B3F6-78A2-A6A67BEF0C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3000" dirty="0"/>
          </a:p>
          <a:p>
            <a:pPr marL="0" indent="0">
              <a:buNone/>
            </a:pPr>
            <a:r>
              <a:rPr lang="pl-PL" sz="3000" b="1" dirty="0" err="1"/>
              <a:t>Key</a:t>
            </a:r>
            <a:r>
              <a:rPr lang="pl-PL" sz="3000" b="1" dirty="0"/>
              <a:t> </a:t>
            </a:r>
            <a:r>
              <a:rPr lang="pl-PL" sz="3000" b="1" dirty="0" err="1"/>
              <a:t>challenges</a:t>
            </a:r>
            <a:endParaRPr lang="pl-PL" sz="3000" b="1" dirty="0"/>
          </a:p>
          <a:p>
            <a:r>
              <a:rPr lang="en-US" sz="3000" dirty="0"/>
              <a:t>Protection of existing green spaces</a:t>
            </a:r>
            <a:r>
              <a:rPr lang="pl-PL" sz="3000" dirty="0"/>
              <a:t>;</a:t>
            </a:r>
          </a:p>
          <a:p>
            <a:r>
              <a:rPr lang="en-US" sz="3000" dirty="0"/>
              <a:t>Shaping of new land for green space purposes</a:t>
            </a:r>
            <a:r>
              <a:rPr lang="pl-PL" sz="3000" dirty="0"/>
              <a:t>;</a:t>
            </a:r>
          </a:p>
          <a:p>
            <a:r>
              <a:rPr lang="pl-PL" sz="3000" dirty="0"/>
              <a:t>I</a:t>
            </a:r>
            <a:r>
              <a:rPr lang="en-US" sz="3000" dirty="0" err="1"/>
              <a:t>nclusion</a:t>
            </a:r>
            <a:r>
              <a:rPr lang="en-US" sz="3000" dirty="0"/>
              <a:t> of green roofs, a certain number of trees, plants, etc. in </a:t>
            </a:r>
            <a:r>
              <a:rPr lang="pl-PL" sz="3000" dirty="0" err="1"/>
              <a:t>spatial</a:t>
            </a:r>
            <a:r>
              <a:rPr lang="en-US" sz="3000" dirty="0"/>
              <a:t> planning;</a:t>
            </a:r>
            <a:endParaRPr lang="pl-PL" sz="3000" dirty="0"/>
          </a:p>
          <a:p>
            <a:endParaRPr lang="pl-PL" sz="30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DE5F3EA-13CE-A67D-76EF-D611980E22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</p:spPr>
        <p:txBody>
          <a:bodyPr/>
          <a:lstStyle/>
          <a:p>
            <a:r>
              <a:rPr lang="en-US" dirty="0"/>
              <a:t>What is the role of legal and institutional solutions/tools in shaping and protecting green infrastructure and green spaces?</a:t>
            </a:r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86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/>
          <p:cNvSpPr txBox="1">
            <a:spLocks noGrp="1"/>
          </p:cNvSpPr>
          <p:nvPr>
            <p:ph type="title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dirty="0" err="1">
                <a:solidFill>
                  <a:srgbClr val="1D4289"/>
                </a:solidFill>
                <a:latin typeface="Aptos" panose="020B0004020202020204" pitchFamily="34" charset="0"/>
              </a:rPr>
              <a:t>Key</a:t>
            </a:r>
            <a:r>
              <a:rPr lang="pl-PL" dirty="0">
                <a:solidFill>
                  <a:srgbClr val="1D4289"/>
                </a:solidFill>
                <a:latin typeface="Aptos" panose="020B0004020202020204" pitchFamily="34" charset="0"/>
              </a:rPr>
              <a:t> </a:t>
            </a:r>
            <a:r>
              <a:rPr lang="pl-PL" dirty="0" err="1">
                <a:solidFill>
                  <a:srgbClr val="1D4289"/>
                </a:solidFill>
                <a:latin typeface="Aptos" panose="020B0004020202020204" pitchFamily="34" charset="0"/>
              </a:rPr>
              <a:t>terms</a:t>
            </a:r>
            <a:endParaRPr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24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709529"/>
            <a:ext cx="11618973" cy="4264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dirty="0">
                <a:latin typeface="Aptos" panose="020B0004020202020204" pitchFamily="34" charset="0"/>
              </a:rPr>
              <a:t>Green </a:t>
            </a:r>
            <a:r>
              <a:rPr lang="pl-PL" dirty="0" err="1">
                <a:latin typeface="Aptos" panose="020B0004020202020204" pitchFamily="34" charset="0"/>
              </a:rPr>
              <a:t>areas</a:t>
            </a:r>
            <a:r>
              <a:rPr lang="pl-PL" dirty="0">
                <a:latin typeface="Aptos" panose="020B0004020202020204" pitchFamily="34" charset="0"/>
              </a:rPr>
              <a:t>/ </a:t>
            </a:r>
            <a:r>
              <a:rPr lang="pl-PL" dirty="0" err="1">
                <a:latin typeface="Aptos" panose="020B0004020202020204" pitchFamily="34" charset="0"/>
              </a:rPr>
              <a:t>green</a:t>
            </a:r>
            <a:r>
              <a:rPr lang="pl-PL" dirty="0">
                <a:latin typeface="Aptos" panose="020B0004020202020204" pitchFamily="34" charset="0"/>
              </a:rPr>
              <a:t> </a:t>
            </a:r>
            <a:r>
              <a:rPr lang="pl-PL" dirty="0" err="1">
                <a:latin typeface="Aptos" panose="020B0004020202020204" pitchFamily="34" charset="0"/>
              </a:rPr>
              <a:t>spaces</a:t>
            </a:r>
            <a:endParaRPr lang="pl-PL" dirty="0">
              <a:latin typeface="Aptos" panose="020B0004020202020204" pitchFamily="34" charset="0"/>
            </a:endParaRPr>
          </a:p>
          <a:p>
            <a:endParaRPr lang="pl-PL" dirty="0">
              <a:latin typeface="Aptos" panose="020B0004020202020204" pitchFamily="34" charset="0"/>
            </a:endParaRPr>
          </a:p>
          <a:p>
            <a:endParaRPr lang="pl-PL" dirty="0">
              <a:latin typeface="Aptos" panose="020B0004020202020204" pitchFamily="34" charset="0"/>
            </a:endParaRPr>
          </a:p>
          <a:p>
            <a:r>
              <a:rPr lang="pl-PL" dirty="0">
                <a:latin typeface="Aptos" panose="020B0004020202020204" pitchFamily="34" charset="0"/>
              </a:rPr>
              <a:t>Green </a:t>
            </a:r>
            <a:r>
              <a:rPr lang="pl-PL" dirty="0" err="1">
                <a:latin typeface="Aptos" panose="020B0004020202020204" pitchFamily="34" charset="0"/>
              </a:rPr>
              <a:t>infrastructure</a:t>
            </a:r>
            <a:endParaRPr lang="pl-PL" dirty="0">
              <a:latin typeface="Aptos" panose="020B0004020202020204" pitchFamily="34" charset="0"/>
            </a:endParaRPr>
          </a:p>
          <a:p>
            <a:endParaRPr lang="pl-PL" dirty="0">
              <a:latin typeface="Aptos" panose="020B0004020202020204" pitchFamily="34" charset="0"/>
            </a:endParaRPr>
          </a:p>
          <a:p>
            <a:r>
              <a:rPr lang="pl-PL" dirty="0">
                <a:latin typeface="Aptos" panose="020B0004020202020204" pitchFamily="34" charset="0"/>
              </a:rPr>
              <a:t>Urban </a:t>
            </a:r>
            <a:r>
              <a:rPr lang="pl-PL" dirty="0" err="1">
                <a:latin typeface="Aptos" panose="020B0004020202020204" pitchFamily="34" charset="0"/>
              </a:rPr>
              <a:t>greening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F32BD-AC93-D4E3-5ABB-EA92CF13C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>
            <a:extLst>
              <a:ext uri="{FF2B5EF4-FFF2-40B4-BE49-F238E27FC236}">
                <a16:creationId xmlns:a16="http://schemas.microsoft.com/office/drawing/2014/main" id="{5F008BAC-02EB-4341-5B19-06C199AD53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468" y="419333"/>
            <a:ext cx="11207932" cy="1099997"/>
          </a:xfrm>
        </p:spPr>
        <p:txBody>
          <a:bodyPr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err="1">
                <a:solidFill>
                  <a:srgbClr val="1D4289"/>
                </a:solidFill>
              </a:rPr>
              <a:t>Key</a:t>
            </a:r>
            <a:r>
              <a:rPr lang="en-US">
                <a:solidFill>
                  <a:srgbClr val="1D4289"/>
                </a:solidFill>
              </a:rPr>
              <a:t> </a:t>
            </a:r>
            <a:r>
              <a:rPr lang="en-US" err="1">
                <a:solidFill>
                  <a:srgbClr val="1D4289"/>
                </a:solidFill>
              </a:rPr>
              <a:t>tools</a:t>
            </a:r>
            <a:r>
              <a:rPr lang="en-US">
                <a:solidFill>
                  <a:srgbClr val="1D4289"/>
                </a:solidFill>
              </a:rPr>
              <a:t> (in </a:t>
            </a:r>
            <a:r>
              <a:rPr lang="en-US" err="1">
                <a:solidFill>
                  <a:srgbClr val="1D4289"/>
                </a:solidFill>
              </a:rPr>
              <a:t>spatial</a:t>
            </a:r>
            <a:r>
              <a:rPr lang="en-US">
                <a:solidFill>
                  <a:srgbClr val="1D4289"/>
                </a:solidFill>
              </a:rPr>
              <a:t> </a:t>
            </a:r>
            <a:r>
              <a:rPr lang="en-US" err="1">
                <a:solidFill>
                  <a:srgbClr val="1D4289"/>
                </a:solidFill>
              </a:rPr>
              <a:t>planning</a:t>
            </a:r>
            <a:r>
              <a:rPr lang="en-US">
                <a:solidFill>
                  <a:srgbClr val="1D4289"/>
                </a:solidFill>
              </a:rPr>
              <a:t> system)</a:t>
            </a:r>
          </a:p>
        </p:txBody>
      </p:sp>
      <p:sp>
        <p:nvSpPr>
          <p:cNvPr id="125" name="Slaida numura vietturis 3" hidden="1">
            <a:extLst>
              <a:ext uri="{FF2B5EF4-FFF2-40B4-BE49-F238E27FC236}">
                <a16:creationId xmlns:a16="http://schemas.microsoft.com/office/drawing/2014/main" id="{EA73C10A-A9F6-1529-FD48-ACBBCCF7D0E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4</a:t>
            </a:fld>
            <a:endParaRPr/>
          </a:p>
        </p:txBody>
      </p:sp>
      <p:graphicFrame>
        <p:nvGraphicFramePr>
          <p:cNvPr id="127" name="Satura vietturis 2">
            <a:extLst>
              <a:ext uri="{FF2B5EF4-FFF2-40B4-BE49-F238E27FC236}">
                <a16:creationId xmlns:a16="http://schemas.microsoft.com/office/drawing/2014/main" id="{DE37806F-1215-5729-290A-A99F98E8A3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253799"/>
              </p:ext>
            </p:extLst>
          </p:nvPr>
        </p:nvGraphicFramePr>
        <p:xfrm>
          <a:off x="418010" y="1709529"/>
          <a:ext cx="11164390" cy="4287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8684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21772-E3A8-6FD2-460C-774A047E1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>
            <a:extLst>
              <a:ext uri="{FF2B5EF4-FFF2-40B4-BE49-F238E27FC236}">
                <a16:creationId xmlns:a16="http://schemas.microsoft.com/office/drawing/2014/main" id="{B35C8C25-264E-927F-C80B-A16F5648A9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</p:spPr>
        <p:txBody>
          <a:bodyPr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rgbClr val="1D4289"/>
                </a:solidFill>
              </a:rPr>
              <a:t>Possible lines of action for public policies</a:t>
            </a:r>
          </a:p>
        </p:txBody>
      </p:sp>
      <p:sp>
        <p:nvSpPr>
          <p:cNvPr id="124" name="Satura vietturis 2">
            <a:extLst>
              <a:ext uri="{FF2B5EF4-FFF2-40B4-BE49-F238E27FC236}">
                <a16:creationId xmlns:a16="http://schemas.microsoft.com/office/drawing/2014/main" id="{C68B8CF1-A3B6-E507-6949-2877C11C22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8010" y="1709529"/>
            <a:ext cx="5486945" cy="42870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b="1" dirty="0"/>
              <a:t>Zoning green spaces </a:t>
            </a:r>
            <a:r>
              <a:rPr lang="en-US" dirty="0"/>
              <a:t>(in local/urban spatial plans) - this applies both to areas developed for green space and to areas only designated for these purposes;</a:t>
            </a:r>
            <a:endParaRPr lang="pl-PL" dirty="0"/>
          </a:p>
          <a:p>
            <a:endParaRPr lang="pl-PL" dirty="0"/>
          </a:p>
        </p:txBody>
      </p:sp>
      <p:pic>
        <p:nvPicPr>
          <p:cNvPr id="3" name="Obraz 2" descr="Sauchiehall Street Cortan">
            <a:extLst>
              <a:ext uri="{FF2B5EF4-FFF2-40B4-BE49-F238E27FC236}">
                <a16:creationId xmlns:a16="http://schemas.microsoft.com/office/drawing/2014/main" id="{ADB2E692-2FAB-471E-19EC-BB6444D46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r="5714" b="-2"/>
          <a:stretch/>
        </p:blipFill>
        <p:spPr>
          <a:xfrm>
            <a:off x="6095455" y="1709529"/>
            <a:ext cx="5486945" cy="428701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25" name="Slaida numura vietturis 3" hidden="1">
            <a:extLst>
              <a:ext uri="{FF2B5EF4-FFF2-40B4-BE49-F238E27FC236}">
                <a16:creationId xmlns:a16="http://schemas.microsoft.com/office/drawing/2014/main" id="{275D58EF-7111-5B57-9F44-68CBDAA50A7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6626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4B50A-FABA-66E1-2C8D-46B7E27D2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>
            <a:extLst>
              <a:ext uri="{FF2B5EF4-FFF2-40B4-BE49-F238E27FC236}">
                <a16:creationId xmlns:a16="http://schemas.microsoft.com/office/drawing/2014/main" id="{A38DF0C2-FE23-BBA7-4B22-1E4B26DC5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</p:spPr>
        <p:txBody>
          <a:bodyPr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rgbClr val="1D4289"/>
                </a:solidFill>
              </a:rPr>
              <a:t>Possible lines of action for public policies</a:t>
            </a:r>
          </a:p>
        </p:txBody>
      </p:sp>
      <p:sp>
        <p:nvSpPr>
          <p:cNvPr id="124" name="Satura vietturis 2">
            <a:extLst>
              <a:ext uri="{FF2B5EF4-FFF2-40B4-BE49-F238E27FC236}">
                <a16:creationId xmlns:a16="http://schemas.microsoft.com/office/drawing/2014/main" id="{F41945B0-4138-41EF-BAE3-71AE04740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8010" y="1709529"/>
            <a:ext cx="5486945" cy="42870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/>
              <a:t>Determining the minimum required access of new residential developments in relation to green spaces;</a:t>
            </a:r>
            <a:endParaRPr lang="pl-PL"/>
          </a:p>
          <a:p>
            <a:endParaRPr lang="pl-PL"/>
          </a:p>
          <a:p>
            <a:endParaRPr lang="pl-PL"/>
          </a:p>
        </p:txBody>
      </p:sp>
      <p:pic>
        <p:nvPicPr>
          <p:cNvPr id="3" name="Obraz 2" descr="Niski kąt ujęcia budynku apartamentowego">
            <a:extLst>
              <a:ext uri="{FF2B5EF4-FFF2-40B4-BE49-F238E27FC236}">
                <a16:creationId xmlns:a16="http://schemas.microsoft.com/office/drawing/2014/main" id="{095B8DCF-5526-8A05-C4BD-E428AC68D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6" b="-1"/>
          <a:stretch/>
        </p:blipFill>
        <p:spPr>
          <a:xfrm>
            <a:off x="6095455" y="1709529"/>
            <a:ext cx="5486945" cy="428701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25" name="Slaida numura vietturis 3" hidden="1">
            <a:extLst>
              <a:ext uri="{FF2B5EF4-FFF2-40B4-BE49-F238E27FC236}">
                <a16:creationId xmlns:a16="http://schemas.microsoft.com/office/drawing/2014/main" id="{7B8CC529-DC44-B088-DD2F-B7FF8335136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3838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A6C65-5CE5-CC82-BED5-F02C85F02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>
            <a:extLst>
              <a:ext uri="{FF2B5EF4-FFF2-40B4-BE49-F238E27FC236}">
                <a16:creationId xmlns:a16="http://schemas.microsoft.com/office/drawing/2014/main" id="{6C6B1027-55AA-60D4-4ED2-3F4AA3939B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</p:spPr>
        <p:txBody>
          <a:bodyPr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rgbClr val="1D4289"/>
                </a:solidFill>
              </a:rPr>
              <a:t>Possible lines of action for public policies</a:t>
            </a:r>
          </a:p>
        </p:txBody>
      </p:sp>
      <p:sp>
        <p:nvSpPr>
          <p:cNvPr id="124" name="Satura vietturis 2">
            <a:extLst>
              <a:ext uri="{FF2B5EF4-FFF2-40B4-BE49-F238E27FC236}">
                <a16:creationId xmlns:a16="http://schemas.microsoft.com/office/drawing/2014/main" id="{337E1091-7D9C-F244-43A5-2FB687B8D9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8010" y="1709529"/>
            <a:ext cx="5486945" cy="42870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/>
              <a:t>Imposing (on a city-wide basis) the need to maintain a certain amount of green space;</a:t>
            </a:r>
            <a:endParaRPr lang="pl-PL"/>
          </a:p>
          <a:p>
            <a:endParaRPr lang="pl-PL"/>
          </a:p>
        </p:txBody>
      </p:sp>
      <p:pic>
        <p:nvPicPr>
          <p:cNvPr id="3" name="Obraz 2" descr="Pinezki na mapie">
            <a:extLst>
              <a:ext uri="{FF2B5EF4-FFF2-40B4-BE49-F238E27FC236}">
                <a16:creationId xmlns:a16="http://schemas.microsoft.com/office/drawing/2014/main" id="{FCA98D0A-DAB4-5682-524E-BC0F7000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6649" b="-1"/>
          <a:stretch/>
        </p:blipFill>
        <p:spPr>
          <a:xfrm>
            <a:off x="6095455" y="1709529"/>
            <a:ext cx="5486945" cy="428701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25" name="Slaida numura vietturis 3" hidden="1">
            <a:extLst>
              <a:ext uri="{FF2B5EF4-FFF2-40B4-BE49-F238E27FC236}">
                <a16:creationId xmlns:a16="http://schemas.microsoft.com/office/drawing/2014/main" id="{459690B2-F4F3-4BC7-9C5E-138FC63E16E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1989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462E9-0627-980D-B9B0-1586F374C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>
            <a:extLst>
              <a:ext uri="{FF2B5EF4-FFF2-40B4-BE49-F238E27FC236}">
                <a16:creationId xmlns:a16="http://schemas.microsoft.com/office/drawing/2014/main" id="{27D88AFA-F58D-7D13-621E-4D246BFF7D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</p:spPr>
        <p:txBody>
          <a:bodyPr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rgbClr val="1D4289"/>
                </a:solidFill>
              </a:rPr>
              <a:t>Possible lines of action for public policies</a:t>
            </a:r>
          </a:p>
        </p:txBody>
      </p:sp>
      <p:sp>
        <p:nvSpPr>
          <p:cNvPr id="124" name="Satura vietturis 2">
            <a:extLst>
              <a:ext uri="{FF2B5EF4-FFF2-40B4-BE49-F238E27FC236}">
                <a16:creationId xmlns:a16="http://schemas.microsoft.com/office/drawing/2014/main" id="{A6DDB6A4-79CD-D53E-755C-FB514BF336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8010" y="1709529"/>
            <a:ext cx="5486945" cy="42870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/>
              <a:t>Imposing green roof bonding requirements for the erection of buildings;</a:t>
            </a:r>
          </a:p>
          <a:p>
            <a:r>
              <a:rPr lang="en-US"/>
              <a:t>Specifying a minimum number of trees per area;</a:t>
            </a:r>
          </a:p>
          <a:p>
            <a:endParaRPr lang="en-US"/>
          </a:p>
        </p:txBody>
      </p:sp>
      <p:pic>
        <p:nvPicPr>
          <p:cNvPr id="3" name="Obraz 2" descr="Palma z zadrzewioną ulica Los Angeles">
            <a:extLst>
              <a:ext uri="{FF2B5EF4-FFF2-40B4-BE49-F238E27FC236}">
                <a16:creationId xmlns:a16="http://schemas.microsoft.com/office/drawing/2014/main" id="{0CCA98D1-A621-9579-21B2-F962FEB49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r="2516" b="3"/>
          <a:stretch/>
        </p:blipFill>
        <p:spPr>
          <a:xfrm>
            <a:off x="6095455" y="1709529"/>
            <a:ext cx="5486945" cy="428701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25" name="Slaida numura vietturis 3" hidden="1">
            <a:extLst>
              <a:ext uri="{FF2B5EF4-FFF2-40B4-BE49-F238E27FC236}">
                <a16:creationId xmlns:a16="http://schemas.microsoft.com/office/drawing/2014/main" id="{7866E8AF-4BB4-80FE-4F1E-84FC9661B75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26696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A303B-BABB-8E81-4B44-67BD65077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>
            <a:extLst>
              <a:ext uri="{FF2B5EF4-FFF2-40B4-BE49-F238E27FC236}">
                <a16:creationId xmlns:a16="http://schemas.microsoft.com/office/drawing/2014/main" id="{216A99EC-2BC6-D0BE-D4DB-7A7806A0B0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</p:spPr>
        <p:txBody>
          <a:bodyPr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l-PL" err="1">
                <a:solidFill>
                  <a:srgbClr val="1D4289"/>
                </a:solidFill>
              </a:rPr>
              <a:t>Main</a:t>
            </a:r>
            <a:r>
              <a:rPr lang="pl-PL">
                <a:solidFill>
                  <a:srgbClr val="1D4289"/>
                </a:solidFill>
              </a:rPr>
              <a:t> </a:t>
            </a:r>
            <a:r>
              <a:rPr lang="pl-PL" err="1">
                <a:solidFill>
                  <a:srgbClr val="1D4289"/>
                </a:solidFill>
              </a:rPr>
              <a:t>social</a:t>
            </a:r>
            <a:r>
              <a:rPr lang="pl-PL">
                <a:solidFill>
                  <a:srgbClr val="1D4289"/>
                </a:solidFill>
              </a:rPr>
              <a:t> </a:t>
            </a:r>
            <a:r>
              <a:rPr lang="pl-PL" err="1">
                <a:solidFill>
                  <a:srgbClr val="1D4289"/>
                </a:solidFill>
              </a:rPr>
              <a:t>barriers</a:t>
            </a:r>
            <a:endParaRPr lang="pl-PL">
              <a:solidFill>
                <a:srgbClr val="1D4289"/>
              </a:solidFill>
            </a:endParaRPr>
          </a:p>
        </p:txBody>
      </p:sp>
      <p:sp>
        <p:nvSpPr>
          <p:cNvPr id="124" name="Satura vietturis 2">
            <a:extLst>
              <a:ext uri="{FF2B5EF4-FFF2-40B4-BE49-F238E27FC236}">
                <a16:creationId xmlns:a16="http://schemas.microsoft.com/office/drawing/2014/main" id="{744F5B73-521E-1A83-F88E-583A68157F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8010" y="1709529"/>
            <a:ext cx="5486945" cy="42870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/>
              <a:t>Spatial conflicts (some stakeholders, especially investors, may plan spatial development differently);</a:t>
            </a:r>
            <a:endParaRPr lang="pl-PL"/>
          </a:p>
          <a:p>
            <a:endParaRPr lang="pl-PL"/>
          </a:p>
          <a:p>
            <a:endParaRPr lang="pl-PL"/>
          </a:p>
        </p:txBody>
      </p:sp>
      <p:pic>
        <p:nvPicPr>
          <p:cNvPr id="3" name="Obraz 2" descr="Drapacze chmur o zachodzie słońca">
            <a:extLst>
              <a:ext uri="{FF2B5EF4-FFF2-40B4-BE49-F238E27FC236}">
                <a16:creationId xmlns:a16="http://schemas.microsoft.com/office/drawing/2014/main" id="{6841D63B-58F0-DC27-79BB-9DE627EF3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6" b="-1"/>
          <a:stretch/>
        </p:blipFill>
        <p:spPr>
          <a:xfrm>
            <a:off x="6095455" y="1709529"/>
            <a:ext cx="5486945" cy="428701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25" name="Slaida numura vietturis 3" hidden="1">
            <a:extLst>
              <a:ext uri="{FF2B5EF4-FFF2-40B4-BE49-F238E27FC236}">
                <a16:creationId xmlns:a16="http://schemas.microsoft.com/office/drawing/2014/main" id="{C9F0F184-8882-0C93-4AD8-E96CDD61BBA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89617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263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4dbdb0-0d7a-48fa-b918-810b6d5afc12">
      <Terms xmlns="http://schemas.microsoft.com/office/infopath/2007/PartnerControls"/>
    </lcf76f155ced4ddcb4097134ff3c332f>
    <TaxCatchAll xmlns="40a08685-cc23-4db5-9c50-e716a2d6a7d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56A9BB659A844A1AB85BDC07DD464" ma:contentTypeVersion="12" ma:contentTypeDescription="Create a new document." ma:contentTypeScope="" ma:versionID="fa721a9032b88421e1a747d20560d9b8">
  <xsd:schema xmlns:xsd="http://www.w3.org/2001/XMLSchema" xmlns:xs="http://www.w3.org/2001/XMLSchema" xmlns:p="http://schemas.microsoft.com/office/2006/metadata/properties" xmlns:ns2="a94dbdb0-0d7a-48fa-b918-810b6d5afc12" xmlns:ns3="40a08685-cc23-4db5-9c50-e716a2d6a7dc" targetNamespace="http://schemas.microsoft.com/office/2006/metadata/properties" ma:root="true" ma:fieldsID="02ab598710e1141f5eec9f34ad3a14d1" ns2:_="" ns3:_="">
    <xsd:import namespace="a94dbdb0-0d7a-48fa-b918-810b6d5afc12"/>
    <xsd:import namespace="40a08685-cc23-4db5-9c50-e716a2d6a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bdb0-0d7a-48fa-b918-810b6d5af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08685-cc23-4db5-9c50-e716a2d6a7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c21ff6f-3bc2-4cd0-b200-9798d1d38a47}" ma:internalName="TaxCatchAll" ma:showField="CatchAllData" ma:web="40a08685-cc23-4db5-9c50-e716a2d6a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5CB142-508F-4661-84F0-33DF31CBBA0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d51c1e1-b1d7-4db2-ab98-996284ee1d0c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8b769d9-0875-4bf4-9bfa-c0755bd295e0"/>
    <ds:schemaRef ds:uri="http://purl.org/dc/dcmitype/"/>
    <ds:schemaRef ds:uri="a94dbdb0-0d7a-48fa-b918-810b6d5afc12"/>
    <ds:schemaRef ds:uri="40a08685-cc23-4db5-9c50-e716a2d6a7dc"/>
  </ds:schemaRefs>
</ds:datastoreItem>
</file>

<file path=customXml/itemProps2.xml><?xml version="1.0" encoding="utf-8"?>
<ds:datastoreItem xmlns:ds="http://schemas.openxmlformats.org/officeDocument/2006/customXml" ds:itemID="{6F51710B-7076-40C8-B0D9-60D0188F74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DFCA95-1A61-45E6-ABEC-A6BB4E2A5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dbdb0-0d7a-48fa-b918-810b6d5afc12"/>
    <ds:schemaRef ds:uri="40a08685-cc23-4db5-9c50-e716a2d6a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663</Words>
  <Application>Microsoft Office PowerPoint</Application>
  <PresentationFormat>Panoramiczny</PresentationFormat>
  <Paragraphs>79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Times New Roman</vt:lpstr>
      <vt:lpstr>Office dizains</vt:lpstr>
      <vt:lpstr>1_Office dizains</vt:lpstr>
      <vt:lpstr>Prezentacja programu PowerPoint</vt:lpstr>
      <vt:lpstr>Research question</vt:lpstr>
      <vt:lpstr>Key terms</vt:lpstr>
      <vt:lpstr>Key tools (in spatial planning system)</vt:lpstr>
      <vt:lpstr>Possible lines of action for public policies</vt:lpstr>
      <vt:lpstr>Possible lines of action for public policies</vt:lpstr>
      <vt:lpstr>Possible lines of action for public policies</vt:lpstr>
      <vt:lpstr>Possible lines of action for public policies</vt:lpstr>
      <vt:lpstr>Main social barriers</vt:lpstr>
      <vt:lpstr>Main technical barriers</vt:lpstr>
      <vt:lpstr>Case study – Ghana (Kumasi)</vt:lpstr>
      <vt:lpstr>Case study Brasil (Sao Paulo)</vt:lpstr>
      <vt:lpstr>Case study Australia (Sydney)</vt:lpstr>
      <vt:lpstr>Poland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Gunta</dc:creator>
  <cp:lastModifiedBy>Maciej Nowak</cp:lastModifiedBy>
  <cp:revision>42</cp:revision>
  <dcterms:modified xsi:type="dcterms:W3CDTF">2025-02-28T10:53:50Z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0x01010084A56A9BB659A844A1AB85BDC07DD464</vt:lpwstr>
  </property>
</Properties>
</file>