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8" r:id="rId5"/>
  </p:sldMasterIdLst>
  <p:notesMasterIdLst>
    <p:notesMasterId r:id="rId19"/>
  </p:notesMasterIdLst>
  <p:sldIdLst>
    <p:sldId id="256" r:id="rId6"/>
    <p:sldId id="257" r:id="rId7"/>
    <p:sldId id="270" r:id="rId8"/>
    <p:sldId id="262" r:id="rId9"/>
    <p:sldId id="265" r:id="rId10"/>
    <p:sldId id="277" r:id="rId11"/>
    <p:sldId id="278" r:id="rId12"/>
    <p:sldId id="276" r:id="rId13"/>
    <p:sldId id="271" r:id="rId14"/>
    <p:sldId id="275" r:id="rId15"/>
    <p:sldId id="272" r:id="rId16"/>
    <p:sldId id="268" r:id="rId17"/>
    <p:sldId id="264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8CC"/>
    <a:srgbClr val="1D4289"/>
    <a:srgbClr val="A4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ECB"/>
          </a:solidFill>
        </a:fill>
      </a:tcStyle>
    </a:wholeTbl>
    <a:band2H>
      <a:tcTxStyle/>
      <a:tcStyle>
        <a:tcBdr/>
        <a:fill>
          <a:solidFill>
            <a:srgbClr val="FB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ECB"/>
          </a:solidFill>
        </a:fill>
      </a:tcStyle>
    </a:wholeTbl>
    <a:band2H>
      <a:tcTxStyle/>
      <a:tcStyle>
        <a:tcBdr/>
        <a:fill>
          <a:solidFill>
            <a:srgbClr val="F2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BCA"/>
          </a:solidFill>
        </a:fill>
      </a:tcStyle>
    </a:wholeTbl>
    <a:band2H>
      <a:tcTxStyle/>
      <a:tcStyle>
        <a:tcBdr/>
        <a:fill>
          <a:solidFill>
            <a:srgbClr val="F2E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2"/>
    <p:restoredTop sz="95274" autoAdjust="0"/>
  </p:normalViewPr>
  <p:slideViewPr>
    <p:cSldViewPr snapToGrid="0" showGuides="1">
      <p:cViewPr varScale="1">
        <p:scale>
          <a:sx n="82" d="100"/>
          <a:sy n="82" d="100"/>
        </p:scale>
        <p:origin x="73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/>
          <p:nvPr/>
        </p:nvSpPr>
        <p:spPr>
          <a:xfrm>
            <a:off x="0" y="6341164"/>
            <a:ext cx="8948509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Rectangle 9"/>
          <p:cNvSpPr/>
          <p:nvPr/>
        </p:nvSpPr>
        <p:spPr>
          <a:xfrm>
            <a:off x="11329703" y="6341164"/>
            <a:ext cx="862298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243" y="5899108"/>
            <a:ext cx="2209726" cy="108401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Rectangle 3"/>
          <p:cNvSpPr/>
          <p:nvPr/>
        </p:nvSpPr>
        <p:spPr>
          <a:xfrm>
            <a:off x="0" y="5755342"/>
            <a:ext cx="12192000" cy="12729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Rounded Rectangle"/>
          <p:cNvSpPr/>
          <p:nvPr/>
        </p:nvSpPr>
        <p:spPr>
          <a:xfrm>
            <a:off x="-1021951" y="2320365"/>
            <a:ext cx="12919913" cy="5139603"/>
          </a:xfrm>
          <a:prstGeom prst="roundRect">
            <a:avLst>
              <a:gd name="adj" fmla="val 6729"/>
            </a:avLst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7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E7B287C-5945-2C16-DD15-6FF3E89396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8" y="509262"/>
            <a:ext cx="6153523" cy="1385608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540F8531-0279-F824-4B56-40FE0D63B7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468" y="419333"/>
            <a:ext cx="11207932" cy="109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81847516-DF9F-A8C5-3DB4-2740F3C72B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8010" y="1709529"/>
            <a:ext cx="11164390" cy="4287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95C79C4A-B5B1-79D1-07B7-69882EFBCAC8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2E93ECC-C296-522A-675D-329905377042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4039A16-49FB-2531-1B5D-F5F6AAC0D1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9CD1315A-FAF8-F785-A3CA-649F50D149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399010" y="199506"/>
            <a:ext cx="11438314" cy="97259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9012" y="1426629"/>
            <a:ext cx="559856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Teksta vietturis 4"/>
          <p:cNvSpPr>
            <a:spLocks noGrp="1"/>
          </p:cNvSpPr>
          <p:nvPr>
            <p:ph type="body" sz="quarter" idx="21"/>
          </p:nvPr>
        </p:nvSpPr>
        <p:spPr>
          <a:xfrm>
            <a:off x="6172200" y="1426628"/>
            <a:ext cx="5665124" cy="82391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7334E2B-12DE-3DDF-4B83-AE223A3E3F99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4E6E462-0D2F-7B89-24B9-E5BFC4E0BA66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48C3C75-3579-9E4B-8367-E38DF9A5AA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C3DA9A42-A303-3702-B1F6-413858914C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958501C7-C3AD-AC6F-CAC6-58AD8E799BF9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65A611D-2894-FB33-3345-40A88E776752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9DBD31F-D434-A50A-7842-C471BC6F6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5A8EE996-BB6D-355A-5462-72C1C15D0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Teksta vietturis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B5E54F7-0DB8-1F9E-8D49-3F97476A43F2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441C5DF-63DE-7F33-9B56-9392B6C15810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173F053-36AD-B56F-7D4B-79F9706D84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F8A14DAA-A022-B66C-3AA6-EAB6DC6259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09" name="Attēla vietturis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F063351-AAD8-7D43-DB36-46AF5C5453B7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2099A36-37B5-DD9A-033A-E2075EE22574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ED93CF0-7567-8610-B459-C8D424DCB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DC37D91A-43D6-F8E8-4A0D-7DDD093580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9" name="Attēla vietturis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9029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9"/>
          <p:cNvSpPr/>
          <p:nvPr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3771" y="6295459"/>
            <a:ext cx="249425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B968BF99-6C49-1F72-3321-962067668ED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11" name="Picture 10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1A4B2E61-9D0B-FA4B-2020-BE95188A681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1D4289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9277" y="6256959"/>
            <a:ext cx="358414" cy="35066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5527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1D4289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pakšvirsraksts 2"/>
          <p:cNvSpPr txBox="1">
            <a:spLocks noGrp="1"/>
          </p:cNvSpPr>
          <p:nvPr>
            <p:ph type="subTitle" sz="quarter" idx="1"/>
          </p:nvPr>
        </p:nvSpPr>
        <p:spPr>
          <a:xfrm>
            <a:off x="446314" y="2883154"/>
            <a:ext cx="9253500" cy="36114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000" b="1" dirty="0"/>
              <a:t>ESTONIA’S DISSONANT </a:t>
            </a:r>
            <a:r>
              <a:rPr lang="en-US" sz="4000" b="1" dirty="0" smtClean="0"/>
              <a:t>HERITAGE:</a:t>
            </a:r>
            <a:r>
              <a:rPr lang="et-EE" sz="4000" b="1" dirty="0"/>
              <a:t> </a:t>
            </a:r>
            <a:r>
              <a:rPr lang="en-US" sz="4000" b="1" dirty="0" smtClean="0"/>
              <a:t>SPATIAL PLANNING AND SOVIET</a:t>
            </a:r>
            <a:r>
              <a:rPr lang="et-EE" sz="4000" b="1" dirty="0" smtClean="0"/>
              <a:t> MILITARY SITES</a:t>
            </a:r>
          </a:p>
          <a:p>
            <a:pPr>
              <a:spcBef>
                <a:spcPts val="1200"/>
              </a:spcBef>
            </a:pPr>
            <a:r>
              <a:rPr lang="et-EE" dirty="0" smtClean="0"/>
              <a:t>Ann-Leena MILLER &amp; </a:t>
            </a:r>
            <a:r>
              <a:rPr lang="et-EE" dirty="0" err="1" smtClean="0"/>
              <a:t>Joanna</a:t>
            </a:r>
            <a:r>
              <a:rPr lang="et-EE" dirty="0" smtClean="0"/>
              <a:t> </a:t>
            </a:r>
            <a:r>
              <a:rPr lang="et-EE" dirty="0" err="1" smtClean="0"/>
              <a:t>Tamar</a:t>
            </a:r>
            <a:r>
              <a:rPr lang="et-EE" dirty="0" smtClean="0"/>
              <a:t> STORIE</a:t>
            </a:r>
          </a:p>
          <a:p>
            <a:r>
              <a:rPr lang="en-US" sz="2000" i="1" dirty="0" smtClean="0"/>
              <a:t>Estonian University of Life Sciences, Chair of Landscape Architecture</a:t>
            </a:r>
          </a:p>
          <a:p>
            <a:r>
              <a:rPr lang="et-EE" sz="2000" i="1" dirty="0" smtClean="0"/>
              <a:t>annleena.miller@student.emu.ee; joannatamar.storie@emu.ee</a:t>
            </a:r>
            <a:endParaRPr sz="2000" i="1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Protection</a:t>
            </a:r>
            <a:r>
              <a:rPr lang="et-EE" dirty="0"/>
              <a:t> and </a:t>
            </a:r>
            <a:r>
              <a:rPr lang="et-EE" dirty="0" err="1"/>
              <a:t>Preservation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Community </a:t>
            </a:r>
            <a:r>
              <a:rPr lang="en-US" b="1" dirty="0"/>
              <a:t>involvement and public education </a:t>
            </a:r>
            <a:r>
              <a:rPr lang="et-EE" dirty="0"/>
              <a:t>&gt; </a:t>
            </a:r>
            <a:r>
              <a:rPr lang="et-EE" dirty="0" err="1"/>
              <a:t>dialogue</a:t>
            </a:r>
            <a:r>
              <a:rPr lang="et-EE" dirty="0"/>
              <a:t> </a:t>
            </a:r>
            <a:r>
              <a:rPr lang="et-EE" dirty="0" err="1"/>
              <a:t>about</a:t>
            </a:r>
            <a:r>
              <a:rPr lang="et-EE" dirty="0"/>
              <a:t> </a:t>
            </a:r>
            <a:r>
              <a:rPr lang="et-EE" dirty="0" err="1"/>
              <a:t>Estonia’s</a:t>
            </a:r>
            <a:r>
              <a:rPr lang="et-EE" dirty="0"/>
              <a:t> </a:t>
            </a:r>
            <a:r>
              <a:rPr lang="et-EE" dirty="0" err="1"/>
              <a:t>Soviet</a:t>
            </a:r>
            <a:r>
              <a:rPr lang="et-EE" dirty="0"/>
              <a:t> </a:t>
            </a:r>
            <a:r>
              <a:rPr lang="et-EE" dirty="0" err="1"/>
              <a:t>past</a:t>
            </a:r>
            <a:r>
              <a:rPr lang="et-EE" dirty="0"/>
              <a:t> &gt; a </a:t>
            </a:r>
            <a:r>
              <a:rPr lang="et-EE" dirty="0" err="1"/>
              <a:t>way</a:t>
            </a:r>
            <a:r>
              <a:rPr lang="et-EE" dirty="0"/>
              <a:t> of </a:t>
            </a:r>
            <a:r>
              <a:rPr lang="et-EE" dirty="0" err="1"/>
              <a:t>reconciliation</a:t>
            </a:r>
            <a:endParaRPr lang="et-EE" dirty="0"/>
          </a:p>
          <a:p>
            <a:r>
              <a:rPr lang="et-EE" b="1" dirty="0" err="1" smtClean="0"/>
              <a:t>Educating</a:t>
            </a:r>
            <a:r>
              <a:rPr lang="et-EE" b="1" dirty="0" smtClean="0"/>
              <a:t> </a:t>
            </a:r>
            <a:r>
              <a:rPr lang="et-EE" b="1" dirty="0" err="1"/>
              <a:t>planners</a:t>
            </a:r>
            <a:r>
              <a:rPr lang="et-EE" b="1" dirty="0"/>
              <a:t> &gt; </a:t>
            </a:r>
            <a:r>
              <a:rPr lang="en-US" dirty="0"/>
              <a:t>no </a:t>
            </a:r>
            <a:r>
              <a:rPr lang="en-US" dirty="0" smtClean="0"/>
              <a:t>regulations</a:t>
            </a:r>
            <a:r>
              <a:rPr lang="et-EE" dirty="0" smtClean="0"/>
              <a:t> (</a:t>
            </a:r>
            <a:r>
              <a:rPr lang="et-EE" dirty="0" err="1" smtClean="0"/>
              <a:t>not</a:t>
            </a:r>
            <a:r>
              <a:rPr lang="et-EE" dirty="0" smtClean="0"/>
              <a:t> </a:t>
            </a:r>
            <a:r>
              <a:rPr lang="et-EE" dirty="0" err="1" smtClean="0"/>
              <a:t>protected</a:t>
            </a:r>
            <a:r>
              <a:rPr lang="et-EE" dirty="0" smtClean="0"/>
              <a:t>) </a:t>
            </a:r>
            <a:r>
              <a:rPr lang="et-EE" dirty="0"/>
              <a:t>&gt; </a:t>
            </a:r>
            <a:r>
              <a:rPr lang="et-EE" dirty="0" smtClean="0"/>
              <a:t>a </a:t>
            </a:r>
            <a:r>
              <a:rPr lang="en-US" dirty="0" smtClean="0"/>
              <a:t>lot </a:t>
            </a:r>
            <a:r>
              <a:rPr lang="en-US" dirty="0"/>
              <a:t>depends on the knowledge, awareness, and desires of the planner and the client</a:t>
            </a:r>
            <a:endParaRPr lang="et-EE" b="1" dirty="0"/>
          </a:p>
          <a:p>
            <a:r>
              <a:rPr lang="et-EE" dirty="0" err="1" smtClean="0"/>
              <a:t>Result</a:t>
            </a:r>
            <a:r>
              <a:rPr lang="et-EE" dirty="0" smtClean="0"/>
              <a:t> &gt; </a:t>
            </a:r>
            <a:r>
              <a:rPr lang="et-EE" dirty="0" err="1" smtClean="0"/>
              <a:t>Soviet</a:t>
            </a:r>
            <a:r>
              <a:rPr lang="et-EE" dirty="0" smtClean="0"/>
              <a:t> </a:t>
            </a:r>
            <a:r>
              <a:rPr lang="et-EE" dirty="0" err="1" smtClean="0"/>
              <a:t>heritage</a:t>
            </a:r>
            <a:r>
              <a:rPr lang="et-EE" dirty="0"/>
              <a:t> </a:t>
            </a:r>
            <a:r>
              <a:rPr lang="et-EE" dirty="0" err="1" smtClean="0"/>
              <a:t>not</a:t>
            </a:r>
            <a:r>
              <a:rPr lang="et-EE" dirty="0" smtClean="0"/>
              <a:t> </a:t>
            </a:r>
            <a:r>
              <a:rPr lang="en-GB" dirty="0" smtClean="0"/>
              <a:t>only </a:t>
            </a:r>
            <a:r>
              <a:rPr lang="en-GB" dirty="0"/>
              <a:t>preserved legally but also </a:t>
            </a:r>
            <a:r>
              <a:rPr lang="en-GB" b="1" dirty="0"/>
              <a:t>respected, valued, and maintained </a:t>
            </a:r>
            <a:r>
              <a:rPr lang="en-GB" dirty="0"/>
              <a:t>in a way that resonates with future </a:t>
            </a:r>
            <a:r>
              <a:rPr lang="en-GB" dirty="0" smtClean="0"/>
              <a:t>generations</a:t>
            </a: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3908950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Planning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b="1" dirty="0" smtClean="0"/>
              <a:t>P</a:t>
            </a:r>
            <a:r>
              <a:rPr lang="en-US" b="1" dirty="0" err="1" smtClean="0"/>
              <a:t>lanning</a:t>
            </a:r>
            <a:r>
              <a:rPr lang="en-US" b="1" dirty="0" smtClean="0"/>
              <a:t> </a:t>
            </a:r>
            <a:r>
              <a:rPr lang="et-EE" b="1" dirty="0" smtClean="0"/>
              <a:t>&gt; p</a:t>
            </a:r>
            <a:r>
              <a:rPr lang="en-US" b="1" dirty="0" smtClean="0"/>
              <a:t>reserve </a:t>
            </a:r>
            <a:r>
              <a:rPr lang="en-US" b="1" dirty="0"/>
              <a:t>existing values </a:t>
            </a:r>
            <a:r>
              <a:rPr lang="en-US" dirty="0"/>
              <a:t>while establishing the necessary conditions for a </a:t>
            </a:r>
            <a:r>
              <a:rPr lang="en-US" b="1" dirty="0"/>
              <a:t>user-friendly and safe living environment</a:t>
            </a:r>
            <a:r>
              <a:rPr lang="en-US" dirty="0"/>
              <a:t>, a spatial framework that reflects the </a:t>
            </a:r>
            <a:r>
              <a:rPr lang="en-US" b="1" dirty="0"/>
              <a:t>community's values</a:t>
            </a:r>
            <a:r>
              <a:rPr lang="en-US" dirty="0"/>
              <a:t>, and </a:t>
            </a:r>
            <a:r>
              <a:rPr lang="en-US" dirty="0" smtClean="0"/>
              <a:t>the</a:t>
            </a:r>
            <a:r>
              <a:rPr lang="et-EE" dirty="0" smtClean="0"/>
              <a:t> </a:t>
            </a:r>
            <a:r>
              <a:rPr lang="en-US" dirty="0" smtClean="0"/>
              <a:t>development </a:t>
            </a:r>
            <a:r>
              <a:rPr lang="en-US" dirty="0"/>
              <a:t>of </a:t>
            </a:r>
            <a:r>
              <a:rPr lang="en-US" b="1" dirty="0"/>
              <a:t>aesthetically pleasing surroundings</a:t>
            </a:r>
            <a:endParaRPr lang="et-EE" b="1" dirty="0"/>
          </a:p>
          <a:p>
            <a:r>
              <a:rPr lang="en-US" dirty="0" smtClean="0"/>
              <a:t>Develop </a:t>
            </a:r>
            <a:r>
              <a:rPr lang="en-US" b="1" dirty="0"/>
              <a:t>integrated planning documents </a:t>
            </a:r>
            <a:r>
              <a:rPr lang="en-US" dirty="0" smtClean="0"/>
              <a:t>that treat military </a:t>
            </a:r>
            <a:r>
              <a:rPr lang="en-US" dirty="0"/>
              <a:t>zones as </a:t>
            </a:r>
            <a:r>
              <a:rPr lang="en-US" dirty="0" smtClean="0"/>
              <a:t>multi-faceted</a:t>
            </a:r>
            <a:r>
              <a:rPr lang="et-EE" dirty="0" smtClean="0"/>
              <a:t> </a:t>
            </a:r>
            <a:r>
              <a:rPr lang="en-US" dirty="0" smtClean="0"/>
              <a:t>areas </a:t>
            </a:r>
            <a:r>
              <a:rPr lang="en-US" dirty="0"/>
              <a:t>requiring environmental and heritage </a:t>
            </a:r>
            <a:r>
              <a:rPr lang="en-US" dirty="0" smtClean="0"/>
              <a:t>preservation</a:t>
            </a:r>
            <a:endParaRPr lang="en-US" dirty="0"/>
          </a:p>
          <a:p>
            <a:r>
              <a:rPr lang="en-US" dirty="0"/>
              <a:t>Incorporate these sites into </a:t>
            </a:r>
            <a:r>
              <a:rPr lang="en-US" b="1" dirty="0"/>
              <a:t>regional and national heritage </a:t>
            </a:r>
            <a:r>
              <a:rPr lang="en-US" b="1" dirty="0" smtClean="0"/>
              <a:t>strategies</a:t>
            </a:r>
            <a:r>
              <a:rPr lang="et-EE" dirty="0"/>
              <a:t> </a:t>
            </a:r>
            <a:r>
              <a:rPr lang="et-EE" dirty="0" smtClean="0"/>
              <a:t>and </a:t>
            </a:r>
            <a:r>
              <a:rPr lang="et-EE" b="1" dirty="0" err="1" smtClean="0"/>
              <a:t>planning</a:t>
            </a:r>
            <a:r>
              <a:rPr lang="et-EE" b="1" dirty="0" smtClean="0"/>
              <a:t> </a:t>
            </a:r>
            <a:r>
              <a:rPr lang="et-EE" b="1" dirty="0" err="1" smtClean="0"/>
              <a:t>documents</a:t>
            </a:r>
            <a:r>
              <a:rPr lang="et-EE" b="1" dirty="0" smtClean="0"/>
              <a:t> </a:t>
            </a:r>
            <a:r>
              <a:rPr lang="et-EE" dirty="0" smtClean="0"/>
              <a:t>(</a:t>
            </a:r>
            <a:r>
              <a:rPr lang="en-US" dirty="0"/>
              <a:t>general plans of local governments</a:t>
            </a:r>
            <a:r>
              <a:rPr lang="et-EE" dirty="0" smtClean="0"/>
              <a:t>)</a:t>
            </a:r>
            <a:endParaRPr lang="et-EE" dirty="0"/>
          </a:p>
          <a:p>
            <a:r>
              <a:rPr lang="en-US" b="1" dirty="0" smtClean="0"/>
              <a:t>Implement </a:t>
            </a:r>
            <a:r>
              <a:rPr lang="en-US" b="1" dirty="0"/>
              <a:t>zoning laws </a:t>
            </a:r>
            <a:r>
              <a:rPr lang="en-US" dirty="0"/>
              <a:t>and </a:t>
            </a:r>
            <a:r>
              <a:rPr lang="en-US" b="1" dirty="0"/>
              <a:t>ecological remediation techniques </a:t>
            </a:r>
            <a:r>
              <a:rPr lang="en-US" dirty="0"/>
              <a:t>to stabilize </a:t>
            </a:r>
            <a:r>
              <a:rPr lang="en-US" dirty="0" smtClean="0"/>
              <a:t>o</a:t>
            </a:r>
            <a:r>
              <a:rPr lang="et-EE" dirty="0" smtClean="0"/>
              <a:t>r </a:t>
            </a:r>
            <a:r>
              <a:rPr lang="en-US" dirty="0" smtClean="0"/>
              <a:t>repurpose </a:t>
            </a:r>
            <a:r>
              <a:rPr lang="en-US" dirty="0"/>
              <a:t>contaminated or degraded sites </a:t>
            </a:r>
            <a:r>
              <a:rPr lang="en-US" dirty="0" smtClean="0"/>
              <a:t>safely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95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Future</a:t>
            </a:r>
            <a:r>
              <a:rPr lang="et-EE" dirty="0"/>
              <a:t> </a:t>
            </a:r>
            <a:r>
              <a:rPr lang="et-EE" dirty="0" err="1"/>
              <a:t>Directions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Explore opportunities for ecological restoration while selectively preserving</a:t>
            </a:r>
            <a:r>
              <a:rPr lang="et-EE" dirty="0"/>
              <a:t> </a:t>
            </a:r>
            <a:r>
              <a:rPr lang="en-US" dirty="0"/>
              <a:t>historical elements, </a:t>
            </a:r>
            <a:r>
              <a:rPr lang="en-US" b="1" dirty="0"/>
              <a:t>emphasizing the co-existence of nature and history</a:t>
            </a:r>
            <a:endParaRPr lang="et-EE" b="1" dirty="0"/>
          </a:p>
          <a:p>
            <a:r>
              <a:rPr lang="en-US" dirty="0"/>
              <a:t>Promote the adaptive reuse of military </a:t>
            </a:r>
            <a:r>
              <a:rPr lang="en-US" dirty="0" smtClean="0"/>
              <a:t>sites </a:t>
            </a:r>
            <a:r>
              <a:rPr lang="en-US" dirty="0"/>
              <a:t>through </a:t>
            </a:r>
            <a:r>
              <a:rPr lang="en-US" b="1" dirty="0"/>
              <a:t>community</a:t>
            </a:r>
            <a:r>
              <a:rPr lang="et-EE" b="1" dirty="0"/>
              <a:t>-</a:t>
            </a:r>
            <a:r>
              <a:rPr lang="en-US" b="1" dirty="0"/>
              <a:t>driven</a:t>
            </a:r>
            <a:r>
              <a:rPr lang="et-EE" b="1" dirty="0"/>
              <a:t> </a:t>
            </a:r>
            <a:r>
              <a:rPr lang="et-EE" b="1" dirty="0" err="1"/>
              <a:t>designs</a:t>
            </a:r>
            <a:r>
              <a:rPr lang="et-EE" b="1" dirty="0"/>
              <a:t> and </a:t>
            </a:r>
            <a:r>
              <a:rPr lang="et-EE" b="1" dirty="0" err="1"/>
              <a:t>inclusive</a:t>
            </a:r>
            <a:r>
              <a:rPr lang="et-EE" b="1" dirty="0"/>
              <a:t> </a:t>
            </a:r>
            <a:r>
              <a:rPr lang="et-EE" b="1" dirty="0" err="1"/>
              <a:t>policymaking</a:t>
            </a:r>
            <a:endParaRPr lang="et-EE" b="1" dirty="0"/>
          </a:p>
          <a:p>
            <a:r>
              <a:rPr lang="en-US" dirty="0" smtClean="0"/>
              <a:t>Reframe </a:t>
            </a:r>
            <a:r>
              <a:rPr lang="en-US" dirty="0"/>
              <a:t>Soviet military heritage as </a:t>
            </a:r>
            <a:r>
              <a:rPr lang="en-US" b="1" dirty="0"/>
              <a:t>a tool </a:t>
            </a:r>
            <a:r>
              <a:rPr lang="en-US" dirty="0"/>
              <a:t>for understanding and </a:t>
            </a:r>
            <a:r>
              <a:rPr lang="en-US" dirty="0" smtClean="0"/>
              <a:t>education,</a:t>
            </a:r>
            <a:r>
              <a:rPr lang="et-EE" dirty="0" smtClean="0"/>
              <a:t> </a:t>
            </a:r>
            <a:r>
              <a:rPr lang="en-US" dirty="0" smtClean="0"/>
              <a:t>addressing </a:t>
            </a:r>
            <a:r>
              <a:rPr lang="en-US" dirty="0"/>
              <a:t>ecological recovery, sustainable development, and collective </a:t>
            </a:r>
            <a:r>
              <a:rPr lang="en-US" dirty="0" smtClean="0"/>
              <a:t>memory</a:t>
            </a:r>
            <a:endParaRPr lang="et-EE" dirty="0" smtClean="0"/>
          </a:p>
          <a:p>
            <a:r>
              <a:rPr lang="et-EE" b="1" dirty="0" smtClean="0"/>
              <a:t>On </a:t>
            </a:r>
            <a:r>
              <a:rPr lang="et-EE" b="1" dirty="0" err="1" smtClean="0"/>
              <a:t>site</a:t>
            </a:r>
            <a:r>
              <a:rPr lang="et-EE" b="1" dirty="0" smtClean="0"/>
              <a:t> </a:t>
            </a:r>
            <a:r>
              <a:rPr lang="et-EE" dirty="0" smtClean="0"/>
              <a:t>&gt; </a:t>
            </a:r>
            <a:r>
              <a:rPr lang="et-EE" dirty="0" err="1" smtClean="0"/>
              <a:t>Making</a:t>
            </a:r>
            <a:r>
              <a:rPr lang="et-EE" dirty="0" smtClean="0"/>
              <a:t>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more</a:t>
            </a:r>
            <a:r>
              <a:rPr lang="et-EE" dirty="0"/>
              <a:t> </a:t>
            </a:r>
            <a:r>
              <a:rPr lang="et-EE" dirty="0" err="1"/>
              <a:t>visible</a:t>
            </a:r>
            <a:r>
              <a:rPr lang="et-EE" dirty="0"/>
              <a:t> in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 smtClean="0"/>
              <a:t>landscape</a:t>
            </a:r>
            <a:r>
              <a:rPr lang="et-EE" dirty="0" smtClean="0"/>
              <a:t> &gt; </a:t>
            </a:r>
            <a:r>
              <a:rPr lang="et-EE" dirty="0" err="1" smtClean="0"/>
              <a:t>basic</a:t>
            </a:r>
            <a:r>
              <a:rPr lang="et-EE" dirty="0" smtClean="0"/>
              <a:t> </a:t>
            </a:r>
            <a:r>
              <a:rPr lang="et-EE" dirty="0" err="1"/>
              <a:t>maintenance</a:t>
            </a:r>
            <a:r>
              <a:rPr lang="et-EE" dirty="0"/>
              <a:t> and </a:t>
            </a:r>
            <a:r>
              <a:rPr lang="et-EE" dirty="0" err="1"/>
              <a:t>neutralising</a:t>
            </a:r>
            <a:r>
              <a:rPr lang="et-EE" dirty="0"/>
              <a:t> </a:t>
            </a:r>
            <a:r>
              <a:rPr lang="et-EE" dirty="0" err="1"/>
              <a:t>immediate</a:t>
            </a:r>
            <a:r>
              <a:rPr lang="et-EE" dirty="0"/>
              <a:t> </a:t>
            </a:r>
            <a:r>
              <a:rPr lang="et-EE" dirty="0" err="1" smtClean="0"/>
              <a:t>dangers</a:t>
            </a:r>
            <a:r>
              <a:rPr lang="et-EE" dirty="0" smtClean="0"/>
              <a:t> &gt; </a:t>
            </a:r>
            <a:r>
              <a:rPr lang="et-EE" dirty="0" err="1"/>
              <a:t>s</a:t>
            </a:r>
            <a:r>
              <a:rPr lang="et-EE" dirty="0" err="1" smtClean="0"/>
              <a:t>ite</a:t>
            </a:r>
            <a:r>
              <a:rPr lang="et-EE" dirty="0" smtClean="0"/>
              <a:t> </a:t>
            </a:r>
            <a:r>
              <a:rPr lang="et-EE" dirty="0" err="1"/>
              <a:t>marking</a:t>
            </a:r>
            <a:r>
              <a:rPr lang="et-EE" dirty="0"/>
              <a:t> and </a:t>
            </a:r>
            <a:r>
              <a:rPr lang="et-EE" dirty="0" err="1"/>
              <a:t>access</a:t>
            </a:r>
            <a:endParaRPr lang="et-EE" dirty="0"/>
          </a:p>
          <a:p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41772616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xfrm>
            <a:off x="1265661" y="1092692"/>
            <a:ext cx="9660671" cy="160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lv-LV" sz="6000">
                <a:solidFill>
                  <a:srgbClr val="50C8CC"/>
                </a:solidFill>
              </a:rPr>
              <a:t>Thank you!</a:t>
            </a:r>
            <a:endParaRPr sz="6000" dirty="0">
              <a:solidFill>
                <a:srgbClr val="50C8CC"/>
              </a:solidFill>
            </a:endParaRPr>
          </a:p>
        </p:txBody>
      </p:sp>
      <p:pic>
        <p:nvPicPr>
          <p:cNvPr id="3" name="Picture 2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95D5A79F-3F1E-F9F4-A04A-8BD839A04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5" name="Picture 4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CD802121-B269-6A9A-4353-FA310CA6B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94" y="3630946"/>
            <a:ext cx="4043412" cy="24385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/>
          <p:cNvSpPr txBox="1">
            <a:spLocks noGrp="1"/>
          </p:cNvSpPr>
          <p:nvPr>
            <p:ph type="title"/>
          </p:nvPr>
        </p:nvSpPr>
        <p:spPr>
          <a:xfrm>
            <a:off x="418010" y="440936"/>
            <a:ext cx="11399522" cy="109999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t-EE" dirty="0" err="1"/>
              <a:t>Historical</a:t>
            </a:r>
            <a:r>
              <a:rPr lang="et-EE" dirty="0"/>
              <a:t> </a:t>
            </a:r>
            <a:r>
              <a:rPr lang="et-EE" dirty="0" err="1"/>
              <a:t>Context</a:t>
            </a:r>
            <a:endParaRPr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24" name="Satura vietturis 2"/>
          <p:cNvSpPr txBox="1">
            <a:spLocks noGrp="1"/>
          </p:cNvSpPr>
          <p:nvPr>
            <p:ph type="body" idx="4294967295"/>
          </p:nvPr>
        </p:nvSpPr>
        <p:spPr>
          <a:xfrm>
            <a:off x="418010" y="1709529"/>
            <a:ext cx="11618973" cy="42645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err="1" smtClean="0"/>
              <a:t>Soviet</a:t>
            </a:r>
            <a:r>
              <a:rPr lang="et-EE" dirty="0" smtClean="0"/>
              <a:t> </a:t>
            </a:r>
            <a:r>
              <a:rPr lang="et-EE" dirty="0" err="1" smtClean="0"/>
              <a:t>occupation</a:t>
            </a:r>
            <a:r>
              <a:rPr lang="et-EE" dirty="0" smtClean="0"/>
              <a:t> (1944-1991) &gt; E</a:t>
            </a:r>
            <a:r>
              <a:rPr lang="en-US" dirty="0" err="1" smtClean="0">
                <a:latin typeface="Aptos" panose="020B0004020202020204"/>
              </a:rPr>
              <a:t>stonia</a:t>
            </a:r>
            <a:r>
              <a:rPr lang="en-US" dirty="0" smtClean="0">
                <a:latin typeface="Aptos" panose="020B0004020202020204"/>
              </a:rPr>
              <a:t> </a:t>
            </a:r>
            <a:r>
              <a:rPr lang="en-US" dirty="0">
                <a:latin typeface="Aptos" panose="020B0004020202020204"/>
              </a:rPr>
              <a:t>was a </a:t>
            </a:r>
            <a:r>
              <a:rPr lang="et-EE" dirty="0" err="1" smtClean="0"/>
              <a:t>strategic</a:t>
            </a:r>
            <a:r>
              <a:rPr lang="et-EE" dirty="0" smtClean="0"/>
              <a:t> </a:t>
            </a:r>
            <a:r>
              <a:rPr lang="en-US" b="1" dirty="0" smtClean="0">
                <a:latin typeface="Aptos" panose="020B0004020202020204"/>
              </a:rPr>
              <a:t>Soviet </a:t>
            </a:r>
            <a:r>
              <a:rPr lang="en-US" b="1" dirty="0">
                <a:latin typeface="Aptos" panose="020B0004020202020204"/>
              </a:rPr>
              <a:t>military outpost </a:t>
            </a:r>
            <a:r>
              <a:rPr lang="en-US" dirty="0">
                <a:latin typeface="Aptos" panose="020B0004020202020204"/>
              </a:rPr>
              <a:t>with a significant military </a:t>
            </a:r>
            <a:r>
              <a:rPr lang="en-US" dirty="0" smtClean="0">
                <a:latin typeface="Aptos" panose="020B0004020202020204"/>
              </a:rPr>
              <a:t>presence</a:t>
            </a:r>
            <a:endParaRPr lang="et-E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err="1" smtClean="0"/>
              <a:t>Iron</a:t>
            </a:r>
            <a:r>
              <a:rPr lang="et-EE" dirty="0"/>
              <a:t> </a:t>
            </a:r>
            <a:r>
              <a:rPr lang="et-EE" dirty="0" err="1" smtClean="0"/>
              <a:t>Curtain</a:t>
            </a:r>
            <a:r>
              <a:rPr lang="et-EE" dirty="0" smtClean="0"/>
              <a:t>/</a:t>
            </a:r>
            <a:r>
              <a:rPr lang="et-EE" dirty="0" err="1" smtClean="0"/>
              <a:t>outer</a:t>
            </a:r>
            <a:r>
              <a:rPr lang="et-EE" dirty="0" smtClean="0"/>
              <a:t> </a:t>
            </a:r>
            <a:r>
              <a:rPr lang="et-EE" dirty="0" err="1" smtClean="0"/>
              <a:t>border</a:t>
            </a:r>
            <a:r>
              <a:rPr lang="et-EE" dirty="0" smtClean="0"/>
              <a:t> of </a:t>
            </a:r>
            <a:r>
              <a:rPr lang="et-EE" dirty="0" err="1" smtClean="0"/>
              <a:t>Soviet</a:t>
            </a:r>
            <a:r>
              <a:rPr lang="et-EE" dirty="0" smtClean="0"/>
              <a:t> </a:t>
            </a:r>
            <a:r>
              <a:rPr lang="et-EE" dirty="0" err="1" smtClean="0"/>
              <a:t>Union</a:t>
            </a:r>
            <a:r>
              <a:rPr lang="et-EE" dirty="0" smtClean="0"/>
              <a:t> &gt; l</a:t>
            </a:r>
            <a:r>
              <a:rPr lang="en-US" dirty="0" err="1" smtClean="0">
                <a:latin typeface="Aptos" panose="020B0004020202020204"/>
              </a:rPr>
              <a:t>arge</a:t>
            </a:r>
            <a:r>
              <a:rPr lang="en-US" dirty="0" smtClean="0">
                <a:latin typeface="Aptos" panose="020B0004020202020204"/>
              </a:rPr>
              <a:t>-scale </a:t>
            </a:r>
            <a:r>
              <a:rPr lang="en-US" b="1" dirty="0">
                <a:latin typeface="Aptos" panose="020B0004020202020204"/>
              </a:rPr>
              <a:t>construction of </a:t>
            </a:r>
            <a:r>
              <a:rPr lang="et-EE" b="1" dirty="0" err="1" smtClean="0"/>
              <a:t>artillery</a:t>
            </a:r>
            <a:r>
              <a:rPr lang="et-EE" b="1" dirty="0" smtClean="0"/>
              <a:t> and </a:t>
            </a:r>
            <a:r>
              <a:rPr lang="en-US" b="1" dirty="0" smtClean="0">
                <a:latin typeface="Aptos" panose="020B0004020202020204"/>
              </a:rPr>
              <a:t>defensive </a:t>
            </a:r>
            <a:r>
              <a:rPr lang="en-US" b="1" dirty="0">
                <a:latin typeface="Aptos" panose="020B0004020202020204"/>
              </a:rPr>
              <a:t>positions </a:t>
            </a:r>
            <a:r>
              <a:rPr lang="en-US" dirty="0">
                <a:latin typeface="Aptos" panose="020B0004020202020204"/>
              </a:rPr>
              <a:t>along the </a:t>
            </a:r>
            <a:r>
              <a:rPr lang="en-US" dirty="0" smtClean="0">
                <a:latin typeface="Aptos" panose="020B0004020202020204"/>
              </a:rPr>
              <a:t>coast</a:t>
            </a:r>
            <a:r>
              <a:rPr lang="et-EE" dirty="0" smtClean="0"/>
              <a:t> (</a:t>
            </a:r>
            <a:r>
              <a:rPr lang="et-EE" dirty="0" err="1" smtClean="0"/>
              <a:t>border</a:t>
            </a:r>
            <a:r>
              <a:rPr lang="et-EE" dirty="0" smtClean="0"/>
              <a:t> </a:t>
            </a:r>
            <a:r>
              <a:rPr lang="et-EE" dirty="0" err="1" smtClean="0"/>
              <a:t>zone</a:t>
            </a:r>
            <a:r>
              <a:rPr lang="et-EE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ptos" panose="020B0004020202020204"/>
              </a:rPr>
              <a:t>Number </a:t>
            </a:r>
            <a:r>
              <a:rPr lang="en-US" b="1" dirty="0">
                <a:latin typeface="Aptos" panose="020B0004020202020204"/>
              </a:rPr>
              <a:t>of </a:t>
            </a:r>
            <a:r>
              <a:rPr lang="et-EE" b="1" dirty="0" err="1" smtClean="0"/>
              <a:t>Soviet</a:t>
            </a:r>
            <a:r>
              <a:rPr lang="et-EE" b="1" dirty="0" smtClean="0"/>
              <a:t> </a:t>
            </a:r>
            <a:r>
              <a:rPr lang="et-EE" b="1" dirty="0" err="1" smtClean="0"/>
              <a:t>military</a:t>
            </a:r>
            <a:r>
              <a:rPr lang="et-EE" b="1" dirty="0" smtClean="0"/>
              <a:t> </a:t>
            </a:r>
            <a:r>
              <a:rPr lang="en-US" b="1" dirty="0" smtClean="0">
                <a:latin typeface="Aptos" panose="020B0004020202020204"/>
              </a:rPr>
              <a:t>sites unclear</a:t>
            </a:r>
            <a:r>
              <a:rPr lang="et-EE" b="1" dirty="0" smtClean="0"/>
              <a:t> </a:t>
            </a:r>
            <a:r>
              <a:rPr lang="et-EE" dirty="0" smtClean="0"/>
              <a:t>&gt;</a:t>
            </a:r>
          </a:p>
          <a:p>
            <a:pPr lvl="1"/>
            <a:r>
              <a:rPr lang="en-GB" sz="2400" dirty="0" err="1" smtClean="0">
                <a:latin typeface="Aptos" panose="020B0004020202020204"/>
              </a:rPr>
              <a:t>Raukas</a:t>
            </a:r>
            <a:r>
              <a:rPr lang="et-EE" sz="2400" dirty="0" smtClean="0"/>
              <a:t> (1999)</a:t>
            </a:r>
            <a:r>
              <a:rPr lang="en-GB" sz="2400" dirty="0" smtClean="0">
                <a:latin typeface="Aptos" panose="020B0004020202020204"/>
              </a:rPr>
              <a:t> </a:t>
            </a:r>
            <a:r>
              <a:rPr lang="et-EE" sz="2400" dirty="0" smtClean="0">
                <a:latin typeface="Aptos" panose="020B0004020202020204"/>
              </a:rPr>
              <a:t>– </a:t>
            </a:r>
            <a:r>
              <a:rPr lang="en-GB" sz="2400" b="1" dirty="0" smtClean="0">
                <a:latin typeface="Aptos" panose="020B0004020202020204"/>
              </a:rPr>
              <a:t>800 </a:t>
            </a:r>
            <a:r>
              <a:rPr lang="en-GB" sz="2400" b="1" dirty="0">
                <a:latin typeface="Aptos" panose="020B0004020202020204"/>
              </a:rPr>
              <a:t>sites, 1,565 </a:t>
            </a:r>
            <a:r>
              <a:rPr lang="en-GB" sz="2400" b="1" dirty="0" smtClean="0">
                <a:latin typeface="Aptos" panose="020B0004020202020204"/>
              </a:rPr>
              <a:t>objects</a:t>
            </a:r>
            <a:endParaRPr lang="et-EE" sz="2400" b="1" dirty="0"/>
          </a:p>
          <a:p>
            <a:pPr lvl="1"/>
            <a:r>
              <a:rPr lang="en-GB" sz="2400" dirty="0">
                <a:latin typeface="Aptos" panose="020B0004020202020204"/>
              </a:rPr>
              <a:t>Estonian Heritage </a:t>
            </a:r>
            <a:r>
              <a:rPr lang="en-GB" sz="2400" dirty="0" smtClean="0">
                <a:latin typeface="Aptos" panose="020B0004020202020204"/>
              </a:rPr>
              <a:t>Society</a:t>
            </a:r>
            <a:r>
              <a:rPr lang="et-EE" sz="2400" dirty="0" smtClean="0">
                <a:latin typeface="Aptos" panose="020B0004020202020204"/>
              </a:rPr>
              <a:t> (2018)</a:t>
            </a:r>
            <a:r>
              <a:rPr lang="en-GB" sz="2400" dirty="0" smtClean="0">
                <a:latin typeface="Aptos" panose="020B0004020202020204"/>
              </a:rPr>
              <a:t> </a:t>
            </a:r>
            <a:r>
              <a:rPr lang="et-EE" sz="2400" dirty="0" smtClean="0">
                <a:latin typeface="Aptos" panose="020B0004020202020204"/>
              </a:rPr>
              <a:t>– </a:t>
            </a:r>
            <a:r>
              <a:rPr lang="en-GB" sz="2400" b="1" dirty="0" smtClean="0">
                <a:latin typeface="Aptos" panose="020B0004020202020204"/>
              </a:rPr>
              <a:t>349 </a:t>
            </a:r>
            <a:r>
              <a:rPr lang="en-GB" sz="2400" b="1" dirty="0">
                <a:latin typeface="Aptos" panose="020B0004020202020204"/>
              </a:rPr>
              <a:t>sites, 3,386 </a:t>
            </a:r>
            <a:r>
              <a:rPr lang="et-EE" sz="2400" b="1" dirty="0" err="1" smtClean="0"/>
              <a:t>objects</a:t>
            </a:r>
            <a:endParaRPr lang="et-EE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ptos" panose="020B0004020202020204"/>
              </a:rPr>
              <a:t>Issues </a:t>
            </a:r>
            <a:r>
              <a:rPr lang="en-US" dirty="0">
                <a:latin typeface="Aptos" panose="020B0004020202020204"/>
              </a:rPr>
              <a:t>with classification and documentation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err="1" smtClean="0"/>
              <a:t>Lack</a:t>
            </a:r>
            <a:r>
              <a:rPr lang="et-EE" dirty="0" smtClean="0"/>
              <a:t> of </a:t>
            </a:r>
            <a:r>
              <a:rPr lang="et-EE" dirty="0" err="1" smtClean="0"/>
              <a:t>interest</a:t>
            </a:r>
            <a:r>
              <a:rPr lang="et-EE" dirty="0" smtClean="0"/>
              <a:t> - s</a:t>
            </a:r>
            <a:r>
              <a:rPr lang="en-US" dirty="0" err="1" smtClean="0">
                <a:latin typeface="Aptos" panose="020B0004020202020204"/>
              </a:rPr>
              <a:t>ymbols</a:t>
            </a:r>
            <a:r>
              <a:rPr lang="en-US" dirty="0" smtClean="0">
                <a:latin typeface="Aptos" panose="020B0004020202020204"/>
              </a:rPr>
              <a:t> </a:t>
            </a:r>
            <a:r>
              <a:rPr lang="en-US" dirty="0">
                <a:latin typeface="Aptos" panose="020B0004020202020204"/>
              </a:rPr>
              <a:t>of </a:t>
            </a:r>
            <a:r>
              <a:rPr lang="en-US" b="1" dirty="0" smtClean="0">
                <a:latin typeface="Aptos" panose="020B0004020202020204"/>
              </a:rPr>
              <a:t>division</a:t>
            </a:r>
            <a:r>
              <a:rPr lang="et-EE" b="1" dirty="0" smtClean="0"/>
              <a:t> </a:t>
            </a:r>
            <a:r>
              <a:rPr lang="en-US" b="1" dirty="0" smtClean="0">
                <a:latin typeface="Aptos" panose="020B0004020202020204"/>
              </a:rPr>
              <a:t>and </a:t>
            </a:r>
            <a:r>
              <a:rPr lang="et-EE" b="1" dirty="0" err="1" smtClean="0">
                <a:latin typeface="Aptos" panose="020B0004020202020204"/>
              </a:rPr>
              <a:t>foreign</a:t>
            </a:r>
            <a:r>
              <a:rPr lang="et-EE" b="1" dirty="0" smtClean="0">
                <a:latin typeface="Aptos" panose="020B0004020202020204"/>
              </a:rPr>
              <a:t> </a:t>
            </a:r>
            <a:r>
              <a:rPr lang="en-US" b="1" dirty="0" smtClean="0">
                <a:latin typeface="Aptos" panose="020B0004020202020204"/>
              </a:rPr>
              <a:t>control</a:t>
            </a:r>
            <a:endParaRPr lang="en-US" dirty="0">
              <a:latin typeface="Aptos" panose="020B0004020202020204"/>
            </a:endParaRPr>
          </a:p>
        </p:txBody>
      </p:sp>
      <p:sp>
        <p:nvSpPr>
          <p:cNvPr id="125" name="Slaida numura vietturis 3"/>
          <p:cNvSpPr txBox="1">
            <a:spLocks noGrp="1"/>
          </p:cNvSpPr>
          <p:nvPr>
            <p:ph type="sldNum" sz="quarter" idx="2"/>
          </p:nvPr>
        </p:nvSpPr>
        <p:spPr>
          <a:xfrm>
            <a:off x="11832845" y="6289617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Military Heritage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Older military heritage </a:t>
            </a:r>
            <a:r>
              <a:rPr lang="et-EE" b="1" dirty="0" err="1" smtClean="0"/>
              <a:t>valuable</a:t>
            </a:r>
            <a:r>
              <a:rPr lang="et-EE" b="1" dirty="0" smtClean="0"/>
              <a:t> </a:t>
            </a:r>
            <a:r>
              <a:rPr lang="en-US" b="1" dirty="0" smtClean="0"/>
              <a:t>due </a:t>
            </a:r>
            <a:r>
              <a:rPr lang="en-US" b="1" dirty="0"/>
              <a:t>to its age </a:t>
            </a:r>
            <a:r>
              <a:rPr lang="et-EE" b="1" dirty="0"/>
              <a:t>&gt; </a:t>
            </a:r>
            <a:r>
              <a:rPr lang="en-US" b="1" dirty="0"/>
              <a:t>under </a:t>
            </a:r>
            <a:r>
              <a:rPr lang="en-US" b="1" dirty="0" smtClean="0"/>
              <a:t>protection</a:t>
            </a:r>
            <a:endParaRPr lang="et-EE" b="1" dirty="0"/>
          </a:p>
          <a:p>
            <a:r>
              <a:rPr lang="et-EE" dirty="0" err="1"/>
              <a:t>Soviet</a:t>
            </a:r>
            <a:r>
              <a:rPr lang="et-EE" dirty="0"/>
              <a:t> </a:t>
            </a:r>
            <a:r>
              <a:rPr lang="et-EE" dirty="0" err="1"/>
              <a:t>military</a:t>
            </a:r>
            <a:r>
              <a:rPr lang="et-EE" dirty="0"/>
              <a:t> </a:t>
            </a:r>
            <a:r>
              <a:rPr lang="et-EE" dirty="0" err="1"/>
              <a:t>heritage</a:t>
            </a:r>
            <a:r>
              <a:rPr lang="et-EE" dirty="0"/>
              <a:t> &gt; </a:t>
            </a:r>
            <a:r>
              <a:rPr lang="et-EE" dirty="0" err="1" smtClean="0"/>
              <a:t>large</a:t>
            </a:r>
            <a:r>
              <a:rPr lang="et-EE" dirty="0" smtClean="0"/>
              <a:t> </a:t>
            </a:r>
            <a:r>
              <a:rPr lang="et-EE" dirty="0" err="1" smtClean="0"/>
              <a:t>numbers</a:t>
            </a:r>
            <a:r>
              <a:rPr lang="et-EE" dirty="0" smtClean="0"/>
              <a:t> &gt; </a:t>
            </a:r>
            <a:r>
              <a:rPr lang="en-US" b="1" dirty="0" smtClean="0"/>
              <a:t>limited </a:t>
            </a:r>
            <a:r>
              <a:rPr lang="en-US" b="1" dirty="0"/>
              <a:t>architectural value </a:t>
            </a:r>
            <a:r>
              <a:rPr lang="et-EE" dirty="0"/>
              <a:t>&gt; </a:t>
            </a:r>
            <a:r>
              <a:rPr lang="en-US" dirty="0"/>
              <a:t>utilitarian design and poor construction quality</a:t>
            </a:r>
            <a:r>
              <a:rPr lang="et-EE" dirty="0"/>
              <a:t> &gt; </a:t>
            </a:r>
            <a:r>
              <a:rPr lang="en-US" b="1" dirty="0"/>
              <a:t>unprotected</a:t>
            </a:r>
            <a:endParaRPr lang="et-EE" b="1" dirty="0"/>
          </a:p>
          <a:p>
            <a:r>
              <a:rPr lang="et-EE" dirty="0" smtClean="0"/>
              <a:t>L</a:t>
            </a:r>
            <a:r>
              <a:rPr lang="en-US" dirty="0" err="1"/>
              <a:t>imited</a:t>
            </a:r>
            <a:r>
              <a:rPr lang="en-US" dirty="0"/>
              <a:t> government interest in </a:t>
            </a:r>
            <a:r>
              <a:rPr lang="en-US" b="1" dirty="0" smtClean="0"/>
              <a:t>repurposing</a:t>
            </a:r>
            <a:r>
              <a:rPr lang="et-EE" b="1" dirty="0"/>
              <a:t> </a:t>
            </a:r>
            <a:r>
              <a:rPr lang="et-EE" b="1" dirty="0" smtClean="0"/>
              <a:t>&gt; </a:t>
            </a:r>
            <a:r>
              <a:rPr lang="en-US" b="1" dirty="0" smtClean="0"/>
              <a:t>private property</a:t>
            </a:r>
            <a:endParaRPr lang="et-EE" b="1" dirty="0" smtClean="0"/>
          </a:p>
          <a:p>
            <a:r>
              <a:rPr lang="et-EE" dirty="0" smtClean="0"/>
              <a:t>L</a:t>
            </a:r>
            <a:r>
              <a:rPr lang="en-GB" dirty="0" err="1" smtClean="0"/>
              <a:t>ack</a:t>
            </a:r>
            <a:r>
              <a:rPr lang="en-GB" dirty="0" smtClean="0"/>
              <a:t> </a:t>
            </a:r>
            <a:r>
              <a:rPr lang="en-GB" dirty="0"/>
              <a:t>of infrastructure, </a:t>
            </a:r>
            <a:r>
              <a:rPr lang="et-EE" dirty="0" err="1" smtClean="0"/>
              <a:t>lack</a:t>
            </a:r>
            <a:r>
              <a:rPr lang="et-EE" dirty="0" smtClean="0"/>
              <a:t> of </a:t>
            </a:r>
            <a:r>
              <a:rPr lang="en-GB" dirty="0" smtClean="0"/>
              <a:t>resources</a:t>
            </a:r>
            <a:r>
              <a:rPr lang="et-EE" dirty="0" smtClean="0"/>
              <a:t>, </a:t>
            </a:r>
            <a:r>
              <a:rPr lang="en-GB" dirty="0" smtClean="0"/>
              <a:t>low </a:t>
            </a:r>
            <a:r>
              <a:rPr lang="en-GB" dirty="0"/>
              <a:t>population </a:t>
            </a:r>
            <a:r>
              <a:rPr lang="en-GB" dirty="0" smtClean="0"/>
              <a:t>density</a:t>
            </a:r>
            <a:r>
              <a:rPr lang="et-EE" dirty="0" smtClean="0"/>
              <a:t> &gt; </a:t>
            </a:r>
            <a:r>
              <a:rPr lang="et-EE" b="1" dirty="0" err="1" smtClean="0"/>
              <a:t>limited</a:t>
            </a:r>
            <a:r>
              <a:rPr lang="et-EE" b="1" dirty="0"/>
              <a:t> </a:t>
            </a:r>
            <a:r>
              <a:rPr lang="en-GB" b="1" dirty="0" smtClean="0"/>
              <a:t>redevelopment potential</a:t>
            </a:r>
            <a:r>
              <a:rPr lang="et-EE" b="1" dirty="0"/>
              <a:t> </a:t>
            </a:r>
            <a:r>
              <a:rPr lang="et-EE" b="1" dirty="0" smtClean="0"/>
              <a:t>&gt; no </a:t>
            </a:r>
            <a:r>
              <a:rPr lang="et-EE" b="1" dirty="0" err="1" smtClean="0"/>
              <a:t>immediate</a:t>
            </a:r>
            <a:r>
              <a:rPr lang="et-EE" b="1" dirty="0" smtClean="0"/>
              <a:t> </a:t>
            </a:r>
            <a:r>
              <a:rPr lang="et-EE" b="1" dirty="0" err="1" smtClean="0"/>
              <a:t>pressure</a:t>
            </a:r>
            <a:endParaRPr lang="et-EE" b="1" dirty="0" smtClean="0"/>
          </a:p>
          <a:p>
            <a:r>
              <a:rPr lang="et-EE" b="1" dirty="0" smtClean="0"/>
              <a:t>A</a:t>
            </a:r>
            <a:r>
              <a:rPr lang="en-GB" b="1" dirty="0" err="1" smtClean="0"/>
              <a:t>bandoned</a:t>
            </a:r>
            <a:r>
              <a:rPr lang="en-GB" b="1" dirty="0"/>
              <a:t>, left to decay </a:t>
            </a:r>
            <a:r>
              <a:rPr lang="et-EE" dirty="0" smtClean="0"/>
              <a:t>&gt; </a:t>
            </a:r>
            <a:r>
              <a:rPr lang="en-GB" dirty="0" smtClean="0"/>
              <a:t>part </a:t>
            </a:r>
            <a:r>
              <a:rPr lang="en-GB" dirty="0"/>
              <a:t>of a post-Soviet </a:t>
            </a:r>
            <a:r>
              <a:rPr lang="en-GB" dirty="0" smtClean="0"/>
              <a:t>landscape</a:t>
            </a:r>
            <a:r>
              <a:rPr lang="et-EE" dirty="0" smtClean="0"/>
              <a:t> &gt; </a:t>
            </a:r>
            <a:r>
              <a:rPr lang="en-GB" dirty="0" smtClean="0"/>
              <a:t>blending </a:t>
            </a:r>
            <a:r>
              <a:rPr lang="en-GB" dirty="0"/>
              <a:t>with the natural </a:t>
            </a:r>
            <a:r>
              <a:rPr lang="en-GB" dirty="0" smtClean="0"/>
              <a:t>environment</a:t>
            </a:r>
            <a:r>
              <a:rPr lang="et-EE" dirty="0" smtClean="0"/>
              <a:t>, </a:t>
            </a:r>
            <a:r>
              <a:rPr lang="en-GB" dirty="0" smtClean="0"/>
              <a:t>overtaken </a:t>
            </a:r>
            <a:r>
              <a:rPr lang="en-GB" dirty="0"/>
              <a:t>by </a:t>
            </a:r>
            <a:r>
              <a:rPr lang="en-GB" dirty="0" smtClean="0"/>
              <a:t>vegetation</a:t>
            </a:r>
            <a:endParaRPr lang="et-EE" dirty="0" smtClean="0"/>
          </a:p>
          <a:p>
            <a:r>
              <a:rPr lang="et-EE" b="1" dirty="0"/>
              <a:t>T</a:t>
            </a:r>
            <a:r>
              <a:rPr lang="en-GB" b="1" dirty="0" smtClean="0"/>
              <a:t>wo legacies</a:t>
            </a:r>
            <a:r>
              <a:rPr lang="et-EE" b="1" dirty="0"/>
              <a:t> </a:t>
            </a:r>
            <a:r>
              <a:rPr lang="et-EE" dirty="0" smtClean="0"/>
              <a:t>&gt; m</a:t>
            </a:r>
            <a:r>
              <a:rPr lang="en-US" dirty="0" err="1" smtClean="0"/>
              <a:t>ilitary</a:t>
            </a:r>
            <a:r>
              <a:rPr lang="en-US" dirty="0" smtClean="0"/>
              <a:t> </a:t>
            </a:r>
            <a:r>
              <a:rPr lang="en-US" dirty="0"/>
              <a:t>restrictions </a:t>
            </a:r>
            <a:r>
              <a:rPr lang="en-US" dirty="0" smtClean="0"/>
              <a:t>led </a:t>
            </a:r>
            <a:r>
              <a:rPr lang="en-US" dirty="0"/>
              <a:t>to conservation of wildlife</a:t>
            </a:r>
            <a:endParaRPr lang="et-EE" dirty="0"/>
          </a:p>
          <a:p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1925056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1813057" y="6290393"/>
            <a:ext cx="220004" cy="3330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13" name="Pilt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/>
          <a:stretch/>
        </p:blipFill>
        <p:spPr>
          <a:xfrm>
            <a:off x="0" y="968706"/>
            <a:ext cx="5838670" cy="4946902"/>
          </a:xfrm>
          <a:prstGeom prst="rect">
            <a:avLst/>
          </a:prstGeom>
        </p:spPr>
      </p:pic>
      <p:pic>
        <p:nvPicPr>
          <p:cNvPr id="14" name="Pilt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4772756" y="3397636"/>
            <a:ext cx="3719093" cy="2517972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18" y="3442807"/>
            <a:ext cx="3719093" cy="2472801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33" y="971490"/>
            <a:ext cx="3719093" cy="2472801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03" y="971525"/>
            <a:ext cx="3719093" cy="24728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Heritage</a:t>
            </a:r>
            <a:r>
              <a:rPr lang="et-EE" dirty="0"/>
              <a:t> </a:t>
            </a:r>
            <a:r>
              <a:rPr lang="et-EE" dirty="0" err="1"/>
              <a:t>Challenges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L</a:t>
            </a:r>
            <a:r>
              <a:rPr lang="en-GB" dirty="0" err="1" smtClean="0"/>
              <a:t>andscape</a:t>
            </a:r>
            <a:r>
              <a:rPr lang="en-GB" dirty="0" smtClean="0"/>
              <a:t> </a:t>
            </a:r>
            <a:r>
              <a:rPr lang="en-GB" dirty="0"/>
              <a:t>layers </a:t>
            </a:r>
            <a:r>
              <a:rPr lang="et-EE" dirty="0" err="1" smtClean="0"/>
              <a:t>can</a:t>
            </a:r>
            <a:r>
              <a:rPr lang="et-EE" dirty="0" smtClean="0"/>
              <a:t> </a:t>
            </a:r>
            <a:r>
              <a:rPr lang="en-GB" dirty="0" smtClean="0"/>
              <a:t>hold </a:t>
            </a:r>
            <a:r>
              <a:rPr lang="en-GB" b="1" dirty="0"/>
              <a:t>emotional and historical significance </a:t>
            </a:r>
            <a:r>
              <a:rPr lang="en-GB" dirty="0"/>
              <a:t>shaped by collective </a:t>
            </a:r>
            <a:r>
              <a:rPr lang="en-GB" dirty="0" smtClean="0"/>
              <a:t>memory</a:t>
            </a:r>
            <a:r>
              <a:rPr lang="et-EE" dirty="0" smtClean="0"/>
              <a:t> &gt;</a:t>
            </a:r>
            <a:r>
              <a:rPr lang="et-EE" dirty="0"/>
              <a:t> </a:t>
            </a:r>
            <a:r>
              <a:rPr lang="et-EE" dirty="0" err="1" smtClean="0"/>
              <a:t>influences</a:t>
            </a:r>
            <a:r>
              <a:rPr lang="et-EE" dirty="0" smtClean="0"/>
              <a:t> </a:t>
            </a:r>
            <a:r>
              <a:rPr lang="en-GB" dirty="0" smtClean="0"/>
              <a:t>how </a:t>
            </a:r>
            <a:r>
              <a:rPr lang="en-GB" dirty="0"/>
              <a:t>people perceive and interact with those </a:t>
            </a:r>
            <a:r>
              <a:rPr lang="en-GB" dirty="0" smtClean="0"/>
              <a:t>spaces</a:t>
            </a:r>
            <a:endParaRPr lang="et-EE" dirty="0" smtClean="0"/>
          </a:p>
          <a:p>
            <a:r>
              <a:rPr lang="et-EE" dirty="0"/>
              <a:t>A </a:t>
            </a:r>
            <a:r>
              <a:rPr lang="en-US" dirty="0"/>
              <a:t>number of </a:t>
            </a:r>
            <a:r>
              <a:rPr lang="et-EE" dirty="0"/>
              <a:t>(</a:t>
            </a:r>
            <a:r>
              <a:rPr lang="et-EE" dirty="0" err="1"/>
              <a:t>older</a:t>
            </a:r>
            <a:r>
              <a:rPr lang="et-EE" dirty="0"/>
              <a:t>) </a:t>
            </a:r>
            <a:r>
              <a:rPr lang="en-US" dirty="0"/>
              <a:t>Estonian cultural landmarks</a:t>
            </a:r>
            <a:r>
              <a:rPr lang="et-EE" dirty="0"/>
              <a:t> </a:t>
            </a:r>
            <a:r>
              <a:rPr lang="en-US" dirty="0"/>
              <a:t>are of</a:t>
            </a:r>
            <a:r>
              <a:rPr lang="et-EE" dirty="0"/>
              <a:t> </a:t>
            </a:r>
            <a:r>
              <a:rPr lang="en-US" b="1" dirty="0"/>
              <a:t>foreign origin</a:t>
            </a:r>
            <a:r>
              <a:rPr lang="et-EE" b="1" dirty="0"/>
              <a:t> </a:t>
            </a:r>
            <a:r>
              <a:rPr lang="et-EE" dirty="0"/>
              <a:t>&gt; </a:t>
            </a:r>
            <a:r>
              <a:rPr lang="et-EE" dirty="0" err="1"/>
              <a:t>castles</a:t>
            </a:r>
            <a:r>
              <a:rPr lang="et-EE" dirty="0"/>
              <a:t>, </a:t>
            </a:r>
            <a:r>
              <a:rPr lang="et-EE" dirty="0" err="1"/>
              <a:t>manor</a:t>
            </a:r>
            <a:r>
              <a:rPr lang="et-EE" dirty="0"/>
              <a:t> </a:t>
            </a:r>
            <a:r>
              <a:rPr lang="et-EE" dirty="0" err="1" smtClean="0"/>
              <a:t>houses</a:t>
            </a:r>
            <a:r>
              <a:rPr lang="et-EE" dirty="0" smtClean="0"/>
              <a:t> &gt; </a:t>
            </a:r>
            <a:r>
              <a:rPr lang="et-EE" dirty="0" err="1" smtClean="0"/>
              <a:t>appreciated</a:t>
            </a:r>
            <a:endParaRPr lang="et-EE" dirty="0"/>
          </a:p>
          <a:p>
            <a:r>
              <a:rPr lang="et-EE" dirty="0" err="1" smtClean="0"/>
              <a:t>Soviet</a:t>
            </a:r>
            <a:r>
              <a:rPr lang="et-EE" dirty="0" smtClean="0"/>
              <a:t> </a:t>
            </a:r>
            <a:r>
              <a:rPr lang="et-EE" dirty="0" err="1" smtClean="0"/>
              <a:t>heritage</a:t>
            </a:r>
            <a:r>
              <a:rPr lang="et-EE" dirty="0" smtClean="0"/>
              <a:t> &gt; a</a:t>
            </a:r>
            <a:r>
              <a:rPr lang="en-GB" dirty="0" smtClean="0"/>
              <a:t> </a:t>
            </a:r>
            <a:r>
              <a:rPr lang="en-GB" dirty="0"/>
              <a:t>representation of </a:t>
            </a:r>
            <a:r>
              <a:rPr lang="en-GB" b="1" dirty="0"/>
              <a:t>foreign power and </a:t>
            </a:r>
            <a:r>
              <a:rPr lang="en-GB" b="1" dirty="0" smtClean="0"/>
              <a:t>influence</a:t>
            </a:r>
            <a:endParaRPr lang="et-EE" b="1" dirty="0"/>
          </a:p>
          <a:p>
            <a:r>
              <a:rPr lang="en-US" b="1" dirty="0" smtClean="0"/>
              <a:t>“</a:t>
            </a:r>
            <a:r>
              <a:rPr lang="et-EE" b="1" dirty="0"/>
              <a:t>D</a:t>
            </a:r>
            <a:r>
              <a:rPr lang="en-US" b="1" dirty="0" err="1"/>
              <a:t>issonant</a:t>
            </a:r>
            <a:r>
              <a:rPr lang="en-US" b="1" dirty="0"/>
              <a:t> heritage”</a:t>
            </a:r>
            <a:r>
              <a:rPr lang="et-EE" b="1" dirty="0"/>
              <a:t> </a:t>
            </a:r>
            <a:r>
              <a:rPr lang="et-EE" dirty="0"/>
              <a:t>&gt; c</a:t>
            </a:r>
            <a:r>
              <a:rPr lang="en-US" dirty="0" err="1"/>
              <a:t>ontroversial</a:t>
            </a:r>
            <a:r>
              <a:rPr lang="en-US" dirty="0"/>
              <a:t> or uncomfortable past that </a:t>
            </a:r>
            <a:r>
              <a:rPr lang="et-EE" dirty="0" err="1"/>
              <a:t>is</a:t>
            </a:r>
            <a:r>
              <a:rPr lang="en-US" dirty="0"/>
              <a:t> difficult to integrate into national</a:t>
            </a:r>
            <a:r>
              <a:rPr lang="et-EE" dirty="0"/>
              <a:t> </a:t>
            </a:r>
            <a:r>
              <a:rPr lang="et-EE" dirty="0" err="1" smtClean="0"/>
              <a:t>narratives</a:t>
            </a:r>
            <a:endParaRPr lang="et-EE" dirty="0" smtClean="0"/>
          </a:p>
          <a:p>
            <a:r>
              <a:rPr lang="en-US" i="1" dirty="0" smtClean="0"/>
              <a:t>He who does not remember the past, lives without a future</a:t>
            </a:r>
            <a:r>
              <a:rPr lang="et-EE" i="1" dirty="0" smtClean="0"/>
              <a:t>.“</a:t>
            </a:r>
            <a:r>
              <a:rPr lang="en-US" i="1" dirty="0" smtClean="0"/>
              <a:t> (</a:t>
            </a:r>
            <a:r>
              <a:rPr lang="et-EE" i="1" dirty="0" smtClean="0"/>
              <a:t>J.</a:t>
            </a:r>
            <a:r>
              <a:rPr lang="en-US" i="1" dirty="0" err="1" smtClean="0"/>
              <a:t>Liiv</a:t>
            </a:r>
            <a:r>
              <a:rPr lang="en-US" i="1" dirty="0" smtClean="0"/>
              <a:t>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9908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Heritage</a:t>
            </a:r>
            <a:r>
              <a:rPr lang="et-EE" dirty="0"/>
              <a:t> </a:t>
            </a:r>
            <a:r>
              <a:rPr lang="et-EE" dirty="0" err="1"/>
              <a:t>Challenges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History </a:t>
            </a:r>
            <a:r>
              <a:rPr lang="en-US" dirty="0"/>
              <a:t>becomes heritage </a:t>
            </a:r>
            <a:r>
              <a:rPr lang="en-US" dirty="0" smtClean="0"/>
              <a:t>when </a:t>
            </a:r>
            <a:r>
              <a:rPr lang="en-US" dirty="0"/>
              <a:t>defined in the context of landscape and </a:t>
            </a:r>
            <a:r>
              <a:rPr lang="en-US" dirty="0" smtClean="0"/>
              <a:t>interpreted</a:t>
            </a:r>
            <a:r>
              <a:rPr lang="et-EE" dirty="0" smtClean="0"/>
              <a:t> </a:t>
            </a:r>
            <a:r>
              <a:rPr lang="et-EE" dirty="0" err="1"/>
              <a:t>through</a:t>
            </a:r>
            <a:r>
              <a:rPr lang="et-EE" dirty="0"/>
              <a:t> </a:t>
            </a:r>
            <a:r>
              <a:rPr lang="et-EE" dirty="0" err="1"/>
              <a:t>collective</a:t>
            </a:r>
            <a:r>
              <a:rPr lang="et-EE" dirty="0"/>
              <a:t> </a:t>
            </a:r>
            <a:r>
              <a:rPr lang="et-EE" dirty="0" err="1" smtClean="0"/>
              <a:t>memory</a:t>
            </a:r>
            <a:endParaRPr lang="et-EE" dirty="0"/>
          </a:p>
          <a:p>
            <a:r>
              <a:rPr lang="et-EE" b="1" dirty="0" err="1"/>
              <a:t>M</a:t>
            </a:r>
            <a:r>
              <a:rPr lang="et-EE" b="1" dirty="0" err="1" smtClean="0"/>
              <a:t>ental</a:t>
            </a:r>
            <a:r>
              <a:rPr lang="et-EE" b="1" dirty="0" smtClean="0"/>
              <a:t> </a:t>
            </a:r>
            <a:r>
              <a:rPr lang="et-EE" b="1" dirty="0" err="1"/>
              <a:t>pollution</a:t>
            </a:r>
            <a:r>
              <a:rPr lang="et-EE" b="1" dirty="0"/>
              <a:t> </a:t>
            </a:r>
            <a:r>
              <a:rPr lang="et-EE" dirty="0"/>
              <a:t>&gt; </a:t>
            </a:r>
            <a:r>
              <a:rPr lang="en-GB" dirty="0"/>
              <a:t>doesn’t fade over time or by removing physical symbols</a:t>
            </a:r>
            <a:r>
              <a:rPr lang="et-EE" dirty="0"/>
              <a:t> &gt; s</a:t>
            </a:r>
            <a:r>
              <a:rPr lang="en-GB" dirty="0" err="1"/>
              <a:t>hifting</a:t>
            </a:r>
            <a:r>
              <a:rPr lang="en-GB" dirty="0"/>
              <a:t> the mental framework and collective memory</a:t>
            </a:r>
            <a:endParaRPr lang="et-EE" dirty="0"/>
          </a:p>
          <a:p>
            <a:r>
              <a:rPr lang="en-US" b="1" dirty="0"/>
              <a:t>Public attitudes polarized</a:t>
            </a:r>
            <a:r>
              <a:rPr lang="et-EE" b="1" dirty="0"/>
              <a:t> </a:t>
            </a:r>
            <a:r>
              <a:rPr lang="et-EE" dirty="0"/>
              <a:t>&gt;</a:t>
            </a:r>
            <a:r>
              <a:rPr lang="en-US" dirty="0"/>
              <a:t> </a:t>
            </a:r>
            <a:r>
              <a:rPr lang="et-EE" dirty="0" err="1" smtClean="0"/>
              <a:t>generations</a:t>
            </a:r>
            <a:r>
              <a:rPr lang="et-EE" dirty="0" smtClean="0"/>
              <a:t> </a:t>
            </a:r>
            <a:r>
              <a:rPr lang="et-EE" dirty="0"/>
              <a:t>&gt; </a:t>
            </a:r>
            <a:r>
              <a:rPr lang="et-EE" dirty="0" err="1"/>
              <a:t>planning</a:t>
            </a:r>
            <a:r>
              <a:rPr lang="et-EE" dirty="0"/>
              <a:t> </a:t>
            </a:r>
            <a:r>
              <a:rPr lang="et-EE" dirty="0" err="1"/>
              <a:t>more</a:t>
            </a:r>
            <a:r>
              <a:rPr lang="et-EE" dirty="0"/>
              <a:t> </a:t>
            </a:r>
            <a:r>
              <a:rPr lang="et-EE" dirty="0" err="1"/>
              <a:t>difficult</a:t>
            </a:r>
            <a:endParaRPr lang="et-EE" dirty="0"/>
          </a:p>
          <a:p>
            <a:r>
              <a:rPr lang="et-EE" b="1" dirty="0" err="1" smtClean="0"/>
              <a:t>Through</a:t>
            </a:r>
            <a:r>
              <a:rPr lang="et-EE" b="1" dirty="0" smtClean="0"/>
              <a:t> </a:t>
            </a:r>
            <a:r>
              <a:rPr lang="et-EE" b="1" dirty="0"/>
              <a:t>t</a:t>
            </a:r>
            <a:r>
              <a:rPr lang="en-GB" b="1" dirty="0" err="1"/>
              <a:t>houghtful</a:t>
            </a:r>
            <a:r>
              <a:rPr lang="en-GB" b="1" dirty="0"/>
              <a:t> planning</a:t>
            </a:r>
            <a:r>
              <a:rPr lang="et-EE" b="1" dirty="0"/>
              <a:t> </a:t>
            </a:r>
            <a:r>
              <a:rPr lang="en-GB" dirty="0"/>
              <a:t>Soviet military landscape can be </a:t>
            </a:r>
            <a:r>
              <a:rPr lang="en-GB" b="1" dirty="0"/>
              <a:t>reimagined</a:t>
            </a:r>
            <a:r>
              <a:rPr lang="et-EE" dirty="0"/>
              <a:t> </a:t>
            </a:r>
            <a:r>
              <a:rPr lang="en-GB" dirty="0"/>
              <a:t>not as a forgotten relic, but as an opportunity for understanding, education, and sustainable development in a post-Soviet </a:t>
            </a:r>
            <a:r>
              <a:rPr lang="en-GB" dirty="0" smtClean="0"/>
              <a:t>context</a:t>
            </a:r>
            <a:endParaRPr lang="et-EE" dirty="0"/>
          </a:p>
          <a:p>
            <a:r>
              <a:rPr lang="et-EE" dirty="0" smtClean="0"/>
              <a:t>A </a:t>
            </a:r>
            <a:r>
              <a:rPr lang="et-EE" dirty="0" err="1"/>
              <a:t>way</a:t>
            </a:r>
            <a:r>
              <a:rPr lang="et-EE" dirty="0"/>
              <a:t> of</a:t>
            </a:r>
            <a:r>
              <a:rPr lang="en-GB" dirty="0"/>
              <a:t> coming to terms with a painful past </a:t>
            </a:r>
            <a:r>
              <a:rPr lang="en-GB" dirty="0" smtClean="0"/>
              <a:t>rather </a:t>
            </a:r>
            <a:r>
              <a:rPr lang="en-GB" dirty="0"/>
              <a:t>than ignoring </a:t>
            </a:r>
            <a:r>
              <a:rPr lang="en-GB" dirty="0" smtClean="0"/>
              <a:t>it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93123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err="1"/>
              <a:t>Protection</a:t>
            </a:r>
            <a:r>
              <a:rPr lang="et-EE" dirty="0"/>
              <a:t> and </a:t>
            </a:r>
            <a:r>
              <a:rPr lang="et-EE" dirty="0" err="1"/>
              <a:t>Preservation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b="1" dirty="0" err="1" smtClean="0"/>
              <a:t>State</a:t>
            </a:r>
            <a:r>
              <a:rPr lang="et-EE" b="1" dirty="0" smtClean="0"/>
              <a:t> </a:t>
            </a:r>
            <a:r>
              <a:rPr lang="et-EE" b="1" dirty="0" err="1" smtClean="0"/>
              <a:t>protection</a:t>
            </a:r>
            <a:r>
              <a:rPr lang="et-EE" b="1" dirty="0" smtClean="0"/>
              <a:t> </a:t>
            </a:r>
            <a:r>
              <a:rPr lang="et-EE" dirty="0" smtClean="0"/>
              <a:t>&gt; </a:t>
            </a:r>
            <a:r>
              <a:rPr lang="et-EE" dirty="0" err="1" smtClean="0"/>
              <a:t>cultural</a:t>
            </a:r>
            <a:r>
              <a:rPr lang="et-EE" dirty="0" smtClean="0"/>
              <a:t> monument</a:t>
            </a:r>
          </a:p>
          <a:p>
            <a:pPr lvl="1"/>
            <a:r>
              <a:rPr lang="en-GB" sz="2400" dirty="0" smtClean="0"/>
              <a:t>Heritage protection is currently </a:t>
            </a:r>
            <a:r>
              <a:rPr lang="en-GB" sz="2400" b="1" dirty="0" smtClean="0"/>
              <a:t>regulated at the state </a:t>
            </a:r>
            <a:r>
              <a:rPr lang="en-GB" sz="2400" dirty="0" smtClean="0"/>
              <a:t>level </a:t>
            </a:r>
            <a:r>
              <a:rPr lang="et-EE" sz="2400" dirty="0" err="1" smtClean="0"/>
              <a:t>by</a:t>
            </a:r>
            <a:r>
              <a:rPr lang="et-EE" sz="2400" dirty="0" smtClean="0"/>
              <a:t> </a:t>
            </a:r>
            <a:r>
              <a:rPr lang="en-GB" sz="2400" dirty="0" smtClean="0"/>
              <a:t>the Heritage Conservation Act, the Nature Conservation Act and the Planning Act</a:t>
            </a:r>
            <a:endParaRPr lang="et-EE" sz="2400" dirty="0" smtClean="0"/>
          </a:p>
          <a:p>
            <a:pPr lvl="1"/>
            <a:r>
              <a:rPr lang="et-EE" sz="2400" dirty="0" err="1" smtClean="0"/>
              <a:t>Only</a:t>
            </a:r>
            <a:r>
              <a:rPr lang="et-EE" sz="2400" dirty="0" smtClean="0"/>
              <a:t>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b="1" dirty="0" err="1"/>
              <a:t>most</a:t>
            </a:r>
            <a:r>
              <a:rPr lang="et-EE" sz="2400" b="1" dirty="0"/>
              <a:t> </a:t>
            </a:r>
            <a:r>
              <a:rPr lang="et-EE" sz="2400" b="1" dirty="0" err="1"/>
              <a:t>significant</a:t>
            </a:r>
            <a:r>
              <a:rPr lang="et-EE" sz="2400" b="1" dirty="0"/>
              <a:t> </a:t>
            </a:r>
            <a:r>
              <a:rPr lang="et-EE" sz="2400" b="1" dirty="0" err="1"/>
              <a:t>objects</a:t>
            </a:r>
            <a:r>
              <a:rPr lang="et-EE" sz="2400" b="1" dirty="0"/>
              <a:t> </a:t>
            </a:r>
            <a:r>
              <a:rPr lang="et-EE" sz="2400" dirty="0" err="1"/>
              <a:t>meet</a:t>
            </a:r>
            <a:r>
              <a:rPr lang="et-EE" sz="2400" dirty="0"/>
              <a:t>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criteria</a:t>
            </a:r>
            <a:endParaRPr lang="et-EE" sz="2400" dirty="0"/>
          </a:p>
          <a:p>
            <a:r>
              <a:rPr lang="en-US" b="1" dirty="0" smtClean="0"/>
              <a:t>Local </a:t>
            </a:r>
            <a:r>
              <a:rPr lang="en-US" b="1" dirty="0" err="1" smtClean="0"/>
              <a:t>Protectio</a:t>
            </a:r>
            <a:r>
              <a:rPr lang="et-EE" b="1" dirty="0" smtClean="0"/>
              <a:t>n </a:t>
            </a:r>
            <a:r>
              <a:rPr lang="et-EE" dirty="0" smtClean="0"/>
              <a:t>(</a:t>
            </a:r>
            <a:r>
              <a:rPr lang="et-EE" dirty="0" err="1" smtClean="0"/>
              <a:t>Planning</a:t>
            </a:r>
            <a:r>
              <a:rPr lang="et-EE" dirty="0" smtClean="0"/>
              <a:t> </a:t>
            </a:r>
            <a:r>
              <a:rPr lang="et-EE" dirty="0" err="1" smtClean="0"/>
              <a:t>Act</a:t>
            </a:r>
            <a:r>
              <a:rPr lang="et-EE" dirty="0" smtClean="0"/>
              <a:t>) &gt; c</a:t>
            </a:r>
            <a:r>
              <a:rPr lang="en-US" dirty="0" err="1" smtClean="0"/>
              <a:t>ulturally</a:t>
            </a:r>
            <a:r>
              <a:rPr lang="en-US" dirty="0" smtClean="0"/>
              <a:t> </a:t>
            </a:r>
            <a:r>
              <a:rPr lang="et-EE" dirty="0" smtClean="0"/>
              <a:t>s</a:t>
            </a:r>
            <a:r>
              <a:rPr lang="en-US" dirty="0" err="1" smtClean="0"/>
              <a:t>ignificant</a:t>
            </a:r>
            <a:r>
              <a:rPr lang="en-US" dirty="0" smtClean="0"/>
              <a:t> </a:t>
            </a:r>
            <a:r>
              <a:rPr lang="et-EE" dirty="0" smtClean="0"/>
              <a:t>a</a:t>
            </a:r>
            <a:r>
              <a:rPr lang="en-US" dirty="0" smtClean="0"/>
              <a:t>rea</a:t>
            </a:r>
            <a:r>
              <a:rPr lang="et-EE" dirty="0" smtClean="0"/>
              <a:t>/i</a:t>
            </a:r>
            <a:r>
              <a:rPr lang="en-US" dirty="0" err="1" smtClean="0"/>
              <a:t>ndividual</a:t>
            </a:r>
            <a:r>
              <a:rPr lang="en-US" dirty="0" smtClean="0"/>
              <a:t> </a:t>
            </a:r>
            <a:r>
              <a:rPr lang="et-EE" dirty="0" smtClean="0"/>
              <a:t>o</a:t>
            </a:r>
            <a:r>
              <a:rPr lang="en-US" dirty="0" err="1" smtClean="0"/>
              <a:t>bject</a:t>
            </a:r>
            <a:endParaRPr lang="et-EE" dirty="0" smtClean="0"/>
          </a:p>
          <a:p>
            <a:r>
              <a:rPr lang="et-EE" b="1" dirty="0" err="1" smtClean="0"/>
              <a:t>Documentation</a:t>
            </a:r>
            <a:r>
              <a:rPr lang="et-EE" dirty="0" smtClean="0"/>
              <a:t> (</a:t>
            </a:r>
            <a:r>
              <a:rPr lang="et-EE" dirty="0" err="1" smtClean="0"/>
              <a:t>digital</a:t>
            </a:r>
            <a:r>
              <a:rPr lang="et-EE" dirty="0" smtClean="0"/>
              <a:t> </a:t>
            </a:r>
            <a:r>
              <a:rPr lang="et-EE" dirty="0" err="1" smtClean="0"/>
              <a:t>display</a:t>
            </a:r>
            <a:r>
              <a:rPr lang="et-EE" dirty="0" smtClean="0"/>
              <a:t>) &gt; </a:t>
            </a:r>
            <a:r>
              <a:rPr lang="en-US" dirty="0"/>
              <a:t>not possible to preserve or </a:t>
            </a:r>
            <a:r>
              <a:rPr lang="en-US" dirty="0" smtClean="0"/>
              <a:t>protect</a:t>
            </a:r>
            <a:endParaRPr lang="et-EE" dirty="0" smtClean="0"/>
          </a:p>
          <a:p>
            <a:r>
              <a:rPr lang="et-EE" b="1" dirty="0" err="1" smtClean="0"/>
              <a:t>Mapping</a:t>
            </a:r>
            <a:r>
              <a:rPr lang="et-EE" b="1" dirty="0" smtClean="0"/>
              <a:t> </a:t>
            </a:r>
            <a:r>
              <a:rPr lang="et-EE" b="1" dirty="0"/>
              <a:t>and </a:t>
            </a:r>
            <a:r>
              <a:rPr lang="et-EE" b="1" dirty="0" err="1"/>
              <a:t>p</a:t>
            </a:r>
            <a:r>
              <a:rPr lang="et-EE" b="1" dirty="0" err="1" smtClean="0"/>
              <a:t>resentation</a:t>
            </a:r>
            <a:r>
              <a:rPr lang="et-EE" b="1" dirty="0" smtClean="0"/>
              <a:t> </a:t>
            </a:r>
            <a:r>
              <a:rPr lang="et-EE" dirty="0" smtClean="0"/>
              <a:t>&gt; </a:t>
            </a:r>
            <a:r>
              <a:rPr lang="et-EE" dirty="0" err="1" smtClean="0"/>
              <a:t>rising</a:t>
            </a:r>
            <a:r>
              <a:rPr lang="et-EE" dirty="0" smtClean="0"/>
              <a:t> </a:t>
            </a:r>
            <a:r>
              <a:rPr lang="et-EE" dirty="0" err="1" smtClean="0"/>
              <a:t>public</a:t>
            </a:r>
            <a:r>
              <a:rPr lang="et-EE" dirty="0" smtClean="0"/>
              <a:t> </a:t>
            </a:r>
            <a:r>
              <a:rPr lang="et-EE" dirty="0" err="1" smtClean="0"/>
              <a:t>awareness</a:t>
            </a: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1861461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Protection</a:t>
            </a:r>
            <a:r>
              <a:rPr lang="et-EE" dirty="0"/>
              <a:t> </a:t>
            </a:r>
            <a:r>
              <a:rPr lang="et-EE" dirty="0" smtClean="0"/>
              <a:t>and </a:t>
            </a:r>
            <a:r>
              <a:rPr lang="et-EE" dirty="0" err="1" smtClean="0"/>
              <a:t>Preservation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err="1" smtClean="0"/>
              <a:t>Protection</a:t>
            </a:r>
            <a:r>
              <a:rPr lang="et-EE" dirty="0" smtClean="0"/>
              <a:t> </a:t>
            </a:r>
            <a:r>
              <a:rPr lang="et-EE" b="1" dirty="0" smtClean="0"/>
              <a:t>c</a:t>
            </a:r>
            <a:r>
              <a:rPr lang="en-GB" b="1" dirty="0" err="1" smtClean="0"/>
              <a:t>annot</a:t>
            </a:r>
            <a:r>
              <a:rPr lang="en-GB" b="1" dirty="0" smtClean="0"/>
              <a:t> </a:t>
            </a:r>
            <a:r>
              <a:rPr lang="en-GB" b="1" dirty="0"/>
              <a:t>be organized and regulated by laws alone </a:t>
            </a:r>
            <a:r>
              <a:rPr lang="et-EE" dirty="0" smtClean="0"/>
              <a:t>&gt; </a:t>
            </a:r>
            <a:r>
              <a:rPr lang="en-GB" dirty="0" smtClean="0"/>
              <a:t>laws </a:t>
            </a:r>
            <a:r>
              <a:rPr lang="et-EE" dirty="0" err="1" smtClean="0"/>
              <a:t>only</a:t>
            </a:r>
            <a:r>
              <a:rPr lang="et-EE" dirty="0" smtClean="0"/>
              <a:t> </a:t>
            </a:r>
            <a:r>
              <a:rPr lang="en-GB" dirty="0" smtClean="0"/>
              <a:t>provide </a:t>
            </a:r>
            <a:r>
              <a:rPr lang="en-GB" dirty="0"/>
              <a:t>important structure and guidelines for safeguarding cultural </a:t>
            </a:r>
            <a:r>
              <a:rPr lang="en-GB" dirty="0" smtClean="0"/>
              <a:t>assets</a:t>
            </a:r>
            <a:endParaRPr lang="et-EE" dirty="0" smtClean="0"/>
          </a:p>
          <a:p>
            <a:r>
              <a:rPr lang="et-EE" b="1" dirty="0"/>
              <a:t>B</a:t>
            </a:r>
            <a:r>
              <a:rPr lang="en-GB" b="1" dirty="0"/>
              <a:t>roader approach</a:t>
            </a:r>
            <a:r>
              <a:rPr lang="et-EE" b="1" dirty="0"/>
              <a:t> </a:t>
            </a:r>
            <a:r>
              <a:rPr lang="et-EE" dirty="0"/>
              <a:t>&gt;</a:t>
            </a:r>
            <a:r>
              <a:rPr lang="en-GB" dirty="0"/>
              <a:t> community engagement, public education, sustainable management practices, and the involvement of various stakeholders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8328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Protection</a:t>
            </a:r>
            <a:r>
              <a:rPr lang="et-EE" dirty="0"/>
              <a:t> </a:t>
            </a:r>
            <a:r>
              <a:rPr lang="et-EE" dirty="0" smtClean="0"/>
              <a:t>and </a:t>
            </a:r>
            <a:r>
              <a:rPr lang="et-EE" dirty="0" err="1" smtClean="0"/>
              <a:t>Preservation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74468" y="1645361"/>
            <a:ext cx="11164390" cy="4287010"/>
          </a:xfrm>
        </p:spPr>
        <p:txBody>
          <a:bodyPr>
            <a:normAutofit/>
          </a:bodyPr>
          <a:lstStyle/>
          <a:p>
            <a:r>
              <a:rPr lang="en-US" b="1" dirty="0"/>
              <a:t>Dual focus</a:t>
            </a:r>
            <a:r>
              <a:rPr lang="et-EE" b="1" dirty="0"/>
              <a:t> </a:t>
            </a:r>
            <a:r>
              <a:rPr lang="et-EE" dirty="0"/>
              <a:t>&gt;</a:t>
            </a:r>
            <a:r>
              <a:rPr lang="en-US" b="1" dirty="0"/>
              <a:t> </a:t>
            </a:r>
            <a:r>
              <a:rPr lang="en-US" dirty="0"/>
              <a:t>integrating the </a:t>
            </a:r>
            <a:r>
              <a:rPr lang="en-US" b="1" dirty="0"/>
              <a:t>historical</a:t>
            </a:r>
            <a:r>
              <a:rPr lang="en-US" dirty="0"/>
              <a:t> and </a:t>
            </a:r>
            <a:r>
              <a:rPr lang="en-US" b="1" dirty="0"/>
              <a:t>ecological</a:t>
            </a:r>
            <a:r>
              <a:rPr lang="en-US" dirty="0"/>
              <a:t> value into</a:t>
            </a:r>
            <a:r>
              <a:rPr lang="et-EE" dirty="0"/>
              <a:t> </a:t>
            </a:r>
            <a:r>
              <a:rPr lang="et-EE" dirty="0" err="1"/>
              <a:t>national</a:t>
            </a:r>
            <a:r>
              <a:rPr lang="et-EE" dirty="0"/>
              <a:t> </a:t>
            </a:r>
            <a:r>
              <a:rPr lang="et-EE" dirty="0" err="1"/>
              <a:t>planning</a:t>
            </a:r>
            <a:r>
              <a:rPr lang="et-EE" dirty="0"/>
              <a:t> </a:t>
            </a:r>
            <a:r>
              <a:rPr lang="et-EE" dirty="0" err="1"/>
              <a:t>frameworks</a:t>
            </a:r>
            <a:endParaRPr lang="et-EE" dirty="0"/>
          </a:p>
          <a:p>
            <a:r>
              <a:rPr lang="et-EE" b="1" dirty="0" err="1" smtClean="0"/>
              <a:t>Built</a:t>
            </a:r>
            <a:r>
              <a:rPr lang="et-EE" b="1" dirty="0" smtClean="0"/>
              <a:t> </a:t>
            </a:r>
            <a:r>
              <a:rPr lang="et-EE" b="1" dirty="0" err="1" smtClean="0"/>
              <a:t>heritage</a:t>
            </a:r>
            <a:r>
              <a:rPr lang="et-EE" b="1" dirty="0" smtClean="0"/>
              <a:t> </a:t>
            </a:r>
            <a:r>
              <a:rPr lang="et-EE" b="1" dirty="0" err="1" smtClean="0"/>
              <a:t>under</a:t>
            </a:r>
            <a:r>
              <a:rPr lang="et-EE" b="1" dirty="0" smtClean="0"/>
              <a:t> </a:t>
            </a:r>
            <a:r>
              <a:rPr lang="et-EE" b="1" dirty="0" err="1" smtClean="0"/>
              <a:t>state</a:t>
            </a:r>
            <a:r>
              <a:rPr lang="et-EE" b="1" dirty="0" smtClean="0"/>
              <a:t> </a:t>
            </a:r>
            <a:r>
              <a:rPr lang="et-EE" b="1" dirty="0" err="1" smtClean="0"/>
              <a:t>protection</a:t>
            </a:r>
            <a:r>
              <a:rPr lang="et-EE" b="1" dirty="0" smtClean="0"/>
              <a:t> </a:t>
            </a:r>
            <a:r>
              <a:rPr lang="et-EE" dirty="0" smtClean="0"/>
              <a:t>&gt; t</a:t>
            </a:r>
            <a:r>
              <a:rPr lang="en-US" dirty="0" smtClean="0"/>
              <a:t>he </a:t>
            </a:r>
            <a:r>
              <a:rPr lang="en-US" dirty="0"/>
              <a:t>good condition </a:t>
            </a:r>
            <a:r>
              <a:rPr lang="et-EE" dirty="0" smtClean="0"/>
              <a:t>of </a:t>
            </a:r>
            <a:r>
              <a:rPr lang="et-EE" dirty="0" err="1" smtClean="0"/>
              <a:t>heritage</a:t>
            </a:r>
            <a:r>
              <a:rPr lang="et-EE" dirty="0" smtClean="0"/>
              <a:t> </a:t>
            </a:r>
            <a:r>
              <a:rPr lang="en-US" dirty="0" smtClean="0"/>
              <a:t>must </a:t>
            </a:r>
            <a:r>
              <a:rPr lang="en-US" dirty="0"/>
              <a:t>be preserved or </a:t>
            </a:r>
            <a:r>
              <a:rPr lang="en-US" dirty="0" smtClean="0"/>
              <a:t>ensured</a:t>
            </a:r>
            <a:r>
              <a:rPr lang="et-EE" dirty="0" smtClean="0"/>
              <a:t> &gt; </a:t>
            </a:r>
            <a:r>
              <a:rPr lang="et-EE" dirty="0" err="1" smtClean="0"/>
              <a:t>frozen</a:t>
            </a:r>
            <a:r>
              <a:rPr lang="et-EE" dirty="0" smtClean="0"/>
              <a:t> in </a:t>
            </a:r>
            <a:r>
              <a:rPr lang="et-EE" dirty="0" err="1" smtClean="0"/>
              <a:t>time</a:t>
            </a:r>
            <a:endParaRPr lang="et-EE" dirty="0" smtClean="0"/>
          </a:p>
          <a:p>
            <a:r>
              <a:rPr lang="et-EE" b="1" dirty="0" smtClean="0"/>
              <a:t>S</a:t>
            </a:r>
            <a:r>
              <a:rPr lang="en-GB" b="1" dirty="0" err="1"/>
              <a:t>ustainable</a:t>
            </a:r>
            <a:r>
              <a:rPr lang="en-GB" b="1" dirty="0"/>
              <a:t> way </a:t>
            </a:r>
            <a:r>
              <a:rPr lang="en-GB" dirty="0"/>
              <a:t>to preserve both the built and natural environments without compromising the safety, </a:t>
            </a:r>
            <a:r>
              <a:rPr lang="en-GB" dirty="0" smtClean="0"/>
              <a:t>accessibility </a:t>
            </a:r>
            <a:r>
              <a:rPr lang="en-GB" dirty="0"/>
              <a:t>and long-term viability</a:t>
            </a:r>
            <a:r>
              <a:rPr lang="et-EE" dirty="0"/>
              <a:t> &gt; </a:t>
            </a:r>
            <a:r>
              <a:rPr lang="et-EE" dirty="0" smtClean="0"/>
              <a:t>at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same</a:t>
            </a:r>
            <a:r>
              <a:rPr lang="et-EE" dirty="0" smtClean="0"/>
              <a:t> </a:t>
            </a:r>
            <a:r>
              <a:rPr lang="et-EE" dirty="0" err="1" smtClean="0"/>
              <a:t>time</a:t>
            </a:r>
            <a:r>
              <a:rPr lang="et-EE" dirty="0" smtClean="0"/>
              <a:t> </a:t>
            </a:r>
            <a:r>
              <a:rPr lang="et-EE" b="1" dirty="0" err="1" smtClean="0"/>
              <a:t>maintaining</a:t>
            </a:r>
            <a:r>
              <a:rPr lang="et-EE" b="1" dirty="0" smtClean="0"/>
              <a:t> </a:t>
            </a:r>
            <a:r>
              <a:rPr lang="et-EE" b="1" dirty="0" err="1" smtClean="0"/>
              <a:t>the</a:t>
            </a:r>
            <a:r>
              <a:rPr lang="et-EE" b="1" dirty="0" smtClean="0"/>
              <a:t> </a:t>
            </a:r>
            <a:r>
              <a:rPr lang="et-EE" b="1" dirty="0" err="1" smtClean="0"/>
              <a:t>historical</a:t>
            </a:r>
            <a:r>
              <a:rPr lang="et-EE" b="1" dirty="0" smtClean="0"/>
              <a:t> </a:t>
            </a:r>
            <a:r>
              <a:rPr lang="et-EE" b="1" dirty="0" err="1" smtClean="0"/>
              <a:t>narrative</a:t>
            </a:r>
            <a:endParaRPr lang="et-EE" b="1" dirty="0"/>
          </a:p>
          <a:p>
            <a:r>
              <a:rPr lang="en-US" b="1" dirty="0" smtClean="0"/>
              <a:t>Selective </a:t>
            </a:r>
            <a:r>
              <a:rPr lang="en-US" b="1" dirty="0"/>
              <a:t>preservation </a:t>
            </a:r>
            <a:r>
              <a:rPr lang="en-US" b="1" dirty="0" smtClean="0"/>
              <a:t>strategies</a:t>
            </a:r>
            <a:r>
              <a:rPr lang="et-EE" b="1" dirty="0" smtClean="0"/>
              <a:t> </a:t>
            </a:r>
            <a:r>
              <a:rPr lang="et-EE" dirty="0" smtClean="0"/>
              <a:t>&gt; </a:t>
            </a:r>
            <a:r>
              <a:rPr lang="en-US" dirty="0" smtClean="0"/>
              <a:t>stabilizing </a:t>
            </a:r>
            <a:r>
              <a:rPr lang="en-US" dirty="0"/>
              <a:t>key </a:t>
            </a:r>
            <a:r>
              <a:rPr lang="en-US" dirty="0" smtClean="0"/>
              <a:t>elements</a:t>
            </a:r>
            <a:r>
              <a:rPr lang="et-EE" dirty="0" smtClean="0"/>
              <a:t>, </a:t>
            </a:r>
            <a:r>
              <a:rPr lang="en-US" dirty="0" smtClean="0"/>
              <a:t>allowing</a:t>
            </a:r>
            <a:r>
              <a:rPr lang="et-EE" dirty="0" smtClean="0"/>
              <a:t> </a:t>
            </a:r>
            <a:r>
              <a:rPr lang="en-US" dirty="0" smtClean="0"/>
              <a:t>aesthetic decay</a:t>
            </a:r>
            <a:r>
              <a:rPr lang="et-EE" dirty="0" smtClean="0"/>
              <a:t> &gt; </a:t>
            </a:r>
            <a:r>
              <a:rPr lang="en-US" dirty="0" smtClean="0"/>
              <a:t>reduce </a:t>
            </a:r>
            <a:r>
              <a:rPr lang="en-US" dirty="0"/>
              <a:t>costs while preserving cultural </a:t>
            </a:r>
            <a:r>
              <a:rPr lang="en-US" dirty="0" smtClean="0"/>
              <a:t>significance</a:t>
            </a:r>
            <a:endParaRPr lang="et-E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77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A56A9BB659A844A1AB85BDC07DD464" ma:contentTypeVersion="12" ma:contentTypeDescription="Create a new document." ma:contentTypeScope="" ma:versionID="fa721a9032b88421e1a747d20560d9b8">
  <xsd:schema xmlns:xsd="http://www.w3.org/2001/XMLSchema" xmlns:xs="http://www.w3.org/2001/XMLSchema" xmlns:p="http://schemas.microsoft.com/office/2006/metadata/properties" xmlns:ns2="a94dbdb0-0d7a-48fa-b918-810b6d5afc12" xmlns:ns3="40a08685-cc23-4db5-9c50-e716a2d6a7dc" targetNamespace="http://schemas.microsoft.com/office/2006/metadata/properties" ma:root="true" ma:fieldsID="02ab598710e1141f5eec9f34ad3a14d1" ns2:_="" ns3:_="">
    <xsd:import namespace="a94dbdb0-0d7a-48fa-b918-810b6d5afc12"/>
    <xsd:import namespace="40a08685-cc23-4db5-9c50-e716a2d6a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dbdb0-0d7a-48fa-b918-810b6d5af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08685-cc23-4db5-9c50-e716a2d6a7d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c21ff6f-3bc2-4cd0-b200-9798d1d38a47}" ma:internalName="TaxCatchAll" ma:showField="CatchAllData" ma:web="40a08685-cc23-4db5-9c50-e716a2d6a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4dbdb0-0d7a-48fa-b918-810b6d5afc12">
      <Terms xmlns="http://schemas.microsoft.com/office/infopath/2007/PartnerControls"/>
    </lcf76f155ced4ddcb4097134ff3c332f>
    <TaxCatchAll xmlns="40a08685-cc23-4db5-9c50-e716a2d6a7dc" xsi:nil="true"/>
  </documentManagement>
</p:properties>
</file>

<file path=customXml/itemProps1.xml><?xml version="1.0" encoding="utf-8"?>
<ds:datastoreItem xmlns:ds="http://schemas.openxmlformats.org/officeDocument/2006/customXml" ds:itemID="{38DFCA95-1A61-45E6-ABEC-A6BB4E2A5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4dbdb0-0d7a-48fa-b918-810b6d5afc12"/>
    <ds:schemaRef ds:uri="40a08685-cc23-4db5-9c50-e716a2d6a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51710B-7076-40C8-B0D9-60D0188F74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5CB142-508F-4661-84F0-33DF31CBBA04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a94dbdb0-0d7a-48fa-b918-810b6d5afc12"/>
    <ds:schemaRef ds:uri="http://www.w3.org/XML/1998/namespace"/>
    <ds:schemaRef ds:uri="http://purl.org/dc/elements/1.1/"/>
    <ds:schemaRef ds:uri="40a08685-cc23-4db5-9c50-e716a2d6a7dc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847</Words>
  <Application>Microsoft Office PowerPoint</Application>
  <PresentationFormat>Laiekraan</PresentationFormat>
  <Paragraphs>63</Paragraphs>
  <Slides>13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Office dizains</vt:lpstr>
      <vt:lpstr>1_Office dizains</vt:lpstr>
      <vt:lpstr>PowerPointi esitlus</vt:lpstr>
      <vt:lpstr>Historical Context</vt:lpstr>
      <vt:lpstr>Current State of Military Heritage</vt:lpstr>
      <vt:lpstr>PowerPointi esitlus</vt:lpstr>
      <vt:lpstr>Heritage Challenges</vt:lpstr>
      <vt:lpstr>Heritage Challenges</vt:lpstr>
      <vt:lpstr>Protection and Preservation</vt:lpstr>
      <vt:lpstr>Protection and Preservation</vt:lpstr>
      <vt:lpstr>Protection and Preservation</vt:lpstr>
      <vt:lpstr>Protection and Preservation</vt:lpstr>
      <vt:lpstr>Planning</vt:lpstr>
      <vt:lpstr>Future Directions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Gunta</dc:creator>
  <cp:lastModifiedBy>kasutaja</cp:lastModifiedBy>
  <cp:revision>143</cp:revision>
  <dcterms:modified xsi:type="dcterms:W3CDTF">2025-03-06T07:44:56Z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0x01010084A56A9BB659A844A1AB85BDC07DD464</vt:lpwstr>
  </property>
</Properties>
</file>