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8" r:id="rId5"/>
  </p:sldMasterIdLst>
  <p:notesMasterIdLst>
    <p:notesMasterId r:id="rId14"/>
  </p:notesMasterIdLst>
  <p:sldIdLst>
    <p:sldId id="256" r:id="rId6"/>
    <p:sldId id="257" r:id="rId7"/>
    <p:sldId id="259" r:id="rId8"/>
    <p:sldId id="265" r:id="rId9"/>
    <p:sldId id="266" r:id="rId10"/>
    <p:sldId id="268" r:id="rId11"/>
    <p:sldId id="267" r:id="rId12"/>
    <p:sldId id="264"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289"/>
    <a:srgbClr val="50C8CC"/>
    <a:srgbClr val="A4B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1DD48F-1CCA-45A1-A6A1-315577E6CC36}" v="2" dt="2025-03-02T21:03:13.081"/>
    <p1510:client id="{ABAA1331-35C6-426C-9641-668F73C7414E}" v="105" dt="2025-03-03T16:36:54.17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CECB"/>
          </a:solidFill>
        </a:fill>
      </a:tcStyle>
    </a:wholeTbl>
    <a:band2H>
      <a:tcTxStyle/>
      <a:tcStyle>
        <a:tcBdr/>
        <a:fill>
          <a:solidFill>
            <a:srgbClr val="FBE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5CECB"/>
          </a:solidFill>
        </a:fill>
      </a:tcStyle>
    </a:wholeTbl>
    <a:band2H>
      <a:tcTxStyle/>
      <a:tcStyle>
        <a:tcBdr/>
        <a:fill>
          <a:solidFill>
            <a:srgbClr val="F2E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CBCA"/>
          </a:solidFill>
        </a:fill>
      </a:tcStyle>
    </a:wholeTbl>
    <a:band2H>
      <a:tcTxStyle/>
      <a:tcStyle>
        <a:tcBdr/>
        <a:fill>
          <a:solidFill>
            <a:srgbClr val="F2E7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7"/>
    <p:restoredTop sz="94689"/>
  </p:normalViewPr>
  <p:slideViewPr>
    <p:cSldViewPr snapToGrid="0" showGuides="1">
      <p:cViewPr varScale="1">
        <p:scale>
          <a:sx n="75" d="100"/>
          <a:sy n="75" d="100"/>
        </p:scale>
        <p:origin x="917"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66B33-DD5D-48E5-8E62-BB83E70565C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lv-LV"/>
        </a:p>
      </dgm:t>
    </dgm:pt>
    <dgm:pt modelId="{71F0B9C4-A39D-4B25-B888-C7B5CAE9FFC2}">
      <dgm:prSet custT="1"/>
      <dgm:spPr>
        <a:solidFill>
          <a:srgbClr val="1D4289"/>
        </a:solidFill>
        <a:effectLst>
          <a:outerShdw blurRad="50800" dist="38100" dir="2700000" algn="tl" rotWithShape="0">
            <a:prstClr val="black">
              <a:alpha val="40000"/>
            </a:prstClr>
          </a:outerShdw>
        </a:effectLst>
      </dgm:spPr>
      <dgm:t>
        <a:bodyPr/>
        <a:lstStyle/>
        <a:p>
          <a:pPr algn="ctr"/>
          <a:r>
            <a:rPr lang="lv-LV" sz="2800" b="0" i="0" baseline="0" dirty="0">
              <a:latin typeface="Aptos" panose="020B0004020202020204" pitchFamily="34" charset="0"/>
            </a:rPr>
            <a:t>Hierarhiski augstākais ilgtermiņa attīstības plānošanas dokuments Latvijā.</a:t>
          </a:r>
          <a:endParaRPr lang="lv-LV" sz="2800" dirty="0">
            <a:latin typeface="Aptos" panose="020B0004020202020204" pitchFamily="34" charset="0"/>
          </a:endParaRPr>
        </a:p>
      </dgm:t>
    </dgm:pt>
    <dgm:pt modelId="{2A9D897D-AF3E-4395-A4F7-41A745D53E58}" type="parTrans" cxnId="{EB37173A-5E56-422E-A9D6-471043A4F4E3}">
      <dgm:prSet/>
      <dgm:spPr/>
      <dgm:t>
        <a:bodyPr/>
        <a:lstStyle/>
        <a:p>
          <a:endParaRPr lang="lv-LV" sz="2800">
            <a:latin typeface="Aptos" panose="020B0004020202020204" pitchFamily="34" charset="0"/>
          </a:endParaRPr>
        </a:p>
      </dgm:t>
    </dgm:pt>
    <dgm:pt modelId="{6C1390F8-9909-4365-9561-F7B51B0CACCD}" type="sibTrans" cxnId="{EB37173A-5E56-422E-A9D6-471043A4F4E3}">
      <dgm:prSet/>
      <dgm:spPr/>
      <dgm:t>
        <a:bodyPr/>
        <a:lstStyle/>
        <a:p>
          <a:endParaRPr lang="lv-LV" sz="2800">
            <a:latin typeface="Aptos" panose="020B0004020202020204" pitchFamily="34" charset="0"/>
          </a:endParaRPr>
        </a:p>
      </dgm:t>
    </dgm:pt>
    <dgm:pt modelId="{F3DEE2AC-C741-444C-80CB-C3106E4698A0}">
      <dgm:prSet custT="1"/>
      <dgm:spPr>
        <a:solidFill>
          <a:srgbClr val="1D4289"/>
        </a:solidFill>
        <a:effectLst>
          <a:outerShdw blurRad="50800" dist="38100" dir="2700000" algn="tl" rotWithShape="0">
            <a:prstClr val="black">
              <a:alpha val="40000"/>
            </a:prstClr>
          </a:outerShdw>
        </a:effectLst>
      </dgm:spPr>
      <dgm:t>
        <a:bodyPr/>
        <a:lstStyle/>
        <a:p>
          <a:pPr algn="ctr"/>
          <a:r>
            <a:rPr lang="lv-LV" sz="2800" b="0" i="0" baseline="0" dirty="0">
              <a:latin typeface="Aptos" panose="020B0004020202020204" pitchFamily="34" charset="0"/>
            </a:rPr>
            <a:t>Nosaka valsts ilgtermiņa attīstības prioritātes un telpiskās attīstības perspektīvu.</a:t>
          </a:r>
          <a:endParaRPr lang="lv-LV" sz="2800" dirty="0">
            <a:latin typeface="Aptos" panose="020B0004020202020204" pitchFamily="34" charset="0"/>
          </a:endParaRPr>
        </a:p>
      </dgm:t>
    </dgm:pt>
    <dgm:pt modelId="{A804C05E-3859-460F-82E8-4A3837BE130E}" type="parTrans" cxnId="{2949A3CF-8AA0-4951-B464-FB89DE0EC791}">
      <dgm:prSet/>
      <dgm:spPr/>
      <dgm:t>
        <a:bodyPr/>
        <a:lstStyle/>
        <a:p>
          <a:endParaRPr lang="lv-LV" sz="2800">
            <a:latin typeface="Aptos" panose="020B0004020202020204" pitchFamily="34" charset="0"/>
          </a:endParaRPr>
        </a:p>
      </dgm:t>
    </dgm:pt>
    <dgm:pt modelId="{FCF27EC0-6CBE-46C4-A8AA-989C48FD8625}" type="sibTrans" cxnId="{2949A3CF-8AA0-4951-B464-FB89DE0EC791}">
      <dgm:prSet/>
      <dgm:spPr/>
      <dgm:t>
        <a:bodyPr/>
        <a:lstStyle/>
        <a:p>
          <a:endParaRPr lang="lv-LV" sz="2800">
            <a:latin typeface="Aptos" panose="020B0004020202020204" pitchFamily="34" charset="0"/>
          </a:endParaRPr>
        </a:p>
      </dgm:t>
    </dgm:pt>
    <dgm:pt modelId="{74CB45F0-0F79-42D1-882A-529B71662E94}" type="pres">
      <dgm:prSet presAssocID="{84066B33-DD5D-48E5-8E62-BB83E70565C2}" presName="linear" presStyleCnt="0">
        <dgm:presLayoutVars>
          <dgm:animLvl val="lvl"/>
          <dgm:resizeHandles val="exact"/>
        </dgm:presLayoutVars>
      </dgm:prSet>
      <dgm:spPr/>
    </dgm:pt>
    <dgm:pt modelId="{E85E60F5-25DC-4C14-9DD6-D3A24AA9F9F6}" type="pres">
      <dgm:prSet presAssocID="{71F0B9C4-A39D-4B25-B888-C7B5CAE9FFC2}" presName="parentText" presStyleLbl="node1" presStyleIdx="0" presStyleCnt="2">
        <dgm:presLayoutVars>
          <dgm:chMax val="0"/>
          <dgm:bulletEnabled val="1"/>
        </dgm:presLayoutVars>
      </dgm:prSet>
      <dgm:spPr/>
    </dgm:pt>
    <dgm:pt modelId="{5F36966F-C714-46CA-BCDA-3C4A23DE34EE}" type="pres">
      <dgm:prSet presAssocID="{6C1390F8-9909-4365-9561-F7B51B0CACCD}" presName="spacer" presStyleCnt="0"/>
      <dgm:spPr/>
    </dgm:pt>
    <dgm:pt modelId="{136AEAB3-8F07-49D7-B025-FFF258CBD615}" type="pres">
      <dgm:prSet presAssocID="{F3DEE2AC-C741-444C-80CB-C3106E4698A0}" presName="parentText" presStyleLbl="node1" presStyleIdx="1" presStyleCnt="2" custLinFactNeighborX="305" custLinFactNeighborY="10111">
        <dgm:presLayoutVars>
          <dgm:chMax val="0"/>
          <dgm:bulletEnabled val="1"/>
        </dgm:presLayoutVars>
      </dgm:prSet>
      <dgm:spPr/>
    </dgm:pt>
  </dgm:ptLst>
  <dgm:cxnLst>
    <dgm:cxn modelId="{2D51E61C-9563-427B-8DAE-9AD24BB74F39}" type="presOf" srcId="{71F0B9C4-A39D-4B25-B888-C7B5CAE9FFC2}" destId="{E85E60F5-25DC-4C14-9DD6-D3A24AA9F9F6}" srcOrd="0" destOrd="0" presId="urn:microsoft.com/office/officeart/2005/8/layout/vList2"/>
    <dgm:cxn modelId="{EB37173A-5E56-422E-A9D6-471043A4F4E3}" srcId="{84066B33-DD5D-48E5-8E62-BB83E70565C2}" destId="{71F0B9C4-A39D-4B25-B888-C7B5CAE9FFC2}" srcOrd="0" destOrd="0" parTransId="{2A9D897D-AF3E-4395-A4F7-41A745D53E58}" sibTransId="{6C1390F8-9909-4365-9561-F7B51B0CACCD}"/>
    <dgm:cxn modelId="{E5A2FBBA-4144-4307-8591-37BBA6C70CFA}" type="presOf" srcId="{F3DEE2AC-C741-444C-80CB-C3106E4698A0}" destId="{136AEAB3-8F07-49D7-B025-FFF258CBD615}" srcOrd="0" destOrd="0" presId="urn:microsoft.com/office/officeart/2005/8/layout/vList2"/>
    <dgm:cxn modelId="{2949A3CF-8AA0-4951-B464-FB89DE0EC791}" srcId="{84066B33-DD5D-48E5-8E62-BB83E70565C2}" destId="{F3DEE2AC-C741-444C-80CB-C3106E4698A0}" srcOrd="1" destOrd="0" parTransId="{A804C05E-3859-460F-82E8-4A3837BE130E}" sibTransId="{FCF27EC0-6CBE-46C4-A8AA-989C48FD8625}"/>
    <dgm:cxn modelId="{521C2CDB-33B4-4F1D-A72D-F5761D4FE69A}" type="presOf" srcId="{84066B33-DD5D-48E5-8E62-BB83E70565C2}" destId="{74CB45F0-0F79-42D1-882A-529B71662E94}" srcOrd="0" destOrd="0" presId="urn:microsoft.com/office/officeart/2005/8/layout/vList2"/>
    <dgm:cxn modelId="{4AB4A195-D947-4501-ADDE-1019892C6401}" type="presParOf" srcId="{74CB45F0-0F79-42D1-882A-529B71662E94}" destId="{E85E60F5-25DC-4C14-9DD6-D3A24AA9F9F6}" srcOrd="0" destOrd="0" presId="urn:microsoft.com/office/officeart/2005/8/layout/vList2"/>
    <dgm:cxn modelId="{532D73D9-730D-4B64-9349-C744EB67211E}" type="presParOf" srcId="{74CB45F0-0F79-42D1-882A-529B71662E94}" destId="{5F36966F-C714-46CA-BCDA-3C4A23DE34EE}" srcOrd="1" destOrd="0" presId="urn:microsoft.com/office/officeart/2005/8/layout/vList2"/>
    <dgm:cxn modelId="{37A6240A-1CA4-4A3A-ADC6-E358A5B56133}" type="presParOf" srcId="{74CB45F0-0F79-42D1-882A-529B71662E94}" destId="{136AEAB3-8F07-49D7-B025-FFF258CBD61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B97EC8-9160-426C-A9D4-024ED15F9B4E}"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lv-LV"/>
        </a:p>
      </dgm:t>
    </dgm:pt>
    <dgm:pt modelId="{7C2DCBD7-7DAE-494B-AF7A-05C44CACE737}">
      <dgm:prSet phldrT="[Teksts]" custT="1"/>
      <dgm:spPr/>
      <dgm:t>
        <a:bodyPr/>
        <a:lstStyle/>
        <a:p>
          <a:r>
            <a:rPr lang="lv-LV" sz="2000" b="1" dirty="0">
              <a:solidFill>
                <a:srgbClr val="1D4289"/>
              </a:solidFill>
              <a:latin typeface="Aptos" panose="020B0004020202020204" pitchFamily="34" charset="0"/>
            </a:rPr>
            <a:t>Vides aizsardzības un reģionālās attīstības ministrijas uzdevums:</a:t>
          </a:r>
        </a:p>
        <a:p>
          <a:r>
            <a:rPr lang="lv-LV" sz="2000" b="1" dirty="0">
              <a:solidFill>
                <a:srgbClr val="1D4289"/>
              </a:solidFill>
              <a:latin typeface="Aptos" panose="020B0004020202020204" pitchFamily="34" charset="0"/>
            </a:rPr>
            <a:t>Izstrādāt stratēģiju</a:t>
          </a:r>
          <a:endParaRPr lang="lv-LV" sz="2000" b="1" dirty="0">
            <a:solidFill>
              <a:srgbClr val="1D4289"/>
            </a:solidFill>
          </a:endParaRPr>
        </a:p>
      </dgm:t>
    </dgm:pt>
    <dgm:pt modelId="{D8ED9AD8-5D4A-460E-AEAD-640D31AFAE82}" type="parTrans" cxnId="{D6ED3A68-A88D-4910-8FCA-FECC1931DA6E}">
      <dgm:prSet/>
      <dgm:spPr/>
      <dgm:t>
        <a:bodyPr/>
        <a:lstStyle/>
        <a:p>
          <a:endParaRPr lang="lv-LV" sz="2000">
            <a:solidFill>
              <a:srgbClr val="1D4289"/>
            </a:solidFill>
          </a:endParaRPr>
        </a:p>
      </dgm:t>
    </dgm:pt>
    <dgm:pt modelId="{E27371D2-902B-4BE8-99CF-25137B8279DC}" type="sibTrans" cxnId="{D6ED3A68-A88D-4910-8FCA-FECC1931DA6E}">
      <dgm:prSet/>
      <dgm:spPr/>
      <dgm:t>
        <a:bodyPr/>
        <a:lstStyle/>
        <a:p>
          <a:endParaRPr lang="lv-LV" sz="2000">
            <a:solidFill>
              <a:srgbClr val="1D4289"/>
            </a:solidFill>
          </a:endParaRPr>
        </a:p>
      </dgm:t>
    </dgm:pt>
    <dgm:pt modelId="{3EE7015A-BA73-4916-9A08-F660F1025CF9}">
      <dgm:prSet phldrT="[Teksts]" custT="1"/>
      <dgm:spPr/>
      <dgm:t>
        <a:bodyPr/>
        <a:lstStyle/>
        <a:p>
          <a:r>
            <a:rPr lang="lv-LV" sz="2000" b="1" dirty="0">
              <a:solidFill>
                <a:srgbClr val="1D4289"/>
              </a:solidFill>
              <a:latin typeface="Aptos" panose="020B0004020202020204" pitchFamily="34" charset="0"/>
            </a:rPr>
            <a:t>Asoc. prof. Roberta Ķīļa vadītā ekspertu grupa 2007. gadā uzsāka darbus pie stratēģijas izstrādes</a:t>
          </a:r>
          <a:endParaRPr lang="lv-LV" sz="2000" b="1" dirty="0">
            <a:solidFill>
              <a:srgbClr val="1D4289"/>
            </a:solidFill>
          </a:endParaRPr>
        </a:p>
      </dgm:t>
    </dgm:pt>
    <dgm:pt modelId="{4CAE73C7-4361-4D49-BDBB-7209A8C08FBF}" type="parTrans" cxnId="{53B49DEC-E64B-4B8C-A63C-1E3A809AE5D0}">
      <dgm:prSet/>
      <dgm:spPr/>
      <dgm:t>
        <a:bodyPr/>
        <a:lstStyle/>
        <a:p>
          <a:endParaRPr lang="lv-LV" sz="2000">
            <a:solidFill>
              <a:srgbClr val="1D4289"/>
            </a:solidFill>
          </a:endParaRPr>
        </a:p>
      </dgm:t>
    </dgm:pt>
    <dgm:pt modelId="{A29F1AA2-D34B-4A9D-88C6-BD301F47C497}" type="sibTrans" cxnId="{53B49DEC-E64B-4B8C-A63C-1E3A809AE5D0}">
      <dgm:prSet/>
      <dgm:spPr/>
      <dgm:t>
        <a:bodyPr/>
        <a:lstStyle/>
        <a:p>
          <a:endParaRPr lang="lv-LV" sz="2000">
            <a:solidFill>
              <a:srgbClr val="1D4289"/>
            </a:solidFill>
          </a:endParaRPr>
        </a:p>
      </dgm:t>
    </dgm:pt>
    <dgm:pt modelId="{53647FE2-54D0-4A2F-A9A6-E2C45961545C}">
      <dgm:prSet phldrT="[Teksts]" custT="1"/>
      <dgm:spPr/>
      <dgm:t>
        <a:bodyPr/>
        <a:lstStyle/>
        <a:p>
          <a:r>
            <a:rPr lang="lv-LV" sz="2000" b="1" dirty="0">
              <a:solidFill>
                <a:srgbClr val="1D4289"/>
              </a:solidFill>
              <a:latin typeface="Aptos" panose="020B0004020202020204" pitchFamily="34" charset="0"/>
            </a:rPr>
            <a:t>Stratēģija akceptēta Saeimā 2010. gadā</a:t>
          </a:r>
          <a:endParaRPr lang="lv-LV" sz="2000" b="1" dirty="0">
            <a:solidFill>
              <a:srgbClr val="1D4289"/>
            </a:solidFill>
          </a:endParaRPr>
        </a:p>
      </dgm:t>
    </dgm:pt>
    <dgm:pt modelId="{84014FCB-D80F-4A59-A0B3-0FB96263AC36}" type="parTrans" cxnId="{C69A3328-5F20-4439-AAE6-577AC37A35F9}">
      <dgm:prSet/>
      <dgm:spPr/>
      <dgm:t>
        <a:bodyPr/>
        <a:lstStyle/>
        <a:p>
          <a:endParaRPr lang="lv-LV" sz="2000">
            <a:solidFill>
              <a:srgbClr val="1D4289"/>
            </a:solidFill>
          </a:endParaRPr>
        </a:p>
      </dgm:t>
    </dgm:pt>
    <dgm:pt modelId="{C794B34D-56B8-4782-A2F1-484D4D0C5F0C}" type="sibTrans" cxnId="{C69A3328-5F20-4439-AAE6-577AC37A35F9}">
      <dgm:prSet/>
      <dgm:spPr/>
      <dgm:t>
        <a:bodyPr/>
        <a:lstStyle/>
        <a:p>
          <a:endParaRPr lang="lv-LV" sz="2000">
            <a:solidFill>
              <a:srgbClr val="1D4289"/>
            </a:solidFill>
          </a:endParaRPr>
        </a:p>
      </dgm:t>
    </dgm:pt>
    <dgm:pt modelId="{FFBFC02B-28D2-42B9-9986-27C38129BBDE}" type="pres">
      <dgm:prSet presAssocID="{CEB97EC8-9160-426C-A9D4-024ED15F9B4E}" presName="Name0" presStyleCnt="0">
        <dgm:presLayoutVars>
          <dgm:chMax val="7"/>
          <dgm:chPref val="7"/>
          <dgm:dir/>
          <dgm:animLvl val="lvl"/>
        </dgm:presLayoutVars>
      </dgm:prSet>
      <dgm:spPr/>
    </dgm:pt>
    <dgm:pt modelId="{E42C78D0-C411-4A62-98AA-D4F85439419D}" type="pres">
      <dgm:prSet presAssocID="{7C2DCBD7-7DAE-494B-AF7A-05C44CACE737}" presName="Accent1" presStyleCnt="0"/>
      <dgm:spPr/>
    </dgm:pt>
    <dgm:pt modelId="{FA7921E5-4874-4845-BA30-BB69B3DC780B}" type="pres">
      <dgm:prSet presAssocID="{7C2DCBD7-7DAE-494B-AF7A-05C44CACE737}" presName="Accent" presStyleLbl="node1" presStyleIdx="0" presStyleCnt="3" custScaleX="147403" custScaleY="92126" custLinFactNeighborX="-1258" custLinFactNeighborY="271"/>
      <dgm:spPr>
        <a:solidFill>
          <a:srgbClr val="50C8CC"/>
        </a:solidFill>
        <a:ln>
          <a:solidFill>
            <a:srgbClr val="1D4289"/>
          </a:solidFill>
        </a:ln>
      </dgm:spPr>
    </dgm:pt>
    <dgm:pt modelId="{37851227-A12B-45C9-9893-319B9C79B7B8}" type="pres">
      <dgm:prSet presAssocID="{7C2DCBD7-7DAE-494B-AF7A-05C44CACE737}" presName="Parent1" presStyleLbl="revTx" presStyleIdx="0" presStyleCnt="3" custScaleX="179358" custScaleY="170563">
        <dgm:presLayoutVars>
          <dgm:chMax val="1"/>
          <dgm:chPref val="1"/>
          <dgm:bulletEnabled val="1"/>
        </dgm:presLayoutVars>
      </dgm:prSet>
      <dgm:spPr/>
    </dgm:pt>
    <dgm:pt modelId="{B5C28FE3-140E-47B0-89DC-0E8B8BE70527}" type="pres">
      <dgm:prSet presAssocID="{3EE7015A-BA73-4916-9A08-F660F1025CF9}" presName="Accent2" presStyleCnt="0"/>
      <dgm:spPr/>
    </dgm:pt>
    <dgm:pt modelId="{E51A3BB6-219E-4F31-AC0C-DDAE7B661646}" type="pres">
      <dgm:prSet presAssocID="{3EE7015A-BA73-4916-9A08-F660F1025CF9}" presName="Accent" presStyleLbl="node1" presStyleIdx="1" presStyleCnt="3" custScaleX="127220" custScaleY="87664" custLinFactNeighborX="-7618" custLinFactNeighborY="606"/>
      <dgm:spPr>
        <a:solidFill>
          <a:srgbClr val="50C8CC"/>
        </a:solidFill>
        <a:ln>
          <a:solidFill>
            <a:srgbClr val="1D4289"/>
          </a:solidFill>
        </a:ln>
      </dgm:spPr>
    </dgm:pt>
    <dgm:pt modelId="{888BA806-800A-471D-A149-BDBDB7782936}" type="pres">
      <dgm:prSet presAssocID="{3EE7015A-BA73-4916-9A08-F660F1025CF9}" presName="Parent2" presStyleLbl="revTx" presStyleIdx="1" presStyleCnt="3" custScaleX="241299" custScaleY="189253" custLinFactNeighborX="38388" custLinFactNeighborY="3404">
        <dgm:presLayoutVars>
          <dgm:chMax val="1"/>
          <dgm:chPref val="1"/>
          <dgm:bulletEnabled val="1"/>
        </dgm:presLayoutVars>
      </dgm:prSet>
      <dgm:spPr/>
    </dgm:pt>
    <dgm:pt modelId="{B8E3DB8A-E04B-4AAF-826B-6BF0FFCBD044}" type="pres">
      <dgm:prSet presAssocID="{53647FE2-54D0-4A2F-A9A6-E2C45961545C}" presName="Accent3" presStyleCnt="0"/>
      <dgm:spPr/>
    </dgm:pt>
    <dgm:pt modelId="{F7FDC311-6BB8-426A-AE89-EA0F8E82C91C}" type="pres">
      <dgm:prSet presAssocID="{53647FE2-54D0-4A2F-A9A6-E2C45961545C}" presName="Accent" presStyleLbl="node1" presStyleIdx="2" presStyleCnt="3" custScaleX="126606" custScaleY="85858"/>
      <dgm:spPr>
        <a:solidFill>
          <a:srgbClr val="50C8CC"/>
        </a:solidFill>
        <a:ln>
          <a:solidFill>
            <a:srgbClr val="1D4289"/>
          </a:solidFill>
        </a:ln>
      </dgm:spPr>
    </dgm:pt>
    <dgm:pt modelId="{BC5EC612-51C2-4A52-856A-E125FE604363}" type="pres">
      <dgm:prSet presAssocID="{53647FE2-54D0-4A2F-A9A6-E2C45961545C}" presName="Parent3" presStyleLbl="revTx" presStyleIdx="2" presStyleCnt="3" custScaleX="158670">
        <dgm:presLayoutVars>
          <dgm:chMax val="1"/>
          <dgm:chPref val="1"/>
          <dgm:bulletEnabled val="1"/>
        </dgm:presLayoutVars>
      </dgm:prSet>
      <dgm:spPr/>
    </dgm:pt>
  </dgm:ptLst>
  <dgm:cxnLst>
    <dgm:cxn modelId="{C69A3328-5F20-4439-AAE6-577AC37A35F9}" srcId="{CEB97EC8-9160-426C-A9D4-024ED15F9B4E}" destId="{53647FE2-54D0-4A2F-A9A6-E2C45961545C}" srcOrd="2" destOrd="0" parTransId="{84014FCB-D80F-4A59-A0B3-0FB96263AC36}" sibTransId="{C794B34D-56B8-4782-A2F1-484D4D0C5F0C}"/>
    <dgm:cxn modelId="{A3B15B2E-D123-4E2D-9B2C-1E56E2DC2F74}" type="presOf" srcId="{3EE7015A-BA73-4916-9A08-F660F1025CF9}" destId="{888BA806-800A-471D-A149-BDBDB7782936}" srcOrd="0" destOrd="0" presId="urn:microsoft.com/office/officeart/2009/layout/CircleArrowProcess"/>
    <dgm:cxn modelId="{D6ED3A68-A88D-4910-8FCA-FECC1931DA6E}" srcId="{CEB97EC8-9160-426C-A9D4-024ED15F9B4E}" destId="{7C2DCBD7-7DAE-494B-AF7A-05C44CACE737}" srcOrd="0" destOrd="0" parTransId="{D8ED9AD8-5D4A-460E-AEAD-640D31AFAE82}" sibTransId="{E27371D2-902B-4BE8-99CF-25137B8279DC}"/>
    <dgm:cxn modelId="{B2566386-B4BB-4A8C-AA8D-505ACF28EB47}" type="presOf" srcId="{53647FE2-54D0-4A2F-A9A6-E2C45961545C}" destId="{BC5EC612-51C2-4A52-856A-E125FE604363}" srcOrd="0" destOrd="0" presId="urn:microsoft.com/office/officeart/2009/layout/CircleArrowProcess"/>
    <dgm:cxn modelId="{3B225E89-29C9-4D22-8CC2-97B6AE963537}" type="presOf" srcId="{7C2DCBD7-7DAE-494B-AF7A-05C44CACE737}" destId="{37851227-A12B-45C9-9893-319B9C79B7B8}" srcOrd="0" destOrd="0" presId="urn:microsoft.com/office/officeart/2009/layout/CircleArrowProcess"/>
    <dgm:cxn modelId="{53B49DEC-E64B-4B8C-A63C-1E3A809AE5D0}" srcId="{CEB97EC8-9160-426C-A9D4-024ED15F9B4E}" destId="{3EE7015A-BA73-4916-9A08-F660F1025CF9}" srcOrd="1" destOrd="0" parTransId="{4CAE73C7-4361-4D49-BDBB-7209A8C08FBF}" sibTransId="{A29F1AA2-D34B-4A9D-88C6-BD301F47C497}"/>
    <dgm:cxn modelId="{7DF021F9-72AB-4635-A2EC-908ED9735DAC}" type="presOf" srcId="{CEB97EC8-9160-426C-A9D4-024ED15F9B4E}" destId="{FFBFC02B-28D2-42B9-9986-27C38129BBDE}" srcOrd="0" destOrd="0" presId="urn:microsoft.com/office/officeart/2009/layout/CircleArrowProcess"/>
    <dgm:cxn modelId="{C5BD00DD-D9C4-453F-A196-BDFA85F7B27F}" type="presParOf" srcId="{FFBFC02B-28D2-42B9-9986-27C38129BBDE}" destId="{E42C78D0-C411-4A62-98AA-D4F85439419D}" srcOrd="0" destOrd="0" presId="urn:microsoft.com/office/officeart/2009/layout/CircleArrowProcess"/>
    <dgm:cxn modelId="{9498B8AF-60DC-40E4-9806-0347193D9F7C}" type="presParOf" srcId="{E42C78D0-C411-4A62-98AA-D4F85439419D}" destId="{FA7921E5-4874-4845-BA30-BB69B3DC780B}" srcOrd="0" destOrd="0" presId="urn:microsoft.com/office/officeart/2009/layout/CircleArrowProcess"/>
    <dgm:cxn modelId="{7E79D8A5-3696-49A2-961D-5824C37F9AF7}" type="presParOf" srcId="{FFBFC02B-28D2-42B9-9986-27C38129BBDE}" destId="{37851227-A12B-45C9-9893-319B9C79B7B8}" srcOrd="1" destOrd="0" presId="urn:microsoft.com/office/officeart/2009/layout/CircleArrowProcess"/>
    <dgm:cxn modelId="{74498CBE-66F0-408A-B858-DDD57096F434}" type="presParOf" srcId="{FFBFC02B-28D2-42B9-9986-27C38129BBDE}" destId="{B5C28FE3-140E-47B0-89DC-0E8B8BE70527}" srcOrd="2" destOrd="0" presId="urn:microsoft.com/office/officeart/2009/layout/CircleArrowProcess"/>
    <dgm:cxn modelId="{CA578275-0106-44F1-A66D-A61CA8FBAFE4}" type="presParOf" srcId="{B5C28FE3-140E-47B0-89DC-0E8B8BE70527}" destId="{E51A3BB6-219E-4F31-AC0C-DDAE7B661646}" srcOrd="0" destOrd="0" presId="urn:microsoft.com/office/officeart/2009/layout/CircleArrowProcess"/>
    <dgm:cxn modelId="{EC48E5E2-C324-4222-8D10-DDA6385F1186}" type="presParOf" srcId="{FFBFC02B-28D2-42B9-9986-27C38129BBDE}" destId="{888BA806-800A-471D-A149-BDBDB7782936}" srcOrd="3" destOrd="0" presId="urn:microsoft.com/office/officeart/2009/layout/CircleArrowProcess"/>
    <dgm:cxn modelId="{DDFEA362-9124-4DAC-9EFE-0B7FAE373DCC}" type="presParOf" srcId="{FFBFC02B-28D2-42B9-9986-27C38129BBDE}" destId="{B8E3DB8A-E04B-4AAF-826B-6BF0FFCBD044}" srcOrd="4" destOrd="0" presId="urn:microsoft.com/office/officeart/2009/layout/CircleArrowProcess"/>
    <dgm:cxn modelId="{8F36C233-8CF7-40B6-89B0-6173CCE57042}" type="presParOf" srcId="{B8E3DB8A-E04B-4AAF-826B-6BF0FFCBD044}" destId="{F7FDC311-6BB8-426A-AE89-EA0F8E82C91C}" srcOrd="0" destOrd="0" presId="urn:microsoft.com/office/officeart/2009/layout/CircleArrowProcess"/>
    <dgm:cxn modelId="{831EC102-697E-4027-8C85-61971CA9F144}" type="presParOf" srcId="{FFBFC02B-28D2-42B9-9986-27C38129BBDE}" destId="{BC5EC612-51C2-4A52-856A-E125FE604363}" srcOrd="5" destOrd="0" presId="urn:microsoft.com/office/officeart/2009/layout/CircleArrow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E60F5-25DC-4C14-9DD6-D3A24AA9F9F6}">
      <dsp:nvSpPr>
        <dsp:cNvPr id="0" name=""/>
        <dsp:cNvSpPr/>
      </dsp:nvSpPr>
      <dsp:spPr>
        <a:xfrm>
          <a:off x="0" y="1401"/>
          <a:ext cx="6319319" cy="1487088"/>
        </a:xfrm>
        <a:prstGeom prst="roundRect">
          <a:avLst/>
        </a:prstGeom>
        <a:solidFill>
          <a:srgbClr val="1D4289"/>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lv-LV" sz="2800" b="0" i="0" kern="1200" baseline="0" dirty="0">
              <a:latin typeface="Aptos" panose="020B0004020202020204" pitchFamily="34" charset="0"/>
            </a:rPr>
            <a:t>Hierarhiski augstākais ilgtermiņa attīstības plānošanas dokuments Latvijā.</a:t>
          </a:r>
          <a:endParaRPr lang="lv-LV" sz="2800" kern="1200" dirty="0">
            <a:latin typeface="Aptos" panose="020B0004020202020204" pitchFamily="34" charset="0"/>
          </a:endParaRPr>
        </a:p>
      </dsp:txBody>
      <dsp:txXfrm>
        <a:off x="72594" y="73995"/>
        <a:ext cx="6174131" cy="1341900"/>
      </dsp:txXfrm>
    </dsp:sp>
    <dsp:sp modelId="{136AEAB3-8F07-49D7-B025-FFF258CBD615}">
      <dsp:nvSpPr>
        <dsp:cNvPr id="0" name=""/>
        <dsp:cNvSpPr/>
      </dsp:nvSpPr>
      <dsp:spPr>
        <a:xfrm>
          <a:off x="0" y="1503757"/>
          <a:ext cx="6319319" cy="1487088"/>
        </a:xfrm>
        <a:prstGeom prst="roundRect">
          <a:avLst/>
        </a:prstGeom>
        <a:solidFill>
          <a:srgbClr val="1D4289"/>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lv-LV" sz="2800" b="0" i="0" kern="1200" baseline="0" dirty="0">
              <a:latin typeface="Aptos" panose="020B0004020202020204" pitchFamily="34" charset="0"/>
            </a:rPr>
            <a:t>Nosaka valsts ilgtermiņa attīstības prioritātes un telpiskās attīstības perspektīvu.</a:t>
          </a:r>
          <a:endParaRPr lang="lv-LV" sz="2800" kern="1200" dirty="0">
            <a:latin typeface="Aptos" panose="020B0004020202020204" pitchFamily="34" charset="0"/>
          </a:endParaRPr>
        </a:p>
      </dsp:txBody>
      <dsp:txXfrm>
        <a:off x="72594" y="1576351"/>
        <a:ext cx="6174131" cy="1341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7921E5-4874-4845-BA30-BB69B3DC780B}">
      <dsp:nvSpPr>
        <dsp:cNvPr id="0" name=""/>
        <dsp:cNvSpPr/>
      </dsp:nvSpPr>
      <dsp:spPr>
        <a:xfrm>
          <a:off x="1044439" y="160015"/>
          <a:ext cx="4468362" cy="2793125"/>
        </a:xfrm>
        <a:prstGeom prst="circularArrow">
          <a:avLst>
            <a:gd name="adj1" fmla="val 10980"/>
            <a:gd name="adj2" fmla="val 1142322"/>
            <a:gd name="adj3" fmla="val 4500000"/>
            <a:gd name="adj4" fmla="val 10800000"/>
            <a:gd name="adj5" fmla="val 12500"/>
          </a:avLst>
        </a:prstGeom>
        <a:solidFill>
          <a:srgbClr val="50C8CC"/>
        </a:solidFill>
        <a:ln w="25400" cap="flat" cmpd="sng" algn="ctr">
          <a:solidFill>
            <a:srgbClr val="1D4289"/>
          </a:solidFill>
          <a:prstDash val="solid"/>
        </a:ln>
        <a:effectLst/>
      </dsp:spPr>
      <dsp:style>
        <a:lnRef idx="2">
          <a:scrgbClr r="0" g="0" b="0"/>
        </a:lnRef>
        <a:fillRef idx="1">
          <a:scrgbClr r="0" g="0" b="0"/>
        </a:fillRef>
        <a:effectRef idx="0">
          <a:scrgbClr r="0" g="0" b="0"/>
        </a:effectRef>
        <a:fontRef idx="minor">
          <a:schemeClr val="lt1"/>
        </a:fontRef>
      </dsp:style>
    </dsp:sp>
    <dsp:sp modelId="{37851227-A12B-45C9-9893-319B9C79B7B8}">
      <dsp:nvSpPr>
        <dsp:cNvPr id="0" name=""/>
        <dsp:cNvSpPr/>
      </dsp:nvSpPr>
      <dsp:spPr>
        <a:xfrm>
          <a:off x="1802710" y="829940"/>
          <a:ext cx="3021260" cy="1436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rgbClr val="1D4289"/>
              </a:solidFill>
              <a:latin typeface="Aptos" panose="020B0004020202020204" pitchFamily="34" charset="0"/>
            </a:rPr>
            <a:t>Vides aizsardzības un reģionālās attīstības ministrijas uzdevums:</a:t>
          </a:r>
        </a:p>
        <a:p>
          <a:pPr marL="0" lvl="0" indent="0" algn="ctr" defTabSz="889000">
            <a:lnSpc>
              <a:spcPct val="90000"/>
            </a:lnSpc>
            <a:spcBef>
              <a:spcPct val="0"/>
            </a:spcBef>
            <a:spcAft>
              <a:spcPct val="35000"/>
            </a:spcAft>
            <a:buNone/>
          </a:pPr>
          <a:r>
            <a:rPr lang="lv-LV" sz="2000" b="1" kern="1200" dirty="0">
              <a:solidFill>
                <a:srgbClr val="1D4289"/>
              </a:solidFill>
              <a:latin typeface="Aptos" panose="020B0004020202020204" pitchFamily="34" charset="0"/>
            </a:rPr>
            <a:t>Izstrādāt stratēģiju</a:t>
          </a:r>
          <a:endParaRPr lang="lv-LV" sz="2000" b="1" kern="1200" dirty="0">
            <a:solidFill>
              <a:srgbClr val="1D4289"/>
            </a:solidFill>
          </a:endParaRPr>
        </a:p>
      </dsp:txBody>
      <dsp:txXfrm>
        <a:off x="1802710" y="829940"/>
        <a:ext cx="3021260" cy="1436211"/>
      </dsp:txXfrm>
    </dsp:sp>
    <dsp:sp modelId="{E51A3BB6-219E-4F31-AC0C-DDAE7B661646}">
      <dsp:nvSpPr>
        <dsp:cNvPr id="0" name=""/>
        <dsp:cNvSpPr/>
      </dsp:nvSpPr>
      <dsp:spPr>
        <a:xfrm>
          <a:off x="315597" y="1979837"/>
          <a:ext cx="3856536" cy="2657843"/>
        </a:xfrm>
        <a:prstGeom prst="leftCircularArrow">
          <a:avLst>
            <a:gd name="adj1" fmla="val 10980"/>
            <a:gd name="adj2" fmla="val 1142322"/>
            <a:gd name="adj3" fmla="val 6300000"/>
            <a:gd name="adj4" fmla="val 18900000"/>
            <a:gd name="adj5" fmla="val 12500"/>
          </a:avLst>
        </a:prstGeom>
        <a:solidFill>
          <a:srgbClr val="50C8CC"/>
        </a:solidFill>
        <a:ln w="25400" cap="flat" cmpd="sng" algn="ctr">
          <a:solidFill>
            <a:srgbClr val="1D4289"/>
          </a:solidFill>
          <a:prstDash val="solid"/>
        </a:ln>
        <a:effectLst/>
      </dsp:spPr>
      <dsp:style>
        <a:lnRef idx="2">
          <a:scrgbClr r="0" g="0" b="0"/>
        </a:lnRef>
        <a:fillRef idx="1">
          <a:scrgbClr r="0" g="0" b="0"/>
        </a:fillRef>
        <a:effectRef idx="0">
          <a:scrgbClr r="0" g="0" b="0"/>
        </a:effectRef>
        <a:fontRef idx="minor">
          <a:schemeClr val="lt1"/>
        </a:fontRef>
      </dsp:style>
    </dsp:sp>
    <dsp:sp modelId="{888BA806-800A-471D-A149-BDBDB7782936}">
      <dsp:nvSpPr>
        <dsp:cNvPr id="0" name=""/>
        <dsp:cNvSpPr/>
      </dsp:nvSpPr>
      <dsp:spPr>
        <a:xfrm>
          <a:off x="1089114" y="2532016"/>
          <a:ext cx="4064648" cy="1593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rgbClr val="1D4289"/>
              </a:solidFill>
              <a:latin typeface="Aptos" panose="020B0004020202020204" pitchFamily="34" charset="0"/>
            </a:rPr>
            <a:t>Asoc. prof. Roberta Ķīļa vadītā ekspertu grupa 2007. gadā uzsāka darbus pie stratēģijas izstrādes</a:t>
          </a:r>
          <a:endParaRPr lang="lv-LV" sz="2000" b="1" kern="1200" dirty="0">
            <a:solidFill>
              <a:srgbClr val="1D4289"/>
            </a:solidFill>
          </a:endParaRPr>
        </a:p>
      </dsp:txBody>
      <dsp:txXfrm>
        <a:off x="1089114" y="2532016"/>
        <a:ext cx="4064648" cy="1593588"/>
      </dsp:txXfrm>
    </dsp:sp>
    <dsp:sp modelId="{F7FDC311-6BB8-426A-AE89-EA0F8E82C91C}">
      <dsp:nvSpPr>
        <dsp:cNvPr id="0" name=""/>
        <dsp:cNvSpPr/>
      </dsp:nvSpPr>
      <dsp:spPr>
        <a:xfrm>
          <a:off x="1670347" y="3909180"/>
          <a:ext cx="3297371" cy="2237012"/>
        </a:xfrm>
        <a:prstGeom prst="blockArc">
          <a:avLst>
            <a:gd name="adj1" fmla="val 13500000"/>
            <a:gd name="adj2" fmla="val 10800000"/>
            <a:gd name="adj3" fmla="val 12740"/>
          </a:avLst>
        </a:prstGeom>
        <a:solidFill>
          <a:srgbClr val="50C8CC"/>
        </a:solidFill>
        <a:ln w="25400" cap="flat" cmpd="sng" algn="ctr">
          <a:solidFill>
            <a:srgbClr val="1D4289"/>
          </a:solidFill>
          <a:prstDash val="solid"/>
        </a:ln>
        <a:effectLst/>
      </dsp:spPr>
      <dsp:style>
        <a:lnRef idx="2">
          <a:scrgbClr r="0" g="0" b="0"/>
        </a:lnRef>
        <a:fillRef idx="1">
          <a:scrgbClr r="0" g="0" b="0"/>
        </a:fillRef>
        <a:effectRef idx="0">
          <a:scrgbClr r="0" g="0" b="0"/>
        </a:effectRef>
        <a:fontRef idx="minor">
          <a:schemeClr val="lt1"/>
        </a:fontRef>
      </dsp:style>
    </dsp:sp>
    <dsp:sp modelId="{BC5EC612-51C2-4A52-856A-E125FE604363}">
      <dsp:nvSpPr>
        <dsp:cNvPr id="0" name=""/>
        <dsp:cNvSpPr/>
      </dsp:nvSpPr>
      <dsp:spPr>
        <a:xfrm>
          <a:off x="1980938" y="4633747"/>
          <a:ext cx="2672774" cy="842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rgbClr val="1D4289"/>
              </a:solidFill>
              <a:latin typeface="Aptos" panose="020B0004020202020204" pitchFamily="34" charset="0"/>
            </a:rPr>
            <a:t>Stratēģija akceptēta Saeimā 2010. gadā</a:t>
          </a:r>
          <a:endParaRPr lang="lv-LV" sz="2000" b="1" kern="1200" dirty="0">
            <a:solidFill>
              <a:srgbClr val="1D4289"/>
            </a:solidFill>
          </a:endParaRPr>
        </a:p>
      </dsp:txBody>
      <dsp:txXfrm>
        <a:off x="1980938" y="4633747"/>
        <a:ext cx="2672774" cy="8420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Virsraksta slaids">
    <p:spTree>
      <p:nvGrpSpPr>
        <p:cNvPr id="1" name=""/>
        <p:cNvGrpSpPr/>
        <p:nvPr/>
      </p:nvGrpSpPr>
      <p:grpSpPr>
        <a:xfrm>
          <a:off x="0" y="0"/>
          <a:ext cx="0" cy="0"/>
          <a:chOff x="0" y="0"/>
          <a:chExt cx="0" cy="0"/>
        </a:xfrm>
      </p:grpSpPr>
      <p:sp>
        <p:nvSpPr>
          <p:cNvPr id="14" name="Rectangle 8"/>
          <p:cNvSpPr/>
          <p:nvPr/>
        </p:nvSpPr>
        <p:spPr>
          <a:xfrm>
            <a:off x="0" y="6341164"/>
            <a:ext cx="8948509"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sp>
        <p:nvSpPr>
          <p:cNvPr id="15" name="Rectangle 9"/>
          <p:cNvSpPr/>
          <p:nvPr/>
        </p:nvSpPr>
        <p:spPr>
          <a:xfrm>
            <a:off x="11329703" y="6341164"/>
            <a:ext cx="862298" cy="199908"/>
          </a:xfrm>
          <a:prstGeom prst="rect">
            <a:avLst/>
          </a:prstGeom>
          <a:solidFill>
            <a:srgbClr val="BFBFBF"/>
          </a:solidFill>
          <a:ln w="12700">
            <a:miter lim="400000"/>
          </a:ln>
        </p:spPr>
        <p:txBody>
          <a:bodyPr lIns="45719" rIns="45719" anchor="ctr"/>
          <a:lstStyle/>
          <a:p>
            <a:pPr algn="ctr">
              <a:defRPr>
                <a:solidFill>
                  <a:srgbClr val="FFFFFF"/>
                </a:solidFill>
              </a:defRPr>
            </a:pPr>
            <a:endParaRPr/>
          </a:p>
        </p:txBody>
      </p:sp>
      <p:pic>
        <p:nvPicPr>
          <p:cNvPr id="16" name="Picture 7" descr="Picture 7"/>
          <p:cNvPicPr>
            <a:picLocks noChangeAspect="1"/>
          </p:cNvPicPr>
          <p:nvPr/>
        </p:nvPicPr>
        <p:blipFill>
          <a:blip r:embed="rId2"/>
          <a:stretch>
            <a:fillRect/>
          </a:stretch>
        </p:blipFill>
        <p:spPr>
          <a:xfrm>
            <a:off x="9034243" y="5899108"/>
            <a:ext cx="2209726" cy="1084017"/>
          </a:xfrm>
          <a:prstGeom prst="rect">
            <a:avLst/>
          </a:prstGeom>
          <a:ln w="12700">
            <a:miter lim="400000"/>
          </a:ln>
        </p:spPr>
      </p:pic>
      <p:sp>
        <p:nvSpPr>
          <p:cNvPr id="17"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8" name="Rectangle 3"/>
          <p:cNvSpPr/>
          <p:nvPr/>
        </p:nvSpPr>
        <p:spPr>
          <a:xfrm>
            <a:off x="0" y="5755342"/>
            <a:ext cx="12192000" cy="1272989"/>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0" name="Rounded Rectangle"/>
          <p:cNvSpPr/>
          <p:nvPr/>
        </p:nvSpPr>
        <p:spPr>
          <a:xfrm>
            <a:off x="-1021951" y="2320365"/>
            <a:ext cx="12919913" cy="5139603"/>
          </a:xfrm>
          <a:prstGeom prst="roundRect">
            <a:avLst>
              <a:gd name="adj" fmla="val 6729"/>
            </a:avLst>
          </a:prstGeom>
          <a:solidFill>
            <a:srgbClr val="50C8CC"/>
          </a:solidFill>
          <a:ln w="12700">
            <a:miter lim="400000"/>
          </a:ln>
        </p:spPr>
        <p:txBody>
          <a:bodyPr lIns="45719" rIns="45719" anchor="ctr"/>
          <a:lstStyle/>
          <a:p>
            <a:pPr algn="ctr">
              <a:defRPr sz="1700">
                <a:solidFill>
                  <a:srgbClr val="FFFFFF"/>
                </a:solidFill>
              </a:defRPr>
            </a:pPr>
            <a:endParaRPr/>
          </a:p>
        </p:txBody>
      </p:sp>
      <p:pic>
        <p:nvPicPr>
          <p:cNvPr id="5" name="Picture 4" descr="Blue text on a black background&#10;&#10;Description automatically generated">
            <a:extLst>
              <a:ext uri="{FF2B5EF4-FFF2-40B4-BE49-F238E27FC236}">
                <a16:creationId xmlns:a16="http://schemas.microsoft.com/office/drawing/2014/main" id="{8DF1B998-67D6-2FAB-3DE9-2CA0DBB906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748" y="505742"/>
            <a:ext cx="5714252" cy="1410479"/>
          </a:xfrm>
          <a:prstGeom prst="rect">
            <a:avLst/>
          </a:prstGeom>
        </p:spPr>
      </p:pic>
    </p:spTree>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rsraksts un saturs">
    <p:spTree>
      <p:nvGrpSpPr>
        <p:cNvPr id="1" name=""/>
        <p:cNvGrpSpPr/>
        <p:nvPr/>
      </p:nvGrpSpPr>
      <p:grpSpPr>
        <a:xfrm>
          <a:off x="0" y="0"/>
          <a:ext cx="0" cy="0"/>
          <a:chOff x="0" y="0"/>
          <a:chExt cx="0" cy="0"/>
        </a:xfrm>
      </p:grpSpPr>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 name="Title Text">
            <a:extLst>
              <a:ext uri="{FF2B5EF4-FFF2-40B4-BE49-F238E27FC236}">
                <a16:creationId xmlns:a16="http://schemas.microsoft.com/office/drawing/2014/main" id="{540F8531-0279-F824-4B56-40FE0D63B7F9}"/>
              </a:ext>
            </a:extLst>
          </p:cNvPr>
          <p:cNvSpPr txBox="1">
            <a:spLocks noGrp="1"/>
          </p:cNvSpPr>
          <p:nvPr>
            <p:ph type="title"/>
          </p:nvPr>
        </p:nvSpPr>
        <p:spPr>
          <a:xfrm>
            <a:off x="374468" y="419333"/>
            <a:ext cx="11207932" cy="1099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a:t>Title Text</a:t>
            </a:r>
          </a:p>
        </p:txBody>
      </p:sp>
      <p:sp>
        <p:nvSpPr>
          <p:cNvPr id="3" name="Body Level One…">
            <a:extLst>
              <a:ext uri="{FF2B5EF4-FFF2-40B4-BE49-F238E27FC236}">
                <a16:creationId xmlns:a16="http://schemas.microsoft.com/office/drawing/2014/main" id="{81847516-DF9F-A8C5-3DB4-2740F3C72B5F}"/>
              </a:ext>
            </a:extLst>
          </p:cNvPr>
          <p:cNvSpPr txBox="1">
            <a:spLocks noGrp="1"/>
          </p:cNvSpPr>
          <p:nvPr>
            <p:ph idx="1"/>
          </p:nvPr>
        </p:nvSpPr>
        <p:spPr>
          <a:xfrm>
            <a:off x="418010" y="1709529"/>
            <a:ext cx="11164390" cy="42870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adaļas galvene">
    <p:spTree>
      <p:nvGrpSpPr>
        <p:cNvPr id="1" name=""/>
        <p:cNvGrpSpPr/>
        <p:nvPr/>
      </p:nvGrpSpPr>
      <p:grpSpPr>
        <a:xfrm>
          <a:off x="0" y="0"/>
          <a:ext cx="0" cy="0"/>
          <a:chOff x="0" y="0"/>
          <a:chExt cx="0" cy="0"/>
        </a:xfrm>
      </p:grpSpPr>
      <p:sp>
        <p:nvSpPr>
          <p:cNvPr id="37"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rPr dirty="0"/>
              <a:t>Title Text</a:t>
            </a:r>
          </a:p>
        </p:txBody>
      </p:sp>
      <p:sp>
        <p:nvSpPr>
          <p:cNvPr id="38" name="Body Level One…"/>
          <p:cNvSpPr txBox="1">
            <a:spLocks noGrp="1"/>
          </p:cNvSpPr>
          <p:nvPr>
            <p:ph type="body" sz="quarter" idx="1" hasCustomPrompt="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rPr dirty="0"/>
              <a:t>Body Level One</a:t>
            </a:r>
          </a:p>
          <a:p>
            <a:pPr lvl="1"/>
            <a:r>
              <a:rPr dirty="0"/>
              <a:t>Body Level Two</a:t>
            </a:r>
          </a:p>
          <a:p>
            <a:pPr lvl="2"/>
            <a:r>
              <a:rPr dirty="0"/>
              <a:t>Body Level Three</a:t>
            </a:r>
          </a:p>
        </p:txBody>
      </p:sp>
      <p:sp>
        <p:nvSpPr>
          <p:cNvPr id="39" name="Slide Number"/>
          <p:cNvSpPr txBox="1">
            <a:spLocks noGrp="1"/>
          </p:cNvSpPr>
          <p:nvPr>
            <p:ph type="sldNum" sz="quarter" idx="2"/>
          </p:nvPr>
        </p:nvSpPr>
        <p:spPr>
          <a:xfrm>
            <a:off x="8610600" y="6356350"/>
            <a:ext cx="335866" cy="333088"/>
          </a:xfrm>
          <a:prstGeom prst="rect">
            <a:avLst/>
          </a:prstGeom>
        </p:spPr>
        <p:txBody>
          <a:bodyPr/>
          <a:lstStyle>
            <a:lvl1pPr algn="l">
              <a:defRPr>
                <a:solidFill>
                  <a:srgbClr val="000000"/>
                </a:solidFill>
                <a:latin typeface="+mj-lt"/>
                <a:ea typeface="+mj-ea"/>
                <a:cs typeface="+mj-cs"/>
                <a:sym typeface="Calibri"/>
              </a:defRPr>
            </a:lvl1pPr>
          </a:lstStyle>
          <a:p>
            <a:fld id="{86CB4B4D-7CA3-9044-876B-883B54F8677D}" type="slidenum">
              <a:t>‹#›</a:t>
            </a:fld>
            <a:endParaRPr/>
          </a:p>
        </p:txBody>
      </p:sp>
      <p:sp>
        <p:nvSpPr>
          <p:cNvPr id="3" name="Rectangle 8">
            <a:extLst>
              <a:ext uri="{FF2B5EF4-FFF2-40B4-BE49-F238E27FC236}">
                <a16:creationId xmlns:a16="http://schemas.microsoft.com/office/drawing/2014/main" id="{95C79C4A-B5B1-79D1-07B7-69882EFBCAC8}"/>
              </a:ext>
            </a:extLst>
          </p:cNvPr>
          <p:cNvSpPr/>
          <p:nvPr userDrawn="1"/>
        </p:nvSpPr>
        <p:spPr>
          <a:xfrm>
            <a:off x="-89650" y="6387118"/>
            <a:ext cx="8948509" cy="108000"/>
          </a:xfrm>
          <a:prstGeom prst="rect">
            <a:avLst/>
          </a:prstGeom>
          <a:solidFill>
            <a:srgbClr val="50C8CC"/>
          </a:solidFill>
          <a:ln w="12700">
            <a:miter lim="400000"/>
          </a:ln>
        </p:spPr>
        <p:txBody>
          <a:bodyPr lIns="45719" rIns="45719" anchor="ctr"/>
          <a:lstStyle/>
          <a:p>
            <a:pPr algn="ctr">
              <a:defRPr>
                <a:solidFill>
                  <a:srgbClr val="FFFFFF"/>
                </a:solidFill>
              </a:defRPr>
            </a:pPr>
            <a:endParaRPr/>
          </a:p>
        </p:txBody>
      </p:sp>
      <p:sp>
        <p:nvSpPr>
          <p:cNvPr id="5" name="Rectangle 9">
            <a:extLst>
              <a:ext uri="{FF2B5EF4-FFF2-40B4-BE49-F238E27FC236}">
                <a16:creationId xmlns:a16="http://schemas.microsoft.com/office/drawing/2014/main" id="{92E93ECC-C296-522A-675D-329905377042}"/>
              </a:ext>
            </a:extLst>
          </p:cNvPr>
          <p:cNvSpPr/>
          <p:nvPr userDrawn="1"/>
        </p:nvSpPr>
        <p:spPr>
          <a:xfrm>
            <a:off x="11338128" y="6341164"/>
            <a:ext cx="862298" cy="199908"/>
          </a:xfrm>
          <a:prstGeom prst="rect">
            <a:avLst/>
          </a:prstGeom>
          <a:solidFill>
            <a:srgbClr val="50C8CC"/>
          </a:solidFill>
          <a:ln w="12700">
            <a:miter lim="400000"/>
          </a:ln>
        </p:spPr>
        <p:txBody>
          <a:bodyPr lIns="45719" rIns="45719" anchor="ctr"/>
          <a:lstStyle/>
          <a:p>
            <a:pPr algn="ctr">
              <a:defRPr>
                <a:solidFill>
                  <a:srgbClr val="FFFFFF"/>
                </a:solidFill>
              </a:defRPr>
            </a:pPr>
            <a:endParaRPr dirty="0"/>
          </a:p>
        </p:txBody>
      </p:sp>
      <p:pic>
        <p:nvPicPr>
          <p:cNvPr id="7" name="Picture 6" descr="A black background with circles&#10;&#10;Description automatically generated">
            <a:extLst>
              <a:ext uri="{FF2B5EF4-FFF2-40B4-BE49-F238E27FC236}">
                <a16:creationId xmlns:a16="http://schemas.microsoft.com/office/drawing/2014/main" id="{9CD1315A-FAF8-F785-A3CA-649F50D149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08451" y="394635"/>
            <a:ext cx="1755323" cy="5555021"/>
          </a:xfrm>
          <a:prstGeom prst="rect">
            <a:avLst/>
          </a:prstGeom>
        </p:spPr>
      </p:pic>
      <p:pic>
        <p:nvPicPr>
          <p:cNvPr id="8" name="Picture 7" descr="Blue text on a black background&#10;&#10;Description automatically generated">
            <a:extLst>
              <a:ext uri="{FF2B5EF4-FFF2-40B4-BE49-F238E27FC236}">
                <a16:creationId xmlns:a16="http://schemas.microsoft.com/office/drawing/2014/main" id="{CC64C5BF-ABFC-14A6-F736-4E5BB44C5C7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18493" y="6167376"/>
            <a:ext cx="2160000" cy="533164"/>
          </a:xfrm>
          <a:prstGeom prst="rect">
            <a:avLst/>
          </a:prstGeom>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ukšs">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id="{958501C7-C3AD-AC6F-CAC6-58AD8E799BF9}"/>
              </a:ext>
            </a:extLst>
          </p:cNvPr>
          <p:cNvSpPr/>
          <p:nvPr userDrawn="1"/>
        </p:nvSpPr>
        <p:spPr>
          <a:xfrm>
            <a:off x="-89650" y="6387118"/>
            <a:ext cx="8948509" cy="108000"/>
          </a:xfrm>
          <a:prstGeom prst="rect">
            <a:avLst/>
          </a:prstGeom>
          <a:solidFill>
            <a:srgbClr val="50C8CC"/>
          </a:solidFill>
          <a:ln w="12700">
            <a:miter lim="400000"/>
          </a:ln>
        </p:spPr>
        <p:txBody>
          <a:bodyPr lIns="45719" rIns="45719" anchor="ctr"/>
          <a:lstStyle/>
          <a:p>
            <a:pPr algn="ctr">
              <a:defRPr>
                <a:solidFill>
                  <a:srgbClr val="FFFFFF"/>
                </a:solidFill>
              </a:defRPr>
            </a:pPr>
            <a:endParaRPr/>
          </a:p>
        </p:txBody>
      </p:sp>
      <p:sp>
        <p:nvSpPr>
          <p:cNvPr id="5" name="Rectangle 9">
            <a:extLst>
              <a:ext uri="{FF2B5EF4-FFF2-40B4-BE49-F238E27FC236}">
                <a16:creationId xmlns:a16="http://schemas.microsoft.com/office/drawing/2014/main" id="{065A611D-2894-FB33-3345-40A88E776752}"/>
              </a:ext>
            </a:extLst>
          </p:cNvPr>
          <p:cNvSpPr/>
          <p:nvPr userDrawn="1"/>
        </p:nvSpPr>
        <p:spPr>
          <a:xfrm>
            <a:off x="11338128" y="6341164"/>
            <a:ext cx="862298" cy="199908"/>
          </a:xfrm>
          <a:prstGeom prst="rect">
            <a:avLst/>
          </a:prstGeom>
          <a:solidFill>
            <a:srgbClr val="50C8CC"/>
          </a:solidFill>
          <a:ln w="12700">
            <a:miter lim="400000"/>
          </a:ln>
        </p:spPr>
        <p:txBody>
          <a:bodyPr lIns="45719" rIns="45719" anchor="ctr"/>
          <a:lstStyle/>
          <a:p>
            <a:pPr algn="ctr">
              <a:defRPr>
                <a:solidFill>
                  <a:srgbClr val="FFFFFF"/>
                </a:solidFill>
              </a:defRPr>
            </a:pPr>
            <a:endParaRPr dirty="0"/>
          </a:p>
        </p:txBody>
      </p:sp>
      <p:pic>
        <p:nvPicPr>
          <p:cNvPr id="7" name="Picture 6" descr="A black background with circles&#10;&#10;Description automatically generated">
            <a:extLst>
              <a:ext uri="{FF2B5EF4-FFF2-40B4-BE49-F238E27FC236}">
                <a16:creationId xmlns:a16="http://schemas.microsoft.com/office/drawing/2014/main" id="{5A8EE996-BB6D-355A-5462-72C1C15D01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08451" y="394635"/>
            <a:ext cx="1755323" cy="5555021"/>
          </a:xfrm>
          <a:prstGeom prst="rect">
            <a:avLst/>
          </a:prstGeom>
        </p:spPr>
      </p:pic>
      <p:pic>
        <p:nvPicPr>
          <p:cNvPr id="8" name="Picture 7" descr="Blue text on a black background&#10;&#10;Description automatically generated">
            <a:extLst>
              <a:ext uri="{FF2B5EF4-FFF2-40B4-BE49-F238E27FC236}">
                <a16:creationId xmlns:a16="http://schemas.microsoft.com/office/drawing/2014/main" id="{AB9FE915-EB07-F73F-60E6-AC264F117C6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18493" y="6167376"/>
            <a:ext cx="2160000" cy="533164"/>
          </a:xfrm>
          <a:prstGeom prst="rect">
            <a:avLst/>
          </a:prstGeom>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Saturs ar parakstu">
    <p:spTree>
      <p:nvGrpSpPr>
        <p:cNvPr id="1" name=""/>
        <p:cNvGrpSpPr/>
        <p:nvPr/>
      </p:nvGrpSpPr>
      <p:grpSpPr>
        <a:xfrm>
          <a:off x="0" y="0"/>
          <a:ext cx="0" cy="0"/>
          <a:chOff x="0" y="0"/>
          <a:chExt cx="0" cy="0"/>
        </a:xfrm>
      </p:grpSpPr>
      <p:sp>
        <p:nvSpPr>
          <p:cNvPr id="95"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96"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97" name="Teksta vietturis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sp>
        <p:nvSpPr>
          <p:cNvPr id="3" name="Rectangle 8">
            <a:extLst>
              <a:ext uri="{FF2B5EF4-FFF2-40B4-BE49-F238E27FC236}">
                <a16:creationId xmlns:a16="http://schemas.microsoft.com/office/drawing/2014/main" id="{CB5E54F7-0DB8-1F9E-8D49-3F97476A43F2}"/>
              </a:ext>
            </a:extLst>
          </p:cNvPr>
          <p:cNvSpPr/>
          <p:nvPr userDrawn="1"/>
        </p:nvSpPr>
        <p:spPr>
          <a:xfrm>
            <a:off x="-89650" y="6387118"/>
            <a:ext cx="8948509" cy="108000"/>
          </a:xfrm>
          <a:prstGeom prst="rect">
            <a:avLst/>
          </a:prstGeom>
          <a:solidFill>
            <a:srgbClr val="50C8CC"/>
          </a:solidFill>
          <a:ln w="12700">
            <a:miter lim="400000"/>
          </a:ln>
        </p:spPr>
        <p:txBody>
          <a:bodyPr lIns="45719" rIns="45719" anchor="ctr"/>
          <a:lstStyle/>
          <a:p>
            <a:pPr algn="ctr">
              <a:defRPr>
                <a:solidFill>
                  <a:srgbClr val="FFFFFF"/>
                </a:solidFill>
              </a:defRPr>
            </a:pPr>
            <a:endParaRPr/>
          </a:p>
        </p:txBody>
      </p:sp>
      <p:sp>
        <p:nvSpPr>
          <p:cNvPr id="5" name="Rectangle 9">
            <a:extLst>
              <a:ext uri="{FF2B5EF4-FFF2-40B4-BE49-F238E27FC236}">
                <a16:creationId xmlns:a16="http://schemas.microsoft.com/office/drawing/2014/main" id="{A441C5DF-63DE-7F33-9B56-9392B6C15810}"/>
              </a:ext>
            </a:extLst>
          </p:cNvPr>
          <p:cNvSpPr/>
          <p:nvPr userDrawn="1"/>
        </p:nvSpPr>
        <p:spPr>
          <a:xfrm>
            <a:off x="11338128" y="6341164"/>
            <a:ext cx="862298" cy="199908"/>
          </a:xfrm>
          <a:prstGeom prst="rect">
            <a:avLst/>
          </a:prstGeom>
          <a:solidFill>
            <a:srgbClr val="50C8CC"/>
          </a:solidFill>
          <a:ln w="12700">
            <a:miter lim="400000"/>
          </a:ln>
        </p:spPr>
        <p:txBody>
          <a:bodyPr lIns="45719" rIns="45719" anchor="ctr"/>
          <a:lstStyle/>
          <a:p>
            <a:pPr algn="ctr">
              <a:defRPr>
                <a:solidFill>
                  <a:srgbClr val="FFFFFF"/>
                </a:solidFill>
              </a:defRPr>
            </a:pPr>
            <a:endParaRPr dirty="0"/>
          </a:p>
        </p:txBody>
      </p:sp>
      <p:pic>
        <p:nvPicPr>
          <p:cNvPr id="7" name="Picture 6" descr="A black background with circles&#10;&#10;Description automatically generated">
            <a:extLst>
              <a:ext uri="{FF2B5EF4-FFF2-40B4-BE49-F238E27FC236}">
                <a16:creationId xmlns:a16="http://schemas.microsoft.com/office/drawing/2014/main" id="{F8A14DAA-A022-B66C-3AA6-EAB6DC6259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08451" y="394635"/>
            <a:ext cx="1755323" cy="5555021"/>
          </a:xfrm>
          <a:prstGeom prst="rect">
            <a:avLst/>
          </a:prstGeom>
        </p:spPr>
      </p:pic>
      <p:pic>
        <p:nvPicPr>
          <p:cNvPr id="8" name="Picture 7" descr="Blue text on a black background&#10;&#10;Description automatically generated">
            <a:extLst>
              <a:ext uri="{FF2B5EF4-FFF2-40B4-BE49-F238E27FC236}">
                <a16:creationId xmlns:a16="http://schemas.microsoft.com/office/drawing/2014/main" id="{3AD3FE99-D2B2-1B8A-71CC-9CD5C141489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18493" y="6167376"/>
            <a:ext cx="2160000" cy="533164"/>
          </a:xfrm>
          <a:prstGeom prst="rect">
            <a:avLst/>
          </a:prstGeom>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reserve="1">
  <p:cSld name="Attēls ar parakstu">
    <p:spTree>
      <p:nvGrpSpPr>
        <p:cNvPr id="1" name=""/>
        <p:cNvGrpSpPr/>
        <p:nvPr/>
      </p:nvGrpSpPr>
      <p:grpSpPr>
        <a:xfrm>
          <a:off x="0" y="0"/>
          <a:ext cx="0" cy="0"/>
          <a:chOff x="0" y="0"/>
          <a:chExt cx="0" cy="0"/>
        </a:xfrm>
      </p:grpSpPr>
      <p:sp>
        <p:nvSpPr>
          <p:cNvPr id="108"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09" name="Attēla vietturis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110"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11" name="Slide Number"/>
          <p:cNvSpPr txBox="1">
            <a:spLocks noGrp="1"/>
          </p:cNvSpPr>
          <p:nvPr>
            <p:ph type="sldNum" sz="quarter" idx="2"/>
          </p:nvPr>
        </p:nvSpPr>
        <p:spPr>
          <a:xfrm>
            <a:off x="8610600" y="6356350"/>
            <a:ext cx="335866" cy="333088"/>
          </a:xfrm>
          <a:prstGeom prst="rect">
            <a:avLst/>
          </a:prstGeom>
        </p:spPr>
        <p:txBody>
          <a:bodyPr/>
          <a:lstStyle>
            <a:lvl1pPr algn="l">
              <a:defRPr>
                <a:solidFill>
                  <a:srgbClr val="000000"/>
                </a:solidFill>
                <a:latin typeface="+mj-lt"/>
                <a:ea typeface="+mj-ea"/>
                <a:cs typeface="+mj-cs"/>
                <a:sym typeface="Calibri"/>
              </a:defRPr>
            </a:lvl1pPr>
          </a:lstStyle>
          <a:p>
            <a:fld id="{86CB4B4D-7CA3-9044-876B-883B54F8677D}" type="slidenum">
              <a:t>‹#›</a:t>
            </a:fld>
            <a:endParaRPr/>
          </a:p>
        </p:txBody>
      </p:sp>
    </p:spTree>
    <p:extLst>
      <p:ext uri="{BB962C8B-B14F-4D97-AF65-F5344CB8AC3E}">
        <p14:creationId xmlns:p14="http://schemas.microsoft.com/office/powerpoint/2010/main" val="229390293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p:nvPr/>
        </p:nvSpPr>
        <p:spPr>
          <a:xfrm>
            <a:off x="-89650" y="6387118"/>
            <a:ext cx="8948509" cy="108000"/>
          </a:xfrm>
          <a:prstGeom prst="rect">
            <a:avLst/>
          </a:prstGeom>
          <a:solidFill>
            <a:srgbClr val="50C8CC"/>
          </a:solidFill>
          <a:ln w="12700">
            <a:miter lim="400000"/>
          </a:ln>
        </p:spPr>
        <p:txBody>
          <a:bodyPr lIns="45719" rIns="45719" anchor="ctr"/>
          <a:lstStyle/>
          <a:p>
            <a:pPr algn="ctr">
              <a:defRPr>
                <a:solidFill>
                  <a:srgbClr val="FFFFFF"/>
                </a:solidFill>
              </a:defRPr>
            </a:pPr>
            <a:endParaRPr/>
          </a:p>
        </p:txBody>
      </p:sp>
      <p:sp>
        <p:nvSpPr>
          <p:cNvPr id="3" name="Rectangle 9"/>
          <p:cNvSpPr/>
          <p:nvPr/>
        </p:nvSpPr>
        <p:spPr>
          <a:xfrm>
            <a:off x="11338128" y="6341164"/>
            <a:ext cx="862298" cy="199908"/>
          </a:xfrm>
          <a:prstGeom prst="rect">
            <a:avLst/>
          </a:prstGeom>
          <a:solidFill>
            <a:srgbClr val="50C8CC"/>
          </a:solidFill>
          <a:ln w="12700">
            <a:miter lim="400000"/>
          </a:ln>
        </p:spPr>
        <p:txBody>
          <a:bodyPr lIns="45719" rIns="45719" anchor="ctr"/>
          <a:lstStyle/>
          <a:p>
            <a:pPr algn="ctr">
              <a:defRPr>
                <a:solidFill>
                  <a:srgbClr val="FFFFFF"/>
                </a:solidFill>
              </a:defRPr>
            </a:pPr>
            <a:endParaRPr dirty="0"/>
          </a:p>
        </p:txBody>
      </p:sp>
      <p:sp>
        <p:nvSpPr>
          <p:cNvPr id="4" name="Slide Number"/>
          <p:cNvSpPr txBox="1">
            <a:spLocks noGrp="1"/>
          </p:cNvSpPr>
          <p:nvPr>
            <p:ph type="sldNum" sz="quarter" idx="2"/>
          </p:nvPr>
        </p:nvSpPr>
        <p:spPr>
          <a:xfrm>
            <a:off x="11823771" y="6295459"/>
            <a:ext cx="249425" cy="276999"/>
          </a:xfrm>
          <a:prstGeom prst="rect">
            <a:avLst/>
          </a:prstGeom>
          <a:ln w="12700">
            <a:miter lim="400000"/>
          </a:ln>
        </p:spPr>
        <p:txBody>
          <a:bodyPr wrap="none" lIns="45719" rIns="45719">
            <a:spAutoFit/>
          </a:bodyPr>
          <a:lstStyle>
            <a:lvl1pPr algn="ctr">
              <a:defRPr sz="1200">
                <a:solidFill>
                  <a:srgbClr val="FFFFFF"/>
                </a:solidFill>
                <a:latin typeface="Aptos" panose="020B0004020202020204" pitchFamily="34" charset="0"/>
                <a:ea typeface="Aptos" panose="020B0004020202020204" pitchFamily="34" charset="0"/>
                <a:cs typeface="Arial"/>
                <a:sym typeface="Arial"/>
              </a:defRPr>
            </a:lvl1pPr>
          </a:lstStyle>
          <a:p>
            <a:fld id="{86CB4B4D-7CA3-9044-876B-883B54F8677D}" type="slidenum">
              <a:rPr lang="en-LV" smtClean="0"/>
              <a:pPr/>
              <a:t>‹#›</a:t>
            </a:fld>
            <a:endParaRPr lang="en-LV" dirty="0"/>
          </a:p>
        </p:txBody>
      </p:sp>
      <p:sp>
        <p:nvSpPr>
          <p:cNvPr id="6" name="Title Text"/>
          <p:cNvSpPr txBox="1">
            <a:spLocks noGrp="1"/>
          </p:cNvSpPr>
          <p:nvPr>
            <p:ph type="title"/>
          </p:nvPr>
        </p:nvSpPr>
        <p:spPr>
          <a:xfrm>
            <a:off x="609600" y="92074"/>
            <a:ext cx="10972800" cy="150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a:t>Title Text</a:t>
            </a:r>
          </a:p>
        </p:txBody>
      </p:sp>
      <p:sp>
        <p:nvSpPr>
          <p:cNvPr id="7"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11" name="Picture 10" descr="A black background with circles&#10;&#10;Description automatically generated">
            <a:extLst>
              <a:ext uri="{FF2B5EF4-FFF2-40B4-BE49-F238E27FC236}">
                <a16:creationId xmlns:a16="http://schemas.microsoft.com/office/drawing/2014/main" id="{1A4B2E61-9D0B-FA4B-2020-BE95188A681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308451" y="394635"/>
            <a:ext cx="1755323" cy="5555021"/>
          </a:xfrm>
          <a:prstGeom prst="rect">
            <a:avLst/>
          </a:prstGeom>
        </p:spPr>
      </p:pic>
      <p:pic>
        <p:nvPicPr>
          <p:cNvPr id="12" name="Picture 11" descr="Blue text on a black background&#10;&#10;Description automatically generated">
            <a:extLst>
              <a:ext uri="{FF2B5EF4-FFF2-40B4-BE49-F238E27FC236}">
                <a16:creationId xmlns:a16="http://schemas.microsoft.com/office/drawing/2014/main" id="{55E2A025-9B54-8FA8-4224-536209FC8A94}"/>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018493" y="6167376"/>
            <a:ext cx="2160000" cy="53316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6" r:id="rId5"/>
  </p:sldLayoutIdLst>
  <p:transition spd="med"/>
  <p:txStyles>
    <p:titleStyle>
      <a:lvl1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1D4289"/>
          </a:solidFill>
          <a:uFillTx/>
          <a:latin typeface="Aptos" panose="020B0004020202020204" pitchFamily="34" charset="0"/>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1pPr>
      <a:lvl2pPr marL="0" marR="0" indent="4572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2pPr>
      <a:lvl3pPr marL="0" marR="0" indent="9144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3pPr>
      <a:lvl4pPr marL="0" marR="0" indent="13716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4pPr>
      <a:lvl5pPr marL="0" marR="0" indent="18288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5pPr>
      <a:lvl6pPr marL="0" marR="0" indent="22860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6pPr>
      <a:lvl7pPr marL="0" marR="0" indent="27432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7pPr>
      <a:lvl8pPr marL="0" marR="0" indent="32004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8pPr>
      <a:lvl9pPr marL="0" marR="0" indent="36576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Slide Number"/>
          <p:cNvSpPr txBox="1">
            <a:spLocks noGrp="1"/>
          </p:cNvSpPr>
          <p:nvPr>
            <p:ph type="sldNum" sz="quarter" idx="2"/>
          </p:nvPr>
        </p:nvSpPr>
        <p:spPr>
          <a:xfrm>
            <a:off x="11769277" y="6256959"/>
            <a:ext cx="358414" cy="350663"/>
          </a:xfrm>
          <a:prstGeom prst="rect">
            <a:avLst/>
          </a:prstGeom>
          <a:ln w="12700">
            <a:miter lim="400000"/>
          </a:ln>
        </p:spPr>
        <p:txBody>
          <a:bodyPr wrap="none" lIns="45719" rIns="45719">
            <a:spAutoFit/>
          </a:bodyPr>
          <a:lstStyle>
            <a:lvl1pPr algn="ctr">
              <a:defRPr>
                <a:solidFill>
                  <a:srgbClr val="FFFFFF"/>
                </a:solidFill>
                <a:latin typeface="Arial"/>
                <a:ea typeface="Arial"/>
                <a:cs typeface="Arial"/>
                <a:sym typeface="Arial"/>
              </a:defRPr>
            </a:lvl1pPr>
          </a:lstStyle>
          <a:p>
            <a:fld id="{86CB4B4D-7CA3-9044-876B-883B54F8677D}" type="slidenum">
              <a:t>‹#›</a:t>
            </a:fld>
            <a:endParaRPr dirty="0"/>
          </a:p>
        </p:txBody>
      </p:sp>
      <p:sp>
        <p:nvSpPr>
          <p:cNvPr id="6" name="Title Text"/>
          <p:cNvSpPr txBox="1">
            <a:spLocks noGrp="1"/>
          </p:cNvSpPr>
          <p:nvPr>
            <p:ph type="title"/>
          </p:nvPr>
        </p:nvSpPr>
        <p:spPr>
          <a:xfrm>
            <a:off x="609600" y="92074"/>
            <a:ext cx="10972800" cy="1508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7"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455275945"/>
      </p:ext>
    </p:extLst>
  </p:cSld>
  <p:clrMap bg1="lt1" tx1="dk1" bg2="lt2" tx2="dk2" accent1="accent1" accent2="accent2" accent3="accent3" accent4="accent4" accent5="accent5" accent6="accent6" hlink="hlink" folHlink="folHlink"/>
  <p:sldLayoutIdLst>
    <p:sldLayoutId id="2147483667" r:id="rId1"/>
  </p:sldLayoutIdLst>
  <p:transition spd="med"/>
  <p:txStyles>
    <p:titleStyle>
      <a:lvl1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1D4289"/>
          </a:solidFill>
          <a:uFillTx/>
          <a:latin typeface="Aptos" panose="020B0004020202020204" pitchFamily="34" charset="0"/>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Aptos" panose="020B0004020202020204" pitchFamily="34" charset="0"/>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1pPr>
      <a:lvl2pPr marL="0" marR="0" indent="4572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2pPr>
      <a:lvl3pPr marL="0" marR="0" indent="9144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3pPr>
      <a:lvl4pPr marL="0" marR="0" indent="13716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4pPr>
      <a:lvl5pPr marL="0" marR="0" indent="18288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5pPr>
      <a:lvl6pPr marL="0" marR="0" indent="22860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6pPr>
      <a:lvl7pPr marL="0" marR="0" indent="27432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7pPr>
      <a:lvl8pPr marL="0" marR="0" indent="32004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8pPr>
      <a:lvl9pPr marL="0" marR="0" indent="3657600" algn="ct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ata.stat.gov.lv/pxweb/lv/OSP_OD/OSP_OD__apsekojumi__mobilitate/MOB102.px/chart/chartViewColum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ata.stat.gov.lv/pxweb/lv/OSP_PUB/START__NOZ__TRK__TRKD/TRK030/table/tableViewLayout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tsc.eu/wp-content/uploads/ETSC-18th-PIN-Annual-Report-DIGITAL-V3.pdf"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Apakšvirsraksts 2"/>
          <p:cNvSpPr txBox="1">
            <a:spLocks noGrp="1"/>
          </p:cNvSpPr>
          <p:nvPr>
            <p:ph type="subTitle" sz="quarter" idx="1"/>
          </p:nvPr>
        </p:nvSpPr>
        <p:spPr>
          <a:xfrm>
            <a:off x="446314" y="3004457"/>
            <a:ext cx="9253500" cy="3611496"/>
          </a:xfrm>
          <a:prstGeom prst="rect">
            <a:avLst/>
          </a:prstGeom>
        </p:spPr>
        <p:txBody>
          <a:bodyPr/>
          <a:lstStyle>
            <a:lvl1pPr algn="l">
              <a:defRPr sz="2800">
                <a:solidFill>
                  <a:srgbClr val="FFFFFF"/>
                </a:solidFill>
                <a:latin typeface="Arial"/>
                <a:ea typeface="Arial"/>
                <a:cs typeface="Arial"/>
                <a:sym typeface="Arial"/>
              </a:defRPr>
            </a:lvl1pPr>
          </a:lstStyle>
          <a:p>
            <a:r>
              <a:rPr lang="lv-LV" dirty="0">
                <a:latin typeface="Aptos" panose="020B0004020202020204" pitchFamily="34" charset="0"/>
              </a:rPr>
              <a:t>Anrijs Ērglis</a:t>
            </a:r>
          </a:p>
          <a:p>
            <a:r>
              <a:rPr lang="lv-LV" dirty="0">
                <a:latin typeface="Aptos" panose="020B0004020202020204" pitchFamily="34" charset="0"/>
              </a:rPr>
              <a:t>LU Eksakto zinātņu un tehnoloģiju fakultāte</a:t>
            </a:r>
          </a:p>
          <a:p>
            <a:r>
              <a:rPr lang="lv-LV" dirty="0">
                <a:latin typeface="Aptos" panose="020B0004020202020204" pitchFamily="34" charset="0"/>
              </a:rPr>
              <a:t>e-pasts: erglisanrijs@gmail.com</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Virsraksts 1"/>
          <p:cNvSpPr txBox="1">
            <a:spLocks noGrp="1"/>
          </p:cNvSpPr>
          <p:nvPr>
            <p:ph type="title"/>
          </p:nvPr>
        </p:nvSpPr>
        <p:spPr>
          <a:xfrm>
            <a:off x="0" y="310562"/>
            <a:ext cx="7441950" cy="2645922"/>
          </a:xfrm>
          <a:prstGeom prst="rect">
            <a:avLst/>
          </a:prstGeom>
        </p:spPr>
        <p:txBody>
          <a:bodyPr>
            <a:noAutofit/>
          </a:bodyPr>
          <a:lstStyle>
            <a:lvl1pPr>
              <a:defRPr b="1">
                <a:solidFill>
                  <a:srgbClr val="1B5089"/>
                </a:solidFill>
                <a:latin typeface="Arial"/>
                <a:ea typeface="Arial"/>
                <a:cs typeface="Arial"/>
                <a:sym typeface="Arial"/>
              </a:defRPr>
            </a:lvl1pPr>
          </a:lstStyle>
          <a:p>
            <a:pPr algn="ctr"/>
            <a:r>
              <a:rPr lang="en-GB" dirty="0">
                <a:solidFill>
                  <a:srgbClr val="1D4289"/>
                </a:solidFill>
                <a:latin typeface="Aptos" panose="020B0004020202020204" pitchFamily="34" charset="0"/>
              </a:rPr>
              <a:t>LATVIJAS ILGTSPĒJĪGAS ATTĪSTĪBAS STRATĒĢIJA 2030</a:t>
            </a:r>
            <a:br>
              <a:rPr lang="en-GB" dirty="0">
                <a:solidFill>
                  <a:srgbClr val="1D4289"/>
                </a:solidFill>
                <a:latin typeface="Aptos" panose="020B0004020202020204" pitchFamily="34" charset="0"/>
              </a:rPr>
            </a:br>
            <a:r>
              <a:rPr lang="en-GB" dirty="0">
                <a:solidFill>
                  <a:srgbClr val="1D4289"/>
                </a:solidFill>
                <a:latin typeface="Aptos" panose="020B0004020202020204" pitchFamily="34" charset="0"/>
              </a:rPr>
              <a:t>IESPĒJAMĀ AKTUALIZĀCIJA. SASNIEDZAMĪBAS UZLABOŠANA</a:t>
            </a:r>
          </a:p>
        </p:txBody>
      </p:sp>
      <p:sp>
        <p:nvSpPr>
          <p:cNvPr id="125" name="Slaida numura vietturis 3"/>
          <p:cNvSpPr txBox="1">
            <a:spLocks noGrp="1"/>
          </p:cNvSpPr>
          <p:nvPr>
            <p:ph type="sldNum" sz="quarter" idx="2"/>
          </p:nvPr>
        </p:nvSpPr>
        <p:spPr>
          <a:xfrm>
            <a:off x="11832845" y="6297993"/>
            <a:ext cx="231277" cy="3506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dirty="0"/>
          </a:p>
        </p:txBody>
      </p:sp>
      <p:graphicFrame>
        <p:nvGraphicFramePr>
          <p:cNvPr id="8" name="Shēma 7">
            <a:extLst>
              <a:ext uri="{FF2B5EF4-FFF2-40B4-BE49-F238E27FC236}">
                <a16:creationId xmlns:a16="http://schemas.microsoft.com/office/drawing/2014/main" id="{18AE3CF5-10F1-7DE9-043C-72DEAD7D798A}"/>
              </a:ext>
            </a:extLst>
          </p:cNvPr>
          <p:cNvGraphicFramePr/>
          <p:nvPr>
            <p:extLst>
              <p:ext uri="{D42A27DB-BD31-4B8C-83A1-F6EECF244321}">
                <p14:modId xmlns:p14="http://schemas.microsoft.com/office/powerpoint/2010/main" val="753299854"/>
              </p:ext>
            </p:extLst>
          </p:nvPr>
        </p:nvGraphicFramePr>
        <p:xfrm>
          <a:off x="108624" y="3307147"/>
          <a:ext cx="6319319" cy="2990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Shēma 6">
            <a:extLst>
              <a:ext uri="{FF2B5EF4-FFF2-40B4-BE49-F238E27FC236}">
                <a16:creationId xmlns:a16="http://schemas.microsoft.com/office/drawing/2014/main" id="{590861E2-55A4-292D-CB77-55DC4573D4AB}"/>
              </a:ext>
            </a:extLst>
          </p:cNvPr>
          <p:cNvGraphicFramePr/>
          <p:nvPr>
            <p:extLst>
              <p:ext uri="{D42A27DB-BD31-4B8C-83A1-F6EECF244321}">
                <p14:modId xmlns:p14="http://schemas.microsoft.com/office/powerpoint/2010/main" val="1021748212"/>
              </p:ext>
            </p:extLst>
          </p:nvPr>
        </p:nvGraphicFramePr>
        <p:xfrm>
          <a:off x="6427943" y="0"/>
          <a:ext cx="5993411" cy="62979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Virsraksts 1"/>
          <p:cNvSpPr txBox="1">
            <a:spLocks noGrp="1"/>
          </p:cNvSpPr>
          <p:nvPr>
            <p:ph type="title"/>
          </p:nvPr>
        </p:nvSpPr>
        <p:spPr>
          <a:xfrm>
            <a:off x="0" y="1"/>
            <a:ext cx="12192000" cy="1151120"/>
          </a:xfrm>
        </p:spPr>
        <p:txBody>
          <a:bodyPr anchor="ctr">
            <a:normAutofit/>
          </a:bodyPr>
          <a:lstStyle>
            <a:lvl1pPr>
              <a:defRPr b="1">
                <a:solidFill>
                  <a:srgbClr val="1B5089"/>
                </a:solidFill>
                <a:latin typeface="Arial"/>
                <a:ea typeface="Arial"/>
                <a:cs typeface="Arial"/>
                <a:sym typeface="Arial"/>
              </a:defRPr>
            </a:lvl1pPr>
          </a:lstStyle>
          <a:p>
            <a:pPr algn="ctr"/>
            <a:r>
              <a:rPr lang="lv-LV" dirty="0">
                <a:solidFill>
                  <a:srgbClr val="1D4289"/>
                </a:solidFill>
                <a:latin typeface="Aptos" panose="020B0004020202020204" pitchFamily="34" charset="0"/>
              </a:rPr>
              <a:t>Sasniedzamības uzlabošana</a:t>
            </a:r>
          </a:p>
        </p:txBody>
      </p:sp>
      <p:sp>
        <p:nvSpPr>
          <p:cNvPr id="131" name="Slide Number Placeholder 3" hidden="1"/>
          <p:cNvSpPr txBox="1">
            <a:spLocks noGrp="1"/>
          </p:cNvSpPr>
          <p:nvPr>
            <p:ph type="sldNum" sz="quarter" idx="2"/>
          </p:nvPr>
        </p:nvSpPr>
        <p:spPr>
          <a:xfrm>
            <a:off x="11832845" y="6297993"/>
            <a:ext cx="231277" cy="35066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spcAft>
                <a:spcPts val="600"/>
              </a:spcAft>
            </a:pPr>
            <a:fld id="{86CB4B4D-7CA3-9044-876B-883B54F8677D}" type="slidenum">
              <a:rPr/>
              <a:pPr>
                <a:spcAft>
                  <a:spcPts val="600"/>
                </a:spcAft>
              </a:pPr>
              <a:t>3</a:t>
            </a:fld>
            <a:endParaRPr/>
          </a:p>
        </p:txBody>
      </p:sp>
      <p:grpSp>
        <p:nvGrpSpPr>
          <p:cNvPr id="8" name="Grupa 7">
            <a:extLst>
              <a:ext uri="{FF2B5EF4-FFF2-40B4-BE49-F238E27FC236}">
                <a16:creationId xmlns:a16="http://schemas.microsoft.com/office/drawing/2014/main" id="{AD78286B-C3CB-6292-9F4F-326E07FE1B9C}"/>
              </a:ext>
            </a:extLst>
          </p:cNvPr>
          <p:cNvGrpSpPr/>
          <p:nvPr/>
        </p:nvGrpSpPr>
        <p:grpSpPr>
          <a:xfrm>
            <a:off x="259676" y="1218268"/>
            <a:ext cx="11104451" cy="4838500"/>
            <a:chOff x="-1858146" y="321317"/>
            <a:chExt cx="7740255" cy="1109748"/>
          </a:xfrm>
        </p:grpSpPr>
        <p:sp>
          <p:nvSpPr>
            <p:cNvPr id="9" name="Taisnstūris: ar noapaļotiem stūriem 8">
              <a:extLst>
                <a:ext uri="{FF2B5EF4-FFF2-40B4-BE49-F238E27FC236}">
                  <a16:creationId xmlns:a16="http://schemas.microsoft.com/office/drawing/2014/main" id="{04E70A15-6DB4-C07B-86FC-4CF981170FF0}"/>
                </a:ext>
              </a:extLst>
            </p:cNvPr>
            <p:cNvSpPr/>
            <p:nvPr/>
          </p:nvSpPr>
          <p:spPr>
            <a:xfrm>
              <a:off x="-1858146" y="321317"/>
              <a:ext cx="7740255" cy="1109748"/>
            </a:xfrm>
            <a:prstGeom prst="roundRect">
              <a:avLst/>
            </a:prstGeom>
            <a:solidFill>
              <a:srgbClr val="1D4289"/>
            </a:solidFill>
            <a:effectLst>
              <a:outerShdw blurRad="63500" sx="102000" sy="102000" algn="ctr"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lv-LV"/>
            </a:p>
          </p:txBody>
        </p:sp>
        <p:sp>
          <p:nvSpPr>
            <p:cNvPr id="10" name="Taisnstūris: ar noapaļotiem stūriem 4">
              <a:extLst>
                <a:ext uri="{FF2B5EF4-FFF2-40B4-BE49-F238E27FC236}">
                  <a16:creationId xmlns:a16="http://schemas.microsoft.com/office/drawing/2014/main" id="{4CF6F3B8-9706-BD7A-818B-564B433E67BF}"/>
                </a:ext>
              </a:extLst>
            </p:cNvPr>
            <p:cNvSpPr txBox="1"/>
            <p:nvPr/>
          </p:nvSpPr>
          <p:spPr>
            <a:xfrm>
              <a:off x="-1692066" y="321317"/>
              <a:ext cx="7345578" cy="1094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ts val="2400"/>
                </a:spcAft>
                <a:buNone/>
              </a:pPr>
              <a:r>
                <a:rPr lang="lv-LV" sz="2800" b="1" i="0" u="sng" kern="1200" baseline="0" dirty="0">
                  <a:latin typeface="Aptos" panose="020B0004020202020204" pitchFamily="34" charset="0"/>
                </a:rPr>
                <a:t>Tendences un izaicinājumi</a:t>
              </a:r>
            </a:p>
            <a:p>
              <a:pPr marL="457200" lvl="0" indent="-457200" algn="l" defTabSz="1244600">
                <a:lnSpc>
                  <a:spcPct val="90000"/>
                </a:lnSpc>
                <a:spcBef>
                  <a:spcPct val="0"/>
                </a:spcBef>
                <a:spcAft>
                  <a:spcPct val="35000"/>
                </a:spcAft>
                <a:buFont typeface="Arial" panose="020B0604020202020204" pitchFamily="34" charset="0"/>
                <a:buChar char="•"/>
              </a:pPr>
              <a:r>
                <a:rPr lang="lv-LV" sz="2400" b="0" i="0" kern="1200" baseline="0" dirty="0">
                  <a:latin typeface="Aptos" panose="020B0004020202020204" pitchFamily="34" charset="0"/>
                </a:rPr>
                <a:t>Pieaug pieprasījums pēc vajadzībām mobilitātes nodrošināšanā</a:t>
              </a:r>
            </a:p>
            <a:p>
              <a:pPr marL="457200" lvl="0" indent="-457200" defTabSz="1244600">
                <a:lnSpc>
                  <a:spcPct val="90000"/>
                </a:lnSpc>
                <a:spcBef>
                  <a:spcPct val="0"/>
                </a:spcBef>
                <a:spcAft>
                  <a:spcPct val="35000"/>
                </a:spcAft>
                <a:buFont typeface="Arial" panose="020B0604020202020204" pitchFamily="34" charset="0"/>
                <a:buChar char="•"/>
              </a:pPr>
              <a:r>
                <a:rPr lang="lv-LV" sz="2400" b="0" i="0" kern="1200" baseline="0" dirty="0">
                  <a:latin typeface="Aptos" panose="020B0004020202020204" pitchFamily="34" charset="0"/>
                </a:rPr>
                <a:t>Demogrāfiskie rādītāji ietekmē transporta attīstības </a:t>
              </a:r>
              <a:r>
                <a:rPr lang="lv-LV" sz="2400" kern="1200" dirty="0">
                  <a:latin typeface="Aptos" panose="020B0004020202020204" pitchFamily="34" charset="0"/>
                </a:rPr>
                <a:t>projektu ekonomisko pamatojumu un </a:t>
              </a:r>
              <a:r>
                <a:rPr lang="lv-LV" sz="2400" b="0" i="0" kern="1200" baseline="0" dirty="0">
                  <a:latin typeface="Aptos" panose="020B0004020202020204" pitchFamily="34" charset="0"/>
                </a:rPr>
                <a:t>sabiedriskā transporta īpatsvaru</a:t>
              </a:r>
            </a:p>
            <a:p>
              <a:pPr marL="457200" lvl="0" indent="-457200" algn="l" defTabSz="1244600">
                <a:lnSpc>
                  <a:spcPct val="90000"/>
                </a:lnSpc>
                <a:spcBef>
                  <a:spcPct val="0"/>
                </a:spcBef>
                <a:spcAft>
                  <a:spcPct val="35000"/>
                </a:spcAft>
                <a:buFont typeface="Arial" panose="020B0604020202020204" pitchFamily="34" charset="0"/>
                <a:buChar char="•"/>
              </a:pPr>
              <a:r>
                <a:rPr lang="lv-LV" sz="2400" b="0" i="0" kern="1200" baseline="0" dirty="0">
                  <a:latin typeface="Aptos" panose="020B0004020202020204" pitchFamily="34" charset="0"/>
                </a:rPr>
                <a:t>Dzelzceļš – samazinās pārvadāto pasažieru skaits, kravas pārvadājumos dominē tranzīta pārvadājumi no austrumiem uz Latvijas ostām, nav savienojumu ar citām ES valstīm</a:t>
              </a:r>
            </a:p>
            <a:p>
              <a:pPr marL="457200" lvl="0" indent="-457200" algn="l" defTabSz="1244600">
                <a:lnSpc>
                  <a:spcPct val="90000"/>
                </a:lnSpc>
                <a:spcBef>
                  <a:spcPct val="0"/>
                </a:spcBef>
                <a:spcAft>
                  <a:spcPct val="35000"/>
                </a:spcAft>
                <a:buFont typeface="Arial" panose="020B0604020202020204" pitchFamily="34" charset="0"/>
                <a:buChar char="•"/>
              </a:pPr>
              <a:r>
                <a:rPr lang="lv-LV" sz="2400" b="0" i="0" kern="1200" baseline="0" dirty="0">
                  <a:latin typeface="Aptos" panose="020B0004020202020204" pitchFamily="34" charset="0"/>
                </a:rPr>
                <a:t>Autoceļu tīkla kvalitāte un efektivitāte ir ievērojami zemāka nekā citās ES valstīs</a:t>
              </a: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F07E9B-A207-C8BD-351A-37FA6FF5A372}"/>
            </a:ext>
          </a:extLst>
        </p:cNvPr>
        <p:cNvGrpSpPr/>
        <p:nvPr/>
      </p:nvGrpSpPr>
      <p:grpSpPr>
        <a:xfrm>
          <a:off x="0" y="0"/>
          <a:ext cx="0" cy="0"/>
          <a:chOff x="0" y="0"/>
          <a:chExt cx="0" cy="0"/>
        </a:xfrm>
      </p:grpSpPr>
      <p:sp>
        <p:nvSpPr>
          <p:cNvPr id="132" name="Virsraksts 1">
            <a:extLst>
              <a:ext uri="{FF2B5EF4-FFF2-40B4-BE49-F238E27FC236}">
                <a16:creationId xmlns:a16="http://schemas.microsoft.com/office/drawing/2014/main" id="{8EA903ED-7B18-9E9C-80F6-C8C5D8C01797}"/>
              </a:ext>
            </a:extLst>
          </p:cNvPr>
          <p:cNvSpPr txBox="1">
            <a:spLocks noGrp="1"/>
          </p:cNvSpPr>
          <p:nvPr>
            <p:ph type="title"/>
          </p:nvPr>
        </p:nvSpPr>
        <p:spPr>
          <a:xfrm>
            <a:off x="0" y="1"/>
            <a:ext cx="12192000" cy="878186"/>
          </a:xfrm>
        </p:spPr>
        <p:txBody>
          <a:bodyPr anchor="ctr">
            <a:normAutofit/>
          </a:bodyPr>
          <a:lstStyle>
            <a:lvl1pPr>
              <a:defRPr b="1">
                <a:solidFill>
                  <a:srgbClr val="1B5089"/>
                </a:solidFill>
                <a:latin typeface="Arial"/>
                <a:ea typeface="Arial"/>
                <a:cs typeface="Arial"/>
                <a:sym typeface="Arial"/>
              </a:defRPr>
            </a:lvl1pPr>
          </a:lstStyle>
          <a:p>
            <a:pPr algn="ctr"/>
            <a:r>
              <a:rPr lang="lv-LV" dirty="0">
                <a:solidFill>
                  <a:srgbClr val="1D4289"/>
                </a:solidFill>
                <a:latin typeface="Aptos" panose="020B0004020202020204" pitchFamily="34" charset="0"/>
              </a:rPr>
              <a:t>Esošās situācijas </a:t>
            </a:r>
            <a:r>
              <a:rPr lang="lv-LV" dirty="0" err="1">
                <a:solidFill>
                  <a:srgbClr val="1D4289"/>
                </a:solidFill>
                <a:latin typeface="Aptos" panose="020B0004020202020204" pitchFamily="34" charset="0"/>
              </a:rPr>
              <a:t>izvērtējums</a:t>
            </a:r>
            <a:endParaRPr lang="lv-LV" dirty="0">
              <a:solidFill>
                <a:srgbClr val="1D4289"/>
              </a:solidFill>
              <a:latin typeface="Aptos" panose="020B0004020202020204" pitchFamily="34" charset="0"/>
            </a:endParaRPr>
          </a:p>
        </p:txBody>
      </p:sp>
      <p:sp>
        <p:nvSpPr>
          <p:cNvPr id="131" name="Slide Number Placeholder 3" hidden="1">
            <a:extLst>
              <a:ext uri="{FF2B5EF4-FFF2-40B4-BE49-F238E27FC236}">
                <a16:creationId xmlns:a16="http://schemas.microsoft.com/office/drawing/2014/main" id="{535F718D-E7C8-1EF6-6C0F-E6380873980D}"/>
              </a:ext>
            </a:extLst>
          </p:cNvPr>
          <p:cNvSpPr txBox="1">
            <a:spLocks noGrp="1"/>
          </p:cNvSpPr>
          <p:nvPr>
            <p:ph type="sldNum" sz="quarter" idx="2"/>
          </p:nvPr>
        </p:nvSpPr>
        <p:spPr>
          <a:xfrm>
            <a:off x="11832845" y="6297993"/>
            <a:ext cx="231277" cy="3506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spcAft>
                <a:spcPts val="600"/>
              </a:spcAft>
            </a:pPr>
            <a:fld id="{86CB4B4D-7CA3-9044-876B-883B54F8677D}" type="slidenum">
              <a:rPr/>
              <a:pPr>
                <a:spcAft>
                  <a:spcPts val="600"/>
                </a:spcAft>
              </a:pPr>
              <a:t>4</a:t>
            </a:fld>
            <a:endParaRPr/>
          </a:p>
        </p:txBody>
      </p:sp>
      <p:grpSp>
        <p:nvGrpSpPr>
          <p:cNvPr id="4" name="Grupa 3">
            <a:extLst>
              <a:ext uri="{FF2B5EF4-FFF2-40B4-BE49-F238E27FC236}">
                <a16:creationId xmlns:a16="http://schemas.microsoft.com/office/drawing/2014/main" id="{F9F57A4A-9C19-8FDF-7A58-C867F5A703B7}"/>
              </a:ext>
            </a:extLst>
          </p:cNvPr>
          <p:cNvGrpSpPr/>
          <p:nvPr/>
        </p:nvGrpSpPr>
        <p:grpSpPr>
          <a:xfrm>
            <a:off x="168785" y="1140737"/>
            <a:ext cx="5736103" cy="5006566"/>
            <a:chOff x="-1858147" y="321317"/>
            <a:chExt cx="7740255" cy="1109748"/>
          </a:xfrm>
        </p:grpSpPr>
        <p:sp>
          <p:nvSpPr>
            <p:cNvPr id="5" name="Taisnstūris: ar noapaļotiem stūriem 4">
              <a:extLst>
                <a:ext uri="{FF2B5EF4-FFF2-40B4-BE49-F238E27FC236}">
                  <a16:creationId xmlns:a16="http://schemas.microsoft.com/office/drawing/2014/main" id="{470D529A-0214-4D22-28D6-F473A2924F72}"/>
                </a:ext>
              </a:extLst>
            </p:cNvPr>
            <p:cNvSpPr/>
            <p:nvPr/>
          </p:nvSpPr>
          <p:spPr>
            <a:xfrm>
              <a:off x="-1858147" y="321317"/>
              <a:ext cx="7740255" cy="1109748"/>
            </a:xfrm>
            <a:prstGeom prst="roundRect">
              <a:avLst/>
            </a:prstGeom>
            <a:solidFill>
              <a:srgbClr val="1D4289"/>
            </a:solidFill>
            <a:effectLst>
              <a:outerShdw blurRad="63500" sx="102000" sy="102000" algn="ctr"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lv-LV"/>
            </a:p>
          </p:txBody>
        </p:sp>
        <p:sp>
          <p:nvSpPr>
            <p:cNvPr id="6" name="Taisnstūris: ar noapaļotiem stūriem 4">
              <a:extLst>
                <a:ext uri="{FF2B5EF4-FFF2-40B4-BE49-F238E27FC236}">
                  <a16:creationId xmlns:a16="http://schemas.microsoft.com/office/drawing/2014/main" id="{3A12E9FE-0757-D052-365E-6781D4DD34D6}"/>
                </a:ext>
              </a:extLst>
            </p:cNvPr>
            <p:cNvSpPr txBox="1"/>
            <p:nvPr/>
          </p:nvSpPr>
          <p:spPr>
            <a:xfrm>
              <a:off x="-1692066" y="321317"/>
              <a:ext cx="7345578" cy="1094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hangingPunct="1">
                <a:spcBef>
                  <a:spcPts val="1000"/>
                </a:spcBef>
                <a:buSzPct val="100000"/>
              </a:pPr>
              <a:r>
                <a:rPr lang="lv-LV" sz="2800" b="1" i="0" u="sng" strike="noStrike" cap="none" spc="0" baseline="0" noProof="0" dirty="0">
                  <a:uFillTx/>
                  <a:latin typeface="Aptos" panose="020B0004020202020204" pitchFamily="34" charset="0"/>
                </a:rPr>
                <a:t>Attālināts darbs</a:t>
              </a:r>
            </a:p>
            <a:p>
              <a:pPr marL="228600" indent="-228600" hangingPunct="1">
                <a:spcBef>
                  <a:spcPts val="1000"/>
                </a:spcBef>
                <a:buSzPct val="100000"/>
                <a:buFont typeface="Arial"/>
                <a:buChar char="•"/>
              </a:pPr>
              <a:r>
                <a:rPr lang="lv-LV" sz="2400" b="0" i="0" u="none" strike="noStrike" cap="none" spc="0" baseline="0" noProof="0" dirty="0">
                  <a:uFillTx/>
                  <a:latin typeface="Aptos" panose="020B0004020202020204" pitchFamily="34" charset="0"/>
                </a:rPr>
                <a:t>Starp 2021. gadā aptaujāto respondentu iemesliem - attālināts darbs ierindojās trešajā vietā, kā viens no nepārvietošanās iemesliem darba dienās, sasniedzot 17.3 % (1. attēls)</a:t>
              </a:r>
            </a:p>
            <a:p>
              <a:pPr marL="228600" indent="-228600" hangingPunct="1">
                <a:spcBef>
                  <a:spcPts val="1000"/>
                </a:spcBef>
                <a:buSzPct val="100000"/>
                <a:buFont typeface="Arial"/>
                <a:buChar char="•"/>
              </a:pPr>
              <a:r>
                <a:rPr lang="lv-LV" sz="2400" b="0" i="0" u="none" strike="noStrike" cap="none" spc="0" baseline="0" noProof="0" dirty="0">
                  <a:uFillTx/>
                  <a:latin typeface="Aptos" panose="020B0004020202020204" pitchFamily="34" charset="0"/>
                </a:rPr>
                <a:t>Līdz ar 2022. gadu Latvijas normatīvajos aktos, kas nosaka darbvietām pieņemto kartību, ir iekļauti nosacījumi par attālinātu darbu.</a:t>
              </a:r>
            </a:p>
          </p:txBody>
        </p:sp>
      </p:grpSp>
      <p:pic>
        <p:nvPicPr>
          <p:cNvPr id="12" name="Attēls 11">
            <a:extLst>
              <a:ext uri="{FF2B5EF4-FFF2-40B4-BE49-F238E27FC236}">
                <a16:creationId xmlns:a16="http://schemas.microsoft.com/office/drawing/2014/main" id="{17709386-14E1-6F59-CA82-30A1BFFE98CD}"/>
              </a:ext>
            </a:extLst>
          </p:cNvPr>
          <p:cNvPicPr>
            <a:picLocks noChangeAspect="1"/>
          </p:cNvPicPr>
          <p:nvPr/>
        </p:nvPicPr>
        <p:blipFill>
          <a:blip r:embed="rId2"/>
          <a:stretch>
            <a:fillRect/>
          </a:stretch>
        </p:blipFill>
        <p:spPr>
          <a:xfrm>
            <a:off x="6029983" y="1140737"/>
            <a:ext cx="5993232" cy="3329573"/>
          </a:xfrm>
          <a:prstGeom prst="rect">
            <a:avLst/>
          </a:prstGeom>
        </p:spPr>
      </p:pic>
      <p:sp>
        <p:nvSpPr>
          <p:cNvPr id="13" name="TextBox 12">
            <a:extLst>
              <a:ext uri="{FF2B5EF4-FFF2-40B4-BE49-F238E27FC236}">
                <a16:creationId xmlns:a16="http://schemas.microsoft.com/office/drawing/2014/main" id="{BE4AA620-52FA-8749-482F-11ED05563CA8}"/>
              </a:ext>
            </a:extLst>
          </p:cNvPr>
          <p:cNvSpPr txBox="1"/>
          <p:nvPr/>
        </p:nvSpPr>
        <p:spPr>
          <a:xfrm>
            <a:off x="6583450" y="4311148"/>
            <a:ext cx="4886298" cy="830997"/>
          </a:xfrm>
          <a:prstGeom prst="rect">
            <a:avLst/>
          </a:prstGeom>
          <a:noFill/>
          <a:ln>
            <a:noFill/>
          </a:ln>
        </p:spPr>
        <p:txBody>
          <a:bodyPr wrap="square">
            <a:spAutoFit/>
          </a:bodyPr>
          <a:lstStyle/>
          <a:p>
            <a:pPr algn="ctr" hangingPunct="1">
              <a:spcAft>
                <a:spcPts val="1200"/>
              </a:spcAft>
            </a:pPr>
            <a:r>
              <a:rPr lang="lv-LV" sz="1200" kern="1200" dirty="0">
                <a:solidFill>
                  <a:prstClr val="black"/>
                </a:solidFill>
                <a:latin typeface="Aptos" panose="02110004020202020204"/>
                <a:ea typeface="+mn-ea"/>
                <a:cs typeface="+mn-cs"/>
              </a:rPr>
              <a:t>1. attēls. Latvijas iedzīvotāju nepārvietošanās iemesli (%), darba dienās. CSP, pieejams: </a:t>
            </a:r>
            <a:r>
              <a:rPr lang="lv-LV" sz="1200" kern="1200" dirty="0">
                <a:solidFill>
                  <a:prstClr val="black"/>
                </a:solidFill>
                <a:latin typeface="Aptos" panose="02110004020202020204"/>
                <a:ea typeface="+mn-ea"/>
                <a:cs typeface="+mn-cs"/>
                <a:hlinkClick r:id="rId3"/>
              </a:rPr>
              <a:t>https://data.stat.gov.lv/pxweb/lv/OSP_OD/OSP_OD__apsekojumi__mobilitate/MOB102.px/chart/chartViewColumn/</a:t>
            </a:r>
            <a:endParaRPr lang="lv-LV" sz="1200" kern="1200" dirty="0">
              <a:solidFill>
                <a:prstClr val="black"/>
              </a:solidFill>
              <a:latin typeface="Aptos" panose="02110004020202020204"/>
              <a:ea typeface="+mn-ea"/>
              <a:cs typeface="+mn-cs"/>
            </a:endParaRPr>
          </a:p>
        </p:txBody>
      </p:sp>
      <p:sp>
        <p:nvSpPr>
          <p:cNvPr id="15" name="Taisnstūris 14">
            <a:extLst>
              <a:ext uri="{FF2B5EF4-FFF2-40B4-BE49-F238E27FC236}">
                <a16:creationId xmlns:a16="http://schemas.microsoft.com/office/drawing/2014/main" id="{ABBFA2B2-2C4B-9128-1601-63762DB0D69B}"/>
              </a:ext>
            </a:extLst>
          </p:cNvPr>
          <p:cNvSpPr/>
          <p:nvPr/>
        </p:nvSpPr>
        <p:spPr>
          <a:xfrm>
            <a:off x="4907782" y="5988832"/>
            <a:ext cx="2672774" cy="8420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lv-LV"/>
          </a:p>
        </p:txBody>
      </p:sp>
      <p:sp>
        <p:nvSpPr>
          <p:cNvPr id="16" name="TextBox 15">
            <a:extLst>
              <a:ext uri="{FF2B5EF4-FFF2-40B4-BE49-F238E27FC236}">
                <a16:creationId xmlns:a16="http://schemas.microsoft.com/office/drawing/2014/main" id="{693E87BC-71A8-EB92-F3D1-12AB0569A459}"/>
              </a:ext>
            </a:extLst>
          </p:cNvPr>
          <p:cNvSpPr txBox="1"/>
          <p:nvPr/>
        </p:nvSpPr>
        <p:spPr>
          <a:xfrm>
            <a:off x="6345952" y="5235781"/>
            <a:ext cx="5361293" cy="8420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rgbClr val="1D4289"/>
                </a:solidFill>
                <a:latin typeface="Aptos" panose="020B0004020202020204" pitchFamily="34" charset="0"/>
              </a:rPr>
              <a:t>Potenciāls mazināt svārstmigrācijas intensitāti uz transporta tīklu, un veicināt sasniedzamību attālākos reģionos</a:t>
            </a:r>
            <a:endParaRPr lang="lv-LV" sz="2000" b="1" kern="1200" dirty="0">
              <a:solidFill>
                <a:srgbClr val="1D4289"/>
              </a:solidFill>
            </a:endParaRPr>
          </a:p>
        </p:txBody>
      </p:sp>
    </p:spTree>
    <p:extLst>
      <p:ext uri="{BB962C8B-B14F-4D97-AF65-F5344CB8AC3E}">
        <p14:creationId xmlns:p14="http://schemas.microsoft.com/office/powerpoint/2010/main" val="392414836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E6C18-8C6D-CAAC-3806-CE2DE941BC91}"/>
            </a:ext>
          </a:extLst>
        </p:cNvPr>
        <p:cNvGrpSpPr/>
        <p:nvPr/>
      </p:nvGrpSpPr>
      <p:grpSpPr>
        <a:xfrm>
          <a:off x="0" y="0"/>
          <a:ext cx="0" cy="0"/>
          <a:chOff x="0" y="0"/>
          <a:chExt cx="0" cy="0"/>
        </a:xfrm>
      </p:grpSpPr>
      <p:sp>
        <p:nvSpPr>
          <p:cNvPr id="132" name="Virsraksts 1">
            <a:extLst>
              <a:ext uri="{FF2B5EF4-FFF2-40B4-BE49-F238E27FC236}">
                <a16:creationId xmlns:a16="http://schemas.microsoft.com/office/drawing/2014/main" id="{5E8570C6-8F67-30F6-7543-85B3AE05C531}"/>
              </a:ext>
            </a:extLst>
          </p:cNvPr>
          <p:cNvSpPr txBox="1">
            <a:spLocks noGrp="1"/>
          </p:cNvSpPr>
          <p:nvPr>
            <p:ph type="title"/>
          </p:nvPr>
        </p:nvSpPr>
        <p:spPr>
          <a:xfrm>
            <a:off x="0" y="1"/>
            <a:ext cx="12192000" cy="878186"/>
          </a:xfrm>
        </p:spPr>
        <p:txBody>
          <a:bodyPr anchor="ctr">
            <a:normAutofit/>
          </a:bodyPr>
          <a:lstStyle>
            <a:lvl1pPr>
              <a:defRPr b="1">
                <a:solidFill>
                  <a:srgbClr val="1B5089"/>
                </a:solidFill>
                <a:latin typeface="Arial"/>
                <a:ea typeface="Arial"/>
                <a:cs typeface="Arial"/>
                <a:sym typeface="Arial"/>
              </a:defRPr>
            </a:lvl1pPr>
          </a:lstStyle>
          <a:p>
            <a:pPr algn="ctr"/>
            <a:r>
              <a:rPr lang="lv-LV" dirty="0">
                <a:solidFill>
                  <a:srgbClr val="1D4289"/>
                </a:solidFill>
                <a:latin typeface="Aptos" panose="020B0004020202020204" pitchFamily="34" charset="0"/>
              </a:rPr>
              <a:t>Esošās situācijas </a:t>
            </a:r>
            <a:r>
              <a:rPr lang="lv-LV" dirty="0" err="1">
                <a:solidFill>
                  <a:srgbClr val="1D4289"/>
                </a:solidFill>
                <a:latin typeface="Aptos" panose="020B0004020202020204" pitchFamily="34" charset="0"/>
              </a:rPr>
              <a:t>izvērtējums</a:t>
            </a:r>
            <a:endParaRPr lang="lv-LV" dirty="0">
              <a:solidFill>
                <a:srgbClr val="1D4289"/>
              </a:solidFill>
              <a:latin typeface="Aptos" panose="020B0004020202020204" pitchFamily="34" charset="0"/>
            </a:endParaRPr>
          </a:p>
        </p:txBody>
      </p:sp>
      <p:sp>
        <p:nvSpPr>
          <p:cNvPr id="131" name="Slide Number Placeholder 3" hidden="1">
            <a:extLst>
              <a:ext uri="{FF2B5EF4-FFF2-40B4-BE49-F238E27FC236}">
                <a16:creationId xmlns:a16="http://schemas.microsoft.com/office/drawing/2014/main" id="{1CD16229-CDD0-56D8-90C9-E8D2D2E64F7B}"/>
              </a:ext>
            </a:extLst>
          </p:cNvPr>
          <p:cNvSpPr txBox="1">
            <a:spLocks noGrp="1"/>
          </p:cNvSpPr>
          <p:nvPr>
            <p:ph type="sldNum" sz="quarter" idx="2"/>
          </p:nvPr>
        </p:nvSpPr>
        <p:spPr>
          <a:xfrm>
            <a:off x="11832845" y="6297993"/>
            <a:ext cx="231277" cy="35066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spcAft>
                <a:spcPts val="600"/>
              </a:spcAft>
            </a:pPr>
            <a:fld id="{86CB4B4D-7CA3-9044-876B-883B54F8677D}" type="slidenum">
              <a:rPr/>
              <a:pPr>
                <a:spcAft>
                  <a:spcPts val="600"/>
                </a:spcAft>
              </a:pPr>
              <a:t>5</a:t>
            </a:fld>
            <a:endParaRPr/>
          </a:p>
        </p:txBody>
      </p:sp>
      <p:grpSp>
        <p:nvGrpSpPr>
          <p:cNvPr id="4" name="Grupa 3">
            <a:extLst>
              <a:ext uri="{FF2B5EF4-FFF2-40B4-BE49-F238E27FC236}">
                <a16:creationId xmlns:a16="http://schemas.microsoft.com/office/drawing/2014/main" id="{2D5A3446-9EFD-49D6-26B5-C1D453CB0A2D}"/>
              </a:ext>
            </a:extLst>
          </p:cNvPr>
          <p:cNvGrpSpPr/>
          <p:nvPr/>
        </p:nvGrpSpPr>
        <p:grpSpPr>
          <a:xfrm>
            <a:off x="168785" y="1140737"/>
            <a:ext cx="5736103" cy="5006566"/>
            <a:chOff x="-1858147" y="321317"/>
            <a:chExt cx="7740255" cy="1109748"/>
          </a:xfrm>
        </p:grpSpPr>
        <p:sp>
          <p:nvSpPr>
            <p:cNvPr id="5" name="Taisnstūris: ar noapaļotiem stūriem 4">
              <a:extLst>
                <a:ext uri="{FF2B5EF4-FFF2-40B4-BE49-F238E27FC236}">
                  <a16:creationId xmlns:a16="http://schemas.microsoft.com/office/drawing/2014/main" id="{33CBD0F3-853F-DB03-11CD-29820C4A87A2}"/>
                </a:ext>
              </a:extLst>
            </p:cNvPr>
            <p:cNvSpPr/>
            <p:nvPr/>
          </p:nvSpPr>
          <p:spPr>
            <a:xfrm>
              <a:off x="-1858147" y="321317"/>
              <a:ext cx="7740255" cy="1109748"/>
            </a:xfrm>
            <a:prstGeom prst="roundRect">
              <a:avLst/>
            </a:prstGeom>
            <a:solidFill>
              <a:srgbClr val="1D4289"/>
            </a:solidFill>
            <a:effectLst>
              <a:outerShdw blurRad="63500" sx="102000" sy="102000" algn="ctr"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lv-LV"/>
            </a:p>
          </p:txBody>
        </p:sp>
        <p:sp>
          <p:nvSpPr>
            <p:cNvPr id="6" name="Taisnstūris: ar noapaļotiem stūriem 4">
              <a:extLst>
                <a:ext uri="{FF2B5EF4-FFF2-40B4-BE49-F238E27FC236}">
                  <a16:creationId xmlns:a16="http://schemas.microsoft.com/office/drawing/2014/main" id="{1FD591D2-AA7F-74F2-2478-2A5B5D3B6365}"/>
                </a:ext>
              </a:extLst>
            </p:cNvPr>
            <p:cNvSpPr txBox="1"/>
            <p:nvPr/>
          </p:nvSpPr>
          <p:spPr>
            <a:xfrm>
              <a:off x="-1692066" y="321317"/>
              <a:ext cx="7345578" cy="1094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hangingPunct="1">
                <a:spcBef>
                  <a:spcPts val="1000"/>
                </a:spcBef>
                <a:buSzPct val="100000"/>
              </a:pPr>
              <a:r>
                <a:rPr lang="lv-LV" sz="2800" b="1" i="0" u="sng" strike="noStrike" cap="none" spc="0" baseline="0" noProof="0" dirty="0">
                  <a:uFillTx/>
                  <a:latin typeface="Aptos" panose="020B0004020202020204" pitchFamily="34" charset="0"/>
                </a:rPr>
                <a:t>Dzelzceļš</a:t>
              </a:r>
            </a:p>
            <a:p>
              <a:pPr marL="228600" indent="-228600" hangingPunct="1">
                <a:spcBef>
                  <a:spcPts val="1000"/>
                </a:spcBef>
                <a:buSzPct val="100000"/>
                <a:buFont typeface="Arial"/>
                <a:buChar char="•"/>
              </a:pPr>
              <a:r>
                <a:rPr lang="lv-LV" sz="2400" b="0" i="0" u="none" strike="noStrike" cap="none" spc="0" baseline="0" noProof="0" dirty="0">
                  <a:uFillTx/>
                  <a:latin typeface="Aptos" panose="020B0004020202020204" pitchFamily="34" charset="0"/>
                </a:rPr>
                <a:t>«Rail </a:t>
              </a:r>
              <a:r>
                <a:rPr lang="lv-LV" sz="2400" b="0" i="0" u="none" strike="noStrike" cap="none" spc="0" baseline="0" noProof="0" dirty="0" err="1">
                  <a:uFillTx/>
                  <a:latin typeface="Aptos" panose="020B0004020202020204" pitchFamily="34" charset="0"/>
                </a:rPr>
                <a:t>Baltica</a:t>
              </a:r>
              <a:r>
                <a:rPr lang="lv-LV" sz="2400" b="0" i="0" u="none" strike="noStrike" cap="none" spc="0" baseline="0" noProof="0" dirty="0">
                  <a:uFillTx/>
                  <a:latin typeface="Aptos" panose="020B0004020202020204" pitchFamily="34" charset="0"/>
                </a:rPr>
                <a:t>» projekts, kas valstij ir kļuvis par nopietnu finansiālu problēmu un tajā uzstādīto ieceru realizēšana kļūst arvien neskaidrāka.</a:t>
              </a:r>
            </a:p>
            <a:p>
              <a:pPr marL="228600" indent="-228600" hangingPunct="1">
                <a:spcBef>
                  <a:spcPts val="1000"/>
                </a:spcBef>
                <a:buSzPct val="100000"/>
                <a:buFont typeface="Arial"/>
                <a:buChar char="•"/>
              </a:pPr>
              <a:r>
                <a:rPr lang="lv-LV" sz="2400" b="0" i="0" u="none" strike="noStrike" cap="none" spc="0" baseline="0" noProof="0" dirty="0">
                  <a:uFillTx/>
                  <a:latin typeface="Aptos" panose="020B0004020202020204" pitchFamily="34" charset="0"/>
                </a:rPr>
                <a:t>Latvijā dominējošie importa dzelzceļu kravu pārvadājumi (tūkst. t.) kopš 2014. gada ir būtiski kritušies, bet pēc Krievijas liela mēroga iebrukuma Ukrainā arī tranzīta kravu pārvadājumi ir sasnieguši pēdējos gados zemāko punktu 2023. gadā (2. attēls).</a:t>
              </a:r>
            </a:p>
          </p:txBody>
        </p:sp>
      </p:grpSp>
      <p:pic>
        <p:nvPicPr>
          <p:cNvPr id="2" name="Attēls 1">
            <a:extLst>
              <a:ext uri="{FF2B5EF4-FFF2-40B4-BE49-F238E27FC236}">
                <a16:creationId xmlns:a16="http://schemas.microsoft.com/office/drawing/2014/main" id="{EA4FE36C-3255-E092-5B60-572B57119E0D}"/>
              </a:ext>
            </a:extLst>
          </p:cNvPr>
          <p:cNvPicPr>
            <a:picLocks noChangeAspect="1"/>
          </p:cNvPicPr>
          <p:nvPr/>
        </p:nvPicPr>
        <p:blipFill>
          <a:blip r:embed="rId2"/>
          <a:stretch>
            <a:fillRect/>
          </a:stretch>
        </p:blipFill>
        <p:spPr>
          <a:xfrm>
            <a:off x="5986867" y="1312752"/>
            <a:ext cx="6205133" cy="3447296"/>
          </a:xfrm>
          <a:prstGeom prst="rect">
            <a:avLst/>
          </a:prstGeom>
        </p:spPr>
      </p:pic>
      <p:sp>
        <p:nvSpPr>
          <p:cNvPr id="3" name="TextBox 2">
            <a:extLst>
              <a:ext uri="{FF2B5EF4-FFF2-40B4-BE49-F238E27FC236}">
                <a16:creationId xmlns:a16="http://schemas.microsoft.com/office/drawing/2014/main" id="{0102AA70-0D01-D6E0-D531-B980411BCB9C}"/>
              </a:ext>
            </a:extLst>
          </p:cNvPr>
          <p:cNvSpPr txBox="1"/>
          <p:nvPr/>
        </p:nvSpPr>
        <p:spPr>
          <a:xfrm>
            <a:off x="6646284" y="4436882"/>
            <a:ext cx="4886298" cy="646331"/>
          </a:xfrm>
          <a:prstGeom prst="rect">
            <a:avLst/>
          </a:prstGeom>
          <a:noFill/>
          <a:ln>
            <a:noFill/>
          </a:ln>
        </p:spPr>
        <p:txBody>
          <a:bodyPr wrap="square">
            <a:spAutoFit/>
          </a:bodyPr>
          <a:lstStyle/>
          <a:p>
            <a:pPr algn="ctr" hangingPunct="1">
              <a:spcAft>
                <a:spcPts val="1200"/>
              </a:spcAft>
            </a:pPr>
            <a:r>
              <a:rPr lang="lv-LV" sz="1200" kern="1200" dirty="0">
                <a:solidFill>
                  <a:prstClr val="black"/>
                </a:solidFill>
                <a:latin typeface="Aptos" panose="02110004020202020204"/>
                <a:ea typeface="+mn-ea"/>
                <a:cs typeface="+mn-cs"/>
              </a:rPr>
              <a:t>2. attēls. Kravu pārvadājumi pa dzelzceļu. CSP, pieejams: </a:t>
            </a:r>
            <a:r>
              <a:rPr lang="lv-LV" sz="1200" kern="1200" dirty="0">
                <a:solidFill>
                  <a:prstClr val="black"/>
                </a:solidFill>
                <a:latin typeface="Aptos" panose="02110004020202020204"/>
                <a:ea typeface="+mn-ea"/>
                <a:cs typeface="+mn-cs"/>
                <a:hlinkClick r:id="rId3"/>
              </a:rPr>
              <a:t>https://data.stat.gov.lv/pxweb/lv/OSP_PUB/START__NOZ__TRK__TRKD/TRK030/table/tableViewLayout1/</a:t>
            </a:r>
            <a:endParaRPr lang="lv-LV" sz="1200" kern="1200" dirty="0">
              <a:solidFill>
                <a:prstClr val="black"/>
              </a:solidFill>
              <a:latin typeface="Aptos" panose="02110004020202020204"/>
              <a:ea typeface="+mn-ea"/>
              <a:cs typeface="+mn-cs"/>
            </a:endParaRPr>
          </a:p>
        </p:txBody>
      </p:sp>
      <p:sp>
        <p:nvSpPr>
          <p:cNvPr id="7" name="TextBox 6">
            <a:extLst>
              <a:ext uri="{FF2B5EF4-FFF2-40B4-BE49-F238E27FC236}">
                <a16:creationId xmlns:a16="http://schemas.microsoft.com/office/drawing/2014/main" id="{09509A93-973A-F8E1-44FC-8F5361FEA77E}"/>
              </a:ext>
            </a:extLst>
          </p:cNvPr>
          <p:cNvSpPr txBox="1"/>
          <p:nvPr/>
        </p:nvSpPr>
        <p:spPr>
          <a:xfrm>
            <a:off x="6345952" y="5235781"/>
            <a:ext cx="5361293" cy="8420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rgbClr val="1D4289"/>
                </a:solidFill>
                <a:latin typeface="Aptos" panose="020B0004020202020204" pitchFamily="34" charset="0"/>
              </a:rPr>
              <a:t>Nepieciešams kritiski apzināt dzelzceļa nozīmi nākotnē</a:t>
            </a:r>
            <a:endParaRPr lang="lv-LV" sz="2000" b="1" kern="1200" dirty="0">
              <a:solidFill>
                <a:srgbClr val="1D4289"/>
              </a:solidFill>
            </a:endParaRPr>
          </a:p>
        </p:txBody>
      </p:sp>
    </p:spTree>
    <p:extLst>
      <p:ext uri="{BB962C8B-B14F-4D97-AF65-F5344CB8AC3E}">
        <p14:creationId xmlns:p14="http://schemas.microsoft.com/office/powerpoint/2010/main" val="278360011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222E5-FA21-2F7D-FA72-CC65E9952FC2}"/>
            </a:ext>
          </a:extLst>
        </p:cNvPr>
        <p:cNvGrpSpPr/>
        <p:nvPr/>
      </p:nvGrpSpPr>
      <p:grpSpPr>
        <a:xfrm>
          <a:off x="0" y="0"/>
          <a:ext cx="0" cy="0"/>
          <a:chOff x="0" y="0"/>
          <a:chExt cx="0" cy="0"/>
        </a:xfrm>
      </p:grpSpPr>
      <p:sp>
        <p:nvSpPr>
          <p:cNvPr id="132" name="Virsraksts 1">
            <a:extLst>
              <a:ext uri="{FF2B5EF4-FFF2-40B4-BE49-F238E27FC236}">
                <a16:creationId xmlns:a16="http://schemas.microsoft.com/office/drawing/2014/main" id="{76DADE1A-7FC8-D399-05D3-5808D7BF9F5C}"/>
              </a:ext>
            </a:extLst>
          </p:cNvPr>
          <p:cNvSpPr txBox="1">
            <a:spLocks noGrp="1"/>
          </p:cNvSpPr>
          <p:nvPr>
            <p:ph type="title"/>
          </p:nvPr>
        </p:nvSpPr>
        <p:spPr>
          <a:xfrm>
            <a:off x="0" y="1"/>
            <a:ext cx="12192000" cy="878186"/>
          </a:xfrm>
        </p:spPr>
        <p:txBody>
          <a:bodyPr anchor="ctr">
            <a:normAutofit/>
          </a:bodyPr>
          <a:lstStyle>
            <a:lvl1pPr>
              <a:defRPr b="1">
                <a:solidFill>
                  <a:srgbClr val="1B5089"/>
                </a:solidFill>
                <a:latin typeface="Arial"/>
                <a:ea typeface="Arial"/>
                <a:cs typeface="Arial"/>
                <a:sym typeface="Arial"/>
              </a:defRPr>
            </a:lvl1pPr>
          </a:lstStyle>
          <a:p>
            <a:pPr algn="ctr"/>
            <a:r>
              <a:rPr lang="lv-LV" dirty="0">
                <a:solidFill>
                  <a:srgbClr val="1D4289"/>
                </a:solidFill>
                <a:latin typeface="Aptos" panose="020B0004020202020204" pitchFamily="34" charset="0"/>
              </a:rPr>
              <a:t>Esošās situācijas </a:t>
            </a:r>
            <a:r>
              <a:rPr lang="lv-LV" dirty="0" err="1">
                <a:solidFill>
                  <a:srgbClr val="1D4289"/>
                </a:solidFill>
                <a:latin typeface="Aptos" panose="020B0004020202020204" pitchFamily="34" charset="0"/>
              </a:rPr>
              <a:t>izvērtējums</a:t>
            </a:r>
            <a:endParaRPr lang="lv-LV" dirty="0">
              <a:solidFill>
                <a:srgbClr val="1D4289"/>
              </a:solidFill>
              <a:latin typeface="Aptos" panose="020B0004020202020204" pitchFamily="34" charset="0"/>
            </a:endParaRPr>
          </a:p>
        </p:txBody>
      </p:sp>
      <p:sp>
        <p:nvSpPr>
          <p:cNvPr id="131" name="Slide Number Placeholder 3" hidden="1">
            <a:extLst>
              <a:ext uri="{FF2B5EF4-FFF2-40B4-BE49-F238E27FC236}">
                <a16:creationId xmlns:a16="http://schemas.microsoft.com/office/drawing/2014/main" id="{DA95EAEE-93B3-0EC3-1A88-8CFAAEA3CA9D}"/>
              </a:ext>
            </a:extLst>
          </p:cNvPr>
          <p:cNvSpPr txBox="1">
            <a:spLocks noGrp="1"/>
          </p:cNvSpPr>
          <p:nvPr>
            <p:ph type="sldNum" sz="quarter" idx="2"/>
          </p:nvPr>
        </p:nvSpPr>
        <p:spPr>
          <a:xfrm>
            <a:off x="11832845" y="6297993"/>
            <a:ext cx="231277" cy="35066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spcAft>
                <a:spcPts val="600"/>
              </a:spcAft>
            </a:pPr>
            <a:fld id="{86CB4B4D-7CA3-9044-876B-883B54F8677D}" type="slidenum">
              <a:rPr/>
              <a:pPr>
                <a:spcAft>
                  <a:spcPts val="600"/>
                </a:spcAft>
              </a:pPr>
              <a:t>6</a:t>
            </a:fld>
            <a:endParaRPr/>
          </a:p>
        </p:txBody>
      </p:sp>
      <p:grpSp>
        <p:nvGrpSpPr>
          <p:cNvPr id="4" name="Grupa 3">
            <a:extLst>
              <a:ext uri="{FF2B5EF4-FFF2-40B4-BE49-F238E27FC236}">
                <a16:creationId xmlns:a16="http://schemas.microsoft.com/office/drawing/2014/main" id="{0AC9373D-9CE7-9E0B-1446-757E241647A9}"/>
              </a:ext>
            </a:extLst>
          </p:cNvPr>
          <p:cNvGrpSpPr/>
          <p:nvPr/>
        </p:nvGrpSpPr>
        <p:grpSpPr>
          <a:xfrm>
            <a:off x="168785" y="1140737"/>
            <a:ext cx="5736103" cy="4182701"/>
            <a:chOff x="-1858147" y="321317"/>
            <a:chExt cx="7740255" cy="1109748"/>
          </a:xfrm>
        </p:grpSpPr>
        <p:sp>
          <p:nvSpPr>
            <p:cNvPr id="5" name="Taisnstūris: ar noapaļotiem stūriem 4">
              <a:extLst>
                <a:ext uri="{FF2B5EF4-FFF2-40B4-BE49-F238E27FC236}">
                  <a16:creationId xmlns:a16="http://schemas.microsoft.com/office/drawing/2014/main" id="{A042E124-E60C-53B0-1AD4-A02B28718785}"/>
                </a:ext>
              </a:extLst>
            </p:cNvPr>
            <p:cNvSpPr/>
            <p:nvPr/>
          </p:nvSpPr>
          <p:spPr>
            <a:xfrm>
              <a:off x="-1858147" y="321317"/>
              <a:ext cx="7740255" cy="1109748"/>
            </a:xfrm>
            <a:prstGeom prst="roundRect">
              <a:avLst/>
            </a:prstGeom>
            <a:solidFill>
              <a:srgbClr val="1D4289"/>
            </a:solidFill>
            <a:effectLst>
              <a:outerShdw blurRad="63500" sx="102000" sy="102000" algn="ctr"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lv-LV"/>
            </a:p>
          </p:txBody>
        </p:sp>
        <p:sp>
          <p:nvSpPr>
            <p:cNvPr id="6" name="Taisnstūris: ar noapaļotiem stūriem 4">
              <a:extLst>
                <a:ext uri="{FF2B5EF4-FFF2-40B4-BE49-F238E27FC236}">
                  <a16:creationId xmlns:a16="http://schemas.microsoft.com/office/drawing/2014/main" id="{FEBC00C3-1865-3F07-4D67-F9351B3D3542}"/>
                </a:ext>
              </a:extLst>
            </p:cNvPr>
            <p:cNvSpPr txBox="1"/>
            <p:nvPr/>
          </p:nvSpPr>
          <p:spPr>
            <a:xfrm>
              <a:off x="-1692066" y="321317"/>
              <a:ext cx="7345578" cy="1094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hangingPunct="1">
                <a:spcBef>
                  <a:spcPts val="1000"/>
                </a:spcBef>
                <a:buSzPct val="100000"/>
              </a:pPr>
              <a:r>
                <a:rPr lang="lv-LV" sz="2800" b="1" i="0" u="sng" strike="noStrike" cap="none" spc="0" baseline="0" noProof="0" dirty="0">
                  <a:uFillTx/>
                  <a:latin typeface="Aptos" panose="020B0004020202020204" pitchFamily="34" charset="0"/>
                </a:rPr>
                <a:t>Autoceļu infrastruktūra</a:t>
              </a:r>
            </a:p>
            <a:p>
              <a:pPr marL="228600" indent="-228600" hangingPunct="1">
                <a:spcBef>
                  <a:spcPts val="1000"/>
                </a:spcBef>
                <a:buSzPct val="100000"/>
                <a:buFont typeface="Arial"/>
                <a:buChar char="•"/>
              </a:pPr>
              <a:r>
                <a:rPr lang="lv-LV" sz="2400" b="0" i="0" u="none" strike="noStrike" cap="none" spc="0" baseline="0" noProof="0" dirty="0">
                  <a:uFillTx/>
                  <a:latin typeface="Aptos" panose="020B0004020202020204" pitchFamily="34" charset="0"/>
                </a:rPr>
                <a:t>Latvija 2019. gadā globālā mērogā ierindojas 95</a:t>
              </a:r>
              <a:r>
                <a:rPr lang="lv-LV" sz="2400" dirty="0">
                  <a:latin typeface="Aptos" panose="020B0004020202020204" pitchFamily="34" charset="0"/>
                </a:rPr>
                <a:t>. vietā autoceļu kvalitātes novērtēšanā, </a:t>
              </a:r>
              <a:r>
                <a:rPr lang="lv-LV" sz="2400" b="0" i="0" u="none" strike="noStrike" cap="none" spc="0" baseline="0" noProof="0" dirty="0">
                  <a:uFillTx/>
                  <a:latin typeface="Aptos" panose="020B0004020202020204" pitchFamily="34" charset="0"/>
                </a:rPr>
                <a:t>bet starp ES valstīm 24. vietā.</a:t>
              </a:r>
            </a:p>
            <a:p>
              <a:pPr marL="228600" indent="-228600" hangingPunct="1">
                <a:spcBef>
                  <a:spcPts val="1000"/>
                </a:spcBef>
                <a:buSzPct val="100000"/>
                <a:buFont typeface="Arial"/>
                <a:buChar char="•"/>
              </a:pPr>
              <a:r>
                <a:rPr lang="lv-LV" sz="2400" dirty="0">
                  <a:latin typeface="Aptos" panose="020B0004020202020204" pitchFamily="34" charset="0"/>
                </a:rPr>
                <a:t>Latvijas rādītāji bojāgājušo </a:t>
              </a:r>
              <a:r>
                <a:rPr lang="lv-LV" sz="2400" b="0" i="0" u="none" strike="noStrike" cap="none" spc="0" baseline="0" noProof="0" dirty="0">
                  <a:uFillTx/>
                  <a:latin typeface="Aptos" panose="020B0004020202020204" pitchFamily="34" charset="0"/>
                </a:rPr>
                <a:t>statistika ceļu satiksmes negadījumos ir samērā augsta ņemot vērā ES izvirzītas prasības līdz 2027. gadam (3. attēls).</a:t>
              </a:r>
            </a:p>
          </p:txBody>
        </p:sp>
      </p:grpSp>
      <p:pic>
        <p:nvPicPr>
          <p:cNvPr id="2" name="Attēls 1">
            <a:extLst>
              <a:ext uri="{FF2B5EF4-FFF2-40B4-BE49-F238E27FC236}">
                <a16:creationId xmlns:a16="http://schemas.microsoft.com/office/drawing/2014/main" id="{09E02D51-C671-B132-9B64-A8A3397308C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223962" y="933886"/>
            <a:ext cx="5483283" cy="3447296"/>
          </a:xfrm>
          <a:prstGeom prst="rect">
            <a:avLst/>
          </a:prstGeom>
        </p:spPr>
      </p:pic>
      <p:sp>
        <p:nvSpPr>
          <p:cNvPr id="3" name="TextBox 2">
            <a:extLst>
              <a:ext uri="{FF2B5EF4-FFF2-40B4-BE49-F238E27FC236}">
                <a16:creationId xmlns:a16="http://schemas.microsoft.com/office/drawing/2014/main" id="{D1990380-949F-6E12-8AD9-FC77DA655DC6}"/>
              </a:ext>
            </a:extLst>
          </p:cNvPr>
          <p:cNvSpPr txBox="1"/>
          <p:nvPr/>
        </p:nvSpPr>
        <p:spPr>
          <a:xfrm>
            <a:off x="6646284" y="4436882"/>
            <a:ext cx="4886298" cy="830997"/>
          </a:xfrm>
          <a:prstGeom prst="rect">
            <a:avLst/>
          </a:prstGeom>
          <a:noFill/>
          <a:ln>
            <a:noFill/>
          </a:ln>
        </p:spPr>
        <p:txBody>
          <a:bodyPr wrap="square">
            <a:spAutoFit/>
          </a:bodyPr>
          <a:lstStyle/>
          <a:p>
            <a:pPr algn="ctr" hangingPunct="1">
              <a:spcAft>
                <a:spcPts val="1200"/>
              </a:spcAft>
            </a:pPr>
            <a:r>
              <a:rPr lang="lv-LV" sz="1200" kern="1200" dirty="0">
                <a:solidFill>
                  <a:prstClr val="black"/>
                </a:solidFill>
                <a:latin typeface="Aptos" panose="02110004020202020204"/>
                <a:ea typeface="+mn-ea"/>
                <a:cs typeface="+mn-cs"/>
              </a:rPr>
              <a:t>3. attēls. Relatīvās izmaiņas nāves skaita gadījumos uz autoceļiem ES valstīs salīdzinot 2023.g. ar 2019.g.</a:t>
            </a:r>
            <a:r>
              <a:rPr lang="en-US" sz="1200" kern="1200" dirty="0">
                <a:solidFill>
                  <a:prstClr val="black"/>
                </a:solidFill>
                <a:latin typeface="Aptos" panose="02110004020202020204"/>
                <a:ea typeface="+mn-ea"/>
                <a:cs typeface="+mn-cs"/>
              </a:rPr>
              <a:t> Datu </a:t>
            </a:r>
            <a:r>
              <a:rPr lang="en-US" sz="1200" kern="1200" dirty="0" err="1">
                <a:solidFill>
                  <a:prstClr val="black"/>
                </a:solidFill>
                <a:latin typeface="Aptos" panose="02110004020202020204"/>
                <a:ea typeface="+mn-ea"/>
                <a:cs typeface="+mn-cs"/>
              </a:rPr>
              <a:t>avots</a:t>
            </a:r>
            <a:r>
              <a:rPr lang="en-US" sz="1200" kern="1200" dirty="0">
                <a:solidFill>
                  <a:prstClr val="black"/>
                </a:solidFill>
                <a:latin typeface="Aptos" panose="02110004020202020204"/>
                <a:ea typeface="+mn-ea"/>
                <a:cs typeface="+mn-cs"/>
              </a:rPr>
              <a:t>:  18th Road Safety Performance Index (PIN) Report 2023</a:t>
            </a:r>
            <a:r>
              <a:rPr lang="lv-LV" sz="1200" kern="1200" dirty="0">
                <a:solidFill>
                  <a:prstClr val="black"/>
                </a:solidFill>
                <a:latin typeface="Aptos" panose="02110004020202020204"/>
                <a:ea typeface="+mn-ea"/>
                <a:cs typeface="+mn-cs"/>
              </a:rPr>
              <a:t>, pieejams: </a:t>
            </a:r>
            <a:r>
              <a:rPr lang="lv-LV" sz="1200" kern="1200" dirty="0">
                <a:solidFill>
                  <a:prstClr val="black"/>
                </a:solidFill>
                <a:latin typeface="Aptos" panose="02110004020202020204"/>
                <a:ea typeface="+mn-ea"/>
                <a:cs typeface="+mn-cs"/>
                <a:hlinkClick r:id="rId3"/>
              </a:rPr>
              <a:t>https://etsc.eu/wp-content/uploads/ETSC-18th-PIN-Annual-Report-DIGITAL-V3.pdf</a:t>
            </a:r>
            <a:r>
              <a:rPr lang="lv-LV" sz="1200" kern="1200" dirty="0">
                <a:solidFill>
                  <a:prstClr val="black"/>
                </a:solidFill>
                <a:latin typeface="Aptos" panose="02110004020202020204"/>
                <a:ea typeface="+mn-ea"/>
                <a:cs typeface="+mn-cs"/>
              </a:rPr>
              <a:t> </a:t>
            </a:r>
          </a:p>
        </p:txBody>
      </p:sp>
      <p:sp>
        <p:nvSpPr>
          <p:cNvPr id="7" name="TextBox 6">
            <a:extLst>
              <a:ext uri="{FF2B5EF4-FFF2-40B4-BE49-F238E27FC236}">
                <a16:creationId xmlns:a16="http://schemas.microsoft.com/office/drawing/2014/main" id="{3A60D00C-DEBF-1D12-D5F3-3D3F7EF5FA8E}"/>
              </a:ext>
            </a:extLst>
          </p:cNvPr>
          <p:cNvSpPr txBox="1"/>
          <p:nvPr/>
        </p:nvSpPr>
        <p:spPr>
          <a:xfrm>
            <a:off x="6345952" y="5323438"/>
            <a:ext cx="5361293" cy="8420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rgbClr val="1D4289"/>
                </a:solidFill>
                <a:latin typeface="Aptos" panose="020B0004020202020204" pitchFamily="34" charset="0"/>
              </a:rPr>
              <a:t>Nepieciešams veicināt satiksmei drošu autoceļu infrastruktūru</a:t>
            </a:r>
            <a:endParaRPr lang="lv-LV" sz="2000" b="1" kern="1200" dirty="0">
              <a:solidFill>
                <a:srgbClr val="1D4289"/>
              </a:solidFill>
            </a:endParaRPr>
          </a:p>
        </p:txBody>
      </p:sp>
    </p:spTree>
    <p:extLst>
      <p:ext uri="{BB962C8B-B14F-4D97-AF65-F5344CB8AC3E}">
        <p14:creationId xmlns:p14="http://schemas.microsoft.com/office/powerpoint/2010/main" val="34878342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407F8-681B-21E0-B50D-3D50FE8F61B4}"/>
            </a:ext>
          </a:extLst>
        </p:cNvPr>
        <p:cNvGrpSpPr/>
        <p:nvPr/>
      </p:nvGrpSpPr>
      <p:grpSpPr>
        <a:xfrm>
          <a:off x="0" y="0"/>
          <a:ext cx="0" cy="0"/>
          <a:chOff x="0" y="0"/>
          <a:chExt cx="0" cy="0"/>
        </a:xfrm>
      </p:grpSpPr>
      <p:sp>
        <p:nvSpPr>
          <p:cNvPr id="131" name="Slide Number Placeholder 3" hidden="1">
            <a:extLst>
              <a:ext uri="{FF2B5EF4-FFF2-40B4-BE49-F238E27FC236}">
                <a16:creationId xmlns:a16="http://schemas.microsoft.com/office/drawing/2014/main" id="{837F3713-6925-CCB8-15B3-922BE363CD73}"/>
              </a:ext>
            </a:extLst>
          </p:cNvPr>
          <p:cNvSpPr txBox="1">
            <a:spLocks noGrp="1"/>
          </p:cNvSpPr>
          <p:nvPr>
            <p:ph type="sldNum" sz="quarter" idx="2"/>
          </p:nvPr>
        </p:nvSpPr>
        <p:spPr>
          <a:xfrm>
            <a:off x="11832845" y="6297993"/>
            <a:ext cx="231277" cy="3506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spcAft>
                <a:spcPts val="600"/>
              </a:spcAft>
            </a:pPr>
            <a:fld id="{86CB4B4D-7CA3-9044-876B-883B54F8677D}" type="slidenum">
              <a:rPr/>
              <a:pPr>
                <a:spcAft>
                  <a:spcPts val="600"/>
                </a:spcAft>
              </a:pPr>
              <a:t>7</a:t>
            </a:fld>
            <a:endParaRPr/>
          </a:p>
        </p:txBody>
      </p:sp>
      <p:grpSp>
        <p:nvGrpSpPr>
          <p:cNvPr id="4" name="Grupa 3">
            <a:extLst>
              <a:ext uri="{FF2B5EF4-FFF2-40B4-BE49-F238E27FC236}">
                <a16:creationId xmlns:a16="http://schemas.microsoft.com/office/drawing/2014/main" id="{7FF8F643-7244-068C-4445-A06170C7A766}"/>
              </a:ext>
            </a:extLst>
          </p:cNvPr>
          <p:cNvGrpSpPr/>
          <p:nvPr/>
        </p:nvGrpSpPr>
        <p:grpSpPr>
          <a:xfrm>
            <a:off x="150784" y="516045"/>
            <a:ext cx="11890431" cy="5622203"/>
            <a:chOff x="-1869865" y="342761"/>
            <a:chExt cx="7740255" cy="1109748"/>
          </a:xfrm>
        </p:grpSpPr>
        <p:sp>
          <p:nvSpPr>
            <p:cNvPr id="5" name="Taisnstūris: ar noapaļotiem stūriem 4">
              <a:extLst>
                <a:ext uri="{FF2B5EF4-FFF2-40B4-BE49-F238E27FC236}">
                  <a16:creationId xmlns:a16="http://schemas.microsoft.com/office/drawing/2014/main" id="{4FAB91FB-90EC-8813-7890-A8A00C52BA54}"/>
                </a:ext>
              </a:extLst>
            </p:cNvPr>
            <p:cNvSpPr/>
            <p:nvPr/>
          </p:nvSpPr>
          <p:spPr>
            <a:xfrm>
              <a:off x="-1869865" y="342761"/>
              <a:ext cx="7740255" cy="1109748"/>
            </a:xfrm>
            <a:prstGeom prst="roundRect">
              <a:avLst/>
            </a:prstGeom>
            <a:solidFill>
              <a:srgbClr val="1D4289"/>
            </a:solidFill>
            <a:effectLst>
              <a:outerShdw blurRad="63500" sx="102000" sy="102000" algn="ctr"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lv-LV"/>
            </a:p>
          </p:txBody>
        </p:sp>
        <p:sp>
          <p:nvSpPr>
            <p:cNvPr id="6" name="Taisnstūris: ar noapaļotiem stūriem 4">
              <a:extLst>
                <a:ext uri="{FF2B5EF4-FFF2-40B4-BE49-F238E27FC236}">
                  <a16:creationId xmlns:a16="http://schemas.microsoft.com/office/drawing/2014/main" id="{F182B64E-9D6E-8393-75EE-6FC47D8356A7}"/>
                </a:ext>
              </a:extLst>
            </p:cNvPr>
            <p:cNvSpPr txBox="1"/>
            <p:nvPr/>
          </p:nvSpPr>
          <p:spPr>
            <a:xfrm>
              <a:off x="-1715640" y="344549"/>
              <a:ext cx="7345578" cy="10915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342900" indent="-342900" hangingPunct="1">
                <a:spcBef>
                  <a:spcPts val="1000"/>
                </a:spcBef>
                <a:buSzPct val="100000"/>
                <a:buFont typeface="Arial" panose="020B0604020202020204" pitchFamily="34" charset="0"/>
                <a:buChar char="•"/>
              </a:pPr>
              <a:r>
                <a:rPr lang="lv-LV" sz="2400" b="0" i="0" u="none" strike="noStrike" cap="none" spc="0" baseline="0" noProof="0" dirty="0">
                  <a:uFillTx/>
                  <a:latin typeface="Aptos" panose="020B0004020202020204" pitchFamily="34" charset="0"/>
                </a:rPr>
                <a:t>Izvērtēt attālināta darba iespējamo ietekmi, primāri uz ekonomiku, bet sekundāri kā rīku, kas var mazināt ikdienas svārstmigrācijas slodzi uz transporta infrastruktūru un mobilitātes pieprasījumu, kā arī nodrošina attālinātu sasniedzamību reģionos ar maznodrošinātāku transporta tīkla pieejamību;</a:t>
              </a:r>
            </a:p>
            <a:p>
              <a:pPr marL="342900" indent="-342900" hangingPunct="1">
                <a:spcBef>
                  <a:spcPts val="1000"/>
                </a:spcBef>
                <a:buSzPct val="100000"/>
                <a:buFont typeface="Arial" panose="020B0604020202020204" pitchFamily="34" charset="0"/>
                <a:buChar char="•"/>
              </a:pPr>
              <a:r>
                <a:rPr lang="lv-LV" sz="2400" b="0" i="0" u="none" strike="noStrike" cap="none" spc="0" baseline="0" noProof="0" dirty="0">
                  <a:uFillTx/>
                  <a:latin typeface="Aptos" panose="020B0004020202020204" pitchFamily="34" charset="0"/>
                </a:rPr>
                <a:t>Izstrādāt vienotu pieeju transporta infrastruktūras attīstības projektu uzraudzībai un finansiālo risku izvērtēšanai;</a:t>
              </a:r>
            </a:p>
            <a:p>
              <a:pPr marL="342900" indent="-342900" hangingPunct="1">
                <a:spcBef>
                  <a:spcPts val="1000"/>
                </a:spcBef>
                <a:buSzPct val="100000"/>
                <a:buFont typeface="Arial" panose="020B0604020202020204" pitchFamily="34" charset="0"/>
                <a:buChar char="•"/>
              </a:pPr>
              <a:r>
                <a:rPr lang="lv-LV" sz="2400" b="0" i="0" u="none" strike="noStrike" cap="none" spc="0" baseline="0" noProof="0" dirty="0">
                  <a:uFillTx/>
                  <a:latin typeface="Aptos" panose="020B0004020202020204" pitchFamily="34" charset="0"/>
                </a:rPr>
                <a:t>Aktualizēt dzelzceļa kravu pārvadājumu metodoloģiju attiecībā uz kravu importu un tranzīta pārvadājumu definējumiem;</a:t>
              </a:r>
            </a:p>
            <a:p>
              <a:pPr marL="342900" indent="-342900" hangingPunct="1">
                <a:spcBef>
                  <a:spcPts val="1000"/>
                </a:spcBef>
                <a:buSzPct val="100000"/>
                <a:buFont typeface="Arial" panose="020B0604020202020204" pitchFamily="34" charset="0"/>
                <a:buChar char="•"/>
              </a:pPr>
              <a:r>
                <a:rPr lang="lv-LV" sz="2400" b="0" i="0" u="none" strike="noStrike" cap="none" spc="0" baseline="0" noProof="0" dirty="0">
                  <a:uFillTx/>
                  <a:latin typeface="Aptos" panose="020B0004020202020204" pitchFamily="34" charset="0"/>
                </a:rPr>
                <a:t>Padziļināti novērtēt valsts drošības riskus izstrādājot ilgtermiņa ārējās sasniedzamības mērķus, kuru īstenošanā ir iesaistītas </a:t>
              </a:r>
              <a:r>
                <a:rPr lang="lv-LV" sz="2400" b="0" i="0" u="none" strike="noStrike" cap="none" spc="0" baseline="0" noProof="0" dirty="0" err="1">
                  <a:uFillTx/>
                  <a:latin typeface="Aptos" panose="020B0004020202020204" pitchFamily="34" charset="0"/>
                </a:rPr>
                <a:t>agresorvalstis</a:t>
              </a:r>
              <a:r>
                <a:rPr lang="lv-LV" sz="2400" b="0" i="0" u="none" strike="noStrike" cap="none" spc="0" baseline="0" noProof="0" dirty="0">
                  <a:uFillTx/>
                  <a:latin typeface="Aptos" panose="020B0004020202020204" pitchFamily="34" charset="0"/>
                </a:rPr>
                <a:t>;</a:t>
              </a:r>
            </a:p>
            <a:p>
              <a:pPr marL="342900" indent="-342900" hangingPunct="1">
                <a:spcBef>
                  <a:spcPts val="1000"/>
                </a:spcBef>
                <a:buSzPct val="100000"/>
                <a:buFont typeface="Arial" panose="020B0604020202020204" pitchFamily="34" charset="0"/>
                <a:buChar char="•"/>
              </a:pPr>
              <a:r>
                <a:rPr lang="lv-LV" sz="2400" b="0" i="0" u="none" strike="noStrike" cap="none" spc="0" baseline="0" noProof="0" dirty="0">
                  <a:uFillTx/>
                  <a:latin typeface="Aptos" panose="020B0004020202020204" pitchFamily="34" charset="0"/>
                </a:rPr>
                <a:t>Atbilstoši statistikas rādītājiem un reāliem piemēriem no citām valstīm - nodrošināt satiksmei drošu autoceļu infrastruktūru, kā galveno mērķi izvirzot bojāgājušo skaitu mazināšanu ceļu satiksmes negadījumos.</a:t>
              </a:r>
            </a:p>
          </p:txBody>
        </p:sp>
      </p:grpSp>
      <p:sp>
        <p:nvSpPr>
          <p:cNvPr id="132" name="Virsraksts 1">
            <a:extLst>
              <a:ext uri="{FF2B5EF4-FFF2-40B4-BE49-F238E27FC236}">
                <a16:creationId xmlns:a16="http://schemas.microsoft.com/office/drawing/2014/main" id="{82EA7DD8-05BD-E14E-B324-56EC45513CB8}"/>
              </a:ext>
            </a:extLst>
          </p:cNvPr>
          <p:cNvSpPr txBox="1">
            <a:spLocks noGrp="1"/>
          </p:cNvSpPr>
          <p:nvPr>
            <p:ph type="title"/>
          </p:nvPr>
        </p:nvSpPr>
        <p:spPr>
          <a:xfrm>
            <a:off x="0" y="1"/>
            <a:ext cx="12192000" cy="588474"/>
          </a:xfrm>
        </p:spPr>
        <p:txBody>
          <a:bodyPr anchor="ctr">
            <a:normAutofit fontScale="90000"/>
          </a:bodyPr>
          <a:lstStyle>
            <a:lvl1pPr>
              <a:defRPr b="1">
                <a:solidFill>
                  <a:srgbClr val="1B5089"/>
                </a:solidFill>
                <a:latin typeface="Arial"/>
                <a:ea typeface="Arial"/>
                <a:cs typeface="Arial"/>
                <a:sym typeface="Arial"/>
              </a:defRPr>
            </a:lvl1pPr>
          </a:lstStyle>
          <a:p>
            <a:pPr algn="ctr"/>
            <a:r>
              <a:rPr lang="lv-LV" dirty="0">
                <a:solidFill>
                  <a:srgbClr val="1D4289"/>
                </a:solidFill>
                <a:latin typeface="Aptos" panose="020B0004020202020204" pitchFamily="34" charset="0"/>
              </a:rPr>
              <a:t>Potenciālā aktualizācija</a:t>
            </a:r>
          </a:p>
        </p:txBody>
      </p:sp>
    </p:spTree>
    <p:extLst>
      <p:ext uri="{BB962C8B-B14F-4D97-AF65-F5344CB8AC3E}">
        <p14:creationId xmlns:p14="http://schemas.microsoft.com/office/powerpoint/2010/main" val="238496179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xfrm>
            <a:off x="1265661" y="1092692"/>
            <a:ext cx="9660671" cy="1600200"/>
          </a:xfrm>
          <a:prstGeom prst="rect">
            <a:avLst/>
          </a:prstGeom>
        </p:spPr>
        <p:txBody>
          <a:bodyPr anchor="ctr">
            <a:normAutofit/>
          </a:bodyPr>
          <a:lstStyle/>
          <a:p>
            <a:pPr algn="ctr">
              <a:defRPr b="1">
                <a:solidFill>
                  <a:srgbClr val="1B5089"/>
                </a:solidFill>
                <a:latin typeface="Arial"/>
                <a:ea typeface="Arial"/>
                <a:cs typeface="Arial"/>
                <a:sym typeface="Arial"/>
              </a:defRPr>
            </a:pPr>
            <a:r>
              <a:rPr lang="lv-LV" sz="6000" dirty="0">
                <a:solidFill>
                  <a:srgbClr val="50C8CC"/>
                </a:solidFill>
              </a:rPr>
              <a:t>Paldies!</a:t>
            </a:r>
            <a:endParaRPr sz="6000" dirty="0">
              <a:solidFill>
                <a:srgbClr val="50C8CC"/>
              </a:solidFill>
            </a:endParaRPr>
          </a:p>
        </p:txBody>
      </p:sp>
      <p:pic>
        <p:nvPicPr>
          <p:cNvPr id="3" name="Picture 2" descr="A black background with circles&#10;&#10;Description automatically generated">
            <a:extLst>
              <a:ext uri="{FF2B5EF4-FFF2-40B4-BE49-F238E27FC236}">
                <a16:creationId xmlns:a16="http://schemas.microsoft.com/office/drawing/2014/main" id="{95D5A79F-3F1E-F9F4-A04A-8BD839A04D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08451" y="394635"/>
            <a:ext cx="1755323" cy="5555021"/>
          </a:xfrm>
          <a:prstGeom prst="rect">
            <a:avLst/>
          </a:prstGeom>
        </p:spPr>
      </p:pic>
      <p:pic>
        <p:nvPicPr>
          <p:cNvPr id="7" name="Picture 6" descr="A logo with blue and green circles&#10;&#10;Description automatically generated">
            <a:extLst>
              <a:ext uri="{FF2B5EF4-FFF2-40B4-BE49-F238E27FC236}">
                <a16:creationId xmlns:a16="http://schemas.microsoft.com/office/drawing/2014/main" id="{E4AD891B-3A4B-899D-12BC-BEDCBC82FC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3519" y="3624181"/>
            <a:ext cx="3564953" cy="2437200"/>
          </a:xfrm>
          <a:prstGeom prst="rect">
            <a:avLst/>
          </a:prstGeom>
        </p:spPr>
      </p:pic>
    </p:spTree>
  </p:cSld>
  <p:clrMapOvr>
    <a:masterClrMapping/>
  </p:clrMapOvr>
  <p:transition spd="med"/>
</p:sld>
</file>

<file path=ppt/theme/theme1.xml><?xml version="1.0" encoding="utf-8"?>
<a:theme xmlns:a="http://schemas.openxmlformats.org/drawingml/2006/main" name="Office dizains">
  <a:themeElements>
    <a:clrScheme name="Office dizains">
      <a:dk1>
        <a:srgbClr val="000000"/>
      </a:dk1>
      <a:lt1>
        <a:srgbClr val="FFFFFF"/>
      </a:lt1>
      <a:dk2>
        <a:srgbClr val="A7A7A7"/>
      </a:dk2>
      <a:lt2>
        <a:srgbClr val="535353"/>
      </a:lt2>
      <a:accent1>
        <a:srgbClr val="E84C22"/>
      </a:accent1>
      <a:accent2>
        <a:srgbClr val="FFBD47"/>
      </a:accent2>
      <a:accent3>
        <a:srgbClr val="B64926"/>
      </a:accent3>
      <a:accent4>
        <a:srgbClr val="FF8427"/>
      </a:accent4>
      <a:accent5>
        <a:srgbClr val="CC9900"/>
      </a:accent5>
      <a:accent6>
        <a:srgbClr val="B22600"/>
      </a:accent6>
      <a:hlink>
        <a:srgbClr val="0000FF"/>
      </a:hlink>
      <a:folHlink>
        <a:srgbClr val="FF00FF"/>
      </a:folHlink>
    </a:clrScheme>
    <a:fontScheme name="Office dizains">
      <a:majorFont>
        <a:latin typeface="Calibri"/>
        <a:ea typeface="Calibri"/>
        <a:cs typeface="Calibri"/>
      </a:majorFont>
      <a:minorFont>
        <a:latin typeface="Helvetica"/>
        <a:ea typeface="Helvetica"/>
        <a:cs typeface="Helvetica"/>
      </a:minorFont>
    </a:fontScheme>
    <a:fmtScheme name="Office dizain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Office dizains">
  <a:themeElements>
    <a:clrScheme name="Office dizains">
      <a:dk1>
        <a:srgbClr val="000000"/>
      </a:dk1>
      <a:lt1>
        <a:srgbClr val="FFFFFF"/>
      </a:lt1>
      <a:dk2>
        <a:srgbClr val="A7A7A7"/>
      </a:dk2>
      <a:lt2>
        <a:srgbClr val="535353"/>
      </a:lt2>
      <a:accent1>
        <a:srgbClr val="E84C22"/>
      </a:accent1>
      <a:accent2>
        <a:srgbClr val="FFBD47"/>
      </a:accent2>
      <a:accent3>
        <a:srgbClr val="B64926"/>
      </a:accent3>
      <a:accent4>
        <a:srgbClr val="FF8427"/>
      </a:accent4>
      <a:accent5>
        <a:srgbClr val="CC9900"/>
      </a:accent5>
      <a:accent6>
        <a:srgbClr val="B22600"/>
      </a:accent6>
      <a:hlink>
        <a:srgbClr val="0000FF"/>
      </a:hlink>
      <a:folHlink>
        <a:srgbClr val="FF00FF"/>
      </a:folHlink>
    </a:clrScheme>
    <a:fontScheme name="Office dizains">
      <a:majorFont>
        <a:latin typeface="Calibri"/>
        <a:ea typeface="Calibri"/>
        <a:cs typeface="Calibri"/>
      </a:majorFont>
      <a:minorFont>
        <a:latin typeface="Helvetica"/>
        <a:ea typeface="Helvetica"/>
        <a:cs typeface="Helvetica"/>
      </a:minorFont>
    </a:fontScheme>
    <a:fmtScheme name="Office dizain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dizains">
  <a:themeElements>
    <a:clrScheme name="Office dizains">
      <a:dk1>
        <a:srgbClr val="000000"/>
      </a:dk1>
      <a:lt1>
        <a:srgbClr val="FFFFFF"/>
      </a:lt1>
      <a:dk2>
        <a:srgbClr val="A7A7A7"/>
      </a:dk2>
      <a:lt2>
        <a:srgbClr val="535353"/>
      </a:lt2>
      <a:accent1>
        <a:srgbClr val="E84C22"/>
      </a:accent1>
      <a:accent2>
        <a:srgbClr val="FFBD47"/>
      </a:accent2>
      <a:accent3>
        <a:srgbClr val="B64926"/>
      </a:accent3>
      <a:accent4>
        <a:srgbClr val="FF8427"/>
      </a:accent4>
      <a:accent5>
        <a:srgbClr val="CC9900"/>
      </a:accent5>
      <a:accent6>
        <a:srgbClr val="B22600"/>
      </a:accent6>
      <a:hlink>
        <a:srgbClr val="0000FF"/>
      </a:hlink>
      <a:folHlink>
        <a:srgbClr val="FF00FF"/>
      </a:folHlink>
    </a:clrScheme>
    <a:fontScheme name="Office dizains">
      <a:majorFont>
        <a:latin typeface="Calibri"/>
        <a:ea typeface="Calibri"/>
        <a:cs typeface="Calibri"/>
      </a:majorFont>
      <a:minorFont>
        <a:latin typeface="Helvetica"/>
        <a:ea typeface="Helvetica"/>
        <a:cs typeface="Helvetica"/>
      </a:minorFont>
    </a:fontScheme>
    <a:fmtScheme name="Office dizain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1c1e1-b1d7-4db2-ab98-996284ee1d0c">
      <Terms xmlns="http://schemas.microsoft.com/office/infopath/2007/PartnerControls"/>
    </lcf76f155ced4ddcb4097134ff3c332f>
    <TaxCatchAll xmlns="b8b769d9-0875-4bf4-9bfa-c0755bd295e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620180A82076428DA3C462C6BE7579" ma:contentTypeVersion="18" ma:contentTypeDescription="Create a new document." ma:contentTypeScope="" ma:versionID="a6e74926806ccce9f01243a00e3df58d">
  <xsd:schema xmlns:xsd="http://www.w3.org/2001/XMLSchema" xmlns:xs="http://www.w3.org/2001/XMLSchema" xmlns:p="http://schemas.microsoft.com/office/2006/metadata/properties" xmlns:ns2="dd51c1e1-b1d7-4db2-ab98-996284ee1d0c" xmlns:ns3="b8b769d9-0875-4bf4-9bfa-c0755bd295e0" targetNamespace="http://schemas.microsoft.com/office/2006/metadata/properties" ma:root="true" ma:fieldsID="b077a97542467f3d3666f9dcc128819c" ns2:_="" ns3:_="">
    <xsd:import namespace="dd51c1e1-b1d7-4db2-ab98-996284ee1d0c"/>
    <xsd:import namespace="b8b769d9-0875-4bf4-9bfa-c0755bd295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1c1e1-b1d7-4db2-ab98-996284ee1d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bc0b185-4452-496b-8675-b05c282237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8b769d9-0875-4bf4-9bfa-c0755bd295e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a215c-143c-4378-a824-cea2abb44309}" ma:internalName="TaxCatchAll" ma:showField="CatchAllData" ma:web="b8b769d9-0875-4bf4-9bfa-c0755bd295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51710B-7076-40C8-B0D9-60D0188F74BD}">
  <ds:schemaRefs>
    <ds:schemaRef ds:uri="http://schemas.microsoft.com/sharepoint/v3/contenttype/forms"/>
  </ds:schemaRefs>
</ds:datastoreItem>
</file>

<file path=customXml/itemProps2.xml><?xml version="1.0" encoding="utf-8"?>
<ds:datastoreItem xmlns:ds="http://schemas.openxmlformats.org/officeDocument/2006/customXml" ds:itemID="{835CB142-508F-4661-84F0-33DF31CBBA04}">
  <ds:schemaRefs>
    <ds:schemaRef ds:uri="http://purl.org/dc/elements/1.1/"/>
    <ds:schemaRef ds:uri="http://schemas.microsoft.com/office/2006/metadata/properties"/>
    <ds:schemaRef ds:uri="http://schemas.openxmlformats.org/package/2006/metadata/core-properties"/>
    <ds:schemaRef ds:uri="dd51c1e1-b1d7-4db2-ab98-996284ee1d0c"/>
    <ds:schemaRef ds:uri="http://purl.org/dc/terms/"/>
    <ds:schemaRef ds:uri="http://schemas.microsoft.com/office/2006/documentManagement/types"/>
    <ds:schemaRef ds:uri="http://www.w3.org/XML/1998/namespace"/>
    <ds:schemaRef ds:uri="http://schemas.microsoft.com/office/infopath/2007/PartnerControls"/>
    <ds:schemaRef ds:uri="b8b769d9-0875-4bf4-9bfa-c0755bd295e0"/>
    <ds:schemaRef ds:uri="http://purl.org/dc/dcmitype/"/>
  </ds:schemaRefs>
</ds:datastoreItem>
</file>

<file path=customXml/itemProps3.xml><?xml version="1.0" encoding="utf-8"?>
<ds:datastoreItem xmlns:ds="http://schemas.openxmlformats.org/officeDocument/2006/customXml" ds:itemID="{C73A818A-6A43-4CDC-AD07-3B0C5097C7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1c1e1-b1d7-4db2-ab98-996284ee1d0c"/>
    <ds:schemaRef ds:uri="b8b769d9-0875-4bf4-9bfa-c0755bd295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677</TotalTime>
  <Words>608</Words>
  <Application>Microsoft Office PowerPoint</Application>
  <PresentationFormat>Platekrāna</PresentationFormat>
  <Paragraphs>47</Paragraphs>
  <Slides>8</Slides>
  <Notes>0</Notes>
  <HiddenSlides>0</HiddenSlides>
  <MMClips>0</MMClips>
  <ScaleCrop>false</ScaleCrop>
  <HeadingPairs>
    <vt:vector size="6" baseType="variant">
      <vt:variant>
        <vt:lpstr>Lietotie fonti</vt:lpstr>
      </vt:variant>
      <vt:variant>
        <vt:i4>3</vt:i4>
      </vt:variant>
      <vt:variant>
        <vt:lpstr>Dizains</vt:lpstr>
      </vt:variant>
      <vt:variant>
        <vt:i4>2</vt:i4>
      </vt:variant>
      <vt:variant>
        <vt:lpstr>Slaidu virsraksti</vt:lpstr>
      </vt:variant>
      <vt:variant>
        <vt:i4>8</vt:i4>
      </vt:variant>
    </vt:vector>
  </HeadingPairs>
  <TitlesOfParts>
    <vt:vector size="13" baseType="lpstr">
      <vt:lpstr>Aptos</vt:lpstr>
      <vt:lpstr>Arial</vt:lpstr>
      <vt:lpstr>Calibri</vt:lpstr>
      <vt:lpstr>Office dizains</vt:lpstr>
      <vt:lpstr>1_Office dizains</vt:lpstr>
      <vt:lpstr>PowerPoint prezentācija</vt:lpstr>
      <vt:lpstr>LATVIJAS ILGTSPĒJĪGAS ATTĪSTĪBAS STRATĒĢIJA 2030 IESPĒJAMĀ AKTUALIZĀCIJA. SASNIEDZAMĪBAS UZLABOŠANA</vt:lpstr>
      <vt:lpstr>Sasniedzamības uzlabošana</vt:lpstr>
      <vt:lpstr>Esošās situācijas izvērtējums</vt:lpstr>
      <vt:lpstr>Esošās situācijas izvērtējums</vt:lpstr>
      <vt:lpstr>Esošās situācijas izvērtējums</vt:lpstr>
      <vt:lpstr>Potenciālā aktualizācija</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Anrijs Ērglis</dc:creator>
  <cp:lastModifiedBy>Zane Pīpkalēja</cp:lastModifiedBy>
  <cp:revision>17</cp:revision>
  <dcterms:modified xsi:type="dcterms:W3CDTF">2025-03-04T07:23:10Z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0x0101003A620180A82076428DA3C462C6BE7579</vt:lpwstr>
  </property>
</Properties>
</file>