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8" r:id="rId5"/>
  </p:sldMasterIdLst>
  <p:notesMasterIdLst>
    <p:notesMasterId r:id="rId16"/>
  </p:notesMasterIdLst>
  <p:sldIdLst>
    <p:sldId id="256" r:id="rId6"/>
    <p:sldId id="257" r:id="rId7"/>
    <p:sldId id="259" r:id="rId8"/>
    <p:sldId id="266" r:id="rId9"/>
    <p:sldId id="265" r:id="rId10"/>
    <p:sldId id="260" r:id="rId11"/>
    <p:sldId id="267" r:id="rId12"/>
    <p:sldId id="263" r:id="rId13"/>
    <p:sldId id="268" r:id="rId14"/>
    <p:sldId id="264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8CC"/>
    <a:srgbClr val="1D4289"/>
    <a:srgbClr val="A4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ECB"/>
          </a:solidFill>
        </a:fill>
      </a:tcStyle>
    </a:wholeTbl>
    <a:band2H>
      <a:tcTxStyle/>
      <a:tcStyle>
        <a:tcBdr/>
        <a:fill>
          <a:solidFill>
            <a:srgbClr val="FBE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ECB"/>
          </a:solidFill>
        </a:fill>
      </a:tcStyle>
    </a:wholeTbl>
    <a:band2H>
      <a:tcTxStyle/>
      <a:tcStyle>
        <a:tcBdr/>
        <a:fill>
          <a:solidFill>
            <a:srgbClr val="F2E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BCA"/>
          </a:solidFill>
        </a:fill>
      </a:tcStyle>
    </a:wholeTbl>
    <a:band2H>
      <a:tcTxStyle/>
      <a:tcStyle>
        <a:tcBdr/>
        <a:fill>
          <a:solidFill>
            <a:srgbClr val="F2E7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42"/>
    <p:restoredTop sz="94674"/>
  </p:normalViewPr>
  <p:slideViewPr>
    <p:cSldViewPr snapToGrid="0" showGuides="1">
      <p:cViewPr varScale="1">
        <p:scale>
          <a:sx n="64" d="100"/>
          <a:sy n="64" d="100"/>
        </p:scale>
        <p:origin x="176" y="15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/>
          <p:nvPr/>
        </p:nvSpPr>
        <p:spPr>
          <a:xfrm>
            <a:off x="0" y="6341164"/>
            <a:ext cx="8948509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Rectangle 9"/>
          <p:cNvSpPr/>
          <p:nvPr/>
        </p:nvSpPr>
        <p:spPr>
          <a:xfrm>
            <a:off x="11329703" y="6341164"/>
            <a:ext cx="862298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243" y="5899108"/>
            <a:ext cx="2209726" cy="108401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Rectangle 3"/>
          <p:cNvSpPr/>
          <p:nvPr/>
        </p:nvSpPr>
        <p:spPr>
          <a:xfrm>
            <a:off x="0" y="5755342"/>
            <a:ext cx="12192000" cy="12729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Rounded Rectangle"/>
          <p:cNvSpPr/>
          <p:nvPr/>
        </p:nvSpPr>
        <p:spPr>
          <a:xfrm>
            <a:off x="-1021951" y="2320365"/>
            <a:ext cx="12919913" cy="5139603"/>
          </a:xfrm>
          <a:prstGeom prst="roundRect">
            <a:avLst>
              <a:gd name="adj" fmla="val 6729"/>
            </a:avLst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7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DF1B998-67D6-2FAB-3DE9-2CA0DBB906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48" y="505742"/>
            <a:ext cx="5714252" cy="1410479"/>
          </a:xfrm>
          <a:prstGeom prst="rect">
            <a:avLst/>
          </a:prstGeom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Text">
            <a:extLst>
              <a:ext uri="{FF2B5EF4-FFF2-40B4-BE49-F238E27FC236}">
                <a16:creationId xmlns:a16="http://schemas.microsoft.com/office/drawing/2014/main" id="{540F8531-0279-F824-4B56-40FE0D63B7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468" y="419333"/>
            <a:ext cx="11207932" cy="109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81847516-DF9F-A8C5-3DB4-2740F3C72B5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8010" y="1709529"/>
            <a:ext cx="11164390" cy="4287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95C79C4A-B5B1-79D1-07B7-69882EFBCAC8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2E93ECC-C296-522A-675D-329905377042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9CD1315A-FAF8-F785-A3CA-649F50D149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  <p:pic>
        <p:nvPicPr>
          <p:cNvPr id="8" name="Picture 7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CC64C5BF-ABFC-14A6-F736-4E5BB44C5C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93" y="6167376"/>
            <a:ext cx="2160000" cy="53316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315882" y="517138"/>
            <a:ext cx="11712634" cy="794828"/>
          </a:xfrm>
          <a:prstGeom prst="rect">
            <a:avLst/>
          </a:prstGeom>
        </p:spPr>
        <p:txBody>
          <a:bodyPr/>
          <a:lstStyle>
            <a:lvl1pPr>
              <a:defRPr b="1"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74319" y="1269960"/>
            <a:ext cx="5745482" cy="4907003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>
              <a:defRPr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2pPr>
            <a:lvl3pPr>
              <a:defRPr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3pPr>
            <a:lvl4pPr>
              <a:defRPr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4pPr>
            <a:lvl5pPr>
              <a:defRPr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46A538BB-91D3-66F6-42D0-62173D6A6590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38DBDE6-4A42-746E-CAE4-D7DDEE036757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5021EE8E-F045-8197-C75E-422B42150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  <p:pic>
        <p:nvPicPr>
          <p:cNvPr id="8" name="Picture 7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4D641FE-8C12-951F-54DD-B555877CD3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93" y="6167376"/>
            <a:ext cx="2160000" cy="53316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399010" y="199506"/>
            <a:ext cx="11438314" cy="97259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9012" y="1426629"/>
            <a:ext cx="5598563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Teksta vietturis 4"/>
          <p:cNvSpPr>
            <a:spLocks noGrp="1"/>
          </p:cNvSpPr>
          <p:nvPr>
            <p:ph type="body" sz="quarter" idx="21"/>
          </p:nvPr>
        </p:nvSpPr>
        <p:spPr>
          <a:xfrm>
            <a:off x="6172200" y="1426628"/>
            <a:ext cx="5665124" cy="823914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/>
            </a:pPr>
            <a:endParaRPr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7334E2B-12DE-3DDF-4B83-AE223A3E3F99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4E6E462-0D2F-7B89-24B9-E5BFC4E0BA66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C3DA9A42-A303-3702-B1F6-413858914C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  <p:pic>
        <p:nvPicPr>
          <p:cNvPr id="8" name="Picture 7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525B9475-79E0-205F-92A2-8A87003CD2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93" y="6167376"/>
            <a:ext cx="2160000" cy="53316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315882" y="517138"/>
            <a:ext cx="11712634" cy="7948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8503469-56A8-6180-C5DA-5DED096DE52F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C79271C-3C05-9851-D825-1050E597995D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FFC9FD37-5D8A-3944-5538-797900245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  <p:pic>
        <p:nvPicPr>
          <p:cNvPr id="8" name="Picture 7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C7A65A17-7C75-2C17-0FD3-16EFE2723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93" y="6167376"/>
            <a:ext cx="2160000" cy="53316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958501C7-C3AD-AC6F-CAC6-58AD8E799BF9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65A611D-2894-FB33-3345-40A88E776752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5A8EE996-BB6D-355A-5462-72C1C15D01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  <p:pic>
        <p:nvPicPr>
          <p:cNvPr id="8" name="Picture 7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AB9FE915-EB07-F73F-60E6-AC264F117C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93" y="6167376"/>
            <a:ext cx="2160000" cy="53316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Teksta vietturis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B5E54F7-0DB8-1F9E-8D49-3F97476A43F2}"/>
              </a:ext>
            </a:extLst>
          </p:cNvPr>
          <p:cNvSpPr/>
          <p:nvPr userDrawn="1"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441C5DF-63DE-7F33-9B56-9392B6C15810}"/>
              </a:ext>
            </a:extLst>
          </p:cNvPr>
          <p:cNvSpPr/>
          <p:nvPr userDrawn="1"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7" name="Picture 6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F8A14DAA-A022-B66C-3AA6-EAB6DC6259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  <p:pic>
        <p:nvPicPr>
          <p:cNvPr id="8" name="Picture 7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AD3FE99-D2B2-1B8A-71CC-9CD5C14148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93" y="6167376"/>
            <a:ext cx="2160000" cy="53316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9" name="Attēla vietturis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390293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-89650" y="6387118"/>
            <a:ext cx="8948509" cy="108000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angle 9"/>
          <p:cNvSpPr/>
          <p:nvPr/>
        </p:nvSpPr>
        <p:spPr>
          <a:xfrm>
            <a:off x="11338128" y="6341164"/>
            <a:ext cx="862298" cy="199908"/>
          </a:xfrm>
          <a:prstGeom prst="rect">
            <a:avLst/>
          </a:prstGeom>
          <a:solidFill>
            <a:srgbClr val="50C8C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3771" y="6295459"/>
            <a:ext cx="249425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1200">
                <a:solidFill>
                  <a:srgbClr val="FFFFFF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</a:lstStyle>
          <a:p>
            <a:fld id="{86CB4B4D-7CA3-9044-876B-883B54F8677D}" type="slidenum">
              <a:rPr lang="en-LV" smtClean="0"/>
              <a:pPr/>
              <a:t>‹#›</a:t>
            </a:fld>
            <a:endParaRPr lang="en-LV" dirty="0"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11" name="Picture 10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1A4B2E61-9D0B-FA4B-2020-BE95188A681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  <p:pic>
        <p:nvPicPr>
          <p:cNvPr id="12" name="Picture 1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55E2A025-9B54-8FA8-4224-536209FC8A9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93" y="6167376"/>
            <a:ext cx="2160000" cy="5331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1D4289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9277" y="6256959"/>
            <a:ext cx="358414" cy="35066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5527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1D4289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ptos" panose="020B0004020202020204" pitchFamily="34" charset="0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armands.auzins@rtu.l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armands.auzins@rtu.l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Apakšvirsraksts 2"/>
          <p:cNvSpPr txBox="1">
            <a:spLocks noGrp="1"/>
          </p:cNvSpPr>
          <p:nvPr>
            <p:ph type="subTitle" sz="quarter" idx="1"/>
          </p:nvPr>
        </p:nvSpPr>
        <p:spPr>
          <a:xfrm>
            <a:off x="1274830" y="2865770"/>
            <a:ext cx="9253500" cy="3611496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endParaRPr lang="lv-LV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lv-LV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TERITORIĀLĀS ATTĪSTĪBAS INŽENIERIJA: VĒLREIZ PAR DINAMIKU PLĀNOŠANAS IZGLĪTĪBĀ</a:t>
            </a:r>
            <a:endParaRPr lang="en-LV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latin typeface="Aptos" panose="020B0004020202020204" pitchFamily="34" charset="0"/>
            </a:endParaRPr>
          </a:p>
          <a:p>
            <a:pPr algn="ctr"/>
            <a:r>
              <a:rPr lang="en-GB" dirty="0">
                <a:latin typeface="Aptos" panose="020B0004020202020204" pitchFamily="34" charset="0"/>
              </a:rPr>
              <a:t>Armands </a:t>
            </a:r>
            <a:r>
              <a:rPr lang="en-GB" dirty="0" err="1">
                <a:latin typeface="Aptos" panose="020B0004020202020204" pitchFamily="34" charset="0"/>
              </a:rPr>
              <a:t>Auziņš</a:t>
            </a:r>
            <a:r>
              <a:rPr lang="en-GB" dirty="0">
                <a:latin typeface="Aptos" panose="020B0004020202020204" pitchFamily="34" charset="0"/>
              </a:rPr>
              <a:t>, RTU prof.</a:t>
            </a:r>
          </a:p>
          <a:p>
            <a:pPr algn="ctr"/>
            <a:r>
              <a:rPr lang="en-GB" dirty="0">
                <a:latin typeface="Aptos" panose="020B0004020202020204" pitchFamily="34" charset="0"/>
                <a:hlinkClick r:id="rId2"/>
              </a:rPr>
              <a:t>armands.auzins@rtu.lv</a:t>
            </a:r>
            <a:r>
              <a:rPr lang="en-GB" dirty="0"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105151-8A4C-4EC0-DD50-764FF15D5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947" y="380734"/>
            <a:ext cx="1923733" cy="155158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>
            <a:spLocks noGrp="1"/>
          </p:cNvSpPr>
          <p:nvPr>
            <p:ph type="title"/>
          </p:nvPr>
        </p:nvSpPr>
        <p:spPr>
          <a:xfrm>
            <a:off x="1265661" y="1092692"/>
            <a:ext cx="9660671" cy="160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lv-LV" sz="6000" dirty="0">
                <a:solidFill>
                  <a:srgbClr val="50C8CC"/>
                </a:solidFill>
              </a:rPr>
              <a:t>Paldies!</a:t>
            </a:r>
            <a:endParaRPr sz="6000" dirty="0">
              <a:solidFill>
                <a:srgbClr val="50C8CC"/>
              </a:solidFill>
            </a:endParaRPr>
          </a:p>
        </p:txBody>
      </p:sp>
      <p:pic>
        <p:nvPicPr>
          <p:cNvPr id="3" name="Picture 2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95D5A79F-3F1E-F9F4-A04A-8BD839A04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51" y="394635"/>
            <a:ext cx="1755323" cy="5555021"/>
          </a:xfrm>
          <a:prstGeom prst="rect">
            <a:avLst/>
          </a:prstGeom>
        </p:spPr>
      </p:pic>
      <p:pic>
        <p:nvPicPr>
          <p:cNvPr id="7" name="Picture 6" descr="A logo with blue and green circles&#10;&#10;Description automatically generated">
            <a:extLst>
              <a:ext uri="{FF2B5EF4-FFF2-40B4-BE49-F238E27FC236}">
                <a16:creationId xmlns:a16="http://schemas.microsoft.com/office/drawing/2014/main" id="{E4AD891B-3A4B-899D-12BC-BEDCBC82F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19" y="3624181"/>
            <a:ext cx="3564953" cy="243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4BACCA-647B-CB0B-04E0-CC2ABB82B60A}"/>
              </a:ext>
            </a:extLst>
          </p:cNvPr>
          <p:cNvSpPr txBox="1"/>
          <p:nvPr/>
        </p:nvSpPr>
        <p:spPr>
          <a:xfrm>
            <a:off x="4211185" y="2635318"/>
            <a:ext cx="376962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tos" panose="020B0004020202020204" pitchFamily="34" charset="0"/>
                <a:sym typeface="Calibri"/>
                <a:hlinkClick r:id="rId4"/>
              </a:rPr>
              <a:t>armands.auzins@rtu.lv</a:t>
            </a:r>
            <a:r>
              <a:rPr kumimoji="0" lang="lv-LV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ptos" panose="020B00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Virsraksts 1"/>
          <p:cNvSpPr txBox="1">
            <a:spLocks noGrp="1"/>
          </p:cNvSpPr>
          <p:nvPr>
            <p:ph type="title"/>
          </p:nvPr>
        </p:nvSpPr>
        <p:spPr>
          <a:xfrm>
            <a:off x="418010" y="440936"/>
            <a:ext cx="11399522" cy="109999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 err="1">
                <a:solidFill>
                  <a:srgbClr val="1D4289"/>
                </a:solidFill>
                <a:latin typeface="Aptos" panose="020B0004020202020204" pitchFamily="34" charset="0"/>
              </a:rPr>
              <a:t>Aktualitāte</a:t>
            </a:r>
            <a:endParaRPr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124" name="Satura vietturis 2"/>
          <p:cNvSpPr txBox="1">
            <a:spLocks noGrp="1"/>
          </p:cNvSpPr>
          <p:nvPr>
            <p:ph type="body" idx="4294967295"/>
          </p:nvPr>
        </p:nvSpPr>
        <p:spPr>
          <a:xfrm>
            <a:off x="418010" y="1540934"/>
            <a:ext cx="11618973" cy="471114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b="1" i="1" dirty="0">
                <a:latin typeface="Aptos" panose="020B0004020202020204" pitchFamily="34" charset="0"/>
              </a:rPr>
              <a:t>Nākotnes izaicinājumi</a:t>
            </a:r>
            <a:r>
              <a:rPr lang="lv-LV" dirty="0">
                <a:latin typeface="Aptos" panose="020B0004020202020204" pitchFamily="34" charset="0"/>
              </a:rPr>
              <a:t>, īpaši «pēc-izaugsmes» - klimata pārmaiņas, demogrāfija, iedzīvotāju noslāņošanās, teritoriālā nevienlīdzība, tehnoloģiju strauja attīstība, infrastruktūras pieejamība, uzņēmējdarbības pielāgošanās… </a:t>
            </a:r>
            <a:r>
              <a:rPr lang="lv-LV" b="1" i="1" dirty="0">
                <a:latin typeface="Aptos" panose="020B0004020202020204" pitchFamily="34" charset="0"/>
              </a:rPr>
              <a:t>liek attīstīt jaunus un efektīgus instrumentus, kam nepieciešamas jaunas kompetences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dirty="0">
                <a:latin typeface="Aptos" panose="020B0004020202020204" pitchFamily="34" charset="0"/>
              </a:rPr>
              <a:t>Labi </a:t>
            </a:r>
            <a:r>
              <a:rPr lang="lv-LV" b="1" i="1" dirty="0">
                <a:latin typeface="Aptos" panose="020B0004020202020204" pitchFamily="34" charset="0"/>
              </a:rPr>
              <a:t>pētījumi ir īstenojami </a:t>
            </a:r>
            <a:r>
              <a:rPr lang="lv-LV" dirty="0">
                <a:latin typeface="Aptos" panose="020B0004020202020204" pitchFamily="34" charset="0"/>
              </a:rPr>
              <a:t>un to </a:t>
            </a:r>
            <a:r>
              <a:rPr lang="lv-LV" b="1" i="1" dirty="0">
                <a:latin typeface="Aptos" panose="020B0004020202020204" pitchFamily="34" charset="0"/>
              </a:rPr>
              <a:t>rezultāti iekļaujami lēmumu pieņemšanā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dirty="0">
                <a:latin typeface="Aptos" panose="020B0004020202020204" pitchFamily="34" charset="0"/>
              </a:rPr>
              <a:t>Latvijā </a:t>
            </a:r>
            <a:r>
              <a:rPr lang="lv-LV" b="1" i="1" dirty="0">
                <a:latin typeface="Aptos" panose="020B0004020202020204" pitchFamily="34" charset="0"/>
              </a:rPr>
              <a:t>konsekventi netiek ieviestas </a:t>
            </a:r>
            <a:r>
              <a:rPr lang="lv-LV" dirty="0">
                <a:latin typeface="Aptos" panose="020B0004020202020204" pitchFamily="34" charset="0"/>
              </a:rPr>
              <a:t>EK un </a:t>
            </a:r>
            <a:r>
              <a:rPr lang="lv-LV" i="1" dirty="0">
                <a:latin typeface="Aptos" panose="020B0004020202020204" pitchFamily="34" charset="0"/>
              </a:rPr>
              <a:t>OECD</a:t>
            </a:r>
            <a:r>
              <a:rPr lang="lv-LV" dirty="0">
                <a:latin typeface="Aptos" panose="020B0004020202020204" pitchFamily="34" charset="0"/>
              </a:rPr>
              <a:t> ekspertu </a:t>
            </a:r>
            <a:r>
              <a:rPr lang="lv-LV" b="1" i="1" dirty="0">
                <a:latin typeface="Aptos" panose="020B0004020202020204" pitchFamily="34" charset="0"/>
              </a:rPr>
              <a:t>rekomendācijas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dirty="0">
                <a:latin typeface="Aptos" panose="020B0004020202020204" pitchFamily="34" charset="0"/>
              </a:rPr>
              <a:t>Vietu un teritoriju attīstība – </a:t>
            </a:r>
            <a:r>
              <a:rPr lang="lv-LV" b="1" i="1" dirty="0" err="1">
                <a:latin typeface="Aptos" panose="020B0004020202020204" pitchFamily="34" charset="0"/>
              </a:rPr>
              <a:t>starpdisciplinaritāte</a:t>
            </a:r>
            <a:r>
              <a:rPr lang="lv-LV" b="1" i="1" dirty="0">
                <a:latin typeface="Aptos" panose="020B0004020202020204" pitchFamily="34" charset="0"/>
              </a:rPr>
              <a:t>, integrēta un sadarbībā balstīta pieeja</a:t>
            </a:r>
            <a:endParaRPr b="1" i="1" dirty="0">
              <a:latin typeface="Aptos" panose="020B0004020202020204" pitchFamily="34" charset="0"/>
            </a:endParaRPr>
          </a:p>
        </p:txBody>
      </p:sp>
      <p:sp>
        <p:nvSpPr>
          <p:cNvPr id="125" name="Slaida numura vietturis 3"/>
          <p:cNvSpPr txBox="1">
            <a:spLocks noGrp="1"/>
          </p:cNvSpPr>
          <p:nvPr>
            <p:ph type="sldNum" sz="quarter" idx="2"/>
          </p:nvPr>
        </p:nvSpPr>
        <p:spPr>
          <a:xfrm>
            <a:off x="11832845" y="6297993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832845" y="6297993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132" name="Virsraksts 1"/>
          <p:cNvSpPr txBox="1">
            <a:spLocks noGrp="1"/>
          </p:cNvSpPr>
          <p:nvPr>
            <p:ph type="title"/>
          </p:nvPr>
        </p:nvSpPr>
        <p:spPr>
          <a:xfrm>
            <a:off x="433323" y="5912773"/>
            <a:ext cx="11399522" cy="3506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2400" dirty="0" err="1">
                <a:solidFill>
                  <a:srgbClr val="1D4289"/>
                </a:solidFill>
                <a:latin typeface="Aptos" panose="020B0004020202020204" pitchFamily="34" charset="0"/>
              </a:rPr>
              <a:t>Konkurētspēja</a:t>
            </a:r>
            <a:r>
              <a:rPr lang="en-GB" sz="2400" dirty="0">
                <a:solidFill>
                  <a:srgbClr val="1D4289"/>
                </a:solidFill>
                <a:latin typeface="Aptos" panose="020B0004020202020204" pitchFamily="34" charset="0"/>
              </a:rPr>
              <a:t> </a:t>
            </a:r>
            <a:r>
              <a:rPr lang="en-GB" sz="2400" dirty="0" err="1">
                <a:solidFill>
                  <a:srgbClr val="1D4289"/>
                </a:solidFill>
                <a:latin typeface="Aptos" panose="020B0004020202020204" pitchFamily="34" charset="0"/>
              </a:rPr>
              <a:t>darba</a:t>
            </a:r>
            <a:r>
              <a:rPr lang="en-GB" sz="2400" dirty="0">
                <a:solidFill>
                  <a:srgbClr val="1D4289"/>
                </a:solidFill>
                <a:latin typeface="Aptos" panose="020B0004020202020204" pitchFamily="34" charset="0"/>
              </a:rPr>
              <a:t> </a:t>
            </a:r>
            <a:r>
              <a:rPr lang="en-GB" sz="2400" dirty="0" err="1">
                <a:solidFill>
                  <a:srgbClr val="1D4289"/>
                </a:solidFill>
                <a:latin typeface="Aptos" panose="020B0004020202020204" pitchFamily="34" charset="0"/>
              </a:rPr>
              <a:t>tirgū</a:t>
            </a:r>
            <a:r>
              <a:rPr lang="en-GB" sz="2400" dirty="0">
                <a:solidFill>
                  <a:srgbClr val="1D4289"/>
                </a:solidFill>
                <a:latin typeface="Aptos" panose="020B0004020202020204" pitchFamily="34" charset="0"/>
              </a:rPr>
              <a:t>: PRASMES</a:t>
            </a:r>
            <a:endParaRPr sz="2400" dirty="0">
              <a:solidFill>
                <a:srgbClr val="1D4289"/>
              </a:solidFill>
            </a:endParaRPr>
          </a:p>
        </p:txBody>
      </p:sp>
      <p:pic>
        <p:nvPicPr>
          <p:cNvPr id="3" name="Picture 1" descr="page3image29001136">
            <a:extLst>
              <a:ext uri="{FF2B5EF4-FFF2-40B4-BE49-F238E27FC236}">
                <a16:creationId xmlns:a16="http://schemas.microsoft.com/office/drawing/2014/main" id="{9896175A-7231-1D09-E028-1FFB97663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323" y="0"/>
            <a:ext cx="9671850" cy="5860852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787A8-1E15-5C22-477A-3D413320A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Virsraksts 1">
            <a:extLst>
              <a:ext uri="{FF2B5EF4-FFF2-40B4-BE49-F238E27FC236}">
                <a16:creationId xmlns:a16="http://schemas.microsoft.com/office/drawing/2014/main" id="{BE4D6D23-68B4-04B1-827F-99B572D14D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712" y="5565913"/>
            <a:ext cx="11207932" cy="901214"/>
          </a:xfrm>
        </p:spPr>
        <p:txBody>
          <a:bodyPr anchor="ctr"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2400" dirty="0">
                <a:solidFill>
                  <a:srgbClr val="1D4289"/>
                </a:solidFill>
              </a:rPr>
              <a:t>44% </a:t>
            </a:r>
            <a:r>
              <a:rPr lang="en-GB" sz="2400" dirty="0" err="1">
                <a:solidFill>
                  <a:srgbClr val="1D4289"/>
                </a:solidFill>
              </a:rPr>
              <a:t>darbam</a:t>
            </a:r>
            <a:r>
              <a:rPr lang="en-GB" sz="2400" dirty="0">
                <a:solidFill>
                  <a:srgbClr val="1D4289"/>
                </a:solidFill>
              </a:rPr>
              <a:t> </a:t>
            </a:r>
            <a:r>
              <a:rPr lang="en-GB" sz="2400" dirty="0" err="1">
                <a:solidFill>
                  <a:srgbClr val="1D4289"/>
                </a:solidFill>
              </a:rPr>
              <a:t>nepieciešamo</a:t>
            </a:r>
            <a:r>
              <a:rPr lang="en-GB" sz="2400" dirty="0">
                <a:solidFill>
                  <a:srgbClr val="1D4289"/>
                </a:solidFill>
              </a:rPr>
              <a:t> </a:t>
            </a:r>
            <a:r>
              <a:rPr lang="en-GB" sz="2400" dirty="0" err="1">
                <a:solidFill>
                  <a:srgbClr val="1D4289"/>
                </a:solidFill>
              </a:rPr>
              <a:t>pamata</a:t>
            </a:r>
            <a:r>
              <a:rPr lang="en-GB" sz="2400" dirty="0">
                <a:solidFill>
                  <a:srgbClr val="1D4289"/>
                </a:solidFill>
              </a:rPr>
              <a:t> </a:t>
            </a:r>
            <a:r>
              <a:rPr lang="en-GB" sz="2400" dirty="0" err="1">
                <a:solidFill>
                  <a:srgbClr val="1D4289"/>
                </a:solidFill>
              </a:rPr>
              <a:t>prasmju</a:t>
            </a:r>
            <a:r>
              <a:rPr lang="en-GB" sz="2400" dirty="0">
                <a:solidFill>
                  <a:srgbClr val="1D4289"/>
                </a:solidFill>
              </a:rPr>
              <a:t> </a:t>
            </a:r>
            <a:r>
              <a:rPr lang="en-GB" sz="2400" dirty="0" err="1">
                <a:solidFill>
                  <a:srgbClr val="1D4289"/>
                </a:solidFill>
              </a:rPr>
              <a:t>tuvāko</a:t>
            </a:r>
            <a:r>
              <a:rPr lang="en-GB" sz="2400" dirty="0">
                <a:solidFill>
                  <a:srgbClr val="1D4289"/>
                </a:solidFill>
              </a:rPr>
              <a:t> 5 </a:t>
            </a:r>
            <a:r>
              <a:rPr lang="en-GB" sz="2400" dirty="0" err="1">
                <a:solidFill>
                  <a:srgbClr val="1D4289"/>
                </a:solidFill>
              </a:rPr>
              <a:t>gadu</a:t>
            </a:r>
            <a:r>
              <a:rPr lang="en-GB" sz="2400" dirty="0">
                <a:solidFill>
                  <a:srgbClr val="1D4289"/>
                </a:solidFill>
              </a:rPr>
              <a:t> </a:t>
            </a:r>
            <a:r>
              <a:rPr lang="en-GB" sz="2400" dirty="0" err="1">
                <a:solidFill>
                  <a:srgbClr val="1D4289"/>
                </a:solidFill>
              </a:rPr>
              <a:t>laikā</a:t>
            </a:r>
            <a:r>
              <a:rPr lang="en-GB" sz="2400" dirty="0">
                <a:solidFill>
                  <a:srgbClr val="1D4289"/>
                </a:solidFill>
              </a:rPr>
              <a:t> </a:t>
            </a:r>
            <a:r>
              <a:rPr lang="en-GB" sz="2400" dirty="0" err="1">
                <a:solidFill>
                  <a:srgbClr val="1D4289"/>
                </a:solidFill>
              </a:rPr>
              <a:t>mainīsies</a:t>
            </a:r>
            <a:endParaRPr lang="en-GB" sz="2400" dirty="0">
              <a:solidFill>
                <a:srgbClr val="1D4289"/>
              </a:solidFill>
            </a:endParaRPr>
          </a:p>
        </p:txBody>
      </p:sp>
      <p:pic>
        <p:nvPicPr>
          <p:cNvPr id="2" name="Picture 1" descr="page4image29116656">
            <a:extLst>
              <a:ext uri="{FF2B5EF4-FFF2-40B4-BE49-F238E27FC236}">
                <a16:creationId xmlns:a16="http://schemas.microsoft.com/office/drawing/2014/main" id="{8B6E2CA5-723C-844C-B477-DB32A1F36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077" y="0"/>
            <a:ext cx="10283688" cy="5784574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131" name="Slide Number Placeholder 3" hidden="1">
            <a:extLst>
              <a:ext uri="{FF2B5EF4-FFF2-40B4-BE49-F238E27FC236}">
                <a16:creationId xmlns:a16="http://schemas.microsoft.com/office/drawing/2014/main" id="{AC6CA99A-0187-14BD-EC99-8DB5D4544B3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32845" y="6297993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86CB4B4D-7CA3-9044-876B-883B54F8677D}" type="slidenum">
              <a:rPr/>
              <a:pPr>
                <a:spcAft>
                  <a:spcPts val="600"/>
                </a:spcAft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659878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80F7C-292F-FB7D-36FC-0BCB1007C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Virsraksts 1">
            <a:extLst>
              <a:ext uri="{FF2B5EF4-FFF2-40B4-BE49-F238E27FC236}">
                <a16:creationId xmlns:a16="http://schemas.microsoft.com/office/drawing/2014/main" id="{128E66CF-B352-4676-DEE4-382056234F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468" y="2627177"/>
            <a:ext cx="3720454" cy="1099997"/>
          </a:xfrm>
        </p:spPr>
        <p:txBody>
          <a:bodyPr anchor="ctr"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>
                <a:solidFill>
                  <a:srgbClr val="1D4289"/>
                </a:solidFill>
              </a:rPr>
              <a:t>AESOP 2024.</a:t>
            </a:r>
            <a:endParaRPr dirty="0">
              <a:solidFill>
                <a:srgbClr val="1D4289"/>
              </a:solidFill>
            </a:endParaRPr>
          </a:p>
        </p:txBody>
      </p:sp>
      <p:pic>
        <p:nvPicPr>
          <p:cNvPr id="3" name="Picture 2" descr="A diagram of a graphic&#10;&#10;AI-generated content may be incorrect.">
            <a:extLst>
              <a:ext uri="{FF2B5EF4-FFF2-40B4-BE49-F238E27FC236}">
                <a16:creationId xmlns:a16="http://schemas.microsoft.com/office/drawing/2014/main" id="{C1FB14FB-3972-FBDB-A734-A1F831EAA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304" y="19769"/>
            <a:ext cx="6091592" cy="6122204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131" name="Slide Number Placeholder 3" hidden="1">
            <a:extLst>
              <a:ext uri="{FF2B5EF4-FFF2-40B4-BE49-F238E27FC236}">
                <a16:creationId xmlns:a16="http://schemas.microsoft.com/office/drawing/2014/main" id="{70907E67-5B7A-4CB5-8AB6-8D7523546AA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832845" y="6297993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fld id="{86CB4B4D-7CA3-9044-876B-883B54F8677D}" type="slidenum">
              <a:rPr/>
              <a:pPr>
                <a:spcAft>
                  <a:spcPts val="600"/>
                </a:spcAft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69251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 txBox="1">
            <a:spLocks noGrp="1"/>
          </p:cNvSpPr>
          <p:nvPr>
            <p:ph type="title"/>
          </p:nvPr>
        </p:nvSpPr>
        <p:spPr>
          <a:xfrm>
            <a:off x="423745" y="517137"/>
            <a:ext cx="11452305" cy="7948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5089"/>
                </a:solidFill>
              </a:defRPr>
            </a:lvl1pPr>
          </a:lstStyle>
          <a:p>
            <a:r>
              <a:rPr lang="en-GB" dirty="0" err="1">
                <a:solidFill>
                  <a:srgbClr val="1D4289"/>
                </a:solidFill>
              </a:rPr>
              <a:t>Kādēļ</a:t>
            </a:r>
            <a:r>
              <a:rPr lang="en-GB" dirty="0">
                <a:solidFill>
                  <a:srgbClr val="1D4289"/>
                </a:solidFill>
              </a:rPr>
              <a:t> </a:t>
            </a:r>
            <a:r>
              <a:rPr lang="en-GB" dirty="0" err="1">
                <a:solidFill>
                  <a:srgbClr val="1D4289"/>
                </a:solidFill>
              </a:rPr>
              <a:t>teritoriālās</a:t>
            </a:r>
            <a:r>
              <a:rPr lang="en-GB" dirty="0">
                <a:solidFill>
                  <a:srgbClr val="1D4289"/>
                </a:solidFill>
              </a:rPr>
              <a:t> </a:t>
            </a:r>
            <a:r>
              <a:rPr lang="en-GB" dirty="0" err="1">
                <a:solidFill>
                  <a:srgbClr val="1D4289"/>
                </a:solidFill>
              </a:rPr>
              <a:t>attīstības</a:t>
            </a:r>
            <a:r>
              <a:rPr lang="en-GB" dirty="0">
                <a:solidFill>
                  <a:srgbClr val="1D4289"/>
                </a:solidFill>
              </a:rPr>
              <a:t> </a:t>
            </a:r>
            <a:r>
              <a:rPr lang="en-GB" dirty="0" err="1">
                <a:solidFill>
                  <a:srgbClr val="1D4289"/>
                </a:solidFill>
              </a:rPr>
              <a:t>inženierija</a:t>
            </a:r>
            <a:r>
              <a:rPr lang="en-GB" dirty="0">
                <a:solidFill>
                  <a:srgbClr val="1D4289"/>
                </a:solidFill>
              </a:rPr>
              <a:t>?</a:t>
            </a:r>
            <a:endParaRPr dirty="0">
              <a:solidFill>
                <a:srgbClr val="1D4289"/>
              </a:solidFill>
            </a:endParaRPr>
          </a:p>
        </p:txBody>
      </p:sp>
      <p:sp>
        <p:nvSpPr>
          <p:cNvPr id="136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576470" y="1483111"/>
            <a:ext cx="10416208" cy="451624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2800" dirty="0"/>
              <a:t>Ja nemērām un nevērtējam, tad nevaram </a:t>
            </a:r>
            <a:r>
              <a:rPr lang="lv-LV" sz="2800" b="1" i="1" dirty="0"/>
              <a:t>pārvaldīt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2800" dirty="0"/>
              <a:t>Teritoriālā attīstība nozīmē </a:t>
            </a:r>
            <a:r>
              <a:rPr lang="lv-LV" sz="2800" b="1" i="1" dirty="0"/>
              <a:t>pārmaiņas</a:t>
            </a:r>
            <a:r>
              <a:rPr lang="lv-LV" sz="2800" dirty="0"/>
              <a:t> – tās kuras notiek un notiks vietās un teritorijās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2800" dirty="0"/>
              <a:t>Pārmaiņas izaicina pieņemt </a:t>
            </a:r>
            <a:r>
              <a:rPr lang="lv-LV" sz="2800" b="1" i="1" dirty="0"/>
              <a:t>pierādījumos</a:t>
            </a:r>
            <a:r>
              <a:rPr lang="lv-LV" sz="2800" dirty="0"/>
              <a:t> balstītus lēmumus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2800" b="1" i="1" dirty="0"/>
              <a:t>Dinamika </a:t>
            </a:r>
            <a:r>
              <a:rPr lang="lv-LV" sz="2800" dirty="0"/>
              <a:t>un</a:t>
            </a:r>
            <a:r>
              <a:rPr lang="lv-LV" sz="2800" b="1" i="1" dirty="0"/>
              <a:t> integritāte </a:t>
            </a:r>
            <a:r>
              <a:rPr lang="lv-LV" sz="2800" dirty="0"/>
              <a:t>– laika un teritoriālo apstākļu nozīme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2800" b="1" i="1" dirty="0" err="1"/>
              <a:t>Teritorialitāte</a:t>
            </a:r>
            <a:r>
              <a:rPr lang="lv-LV" sz="2800" dirty="0"/>
              <a:t> un </a:t>
            </a:r>
            <a:r>
              <a:rPr lang="lv-LV" sz="2800" b="1" i="1" dirty="0"/>
              <a:t>telpiskā iztēle 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2800" dirty="0"/>
              <a:t>Plānošanas </a:t>
            </a:r>
            <a:r>
              <a:rPr lang="lv-LV" sz="2800" b="1" i="1" dirty="0"/>
              <a:t>teoriju tipoloģija </a:t>
            </a:r>
            <a:r>
              <a:rPr lang="lv-LV" sz="2800" dirty="0"/>
              <a:t>– evolūcija un praktiskā nozīme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2800" dirty="0"/>
              <a:t>Teoriju attīstību pamato empīriskā izpēte – </a:t>
            </a:r>
            <a:r>
              <a:rPr lang="lv-LV" sz="2800" b="1" i="1" dirty="0"/>
              <a:t>praksē balstīti pierādījumi</a:t>
            </a:r>
          </a:p>
        </p:txBody>
      </p:sp>
      <p:sp>
        <p:nvSpPr>
          <p:cNvPr id="137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11806874" y="6299210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6</a:t>
            </a:fld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F71A3-4336-6139-2729-17315AAFE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>
            <a:extLst>
              <a:ext uri="{FF2B5EF4-FFF2-40B4-BE49-F238E27FC236}">
                <a16:creationId xmlns:a16="http://schemas.microsoft.com/office/drawing/2014/main" id="{624554F1-B70F-762D-F5D1-54D179C75A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3745" y="517137"/>
            <a:ext cx="11452305" cy="7948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5089"/>
                </a:solidFill>
              </a:defRPr>
            </a:lvl1pPr>
          </a:lstStyle>
          <a:p>
            <a:r>
              <a:rPr lang="en-GB" dirty="0" err="1">
                <a:solidFill>
                  <a:srgbClr val="1D4289"/>
                </a:solidFill>
              </a:rPr>
              <a:t>Mērķis</a:t>
            </a:r>
            <a:endParaRPr dirty="0">
              <a:solidFill>
                <a:srgbClr val="1D4289"/>
              </a:solidFill>
            </a:endParaRPr>
          </a:p>
        </p:txBody>
      </p:sp>
      <p:sp>
        <p:nvSpPr>
          <p:cNvPr id="136" name="Content Placeholder 2">
            <a:extLst>
              <a:ext uri="{FF2B5EF4-FFF2-40B4-BE49-F238E27FC236}">
                <a16:creationId xmlns:a16="http://schemas.microsoft.com/office/drawing/2014/main" id="{2260AB1E-B228-8F58-E4F3-ED675F952504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576470" y="1840920"/>
            <a:ext cx="10416208" cy="36057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lv-LV" kern="100" dirty="0">
                <a:effectLst/>
                <a:cs typeface="Times New Roman" panose="02020603050405020304" pitchFamily="18" charset="0"/>
              </a:rPr>
              <a:t>Pamatojoties un izpētītajām tendencēm, </a:t>
            </a:r>
            <a:r>
              <a:rPr lang="lv-LV" b="1" i="1" kern="100" dirty="0">
                <a:effectLst/>
                <a:cs typeface="Times New Roman" panose="02020603050405020304" pitchFamily="18" charset="0"/>
              </a:rPr>
              <a:t>raksturot izmaiņas studiju programmā</a:t>
            </a:r>
            <a:r>
              <a:rPr lang="lv-LV" kern="100" dirty="0">
                <a:effectLst/>
                <a:cs typeface="Times New Roman" panose="02020603050405020304" pitchFamily="18" charset="0"/>
              </a:rPr>
              <a:t>, akcentējot plānošanas teoriju un prakses evolūciju, analītisko diskursu un pierādījumos balstītu lēmumu veidošanu un pieņemšanu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lv-LV" kern="100" dirty="0">
                <a:effectLst/>
                <a:cs typeface="Times New Roman" panose="02020603050405020304" pitchFamily="18" charset="0"/>
              </a:rPr>
              <a:t>Saistībā ar izmaiņām studiju programmas īstenošanā, tiek sniegti </a:t>
            </a:r>
            <a:r>
              <a:rPr lang="lv-LV" b="1" i="1" kern="100" dirty="0">
                <a:effectLst/>
                <a:cs typeface="Times New Roman" panose="02020603050405020304" pitchFamily="18" charset="0"/>
              </a:rPr>
              <a:t>galvenie rezultāti un secinājumi, kā arī ieteikumi turpmākai diskusijai</a:t>
            </a:r>
            <a:endParaRPr lang="en-LV" kern="1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137" name="Slide Number Placeholder 4">
            <a:extLst>
              <a:ext uri="{FF2B5EF4-FFF2-40B4-BE49-F238E27FC236}">
                <a16:creationId xmlns:a16="http://schemas.microsoft.com/office/drawing/2014/main" id="{C64B0F75-216E-2A88-6D60-7830B0C3335B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1806874" y="6299210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59564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lide Number Placeholder 2"/>
          <p:cNvSpPr txBox="1">
            <a:spLocks noGrp="1"/>
          </p:cNvSpPr>
          <p:nvPr>
            <p:ph type="sldNum" sz="quarter" idx="4294967295"/>
          </p:nvPr>
        </p:nvSpPr>
        <p:spPr>
          <a:xfrm>
            <a:off x="11808217" y="6289654"/>
            <a:ext cx="220003" cy="3330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8</a:t>
            </a:fld>
            <a:endParaRPr dirty="0"/>
          </a:p>
        </p:txBody>
      </p:sp>
      <p:sp>
        <p:nvSpPr>
          <p:cNvPr id="149" name="Title 4"/>
          <p:cNvSpPr txBox="1">
            <a:spLocks noGrp="1"/>
          </p:cNvSpPr>
          <p:nvPr>
            <p:ph type="title"/>
          </p:nvPr>
        </p:nvSpPr>
        <p:spPr>
          <a:xfrm>
            <a:off x="418010" y="517137"/>
            <a:ext cx="11610506" cy="7948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dirty="0">
                <a:solidFill>
                  <a:srgbClr val="1D4289"/>
                </a:solidFill>
                <a:latin typeface="Aptos" panose="020B0004020202020204" pitchFamily="34" charset="0"/>
              </a:rPr>
              <a:t>Būtiskas izmaiņas RTU maģistra studiju programmā</a:t>
            </a:r>
            <a:endParaRPr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150" name="Satura vietturis 2"/>
          <p:cNvSpPr txBox="1"/>
          <p:nvPr/>
        </p:nvSpPr>
        <p:spPr>
          <a:xfrm>
            <a:off x="596348" y="1686875"/>
            <a:ext cx="10624646" cy="4662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n-GB" sz="2800" dirty="0" err="1">
                <a:latin typeface="Aptos" panose="020B0004020202020204" pitchFamily="34" charset="0"/>
              </a:rPr>
              <a:t>Inženierekonomika</a:t>
            </a:r>
            <a:r>
              <a:rPr lang="en-GB" sz="2800" dirty="0">
                <a:latin typeface="Aptos" panose="020B0004020202020204" pitchFamily="34" charset="0"/>
              </a:rPr>
              <a:t> </a:t>
            </a:r>
            <a:r>
              <a:rPr lang="en-GB" sz="2800" b="1" dirty="0">
                <a:latin typeface="Aptos" panose="020B0004020202020204" pitchFamily="34" charset="0"/>
              </a:rPr>
              <a:t>⇢</a:t>
            </a:r>
            <a:r>
              <a:rPr lang="en-GB" sz="2800" dirty="0">
                <a:latin typeface="Aptos" panose="020B0004020202020204" pitchFamily="34" charset="0"/>
              </a:rPr>
              <a:t> </a:t>
            </a:r>
            <a:r>
              <a:rPr lang="en-GB" sz="2800" b="1" i="1" dirty="0" err="1">
                <a:latin typeface="Aptos" panose="020B0004020202020204" pitchFamily="34" charset="0"/>
              </a:rPr>
              <a:t>teritoriālās</a:t>
            </a:r>
            <a:r>
              <a:rPr lang="en-GB" sz="2800" b="1" i="1" dirty="0">
                <a:latin typeface="Aptos" panose="020B0004020202020204" pitchFamily="34" charset="0"/>
              </a:rPr>
              <a:t> </a:t>
            </a:r>
            <a:r>
              <a:rPr lang="en-GB" sz="2800" b="1" i="1" dirty="0" err="1">
                <a:latin typeface="Aptos" panose="020B0004020202020204" pitchFamily="34" charset="0"/>
              </a:rPr>
              <a:t>attīstības</a:t>
            </a:r>
            <a:r>
              <a:rPr lang="en-GB" sz="2800" b="1" i="1" dirty="0">
                <a:latin typeface="Aptos" panose="020B0004020202020204" pitchFamily="34" charset="0"/>
              </a:rPr>
              <a:t> </a:t>
            </a:r>
            <a:r>
              <a:rPr lang="en-GB" sz="2800" b="1" i="1" dirty="0" err="1">
                <a:latin typeface="Aptos" panose="020B0004020202020204" pitchFamily="34" charset="0"/>
              </a:rPr>
              <a:t>inženierija</a:t>
            </a:r>
            <a:endParaRPr lang="en-GB" sz="2800" b="1" i="1" dirty="0">
              <a:latin typeface="Aptos" panose="020B0004020202020204" pitchFamily="34" charset="0"/>
            </a:endParaRPr>
          </a:p>
          <a:p>
            <a:pPr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n-GB" sz="2800" b="1" i="1" dirty="0" err="1">
                <a:latin typeface="Aptos" panose="020B0004020202020204" pitchFamily="34" charset="0"/>
              </a:rPr>
              <a:t>Pamatots</a:t>
            </a:r>
            <a:r>
              <a:rPr lang="en-GB" sz="2800" b="1" i="1" dirty="0">
                <a:latin typeface="Aptos" panose="020B0004020202020204" pitchFamily="34" charset="0"/>
              </a:rPr>
              <a:t> un </a:t>
            </a:r>
            <a:r>
              <a:rPr lang="en-GB" sz="2800" b="1" i="1" dirty="0" err="1">
                <a:latin typeface="Aptos" panose="020B0004020202020204" pitchFamily="34" charset="0"/>
              </a:rPr>
              <a:t>apstiprināts</a:t>
            </a:r>
            <a:r>
              <a:rPr lang="en-GB" sz="2800" b="1" i="1" dirty="0">
                <a:latin typeface="Aptos" panose="020B0004020202020204" pitchFamily="34" charset="0"/>
              </a:rPr>
              <a:t> </a:t>
            </a:r>
            <a:r>
              <a:rPr lang="en-GB" sz="2800" b="1" dirty="0">
                <a:latin typeface="Aptos" panose="020B0004020202020204" pitchFamily="34" charset="0"/>
              </a:rPr>
              <a:t>⇢</a:t>
            </a:r>
            <a:r>
              <a:rPr lang="en-GB" sz="2800" dirty="0">
                <a:latin typeface="Aptos" panose="020B0004020202020204" pitchFamily="34" charset="0"/>
              </a:rPr>
              <a:t> </a:t>
            </a:r>
            <a:r>
              <a:rPr lang="lv-LV" sz="28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studiju virziena un nosaukuma maiņa, un tam atbilstošas satura, piešķiramā grāda, kvalifikācijas un koda izmaiņas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lv-LV" sz="2800" b="1" i="1" dirty="0">
                <a:latin typeface="Aptos" panose="020B0004020202020204" pitchFamily="34" charset="0"/>
                <a:ea typeface="Aptos" panose="020B0004020202020204" pitchFamily="34" charset="0"/>
              </a:rPr>
              <a:t>Starpdisciplināras programmas īstenošana </a:t>
            </a:r>
            <a:r>
              <a:rPr lang="lv-LV" sz="2800" dirty="0">
                <a:latin typeface="Aptos" panose="020B0004020202020204" pitchFamily="34" charset="0"/>
                <a:ea typeface="Aptos" panose="020B0004020202020204" pitchFamily="34" charset="0"/>
              </a:rPr>
              <a:t>atbilstoši pieprasītām </a:t>
            </a:r>
            <a:r>
              <a:rPr lang="lv-LV" sz="2800" i="1" dirty="0">
                <a:latin typeface="Aptos" panose="020B0004020202020204" pitchFamily="34" charset="0"/>
                <a:ea typeface="Aptos" panose="020B0004020202020204" pitchFamily="34" charset="0"/>
              </a:rPr>
              <a:t>STEAM </a:t>
            </a:r>
            <a:r>
              <a:rPr lang="lv-LV" sz="2800" dirty="0">
                <a:latin typeface="Aptos" panose="020B0004020202020204" pitchFamily="34" charset="0"/>
                <a:ea typeface="Aptos" panose="020B0004020202020204" pitchFamily="34" charset="0"/>
              </a:rPr>
              <a:t>kompetencēm 3 piedāvātos variantos</a:t>
            </a:r>
          </a:p>
          <a:p>
            <a:pPr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lv-LV" sz="2800" b="1" i="1" dirty="0">
                <a:latin typeface="Aptos" panose="020B0004020202020204" pitchFamily="34" charset="0"/>
                <a:ea typeface="Aptos" panose="020B0004020202020204" pitchFamily="34" charset="0"/>
              </a:rPr>
              <a:t>Lietišķā ekonomika </a:t>
            </a:r>
            <a:r>
              <a:rPr lang="lv-LV" sz="2800" dirty="0">
                <a:latin typeface="Aptos" panose="020B0004020202020204" pitchFamily="34" charset="0"/>
                <a:ea typeface="Aptos" panose="020B0004020202020204" pitchFamily="34" charset="0"/>
              </a:rPr>
              <a:t>– praktiskie darbi un gadījumu analīze, </a:t>
            </a:r>
            <a:r>
              <a:rPr lang="lv-LV" sz="2800" b="1" i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integrējot</a:t>
            </a:r>
            <a:r>
              <a:rPr lang="lv-LV" sz="28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 ekonometriskās pazīmes un rādītājus ar telpiskās analīzes paņēmieniem un rīkiem</a:t>
            </a:r>
          </a:p>
          <a:p>
            <a:pPr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lv-LV" sz="2800" dirty="0">
                <a:latin typeface="Aptos" panose="020B0004020202020204" pitchFamily="34" charset="0"/>
                <a:ea typeface="Aptos" panose="020B0004020202020204" pitchFamily="34" charset="0"/>
              </a:rPr>
              <a:t>Profesionālais maģistra grāds un kvalifikācija</a:t>
            </a:r>
            <a:endParaRPr lang="en-LV" sz="2800" dirty="0">
              <a:latin typeface="Aptos" panose="020B0004020202020204" pitchFamily="34" charset="0"/>
              <a:ea typeface="Aptos" panose="020B00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98768-91E9-DAAA-F016-888CDEF93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lide Number Placeholder 2">
            <a:extLst>
              <a:ext uri="{FF2B5EF4-FFF2-40B4-BE49-F238E27FC236}">
                <a16:creationId xmlns:a16="http://schemas.microsoft.com/office/drawing/2014/main" id="{67481C92-6A3A-6FFC-9D64-E53F735D2B6E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1808217" y="6289654"/>
            <a:ext cx="220003" cy="3330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9</a:t>
            </a:fld>
            <a:endParaRPr dirty="0"/>
          </a:p>
        </p:txBody>
      </p:sp>
      <p:sp>
        <p:nvSpPr>
          <p:cNvPr id="149" name="Title 4">
            <a:extLst>
              <a:ext uri="{FF2B5EF4-FFF2-40B4-BE49-F238E27FC236}">
                <a16:creationId xmlns:a16="http://schemas.microsoft.com/office/drawing/2014/main" id="{CA25DF17-2631-4B05-A971-8B613A2D23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010" y="517137"/>
            <a:ext cx="11610506" cy="7948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dirty="0">
                <a:solidFill>
                  <a:srgbClr val="1D4289"/>
                </a:solidFill>
                <a:latin typeface="Aptos" panose="020B0004020202020204" pitchFamily="34" charset="0"/>
              </a:rPr>
              <a:t>Galvenie secinājumi un ieteikumi turpmākai diskusijai</a:t>
            </a:r>
            <a:endParaRPr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150" name="Satura vietturis 2">
            <a:extLst>
              <a:ext uri="{FF2B5EF4-FFF2-40B4-BE49-F238E27FC236}">
                <a16:creationId xmlns:a16="http://schemas.microsoft.com/office/drawing/2014/main" id="{7954B3AB-9556-2F24-B36A-02D28E9CF564}"/>
              </a:ext>
            </a:extLst>
          </p:cNvPr>
          <p:cNvSpPr txBox="1"/>
          <p:nvPr/>
        </p:nvSpPr>
        <p:spPr>
          <a:xfrm>
            <a:off x="655982" y="1470989"/>
            <a:ext cx="10565011" cy="4869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n-LV" sz="2600" dirty="0">
                <a:latin typeface="Aptos" panose="020B0004020202020204" pitchFamily="34" charset="0"/>
                <a:ea typeface="Aptos" panose="020B0004020202020204" pitchFamily="34" charset="0"/>
              </a:rPr>
              <a:t>Vairāk uzsverama </a:t>
            </a:r>
            <a:r>
              <a:rPr lang="en-LV" sz="2600" b="1" i="1" dirty="0">
                <a:latin typeface="Aptos" panose="020B0004020202020204" pitchFamily="34" charset="0"/>
                <a:ea typeface="Aptos" panose="020B0004020202020204" pitchFamily="34" charset="0"/>
              </a:rPr>
              <a:t>tehnoloģiju izmantošana un attīstība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lv-LV" sz="2600" b="1" i="1" dirty="0">
                <a:latin typeface="Aptos" panose="020B0004020202020204" pitchFamily="34" charset="0"/>
                <a:ea typeface="Aptos" panose="020B0004020202020204" pitchFamily="34" charset="0"/>
              </a:rPr>
              <a:t>D</a:t>
            </a:r>
            <a:r>
              <a:rPr lang="lv-LV" sz="2600" b="1" i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atu apstrāde un integrēšana teritoriālās attīstības novērtējumos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lv-LV" sz="2600" b="1" i="1" dirty="0">
                <a:latin typeface="Aptos" panose="020B0004020202020204" pitchFamily="34" charset="0"/>
                <a:ea typeface="Aptos" panose="020B0004020202020204" pitchFamily="34" charset="0"/>
              </a:rPr>
              <a:t>S</a:t>
            </a:r>
            <a:r>
              <a:rPr lang="lv-LV" sz="2600" b="1" i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ociālajās zinātnēs izmantojamās </a:t>
            </a:r>
            <a:r>
              <a:rPr lang="lv-LV" sz="26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kvantitatīvās un kvalitatīvās </a:t>
            </a:r>
            <a:r>
              <a:rPr lang="lv-LV" sz="2600" b="1" i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metodes</a:t>
            </a:r>
            <a:r>
              <a:rPr lang="lv-LV" sz="26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 paredzēts izmantot </a:t>
            </a:r>
            <a:r>
              <a:rPr lang="lv-LV" sz="2600" b="1" i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kā papildinošas un jauktas</a:t>
            </a:r>
            <a:endParaRPr lang="lv-LV" sz="2600" b="1" i="1" dirty="0">
              <a:latin typeface="Aptos" panose="020B0004020202020204" pitchFamily="34" charset="0"/>
              <a:ea typeface="Aptos" panose="020B00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lv-LV" sz="2600" b="1" i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Uzdevumi </a:t>
            </a:r>
            <a:r>
              <a:rPr lang="lv-LV" sz="26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iespējami labākā veidā pamatot un parādīt rezultātus un to interpretācijas (sintēzi) un sagatavot atskaites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lv-LV" sz="2600" b="1" i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Prof.</a:t>
            </a:r>
            <a:r>
              <a:rPr lang="lv-LV" sz="2600" b="1" i="1" dirty="0">
                <a:latin typeface="Aptos" panose="020B0004020202020204" pitchFamily="34" charset="0"/>
                <a:ea typeface="Aptos" panose="020B0004020202020204" pitchFamily="34" charset="0"/>
              </a:rPr>
              <a:t> b</a:t>
            </a:r>
            <a:r>
              <a:rPr lang="lv-LV" sz="2600" b="1" i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akalaura studijas – </a:t>
            </a:r>
            <a:r>
              <a:rPr lang="lv-LV" sz="26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teritoriju attīstības plānošanas inženieris</a:t>
            </a:r>
            <a:r>
              <a:rPr lang="en-GB" sz="2600" b="1" dirty="0">
                <a:latin typeface="Aptos" panose="020B0004020202020204" pitchFamily="34" charset="0"/>
              </a:rPr>
              <a:t> ⇢</a:t>
            </a:r>
            <a:r>
              <a:rPr lang="lv-LV" sz="26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 </a:t>
            </a:r>
            <a:r>
              <a:rPr lang="lv-LV" sz="2600" b="1" i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Reģionālās attīstības un </a:t>
            </a:r>
            <a:r>
              <a:rPr lang="lv-LV" sz="26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</a:rPr>
              <a:t>pilsētekonomikas</a:t>
            </a:r>
            <a:r>
              <a:rPr lang="lv-LV" sz="2600" b="1" i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 inženierija</a:t>
            </a:r>
            <a:r>
              <a:rPr lang="en-LV" sz="2600" b="1" i="1" dirty="0">
                <a:effectLst/>
                <a:latin typeface="Aptos" panose="020B0004020202020204" pitchFamily="34" charset="0"/>
              </a:rPr>
              <a:t> </a:t>
            </a:r>
            <a:endParaRPr lang="lv-LV" sz="2600" b="1" i="1" dirty="0">
              <a:effectLst/>
              <a:latin typeface="Aptos" panose="020B0004020202020204" pitchFamily="34" charset="0"/>
              <a:ea typeface="Aptos" panose="020B00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lv-LV" sz="2600" dirty="0">
                <a:latin typeface="Aptos" panose="020B0004020202020204" pitchFamily="34" charset="0"/>
                <a:ea typeface="Aptos" panose="020B0004020202020204" pitchFamily="34" charset="0"/>
              </a:rPr>
              <a:t>P</a:t>
            </a:r>
            <a:r>
              <a:rPr lang="lv-LV" sz="26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rogrammas kartējums un studiju kursu saturs </a:t>
            </a:r>
            <a:r>
              <a:rPr lang="en-GB" sz="2600" b="1" dirty="0">
                <a:latin typeface="Aptos" panose="020B0004020202020204" pitchFamily="34" charset="0"/>
              </a:rPr>
              <a:t>⇢</a:t>
            </a:r>
            <a:r>
              <a:rPr lang="en-LV" sz="2600" dirty="0">
                <a:effectLst/>
                <a:latin typeface="Aptos" panose="020B0004020202020204" pitchFamily="34" charset="0"/>
              </a:rPr>
              <a:t> </a:t>
            </a:r>
            <a:r>
              <a:rPr lang="lv-LV" sz="2600" b="1" i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Pilsētu un reģionu teritoriālās attīstības inženierija</a:t>
            </a:r>
            <a:endParaRPr lang="en-LV" sz="2600" dirty="0">
              <a:latin typeface="Aptos" panose="020B000402020202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72760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dizains">
  <a:themeElements>
    <a:clrScheme name="Office dizai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Office dizain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dizains">
  <a:themeElements>
    <a:clrScheme name="Office dizai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Office dizain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dizains">
  <a:themeElements>
    <a:clrScheme name="Office dizai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Office dizain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A56A9BB659A844A1AB85BDC07DD464" ma:contentTypeVersion="12" ma:contentTypeDescription="Create a new document." ma:contentTypeScope="" ma:versionID="fa721a9032b88421e1a747d20560d9b8">
  <xsd:schema xmlns:xsd="http://www.w3.org/2001/XMLSchema" xmlns:xs="http://www.w3.org/2001/XMLSchema" xmlns:p="http://schemas.microsoft.com/office/2006/metadata/properties" xmlns:ns2="a94dbdb0-0d7a-48fa-b918-810b6d5afc12" xmlns:ns3="40a08685-cc23-4db5-9c50-e716a2d6a7dc" targetNamespace="http://schemas.microsoft.com/office/2006/metadata/properties" ma:root="true" ma:fieldsID="02ab598710e1141f5eec9f34ad3a14d1" ns2:_="" ns3:_="">
    <xsd:import namespace="a94dbdb0-0d7a-48fa-b918-810b6d5afc12"/>
    <xsd:import namespace="40a08685-cc23-4db5-9c50-e716a2d6a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dbdb0-0d7a-48fa-b918-810b6d5afc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08685-cc23-4db5-9c50-e716a2d6a7d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c21ff6f-3bc2-4cd0-b200-9798d1d38a47}" ma:internalName="TaxCatchAll" ma:showField="CatchAllData" ma:web="40a08685-cc23-4db5-9c50-e716a2d6a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4dbdb0-0d7a-48fa-b918-810b6d5afc12">
      <Terms xmlns="http://schemas.microsoft.com/office/infopath/2007/PartnerControls"/>
    </lcf76f155ced4ddcb4097134ff3c332f>
    <TaxCatchAll xmlns="40a08685-cc23-4db5-9c50-e716a2d6a7d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746767-C278-4E9A-924F-24EAC3D883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4dbdb0-0d7a-48fa-b918-810b6d5afc12"/>
    <ds:schemaRef ds:uri="40a08685-cc23-4db5-9c50-e716a2d6a7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5CB142-508F-4661-84F0-33DF31CBBA04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d51c1e1-b1d7-4db2-ab98-996284ee1d0c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b8b769d9-0875-4bf4-9bfa-c0755bd295e0"/>
    <ds:schemaRef ds:uri="http://purl.org/dc/dcmitype/"/>
    <ds:schemaRef ds:uri="a94dbdb0-0d7a-48fa-b918-810b6d5afc12"/>
    <ds:schemaRef ds:uri="40a08685-cc23-4db5-9c50-e716a2d6a7dc"/>
  </ds:schemaRefs>
</ds:datastoreItem>
</file>

<file path=customXml/itemProps3.xml><?xml version="1.0" encoding="utf-8"?>
<ds:datastoreItem xmlns:ds="http://schemas.openxmlformats.org/officeDocument/2006/customXml" ds:itemID="{6F51710B-7076-40C8-B0D9-60D0188F74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383</Words>
  <Application>Microsoft Macintosh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Times New Roman</vt:lpstr>
      <vt:lpstr>Office dizains</vt:lpstr>
      <vt:lpstr>1_Office dizains</vt:lpstr>
      <vt:lpstr>PowerPoint Presentation</vt:lpstr>
      <vt:lpstr>Aktualitāte</vt:lpstr>
      <vt:lpstr>Konkurētspēja darba tirgū: PRASMES</vt:lpstr>
      <vt:lpstr>44% darbam nepieciešamo pamata prasmju tuvāko 5 gadu laikā mainīsies</vt:lpstr>
      <vt:lpstr>AESOP 2024.</vt:lpstr>
      <vt:lpstr>Kādēļ teritoriālās attīstības inženierija?</vt:lpstr>
      <vt:lpstr>Mērķis</vt:lpstr>
      <vt:lpstr>Būtiskas izmaiņas RTU maģistra studiju programmā</vt:lpstr>
      <vt:lpstr>Galvenie secinājumi un ieteikumi turpmākai diskusijai</vt:lpstr>
      <vt:lpstr>Paldies!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Armands Auziņš</cp:lastModifiedBy>
  <cp:revision>23</cp:revision>
  <dcterms:modified xsi:type="dcterms:W3CDTF">2025-03-06T14:42:45Z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0x01010084A56A9BB659A844A1AB85BDC07DD464</vt:lpwstr>
  </property>
</Properties>
</file>