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4" r:id="rId3"/>
    <p:sldId id="280" r:id="rId4"/>
    <p:sldId id="278" r:id="rId5"/>
    <p:sldId id="258" r:id="rId6"/>
    <p:sldId id="276" r:id="rId7"/>
    <p:sldId id="277" r:id="rId8"/>
    <p:sldId id="275" r:id="rId9"/>
    <p:sldId id="274" r:id="rId10"/>
    <p:sldId id="257" r:id="rId11"/>
    <p:sldId id="270" r:id="rId12"/>
    <p:sldId id="271" r:id="rId13"/>
    <p:sldId id="272" r:id="rId14"/>
    <p:sldId id="259" r:id="rId15"/>
    <p:sldId id="273" r:id="rId16"/>
    <p:sldId id="283" r:id="rId17"/>
    <p:sldId id="284" r:id="rId18"/>
    <p:sldId id="282" r:id="rId19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is Strancis" initials="PS" lastIdx="1" clrIdx="0">
    <p:extLst>
      <p:ext uri="{19B8F6BF-5375-455C-9EA6-DF929625EA0E}">
        <p15:presenceInfo xmlns:p15="http://schemas.microsoft.com/office/powerpoint/2012/main" userId="54dafcca81036d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10E"/>
    <a:srgbClr val="727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56" d="100"/>
          <a:sy n="56" d="100"/>
        </p:scale>
        <p:origin x="6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47F7EB-CF74-4164-9D75-CF516FD9E3C6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A1F801-66FB-446F-AA13-BDF88F861A7E}">
      <dgm:prSet custT="1"/>
      <dgm:spPr>
        <a:solidFill>
          <a:srgbClr val="F4910E"/>
        </a:solidFill>
      </dgm:spPr>
      <dgm:t>
        <a:bodyPr/>
        <a:lstStyle/>
        <a:p>
          <a:r>
            <a:rPr lang="lv-LV" sz="4000" b="1" dirty="0"/>
            <a:t>VIETU PLĀNOŠANA </a:t>
          </a:r>
          <a:endParaRPr lang="en-US" sz="4000" dirty="0"/>
        </a:p>
      </dgm:t>
    </dgm:pt>
    <dgm:pt modelId="{737E5363-AB2F-479D-8CA1-F2C534F64B48}" type="parTrans" cxnId="{7DD87B6F-0203-4493-AF73-3A3D046231EE}">
      <dgm:prSet/>
      <dgm:spPr/>
      <dgm:t>
        <a:bodyPr/>
        <a:lstStyle/>
        <a:p>
          <a:endParaRPr lang="en-US"/>
        </a:p>
      </dgm:t>
    </dgm:pt>
    <dgm:pt modelId="{5CC07399-12FA-4E1A-9860-5933CD9A519E}" type="sibTrans" cxnId="{7DD87B6F-0203-4493-AF73-3A3D046231EE}">
      <dgm:prSet/>
      <dgm:spPr>
        <a:solidFill>
          <a:srgbClr val="F4910E"/>
        </a:solidFill>
      </dgm:spPr>
      <dgm:t>
        <a:bodyPr/>
        <a:lstStyle/>
        <a:p>
          <a:endParaRPr lang="en-US"/>
        </a:p>
      </dgm:t>
    </dgm:pt>
    <dgm:pt modelId="{DC463193-18B2-4B6D-9A16-6BD157170F98}">
      <dgm:prSet/>
      <dgm:spPr>
        <a:solidFill>
          <a:srgbClr val="F4910E"/>
        </a:solidFill>
      </dgm:spPr>
      <dgm:t>
        <a:bodyPr/>
        <a:lstStyle/>
        <a:p>
          <a:r>
            <a:rPr lang="lv-LV" b="1" dirty="0"/>
            <a:t>LATVIJAS PLĀNOŠANAS SISTĒMAS ATTĪSTĪBAI</a:t>
          </a:r>
          <a:endParaRPr lang="en-US" dirty="0"/>
        </a:p>
      </dgm:t>
    </dgm:pt>
    <dgm:pt modelId="{BD37A6B3-8E9C-44EA-A406-B4971C619707}" type="parTrans" cxnId="{7A42BAAA-350C-4448-BCF6-9D79029CA05F}">
      <dgm:prSet/>
      <dgm:spPr/>
      <dgm:t>
        <a:bodyPr/>
        <a:lstStyle/>
        <a:p>
          <a:endParaRPr lang="en-US"/>
        </a:p>
      </dgm:t>
    </dgm:pt>
    <dgm:pt modelId="{27690AAC-416B-4B79-9ABC-E55A32B50781}" type="sibTrans" cxnId="{7A42BAAA-350C-4448-BCF6-9D79029CA05F}">
      <dgm:prSet/>
      <dgm:spPr/>
      <dgm:t>
        <a:bodyPr/>
        <a:lstStyle/>
        <a:p>
          <a:endParaRPr lang="en-US"/>
        </a:p>
      </dgm:t>
    </dgm:pt>
    <dgm:pt modelId="{48DA43F6-EDD8-4096-8C79-A7A69DDDEFA9}" type="pres">
      <dgm:prSet presAssocID="{F647F7EB-CF74-4164-9D75-CF516FD9E3C6}" presName="diagram" presStyleCnt="0">
        <dgm:presLayoutVars>
          <dgm:dir/>
          <dgm:resizeHandles val="exact"/>
        </dgm:presLayoutVars>
      </dgm:prSet>
      <dgm:spPr/>
    </dgm:pt>
    <dgm:pt modelId="{48407AB3-468E-4066-8485-EDC680185BC0}" type="pres">
      <dgm:prSet presAssocID="{CCA1F801-66FB-446F-AA13-BDF88F861A7E}" presName="node" presStyleLbl="node1" presStyleIdx="0" presStyleCnt="2" custScaleX="155844">
        <dgm:presLayoutVars>
          <dgm:bulletEnabled val="1"/>
        </dgm:presLayoutVars>
      </dgm:prSet>
      <dgm:spPr/>
    </dgm:pt>
    <dgm:pt modelId="{193FC9B6-54AA-4FBE-B7B3-37376D88C58D}" type="pres">
      <dgm:prSet presAssocID="{5CC07399-12FA-4E1A-9860-5933CD9A519E}" presName="sibTrans" presStyleLbl="sibTrans2D1" presStyleIdx="0" presStyleCnt="1" custScaleX="142142" custLinFactNeighborX="5737"/>
      <dgm:spPr/>
    </dgm:pt>
    <dgm:pt modelId="{BF9EF906-89F8-47B3-8816-368F9B8C7F16}" type="pres">
      <dgm:prSet presAssocID="{5CC07399-12FA-4E1A-9860-5933CD9A519E}" presName="connectorText" presStyleLbl="sibTrans2D1" presStyleIdx="0" presStyleCnt="1"/>
      <dgm:spPr/>
    </dgm:pt>
    <dgm:pt modelId="{3C75C38F-F6DC-4EB9-8E75-CC97B766632E}" type="pres">
      <dgm:prSet presAssocID="{DC463193-18B2-4B6D-9A16-6BD157170F98}" presName="node" presStyleLbl="node1" presStyleIdx="1" presStyleCnt="2" custScaleX="136409" custLinFactNeighborX="14555" custLinFactNeighborY="0">
        <dgm:presLayoutVars>
          <dgm:bulletEnabled val="1"/>
        </dgm:presLayoutVars>
      </dgm:prSet>
      <dgm:spPr/>
    </dgm:pt>
  </dgm:ptLst>
  <dgm:cxnLst>
    <dgm:cxn modelId="{B190C714-D4AD-406D-B65A-4BCE00D2425A}" type="presOf" srcId="{5CC07399-12FA-4E1A-9860-5933CD9A519E}" destId="{BF9EF906-89F8-47B3-8816-368F9B8C7F16}" srcOrd="1" destOrd="0" presId="urn:microsoft.com/office/officeart/2005/8/layout/process5"/>
    <dgm:cxn modelId="{46B68C37-84DD-41DF-A6FA-EA51FC9D03E9}" type="presOf" srcId="{DC463193-18B2-4B6D-9A16-6BD157170F98}" destId="{3C75C38F-F6DC-4EB9-8E75-CC97B766632E}" srcOrd="0" destOrd="0" presId="urn:microsoft.com/office/officeart/2005/8/layout/process5"/>
    <dgm:cxn modelId="{7DD87B6F-0203-4493-AF73-3A3D046231EE}" srcId="{F647F7EB-CF74-4164-9D75-CF516FD9E3C6}" destId="{CCA1F801-66FB-446F-AA13-BDF88F861A7E}" srcOrd="0" destOrd="0" parTransId="{737E5363-AB2F-479D-8CA1-F2C534F64B48}" sibTransId="{5CC07399-12FA-4E1A-9860-5933CD9A519E}"/>
    <dgm:cxn modelId="{B29CD980-5A1E-451E-8633-F55A7D08B49A}" type="presOf" srcId="{F647F7EB-CF74-4164-9D75-CF516FD9E3C6}" destId="{48DA43F6-EDD8-4096-8C79-A7A69DDDEFA9}" srcOrd="0" destOrd="0" presId="urn:microsoft.com/office/officeart/2005/8/layout/process5"/>
    <dgm:cxn modelId="{7A42BAAA-350C-4448-BCF6-9D79029CA05F}" srcId="{F647F7EB-CF74-4164-9D75-CF516FD9E3C6}" destId="{DC463193-18B2-4B6D-9A16-6BD157170F98}" srcOrd="1" destOrd="0" parTransId="{BD37A6B3-8E9C-44EA-A406-B4971C619707}" sibTransId="{27690AAC-416B-4B79-9ABC-E55A32B50781}"/>
    <dgm:cxn modelId="{D20517DB-A219-45CE-8224-C7532AC6D893}" type="presOf" srcId="{CCA1F801-66FB-446F-AA13-BDF88F861A7E}" destId="{48407AB3-468E-4066-8485-EDC680185BC0}" srcOrd="0" destOrd="0" presId="urn:microsoft.com/office/officeart/2005/8/layout/process5"/>
    <dgm:cxn modelId="{21A937DD-FABA-4E37-9D68-4AE1309611BA}" type="presOf" srcId="{5CC07399-12FA-4E1A-9860-5933CD9A519E}" destId="{193FC9B6-54AA-4FBE-B7B3-37376D88C58D}" srcOrd="0" destOrd="0" presId="urn:microsoft.com/office/officeart/2005/8/layout/process5"/>
    <dgm:cxn modelId="{388DA664-09F6-4ADA-8B8C-81E5BD8F7213}" type="presParOf" srcId="{48DA43F6-EDD8-4096-8C79-A7A69DDDEFA9}" destId="{48407AB3-468E-4066-8485-EDC680185BC0}" srcOrd="0" destOrd="0" presId="urn:microsoft.com/office/officeart/2005/8/layout/process5"/>
    <dgm:cxn modelId="{439D707E-29EB-4358-9481-72B8C4EDB261}" type="presParOf" srcId="{48DA43F6-EDD8-4096-8C79-A7A69DDDEFA9}" destId="{193FC9B6-54AA-4FBE-B7B3-37376D88C58D}" srcOrd="1" destOrd="0" presId="urn:microsoft.com/office/officeart/2005/8/layout/process5"/>
    <dgm:cxn modelId="{0E3A2D3E-377B-4D2F-B65E-2714EDE57BF6}" type="presParOf" srcId="{193FC9B6-54AA-4FBE-B7B3-37376D88C58D}" destId="{BF9EF906-89F8-47B3-8816-368F9B8C7F16}" srcOrd="0" destOrd="0" presId="urn:microsoft.com/office/officeart/2005/8/layout/process5"/>
    <dgm:cxn modelId="{3378F59E-5E09-4FAC-BC78-9964BB7687AC}" type="presParOf" srcId="{48DA43F6-EDD8-4096-8C79-A7A69DDDEFA9}" destId="{3C75C38F-F6DC-4EB9-8E75-CC97B766632E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07AB3-468E-4066-8485-EDC680185BC0}">
      <dsp:nvSpPr>
        <dsp:cNvPr id="0" name=""/>
        <dsp:cNvSpPr/>
      </dsp:nvSpPr>
      <dsp:spPr>
        <a:xfrm>
          <a:off x="593181" y="1503"/>
          <a:ext cx="4769878" cy="1836405"/>
        </a:xfrm>
        <a:prstGeom prst="roundRect">
          <a:avLst>
            <a:gd name="adj" fmla="val 10000"/>
          </a:avLst>
        </a:prstGeom>
        <a:solidFill>
          <a:srgbClr val="F4910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4000" b="1" kern="1200" dirty="0"/>
            <a:t>VIETU PLĀNOŠANA </a:t>
          </a:r>
          <a:endParaRPr lang="en-US" sz="4000" kern="1200" dirty="0"/>
        </a:p>
      </dsp:txBody>
      <dsp:txXfrm>
        <a:off x="646967" y="55289"/>
        <a:ext cx="4662306" cy="1728833"/>
      </dsp:txXfrm>
    </dsp:sp>
    <dsp:sp modelId="{193FC9B6-54AA-4FBE-B7B3-37376D88C58D}">
      <dsp:nvSpPr>
        <dsp:cNvPr id="0" name=""/>
        <dsp:cNvSpPr/>
      </dsp:nvSpPr>
      <dsp:spPr>
        <a:xfrm>
          <a:off x="5594704" y="540182"/>
          <a:ext cx="1257911" cy="759047"/>
        </a:xfrm>
        <a:prstGeom prst="rightArrow">
          <a:avLst>
            <a:gd name="adj1" fmla="val 60000"/>
            <a:gd name="adj2" fmla="val 50000"/>
          </a:avLst>
        </a:prstGeom>
        <a:solidFill>
          <a:srgbClr val="F4910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594704" y="691991"/>
        <a:ext cx="1030197" cy="455429"/>
      </dsp:txXfrm>
    </dsp:sp>
    <dsp:sp modelId="{3C75C38F-F6DC-4EB9-8E75-CC97B766632E}">
      <dsp:nvSpPr>
        <dsp:cNvPr id="0" name=""/>
        <dsp:cNvSpPr/>
      </dsp:nvSpPr>
      <dsp:spPr>
        <a:xfrm>
          <a:off x="7032811" y="1503"/>
          <a:ext cx="4175036" cy="1836405"/>
        </a:xfrm>
        <a:prstGeom prst="roundRect">
          <a:avLst>
            <a:gd name="adj" fmla="val 10000"/>
          </a:avLst>
        </a:prstGeom>
        <a:solidFill>
          <a:srgbClr val="F4910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400" b="1" kern="1200" dirty="0"/>
            <a:t>LATVIJAS PLĀNOŠANAS SISTĒMAS ATTĪSTĪBAI</a:t>
          </a:r>
          <a:endParaRPr lang="en-US" sz="3400" kern="1200" dirty="0"/>
        </a:p>
      </dsp:txBody>
      <dsp:txXfrm>
        <a:off x="7086597" y="55289"/>
        <a:ext cx="4067464" cy="1728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5CC96BB-6F86-1707-20EE-5F4AF2BAF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0F2C034D-B4FB-EE1A-3751-4F7637F89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1E2B594-1006-69A3-F4DA-BAB2DBC3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E61F-CF29-43EA-8AE9-958CFE087ECE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FD190BC0-B3C5-75EC-5264-B4C60DDFD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2808B6E-1933-F046-3AF7-6CE74865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80BD-3AA0-4DF0-A754-E100162AD5F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94993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357AE44-069C-EEA8-8DDF-17F0FEBBE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BC438B49-74CE-1603-B1A1-36C8077D2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A5E7F6A8-1A01-9A9B-72EA-2B0445C40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E61F-CF29-43EA-8AE9-958CFE087ECE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09B72E82-CE82-F0D2-8650-B5004DCAB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3C6C949E-C8B7-FEA4-6947-2A489D2B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80BD-3AA0-4DF0-A754-E100162AD5F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2501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E46AEC75-A298-E23A-B02C-6E8864CD7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32CE5354-2C62-ACD2-4C85-E588862F0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39D33E2E-2345-8E6B-40B9-1EFBDDC7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E61F-CF29-43EA-8AE9-958CFE087ECE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1F155E90-B4F6-7E3A-3E0F-99F6CDB4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EA5C0DE-C636-D4CC-ED83-C3A4CBD8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80BD-3AA0-4DF0-A754-E100162AD5F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4870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5092861-64A3-0230-F7C0-A187EBEC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C2D9798-4553-4200-40FC-40FEE9BCD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49046831-2EB5-9CB5-3526-6768CDE9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E61F-CF29-43EA-8AE9-958CFE087ECE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274D2EC-A3DF-E842-87C7-AAE67A4B9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A54A4D3-D3BF-35F7-C614-304D2AE13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80BD-3AA0-4DF0-A754-E100162AD5F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05768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6CDBCDE-8F22-C6CD-5A0D-E43E6A9F7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B2B886E6-BEDE-95DB-6CC5-E2B06FF6A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307258DA-EE53-4743-F66A-17CEC0C70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E61F-CF29-43EA-8AE9-958CFE087ECE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974831EC-6F12-2437-09B1-39817358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5BFAC02D-0A8A-6EB9-DE06-5AC28BA5E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80BD-3AA0-4DF0-A754-E100162AD5F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810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EF219FD-533C-8679-980C-0D50D5A05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EE1C898-899C-8B6E-5936-5ED20ED42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30557132-7AEB-34BC-B139-3F5F75618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42777C1A-A076-2AD5-08C7-1D1D5BE9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E61F-CF29-43EA-8AE9-958CFE087ECE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B9FBA4A2-0D2B-1FE0-FE5A-69AE95F3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705AC632-2817-72B8-8E6C-18F5EB21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80BD-3AA0-4DF0-A754-E100162AD5F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867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8AB505D-89D5-F5D6-B2CB-3FEA83229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F488F555-6E16-9F11-7290-AF372B01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1A91D6F9-D455-0B9E-E43A-C17509A95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93DA3B41-80BC-F289-09D2-2DC58719F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07435114-D23F-F183-79E2-1A013E376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1B2C7100-887A-F922-96FC-A8FEE665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E61F-CF29-43EA-8AE9-958CFE087ECE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FB52BBBE-7882-7721-9845-FA7BB491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57872ED8-7B49-8638-708C-6CDC9649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80BD-3AA0-4DF0-A754-E100162AD5F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104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39E79AB-3255-9FC3-294B-BB2506D6F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DC8889FD-C738-6561-F9AC-3C6ED906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E61F-CF29-43EA-8AE9-958CFE087ECE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FAE16EFC-B2AE-042A-984A-788954C37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F2F790CF-86C0-F20D-1800-94816720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80BD-3AA0-4DF0-A754-E100162AD5F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23767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D609C41C-29D0-53FE-0C60-34B7C010C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E61F-CF29-43EA-8AE9-958CFE087ECE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659D0D93-E741-1832-6295-F5B2DDCF4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A5DF36E-5695-D942-CDC3-C815AE71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80BD-3AA0-4DF0-A754-E100162AD5F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4264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B40616B-AFBD-460D-2251-2C915DE69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8D362E8-1439-F423-DBA0-CF0087660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F93384EF-32C0-5EB5-04FE-4E2311148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F59DFBD5-C9FC-B3CD-97FD-C57BBBBEE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E61F-CF29-43EA-8AE9-958CFE087ECE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1AE0177E-09A4-D671-E75C-DCB6425A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2F1B7EB4-ACBD-9DCF-D7F4-68D82A17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80BD-3AA0-4DF0-A754-E100162AD5F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25428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CF4586C-E75D-796B-529B-3C436FF2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8BCAD33D-E2DF-8164-2EEE-92C169585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002EC500-5B66-ABE4-C0D6-E9D554F88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3E6BA8F7-02D9-88DC-427E-8569CCE7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E61F-CF29-43EA-8AE9-958CFE087ECE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859BEDAF-111D-7643-6B17-11A379C7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AA2D580C-4596-5366-3B42-CAB168CE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80BD-3AA0-4DF0-A754-E100162AD5F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2030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507EB293-50E0-4F74-9B81-B2CC15C4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AB0EFC7-C788-6671-1B10-0FF109C5A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7EE7A8EB-159F-EE95-6B48-617B0C606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5E61F-CF29-43EA-8AE9-958CFE087ECE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7A0E6BE-2431-8D52-AB5F-21ABEFFAD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8BFD207-C427-0E00-1794-D51DFC2FA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780BD-3AA0-4DF0-A754-E100162AD5F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3203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is.skinkis@lu.lv" TargetMode="External"/><Relationship Id="rId2" Type="http://schemas.openxmlformats.org/officeDocument/2006/relationships/hyperlink" Target="mailto:peteris.strancis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atv.tiesa.gov.lv/cases/" TargetMode="External"/><Relationship Id="rId4" Type="http://schemas.openxmlformats.org/officeDocument/2006/relationships/hyperlink" Target="https://geolatvija.lv/mai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4932" y="5696262"/>
            <a:ext cx="12087068" cy="1161737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lv-LV" sz="3200" dirty="0">
                <a:solidFill>
                  <a:schemeClr val="bg1"/>
                </a:solidFill>
              </a:rPr>
              <a:t>Pēteris </a:t>
            </a:r>
            <a:r>
              <a:rPr lang="lv-LV" sz="3200" dirty="0" err="1">
                <a:solidFill>
                  <a:schemeClr val="bg1"/>
                </a:solidFill>
              </a:rPr>
              <a:t>Strancis</a:t>
            </a:r>
            <a:r>
              <a:rPr lang="lv-LV" sz="3200" dirty="0">
                <a:solidFill>
                  <a:schemeClr val="bg1"/>
                </a:solidFill>
              </a:rPr>
              <a:t>, Pēteris Šķiņķis</a:t>
            </a:r>
          </a:p>
          <a:p>
            <a:pPr marL="137160" indent="0" algn="ctr">
              <a:buNone/>
            </a:pPr>
            <a:r>
              <a:rPr lang="lv-LV" sz="2400" dirty="0">
                <a:solidFill>
                  <a:schemeClr val="bg1"/>
                </a:solidFill>
              </a:rPr>
              <a:t>2025.gada 7.marts </a:t>
            </a:r>
          </a:p>
          <a:p>
            <a:pPr marL="137160" indent="0" algn="ctr">
              <a:buNone/>
            </a:pPr>
            <a:endParaRPr lang="lv-LV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708" y="239843"/>
            <a:ext cx="3712875" cy="121420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9903AA-D119-F29B-8264-E0DA2628C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16" y="239843"/>
            <a:ext cx="5681583" cy="132825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BE94DBF-0567-3E4D-3860-744E8E74C85F}"/>
              </a:ext>
            </a:extLst>
          </p:cNvPr>
          <p:cNvSpPr txBox="1">
            <a:spLocks/>
          </p:cNvSpPr>
          <p:nvPr/>
        </p:nvSpPr>
        <p:spPr>
          <a:xfrm>
            <a:off x="257332" y="1891259"/>
            <a:ext cx="12087068" cy="1034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Font typeface="Arial" panose="020B0604020202020204" pitchFamily="34" charset="0"/>
              <a:buNone/>
            </a:pPr>
            <a:r>
              <a:rPr lang="lv-LV" b="1" dirty="0">
                <a:solidFill>
                  <a:schemeClr val="bg1"/>
                </a:solidFill>
                <a:latin typeface="+mj-lt"/>
              </a:rPr>
              <a:t>konferences apakšsekcija </a:t>
            </a:r>
            <a:r>
              <a:rPr lang="lv-LV" b="1" i="1" dirty="0">
                <a:solidFill>
                  <a:schemeClr val="bg1"/>
                </a:solidFill>
                <a:latin typeface="+mj-lt"/>
              </a:rPr>
              <a:t>Telpiskā attīstība un plānošana </a:t>
            </a:r>
          </a:p>
          <a:p>
            <a:pPr marL="137160" indent="0" algn="ctr">
              <a:buFont typeface="Arial" panose="020B0604020202020204" pitchFamily="34" charset="0"/>
              <a:buNone/>
            </a:pPr>
            <a:endParaRPr lang="lv-LV" sz="3200" dirty="0">
              <a:solidFill>
                <a:schemeClr val="bg1"/>
              </a:solidFill>
            </a:endParaRPr>
          </a:p>
          <a:p>
            <a:pPr marL="137160" indent="0" algn="ctr">
              <a:buFont typeface="Arial" panose="020B0604020202020204" pitchFamily="34" charset="0"/>
              <a:buNone/>
            </a:pPr>
            <a:endParaRPr lang="lv-LV" sz="3200" dirty="0">
              <a:solidFill>
                <a:schemeClr val="bg1"/>
              </a:solidFill>
            </a:endParaRPr>
          </a:p>
        </p:txBody>
      </p:sp>
      <p:graphicFrame>
        <p:nvGraphicFramePr>
          <p:cNvPr id="9" name="Text Placeholder 4">
            <a:extLst>
              <a:ext uri="{FF2B5EF4-FFF2-40B4-BE49-F238E27FC236}">
                <a16:creationId xmlns:a16="http://schemas.microsoft.com/office/drawing/2014/main" id="{5811390B-7936-637A-9280-80427A3657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5477306"/>
              </p:ext>
            </p:extLst>
          </p:nvPr>
        </p:nvGraphicFramePr>
        <p:xfrm>
          <a:off x="257332" y="3012713"/>
          <a:ext cx="11355548" cy="1839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7856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2AE7152-06BD-0C28-7829-908977FA3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750"/>
            <a:ext cx="10515600" cy="62864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v-LV" dirty="0">
              <a:solidFill>
                <a:srgbClr val="F4910E"/>
              </a:solidFill>
            </a:endParaRPr>
          </a:p>
          <a:p>
            <a:pPr marL="0" indent="0">
              <a:buNone/>
            </a:pPr>
            <a:r>
              <a:rPr lang="lv-LV" dirty="0">
                <a:solidFill>
                  <a:srgbClr val="F4910E"/>
                </a:solidFill>
              </a:rPr>
              <a:t>NEPIECIEŠAMĪBAS SISTĒMAS PILNVEIDOŠANAI: </a:t>
            </a:r>
          </a:p>
          <a:p>
            <a:pPr marL="0" indent="0">
              <a:buNone/>
            </a:pPr>
            <a:endParaRPr lang="lv-LV" dirty="0">
              <a:solidFill>
                <a:srgbClr val="F4910E"/>
              </a:solidFill>
            </a:endParaRPr>
          </a:p>
          <a:p>
            <a:pPr lvl="1">
              <a:lnSpc>
                <a:spcPct val="160000"/>
              </a:lnSpc>
            </a:pPr>
            <a:r>
              <a:rPr lang="lv-LV" dirty="0">
                <a:solidFill>
                  <a:schemeClr val="bg1"/>
                </a:solidFill>
                <a:ea typeface="Times New Roman" panose="02020603050405020304" pitchFamily="18" charset="0"/>
              </a:rPr>
              <a:t>PĀRVIRZE uz PĀRTERITORIĀLU PRAKSI – STARPPAŠVALDĪBU SADARBĪBA </a:t>
            </a:r>
            <a:r>
              <a:rPr lang="lv-LV" dirty="0">
                <a:solidFill>
                  <a:schemeClr val="bg1"/>
                </a:solidFill>
              </a:rPr>
              <a:t>uz VIETAS/VIETĀ (HORIZONTĀLA pretēji VERTIKĀLAI)</a:t>
            </a:r>
          </a:p>
          <a:p>
            <a:pPr lvl="1">
              <a:lnSpc>
                <a:spcPct val="160000"/>
              </a:lnSpc>
            </a:pPr>
            <a:r>
              <a:rPr lang="lv-LV" dirty="0">
                <a:solidFill>
                  <a:schemeClr val="bg1"/>
                </a:solidFill>
              </a:rPr>
              <a:t>DEREGULĀCIJA, KONTROLES MAZINĀŠANA </a:t>
            </a:r>
          </a:p>
          <a:p>
            <a:pPr lvl="1">
              <a:lnSpc>
                <a:spcPct val="160000"/>
              </a:lnSpc>
            </a:pPr>
            <a:r>
              <a:rPr lang="lv-LV" dirty="0">
                <a:solidFill>
                  <a:schemeClr val="bg1"/>
                </a:solidFill>
              </a:rPr>
              <a:t>RESURSU EKONOMIJA</a:t>
            </a:r>
          </a:p>
          <a:p>
            <a:pPr lvl="1">
              <a:lnSpc>
                <a:spcPct val="160000"/>
              </a:lnSpc>
            </a:pPr>
            <a:r>
              <a:rPr lang="lv-LV" dirty="0">
                <a:solidFill>
                  <a:schemeClr val="bg1"/>
                </a:solidFill>
              </a:rPr>
              <a:t>KONKURĒTSPĒJAS PAAUGSTINĀŠANA</a:t>
            </a:r>
          </a:p>
          <a:p>
            <a:pPr lvl="1">
              <a:lnSpc>
                <a:spcPct val="160000"/>
              </a:lnSpc>
            </a:pPr>
            <a:r>
              <a:rPr lang="lv-LV" dirty="0">
                <a:solidFill>
                  <a:schemeClr val="bg1"/>
                </a:solidFill>
              </a:rPr>
              <a:t>DZĪVES KVALITĀTES PAAUGSTINĀŠANA </a:t>
            </a:r>
          </a:p>
          <a:p>
            <a:pPr lvl="1">
              <a:lnSpc>
                <a:spcPct val="160000"/>
              </a:lnSpc>
            </a:pPr>
            <a:r>
              <a:rPr lang="lv-LV" dirty="0">
                <a:solidFill>
                  <a:schemeClr val="bg1"/>
                </a:solidFill>
              </a:rPr>
              <a:t>GATAVĪBA ĀTRAI ADAPTĀCIJAI MAINĪGĀM SITUĀCIJĀM</a:t>
            </a:r>
          </a:p>
          <a:p>
            <a:endParaRPr lang="lv-LV" dirty="0">
              <a:solidFill>
                <a:srgbClr val="F491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1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53DC73C-4831-C292-1F17-FC506D13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LIEPĀJA - GROBIŅA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1A5E45FC-28E6-D0D7-BE65-97890C4EA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629"/>
            <a:ext cx="12192000" cy="3416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2EEB6B-7C6E-0C13-57BE-A13C73321DAB}"/>
              </a:ext>
            </a:extLst>
          </p:cNvPr>
          <p:cNvSpPr txBox="1"/>
          <p:nvPr/>
        </p:nvSpPr>
        <p:spPr>
          <a:xfrm>
            <a:off x="5611090" y="5881254"/>
            <a:ext cx="7100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solidFill>
                  <a:schemeClr val="bg1"/>
                </a:solidFill>
              </a:rPr>
              <a:t>Šeit un turpmāk kartogrāfiskais </a:t>
            </a:r>
            <a:r>
              <a:rPr lang="lv-LV" sz="1600" dirty="0" err="1">
                <a:solidFill>
                  <a:schemeClr val="bg1"/>
                </a:solidFill>
              </a:rPr>
              <a:t>mateirāls</a:t>
            </a:r>
            <a:r>
              <a:rPr lang="lv-LV" sz="1600" dirty="0">
                <a:solidFill>
                  <a:schemeClr val="bg1"/>
                </a:solidFill>
              </a:rPr>
              <a:t> no https://geolatvija.lv/main</a:t>
            </a:r>
          </a:p>
        </p:txBody>
      </p:sp>
    </p:spTree>
    <p:extLst>
      <p:ext uri="{BB962C8B-B14F-4D97-AF65-F5344CB8AC3E}">
        <p14:creationId xmlns:p14="http://schemas.microsoft.com/office/powerpoint/2010/main" val="268713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820E41-589D-B0A7-B27B-C15423BFF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CDD54F6-95E1-5EF2-AFAD-DA0259D49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LIEPĀJA - GROBIŅA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B01BCD8A-C968-E348-394A-D702D5C52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629"/>
            <a:ext cx="12192000" cy="341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85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0DE529-F2E7-9974-8CA0-0C483C08C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046A382-7DF6-203D-FF74-0C4081AD9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LIEPĀJA - GROBIŅA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63F0EA30-5887-D681-A53A-097495CAD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629"/>
            <a:ext cx="12192000" cy="3416741"/>
          </a:xfrm>
          <a:prstGeom prst="rect">
            <a:avLst/>
          </a:prstGeom>
        </p:spPr>
      </p:pic>
      <p:sp>
        <p:nvSpPr>
          <p:cNvPr id="5" name="Ovāls 4">
            <a:extLst>
              <a:ext uri="{FF2B5EF4-FFF2-40B4-BE49-F238E27FC236}">
                <a16:creationId xmlns:a16="http://schemas.microsoft.com/office/drawing/2014/main" id="{3B3D2113-76CE-50EE-955A-BC677F5F0C41}"/>
              </a:ext>
            </a:extLst>
          </p:cNvPr>
          <p:cNvSpPr/>
          <p:nvPr/>
        </p:nvSpPr>
        <p:spPr>
          <a:xfrm>
            <a:off x="7619996" y="5613457"/>
            <a:ext cx="300446" cy="29391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L</a:t>
            </a:r>
          </a:p>
        </p:txBody>
      </p:sp>
      <p:sp>
        <p:nvSpPr>
          <p:cNvPr id="6" name="Ovāls 5">
            <a:extLst>
              <a:ext uri="{FF2B5EF4-FFF2-40B4-BE49-F238E27FC236}">
                <a16:creationId xmlns:a16="http://schemas.microsoft.com/office/drawing/2014/main" id="{CFCDF2AC-88A8-54FE-540E-962BE31561D5}"/>
              </a:ext>
            </a:extLst>
          </p:cNvPr>
          <p:cNvSpPr/>
          <p:nvPr/>
        </p:nvSpPr>
        <p:spPr>
          <a:xfrm>
            <a:off x="8133804" y="5613457"/>
            <a:ext cx="300446" cy="29391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4BEE2-071B-2A74-CF78-3E9167B43A7C}"/>
              </a:ext>
            </a:extLst>
          </p:cNvPr>
          <p:cNvSpPr txBox="1"/>
          <p:nvPr/>
        </p:nvSpPr>
        <p:spPr>
          <a:xfrm>
            <a:off x="8647612" y="5613457"/>
            <a:ext cx="370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noProof="0" dirty="0">
                <a:solidFill>
                  <a:schemeClr val="bg1">
                    <a:lumMod val="65000"/>
                  </a:schemeClr>
                </a:solidFill>
              </a:rPr>
              <a:t>lokālplānojums / detālplānojums</a:t>
            </a:r>
          </a:p>
        </p:txBody>
      </p:sp>
    </p:spTree>
    <p:extLst>
      <p:ext uri="{BB962C8B-B14F-4D97-AF65-F5344CB8AC3E}">
        <p14:creationId xmlns:p14="http://schemas.microsoft.com/office/powerpoint/2010/main" val="3103221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DCAA980-63DF-22B5-6C66-35C2D507F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12246429" cy="1325563"/>
          </a:xfrm>
        </p:spPr>
        <p:txBody>
          <a:bodyPr>
            <a:normAutofit/>
          </a:bodyPr>
          <a:lstStyle/>
          <a:p>
            <a:pPr algn="ctr"/>
            <a:r>
              <a:rPr lang="lv-LV" sz="4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RĪGA – ROPAŽU NOVADS</a:t>
            </a:r>
            <a:br>
              <a:rPr lang="lv-LV" sz="40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lv-LV" sz="4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Berģi, Sunīšu, Amatnieku, Upes un citi ciemi 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FAB595AE-C4C1-C095-322F-B5BD8123D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1" y="1690687"/>
            <a:ext cx="4810313" cy="4564841"/>
          </a:xfr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D7075D76-F759-D3D8-DF7A-8CE2C980F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737" y="1699206"/>
            <a:ext cx="6243072" cy="4555290"/>
          </a:xfrm>
          <a:prstGeom prst="rect">
            <a:avLst/>
          </a:prstGeom>
        </p:spPr>
      </p:pic>
      <p:sp>
        <p:nvSpPr>
          <p:cNvPr id="3" name="Ovāls 2">
            <a:extLst>
              <a:ext uri="{FF2B5EF4-FFF2-40B4-BE49-F238E27FC236}">
                <a16:creationId xmlns:a16="http://schemas.microsoft.com/office/drawing/2014/main" id="{78295778-84A0-49D1-8D55-0F3481D6C3CA}"/>
              </a:ext>
            </a:extLst>
          </p:cNvPr>
          <p:cNvSpPr/>
          <p:nvPr/>
        </p:nvSpPr>
        <p:spPr>
          <a:xfrm>
            <a:off x="7717971" y="6356560"/>
            <a:ext cx="300446" cy="29391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L</a:t>
            </a:r>
          </a:p>
        </p:txBody>
      </p:sp>
      <p:sp>
        <p:nvSpPr>
          <p:cNvPr id="4" name="Ovāls 3">
            <a:extLst>
              <a:ext uri="{FF2B5EF4-FFF2-40B4-BE49-F238E27FC236}">
                <a16:creationId xmlns:a16="http://schemas.microsoft.com/office/drawing/2014/main" id="{A70693E4-2BBD-6650-8682-0A283937D898}"/>
              </a:ext>
            </a:extLst>
          </p:cNvPr>
          <p:cNvSpPr/>
          <p:nvPr/>
        </p:nvSpPr>
        <p:spPr>
          <a:xfrm>
            <a:off x="8186057" y="6356560"/>
            <a:ext cx="300446" cy="29391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31A653-DF6F-9EE5-8749-8508D856DA12}"/>
              </a:ext>
            </a:extLst>
          </p:cNvPr>
          <p:cNvSpPr txBox="1"/>
          <p:nvPr/>
        </p:nvSpPr>
        <p:spPr>
          <a:xfrm>
            <a:off x="8654143" y="6318851"/>
            <a:ext cx="370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noProof="0" dirty="0">
                <a:solidFill>
                  <a:schemeClr val="bg1">
                    <a:lumMod val="65000"/>
                  </a:schemeClr>
                </a:solidFill>
              </a:rPr>
              <a:t>lokālplānojums / detālplānojums</a:t>
            </a:r>
          </a:p>
        </p:txBody>
      </p:sp>
    </p:spTree>
    <p:extLst>
      <p:ext uri="{BB962C8B-B14F-4D97-AF65-F5344CB8AC3E}">
        <p14:creationId xmlns:p14="http://schemas.microsoft.com/office/powerpoint/2010/main" val="325606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7186CE4-F68F-B01B-35B3-A812773D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327" y="364490"/>
            <a:ext cx="10515600" cy="1325563"/>
          </a:xfrm>
        </p:spPr>
        <p:txBody>
          <a:bodyPr/>
          <a:lstStyle/>
          <a:p>
            <a:pPr algn="ctr"/>
            <a:r>
              <a:rPr lang="lv-LV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MĀRUPE – RĪGA - ĶEKAVA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9E0221A7-1D62-9325-F941-6EE6CCC64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631"/>
            <a:ext cx="12174254" cy="4701364"/>
          </a:xfrm>
        </p:spPr>
      </p:pic>
      <p:sp>
        <p:nvSpPr>
          <p:cNvPr id="6" name="Ovāls 5">
            <a:extLst>
              <a:ext uri="{FF2B5EF4-FFF2-40B4-BE49-F238E27FC236}">
                <a16:creationId xmlns:a16="http://schemas.microsoft.com/office/drawing/2014/main" id="{32392E15-CD95-AA71-CD20-0323362DF788}"/>
              </a:ext>
            </a:extLst>
          </p:cNvPr>
          <p:cNvSpPr/>
          <p:nvPr/>
        </p:nvSpPr>
        <p:spPr>
          <a:xfrm>
            <a:off x="7834443" y="6346553"/>
            <a:ext cx="300446" cy="29391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L</a:t>
            </a:r>
          </a:p>
        </p:txBody>
      </p:sp>
      <p:sp>
        <p:nvSpPr>
          <p:cNvPr id="7" name="Ovāls 6">
            <a:extLst>
              <a:ext uri="{FF2B5EF4-FFF2-40B4-BE49-F238E27FC236}">
                <a16:creationId xmlns:a16="http://schemas.microsoft.com/office/drawing/2014/main" id="{306F85E5-3472-A689-8428-6ECB3BA0C278}"/>
              </a:ext>
            </a:extLst>
          </p:cNvPr>
          <p:cNvSpPr/>
          <p:nvPr/>
        </p:nvSpPr>
        <p:spPr>
          <a:xfrm>
            <a:off x="8251370" y="6346553"/>
            <a:ext cx="300446" cy="29391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81977-9C4C-A77E-0DD2-40F8940BA9F0}"/>
              </a:ext>
            </a:extLst>
          </p:cNvPr>
          <p:cNvSpPr txBox="1"/>
          <p:nvPr/>
        </p:nvSpPr>
        <p:spPr>
          <a:xfrm>
            <a:off x="8667206" y="6309995"/>
            <a:ext cx="370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noProof="0" dirty="0">
                <a:solidFill>
                  <a:schemeClr val="bg1">
                    <a:lumMod val="65000"/>
                  </a:schemeClr>
                </a:solidFill>
              </a:rPr>
              <a:t>lokālplānojums / detālplānojums</a:t>
            </a:r>
          </a:p>
        </p:txBody>
      </p:sp>
    </p:spTree>
    <p:extLst>
      <p:ext uri="{BB962C8B-B14F-4D97-AF65-F5344CB8AC3E}">
        <p14:creationId xmlns:p14="http://schemas.microsoft.com/office/powerpoint/2010/main" val="2059586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34A3A84-9145-FC44-5521-F5ED4206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7200" dirty="0">
                <a:solidFill>
                  <a:schemeClr val="bg1"/>
                </a:solidFill>
                <a:latin typeface="+mj-lt"/>
              </a:rPr>
              <a:t>Ieteikumi</a:t>
            </a:r>
            <a:r>
              <a:rPr lang="lv-LV" sz="7200" dirty="0">
                <a:solidFill>
                  <a:srgbClr val="F4910E"/>
                </a:solidFill>
                <a:latin typeface="+mj-lt"/>
              </a:rPr>
              <a:t> </a:t>
            </a:r>
            <a:r>
              <a:rPr lang="lv-LV" sz="4400" i="1" dirty="0">
                <a:solidFill>
                  <a:srgbClr val="F4910E"/>
                </a:solidFill>
                <a:latin typeface="+mj-lt"/>
              </a:rPr>
              <a:t>(diskusijai)</a:t>
            </a:r>
            <a:endParaRPr lang="lv-LV" dirty="0">
              <a:solidFill>
                <a:srgbClr val="F4910E"/>
              </a:solidFill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52F237C5-2BA6-FE52-7D6C-1555D466F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Plānošanas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sistēmas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pilnveidošanai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saistībā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ar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robežteritoriju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stiprināšanu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ir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iespējami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vairāki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darbu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virzieni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: </a:t>
            </a:r>
            <a:endParaRPr lang="lv-LV" sz="28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atbildību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pārvirze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decentralizācijai</a:t>
            </a:r>
            <a:r>
              <a:rPr lang="lv-LV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lv-LV" sz="2800" dirty="0">
                <a:solidFill>
                  <a:srgbClr val="F4910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(tiesiskais regulējums - Pašvaldību savienība, likumi)</a:t>
            </a:r>
          </a:p>
          <a:p>
            <a:r>
              <a:rPr lang="lv-LV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operatīvas institucionālo viedokļu apmaiņas procedūru izstrāde </a:t>
            </a:r>
            <a:r>
              <a:rPr lang="lv-LV" sz="2800" dirty="0">
                <a:solidFill>
                  <a:srgbClr val="F4910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(metodiskas vadlīnijas)</a:t>
            </a:r>
          </a:p>
          <a:p>
            <a:r>
              <a:rPr lang="lv-LV" sz="28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elastīga </a:t>
            </a:r>
            <a:r>
              <a:rPr lang="en-GB" sz="2800" dirty="0" err="1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vietējo</a:t>
            </a:r>
            <a:r>
              <a:rPr lang="en-GB" sz="28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iedzīvotāju</a:t>
            </a:r>
            <a:r>
              <a:rPr lang="en-GB" sz="28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un “</a:t>
            </a:r>
            <a:r>
              <a:rPr lang="en-GB" sz="2800" dirty="0" err="1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ieinteresēto</a:t>
            </a:r>
            <a:r>
              <a:rPr lang="en-GB" sz="28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pušu</a:t>
            </a:r>
            <a:r>
              <a:rPr lang="en-GB" sz="28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” </a:t>
            </a:r>
            <a:r>
              <a:rPr lang="en-GB" sz="2800" dirty="0" err="1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līdzdalības</a:t>
            </a:r>
            <a:r>
              <a:rPr lang="en-GB" sz="28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veidošana</a:t>
            </a:r>
            <a:r>
              <a:rPr lang="lv-LV" sz="28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lv-LV" sz="2800" dirty="0">
                <a:solidFill>
                  <a:srgbClr val="F4910E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(metodika, pieredze)</a:t>
            </a:r>
          </a:p>
          <a:p>
            <a:r>
              <a:rPr lang="lv-LV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profesionālo kompetenču stiprināšana lielākai brīvībai patstāvīgu lēmumu pieņemšanai </a:t>
            </a:r>
            <a:r>
              <a:rPr lang="lv-LV" sz="2800" dirty="0">
                <a:solidFill>
                  <a:srgbClr val="F4910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(apmācība</a:t>
            </a:r>
            <a:r>
              <a:rPr lang="lv-LV" sz="2800" dirty="0">
                <a:solidFill>
                  <a:srgbClr val="F4910E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, profesionālās organizācijas</a:t>
            </a:r>
            <a:r>
              <a:rPr lang="lv-LV" sz="2800" dirty="0">
                <a:solidFill>
                  <a:srgbClr val="F4910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)</a:t>
            </a:r>
          </a:p>
          <a:p>
            <a:r>
              <a:rPr lang="lv-LV" sz="2800" dirty="0">
                <a:solidFill>
                  <a:schemeClr val="bg1"/>
                </a:solidFill>
                <a:latin typeface="+mj-lt"/>
              </a:rPr>
              <a:t>Pārrobežu interešu un ietekmes sfēru definēšana </a:t>
            </a:r>
            <a:r>
              <a:rPr lang="lv-LV" sz="2800" dirty="0">
                <a:solidFill>
                  <a:srgbClr val="F4910E"/>
                </a:solidFill>
                <a:latin typeface="+mj-lt"/>
              </a:rPr>
              <a:t>(pašvaldības un/vai plānošanas reģioni)</a:t>
            </a:r>
            <a:endParaRPr lang="lv-LV" sz="2800" dirty="0">
              <a:solidFill>
                <a:srgbClr val="F4910E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4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D7815-0DA0-0E8B-658B-EC5FA8E98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4D64D61-B009-A22F-53DB-56BF889C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7200" dirty="0">
                <a:solidFill>
                  <a:schemeClr val="bg1"/>
                </a:solidFill>
                <a:latin typeface="+mj-lt"/>
              </a:rPr>
              <a:t>Ieteikumi</a:t>
            </a:r>
            <a:r>
              <a:rPr lang="lv-LV" sz="7200" dirty="0">
                <a:solidFill>
                  <a:srgbClr val="F4910E"/>
                </a:solidFill>
                <a:latin typeface="+mj-lt"/>
              </a:rPr>
              <a:t> </a:t>
            </a:r>
            <a:r>
              <a:rPr lang="lv-LV" sz="4400" i="1" dirty="0">
                <a:solidFill>
                  <a:srgbClr val="F4910E"/>
                </a:solidFill>
                <a:latin typeface="+mj-lt"/>
              </a:rPr>
              <a:t>(diskusijai)</a:t>
            </a:r>
            <a:endParaRPr lang="lv-LV" dirty="0">
              <a:solidFill>
                <a:srgbClr val="F4910E"/>
              </a:solidFill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0E19657-4F0A-FBF0-51AB-1F4F2DC3A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709" y="1818698"/>
            <a:ext cx="10515600" cy="4351338"/>
          </a:xfrm>
        </p:spPr>
        <p:txBody>
          <a:bodyPr/>
          <a:lstStyle/>
          <a:p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Robežteritoriju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plānošanas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gadījumi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parāda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, ka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lietderīga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būtu</a:t>
            </a:r>
            <a:r>
              <a:rPr lang="en-GB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lv-LV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lokālplānojuma tiesiskā regulējuma/lomas maiņa – pamatā liekot attīstības koncepciju, kas ir kopīga ar citiem teritoriju plānošanas dokumentiem (vai arī pārrobežu tematiskais plānojums)</a:t>
            </a:r>
          </a:p>
          <a:p>
            <a:r>
              <a:rPr lang="lv-LV" sz="2800" dirty="0">
                <a:solidFill>
                  <a:schemeClr val="bg1"/>
                </a:solidFill>
                <a:latin typeface="+mj-lt"/>
              </a:rPr>
              <a:t>TAPIS un GEOLATVIJA paziņojumu instrumentu lietošana pierobežas plānojumu gadījumos</a:t>
            </a:r>
          </a:p>
          <a:p>
            <a:r>
              <a:rPr lang="lv-LV" sz="2800" dirty="0">
                <a:solidFill>
                  <a:schemeClr val="bg1"/>
                </a:solidFill>
                <a:latin typeface="+mj-lt"/>
              </a:rPr>
              <a:t>Iespējama administratīvo robežu izmaiņa veicināšanai – </a:t>
            </a:r>
            <a:r>
              <a:rPr lang="lv-LV" sz="2800" dirty="0">
                <a:solidFill>
                  <a:srgbClr val="F4910E"/>
                </a:solidFill>
                <a:latin typeface="+mj-lt"/>
              </a:rPr>
              <a:t>(MK un pašvaldību kompetence)</a:t>
            </a:r>
          </a:p>
          <a:p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60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1B1C4AA-C2F3-7E31-1F11-2CA1714BE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4949"/>
            <a:ext cx="10515600" cy="8620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v-LV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peteris.strancis@gmail.com</a:t>
            </a:r>
            <a:endParaRPr lang="lv-LV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lv-LV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peteris.skinkis@lu.lv</a:t>
            </a:r>
            <a:endParaRPr lang="lv-LV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</p:txBody>
      </p:sp>
      <p:sp>
        <p:nvSpPr>
          <p:cNvPr id="4" name="Virsraksts 1">
            <a:extLst>
              <a:ext uri="{FF2B5EF4-FFF2-40B4-BE49-F238E27FC236}">
                <a16:creationId xmlns:a16="http://schemas.microsoft.com/office/drawing/2014/main" id="{664EC81E-80A3-BB1E-82D6-F6845F37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lv-LV" dirty="0">
                <a:solidFill>
                  <a:srgbClr val="F4910E"/>
                </a:solidFill>
              </a:rPr>
              <a:t>PALDIES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DB30C8-2899-6BB8-7F31-AF992402ECA5}"/>
              </a:ext>
            </a:extLst>
          </p:cNvPr>
          <p:cNvSpPr txBox="1"/>
          <p:nvPr/>
        </p:nvSpPr>
        <p:spPr>
          <a:xfrm>
            <a:off x="838200" y="2299854"/>
            <a:ext cx="99406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i="1" dirty="0">
                <a:solidFill>
                  <a:schemeClr val="bg1"/>
                </a:solidFill>
              </a:rPr>
              <a:t>Izmantotie materiāli: </a:t>
            </a:r>
          </a:p>
          <a:p>
            <a:r>
              <a:rPr lang="en-US" sz="2000" i="1" dirty="0">
                <a:solidFill>
                  <a:schemeClr val="bg1"/>
                </a:solidFill>
                <a:effectLst/>
              </a:rPr>
              <a:t>Sustainable Development and Social Justice: Conflicting Urgencies and the Search for Common Ground in Urban and Regional Planning</a:t>
            </a:r>
            <a:r>
              <a:rPr lang="lv-LV" sz="2000" i="1" dirty="0">
                <a:solidFill>
                  <a:schemeClr val="bg1"/>
                </a:solidFill>
                <a:effectLst/>
              </a:rPr>
              <a:t>, </a:t>
            </a:r>
            <a:r>
              <a:rPr lang="lv-LV" sz="2000" i="1" dirty="0" err="1">
                <a:solidFill>
                  <a:schemeClr val="bg1"/>
                </a:solidFill>
                <a:effectLst/>
              </a:rPr>
              <a:t>PhD</a:t>
            </a:r>
            <a:r>
              <a:rPr lang="lv-LV" sz="2000" i="1" dirty="0">
                <a:solidFill>
                  <a:schemeClr val="bg1"/>
                </a:solidFill>
                <a:effectLst/>
              </a:rPr>
              <a:t> </a:t>
            </a:r>
            <a:r>
              <a:rPr lang="lv-LV" sz="2000" i="1" dirty="0" err="1">
                <a:solidFill>
                  <a:schemeClr val="bg1"/>
                </a:solidFill>
                <a:effectLst/>
              </a:rPr>
              <a:t>Scott</a:t>
            </a:r>
            <a:r>
              <a:rPr lang="lv-LV" sz="2000" i="1" dirty="0">
                <a:solidFill>
                  <a:schemeClr val="bg1"/>
                </a:solidFill>
                <a:effectLst/>
              </a:rPr>
              <a:t> </a:t>
            </a:r>
            <a:r>
              <a:rPr lang="lv-LV" sz="2000" i="1" dirty="0" err="1">
                <a:solidFill>
                  <a:schemeClr val="bg1"/>
                </a:solidFill>
                <a:effectLst/>
              </a:rPr>
              <a:t>D.Campbell</a:t>
            </a:r>
            <a:r>
              <a:rPr lang="lv-LV" sz="2000" i="1" dirty="0">
                <a:solidFill>
                  <a:schemeClr val="bg1"/>
                </a:solidFill>
                <a:effectLst/>
              </a:rPr>
              <a:t>, </a:t>
            </a:r>
            <a:r>
              <a:rPr lang="lv-LV" sz="2000" i="1" dirty="0" err="1">
                <a:solidFill>
                  <a:schemeClr val="bg1"/>
                </a:solidFill>
                <a:effectLst/>
              </a:rPr>
              <a:t>Michigan</a:t>
            </a:r>
            <a:r>
              <a:rPr lang="lv-LV" sz="2000" i="1" dirty="0">
                <a:solidFill>
                  <a:schemeClr val="bg1"/>
                </a:solidFill>
                <a:effectLst/>
              </a:rPr>
              <a:t> </a:t>
            </a:r>
            <a:r>
              <a:rPr lang="lv-LV" sz="2000" i="1" dirty="0" err="1">
                <a:solidFill>
                  <a:schemeClr val="bg1"/>
                </a:solidFill>
                <a:effectLst/>
              </a:rPr>
              <a:t>Journal</a:t>
            </a:r>
            <a:r>
              <a:rPr lang="lv-LV" sz="2000" i="1" dirty="0">
                <a:solidFill>
                  <a:schemeClr val="bg1"/>
                </a:solidFill>
                <a:effectLst/>
              </a:rPr>
              <a:t> </a:t>
            </a:r>
            <a:r>
              <a:rPr lang="lv-LV" sz="2000" i="1" dirty="0" err="1">
                <a:solidFill>
                  <a:schemeClr val="bg1"/>
                </a:solidFill>
                <a:effectLst/>
              </a:rPr>
              <a:t>of</a:t>
            </a:r>
            <a:r>
              <a:rPr lang="lv-LV" sz="2000" i="1" dirty="0">
                <a:solidFill>
                  <a:schemeClr val="bg1"/>
                </a:solidFill>
                <a:effectLst/>
              </a:rPr>
              <a:t> </a:t>
            </a:r>
            <a:r>
              <a:rPr lang="lv-LV" sz="2000" i="1" dirty="0" err="1">
                <a:solidFill>
                  <a:schemeClr val="bg1"/>
                </a:solidFill>
                <a:effectLst/>
              </a:rPr>
              <a:t>Sustainability</a:t>
            </a:r>
            <a:r>
              <a:rPr lang="lv-LV" sz="2000" i="1" dirty="0">
                <a:solidFill>
                  <a:schemeClr val="bg1"/>
                </a:solidFill>
                <a:effectLst/>
              </a:rPr>
              <a:t>, 2013</a:t>
            </a:r>
            <a:endParaRPr lang="lv-LV" sz="2000" i="1" dirty="0">
              <a:solidFill>
                <a:schemeClr val="bg1"/>
              </a:solidFill>
            </a:endParaRPr>
          </a:p>
          <a:p>
            <a:r>
              <a:rPr lang="lv-LV" sz="2000" i="1" dirty="0">
                <a:solidFill>
                  <a:schemeClr val="bg1"/>
                </a:solidFill>
              </a:rPr>
              <a:t>Kartogrāfiskais materiāls </a:t>
            </a:r>
            <a:r>
              <a:rPr lang="lv-LV" sz="2000" i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lv-LV" sz="2000" i="1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https://geolatvija.lv/main</a:t>
            </a:r>
            <a:endParaRPr lang="lv-LV" sz="2000" i="1" u="sng" dirty="0">
              <a:solidFill>
                <a:schemeClr val="bg1"/>
              </a:solidFill>
            </a:endParaRPr>
          </a:p>
          <a:p>
            <a:r>
              <a:rPr lang="lv-LV" sz="2000" i="1" dirty="0">
                <a:solidFill>
                  <a:schemeClr val="bg1"/>
                </a:solidFill>
              </a:rPr>
              <a:t>28.02.2025. LR Satversmes tiesas dati,   </a:t>
            </a:r>
            <a:r>
              <a:rPr lang="lv-LV" sz="2000" i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https://www.satv.tiesa.gov.lv/cases/</a:t>
            </a:r>
            <a:endParaRPr lang="lv-LV" sz="2000" i="1" dirty="0">
              <a:solidFill>
                <a:schemeClr val="bg1"/>
              </a:solidFill>
            </a:endParaRPr>
          </a:p>
          <a:p>
            <a:endParaRPr lang="lv-LV" sz="2000" dirty="0">
              <a:solidFill>
                <a:schemeClr val="bg1"/>
              </a:solidFill>
            </a:endParaRPr>
          </a:p>
          <a:p>
            <a:endParaRPr lang="lv-LV" sz="2000" u="sng" dirty="0">
              <a:solidFill>
                <a:schemeClr val="bg1"/>
              </a:solidFill>
            </a:endParaRPr>
          </a:p>
          <a:p>
            <a:endParaRPr lang="lv-LV" sz="2000" dirty="0">
              <a:solidFill>
                <a:schemeClr val="bg1"/>
              </a:solidFill>
            </a:endParaRPr>
          </a:p>
          <a:p>
            <a:endParaRPr lang="lv-LV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85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ED4DC2-3B8A-5BB8-381A-E47A326C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6" name="Satura vietturis 5">
            <a:extLst>
              <a:ext uri="{FF2B5EF4-FFF2-40B4-BE49-F238E27FC236}">
                <a16:creationId xmlns:a16="http://schemas.microsoft.com/office/drawing/2014/main" id="{13380491-1B5E-5131-23FB-607E8E973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Virsraksts 1">
            <a:extLst>
              <a:ext uri="{FF2B5EF4-FFF2-40B4-BE49-F238E27FC236}">
                <a16:creationId xmlns:a16="http://schemas.microsoft.com/office/drawing/2014/main" id="{AFDF8FFD-C1A6-1D5E-A5EB-97017036C68B}"/>
              </a:ext>
            </a:extLst>
          </p:cNvPr>
          <p:cNvSpPr txBox="1">
            <a:spLocks/>
          </p:cNvSpPr>
          <p:nvPr/>
        </p:nvSpPr>
        <p:spPr>
          <a:xfrm>
            <a:off x="355600" y="1313634"/>
            <a:ext cx="114808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8000" b="1" dirty="0">
                <a:solidFill>
                  <a:srgbClr val="F4910E"/>
                </a:solidFill>
              </a:rPr>
              <a:t>(ROBEŽ)VIETU PLĀNOŠANA</a:t>
            </a:r>
          </a:p>
        </p:txBody>
      </p:sp>
      <p:sp>
        <p:nvSpPr>
          <p:cNvPr id="4" name="Apakšvirsraksts 2">
            <a:extLst>
              <a:ext uri="{FF2B5EF4-FFF2-40B4-BE49-F238E27FC236}">
                <a16:creationId xmlns:a16="http://schemas.microsoft.com/office/drawing/2014/main" id="{1FE7F6F7-CC98-C957-39A7-F193F8276736}"/>
              </a:ext>
            </a:extLst>
          </p:cNvPr>
          <p:cNvSpPr txBox="1">
            <a:spLocks/>
          </p:cNvSpPr>
          <p:nvPr/>
        </p:nvSpPr>
        <p:spPr>
          <a:xfrm>
            <a:off x="838200" y="3568746"/>
            <a:ext cx="1075508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4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LATVIJAS PLĀNOŠANAS SISTĒMAS ATTĪSTĪBAI</a:t>
            </a:r>
          </a:p>
        </p:txBody>
      </p:sp>
    </p:spTree>
    <p:extLst>
      <p:ext uri="{BB962C8B-B14F-4D97-AF65-F5344CB8AC3E}">
        <p14:creationId xmlns:p14="http://schemas.microsoft.com/office/powerpoint/2010/main" val="4161962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9AB85B-A9EE-1DC8-D6DF-72DC6C93D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B3B72A4-B979-74D2-18C2-6CCAF7E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775"/>
            <a:ext cx="10515600" cy="1325563"/>
          </a:xfrm>
        </p:spPr>
        <p:txBody>
          <a:bodyPr/>
          <a:lstStyle/>
          <a:p>
            <a:r>
              <a:rPr lang="lv-LV" kern="0" noProof="0" dirty="0">
                <a:solidFill>
                  <a:srgbClr val="F4910E"/>
                </a:solidFill>
                <a:latin typeface="+mn-lt"/>
                <a:ea typeface="Times New Roman" panose="02020603050405020304" pitchFamily="18" charset="0"/>
              </a:rPr>
              <a:t>Plānošanas</a:t>
            </a:r>
            <a:r>
              <a:rPr lang="en-GB" kern="0" dirty="0">
                <a:solidFill>
                  <a:srgbClr val="F4910E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lv-LV" kern="0" noProof="0" dirty="0">
                <a:solidFill>
                  <a:srgbClr val="F4910E"/>
                </a:solidFill>
                <a:latin typeface="+mn-lt"/>
                <a:ea typeface="Times New Roman" panose="02020603050405020304" pitchFamily="18" charset="0"/>
              </a:rPr>
              <a:t>sistēma</a:t>
            </a:r>
            <a:r>
              <a:rPr lang="lv-LV" kern="0" dirty="0">
                <a:solidFill>
                  <a:srgbClr val="F4910E"/>
                </a:solidFill>
                <a:latin typeface="+mn-lt"/>
                <a:ea typeface="Times New Roman" panose="02020603050405020304" pitchFamily="18" charset="0"/>
              </a:rPr>
              <a:t> un vietas</a:t>
            </a:r>
            <a:endParaRPr lang="lv-LV" dirty="0">
              <a:solidFill>
                <a:srgbClr val="F4910E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96C65-7859-245B-0B0A-6821265B5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50406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lv-LV" kern="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</a:rPr>
              <a:t>A</a:t>
            </a:r>
            <a:r>
              <a:rPr lang="lv-LV" kern="0" noProof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ttīstības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politikas</a:t>
            </a:r>
            <a:endParaRPr lang="lv-LV" kern="0" dirty="0">
              <a:solidFill>
                <a:schemeClr val="bg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Tiesisk</a:t>
            </a:r>
            <a:r>
              <a:rPr lang="lv-LV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ais</a:t>
            </a:r>
            <a:r>
              <a:rPr lang="lv-LV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nodrošinājums</a:t>
            </a:r>
          </a:p>
          <a:p>
            <a:pPr>
              <a:lnSpc>
                <a:spcPct val="100000"/>
              </a:lnSpc>
            </a:pPr>
            <a:r>
              <a:rPr lang="lv-LV" kern="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</a:rPr>
              <a:t>I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nstitucionāl</a:t>
            </a:r>
            <a:r>
              <a:rPr lang="lv-LV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ai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s </a:t>
            </a:r>
            <a:r>
              <a:rPr lang="lv-LV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nodrošinājums</a:t>
            </a:r>
          </a:p>
          <a:p>
            <a:pPr>
              <a:lnSpc>
                <a:spcPct val="100000"/>
              </a:lnSpc>
            </a:pPr>
            <a:r>
              <a:rPr lang="lv-LV" kern="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</a:rPr>
              <a:t>Plānošanas prakse</a:t>
            </a:r>
            <a:endParaRPr lang="lv-LV" kern="0" dirty="0">
              <a:solidFill>
                <a:schemeClr val="bg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lv-LV" sz="2400" kern="0" noProof="0" dirty="0">
              <a:solidFill>
                <a:schemeClr val="bg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GB" kern="0" noProof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Vietu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plānošana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ir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telpiskās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attīstības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plānošanas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prakses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jēga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un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pamats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Latvijas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teritoriju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cilvēcīgajā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dzīvē</a:t>
            </a:r>
            <a:endParaRPr lang="lv-LV" kern="0" dirty="0">
              <a:solidFill>
                <a:schemeClr val="bg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Bieži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vietās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sakņotā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plānošana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saskaras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lv-LV" kern="0" noProof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ar formālajām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prasībām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kuras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ne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vienmēr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atbilst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telpiskās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attīstības</a:t>
            </a:r>
            <a:r>
              <a:rPr lang="en-GB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lv-LV" kern="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plānošanas principiem</a:t>
            </a:r>
            <a:endParaRPr lang="lv-LV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5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0F11E7-AAC8-1A08-C61D-375C0D5B2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32DFC8-AAA4-6C5E-5E4D-DEF4C7C778BE}"/>
              </a:ext>
            </a:extLst>
          </p:cNvPr>
          <p:cNvSpPr txBox="1"/>
          <p:nvPr/>
        </p:nvSpPr>
        <p:spPr>
          <a:xfrm>
            <a:off x="4683034" y="979714"/>
            <a:ext cx="270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bg1">
                    <a:lumMod val="95000"/>
                  </a:schemeClr>
                </a:solidFill>
              </a:rPr>
              <a:t>VIENLĪDZĪBA, SOCIĀLAIS TAISNĪGUMS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0746D-3348-6C64-A615-63FD2F4109AD}"/>
              </a:ext>
            </a:extLst>
          </p:cNvPr>
          <p:cNvSpPr txBox="1"/>
          <p:nvPr/>
        </p:nvSpPr>
        <p:spPr>
          <a:xfrm>
            <a:off x="727164" y="4861559"/>
            <a:ext cx="270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bg1">
                    <a:lumMod val="95000"/>
                  </a:schemeClr>
                </a:solidFill>
              </a:rPr>
              <a:t>EKONOMISKĀ ATTĪSTĪBA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E2321-ED2B-FE81-D914-6CC0FF2042C7}"/>
              </a:ext>
            </a:extLst>
          </p:cNvPr>
          <p:cNvSpPr txBox="1"/>
          <p:nvPr/>
        </p:nvSpPr>
        <p:spPr>
          <a:xfrm>
            <a:off x="8760826" y="4857204"/>
            <a:ext cx="270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bg1">
                    <a:lumMod val="95000"/>
                  </a:schemeClr>
                </a:solidFill>
              </a:rPr>
              <a:t>VIDES AIZSARDZĪBA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7535F-628D-0A0D-17E5-1999A7B4D805}"/>
              </a:ext>
            </a:extLst>
          </p:cNvPr>
          <p:cNvSpPr txBox="1"/>
          <p:nvPr/>
        </p:nvSpPr>
        <p:spPr>
          <a:xfrm>
            <a:off x="5270862" y="4718704"/>
            <a:ext cx="186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i="1" dirty="0">
                <a:solidFill>
                  <a:schemeClr val="bg1">
                    <a:lumMod val="95000"/>
                  </a:schemeClr>
                </a:solidFill>
              </a:rPr>
              <a:t>RESURSU KONFLIKTS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C1790-00D1-36CA-7F2D-97F42A571CFB}"/>
              </a:ext>
            </a:extLst>
          </p:cNvPr>
          <p:cNvSpPr txBox="1"/>
          <p:nvPr/>
        </p:nvSpPr>
        <p:spPr>
          <a:xfrm>
            <a:off x="7826831" y="2682494"/>
            <a:ext cx="186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i="1" dirty="0">
                <a:solidFill>
                  <a:schemeClr val="bg1">
                    <a:lumMod val="95000"/>
                  </a:schemeClr>
                </a:solidFill>
              </a:rPr>
              <a:t>ATTĪSTĪBAS KONFLIKTS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151A0-C776-4F3E-BC57-A941984E1D70}"/>
              </a:ext>
            </a:extLst>
          </p:cNvPr>
          <p:cNvSpPr txBox="1"/>
          <p:nvPr/>
        </p:nvSpPr>
        <p:spPr>
          <a:xfrm>
            <a:off x="2497181" y="2598813"/>
            <a:ext cx="186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i="1" dirty="0">
                <a:solidFill>
                  <a:schemeClr val="bg1">
                    <a:lumMod val="95000"/>
                  </a:schemeClr>
                </a:solidFill>
              </a:rPr>
              <a:t>ĪPAŠUMA KONFLIKTS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D44969-71A8-2296-5766-8388DC0DCFB2}"/>
              </a:ext>
            </a:extLst>
          </p:cNvPr>
          <p:cNvSpPr txBox="1"/>
          <p:nvPr/>
        </p:nvSpPr>
        <p:spPr>
          <a:xfrm rot="18809531">
            <a:off x="448809" y="2085639"/>
            <a:ext cx="402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chemeClr val="bg1">
                    <a:lumMod val="50000"/>
                  </a:schemeClr>
                </a:solidFill>
              </a:rPr>
              <a:t>SOCIĀLĀ LABKLĀJĪBA/POLITEKONOMIJA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0CBD2F-90B7-8287-48A8-BF182648B7A9}"/>
              </a:ext>
            </a:extLst>
          </p:cNvPr>
          <p:cNvSpPr txBox="1"/>
          <p:nvPr/>
        </p:nvSpPr>
        <p:spPr>
          <a:xfrm rot="2790655">
            <a:off x="7683202" y="2234265"/>
            <a:ext cx="402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chemeClr val="bg1">
                    <a:lumMod val="50000"/>
                  </a:schemeClr>
                </a:solidFill>
              </a:rPr>
              <a:t>VIDES TAISNĪGUMS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8DAD47-A978-66D8-38EE-4D92764E0C84}"/>
              </a:ext>
            </a:extLst>
          </p:cNvPr>
          <p:cNvSpPr txBox="1"/>
          <p:nvPr/>
        </p:nvSpPr>
        <p:spPr>
          <a:xfrm>
            <a:off x="4193238" y="5422553"/>
            <a:ext cx="402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chemeClr val="bg1">
                    <a:lumMod val="50000"/>
                  </a:schemeClr>
                </a:solidFill>
              </a:rPr>
              <a:t>VIDES/RESURSU EKONOMIKA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019B3-8DC4-6326-05C3-E9D0CE7C66E4}"/>
              </a:ext>
            </a:extLst>
          </p:cNvPr>
          <p:cNvSpPr txBox="1"/>
          <p:nvPr/>
        </p:nvSpPr>
        <p:spPr>
          <a:xfrm>
            <a:off x="5270862" y="2736502"/>
            <a:ext cx="172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chemeClr val="accent6">
                    <a:lumMod val="75000"/>
                  </a:schemeClr>
                </a:solidFill>
              </a:rPr>
              <a:t>vai tiešām ilgtspējība </a:t>
            </a:r>
          </a:p>
          <a:p>
            <a:pPr algn="ctr"/>
            <a:r>
              <a:rPr lang="lv-LV" dirty="0">
                <a:solidFill>
                  <a:schemeClr val="accent6">
                    <a:lumMod val="75000"/>
                  </a:schemeClr>
                </a:solidFill>
              </a:rPr>
              <a:t>ir centrā?</a:t>
            </a:r>
          </a:p>
        </p:txBody>
      </p:sp>
      <p:cxnSp>
        <p:nvCxnSpPr>
          <p:cNvPr id="15" name="Taisns bultveida savienotājs 14">
            <a:extLst>
              <a:ext uri="{FF2B5EF4-FFF2-40B4-BE49-F238E27FC236}">
                <a16:creationId xmlns:a16="http://schemas.microsoft.com/office/drawing/2014/main" id="{905FE4C7-FB33-5980-D11A-E2FC3C18CE23}"/>
              </a:ext>
            </a:extLst>
          </p:cNvPr>
          <p:cNvCxnSpPr>
            <a:cxnSpLocks/>
          </p:cNvCxnSpPr>
          <p:nvPr/>
        </p:nvCxnSpPr>
        <p:spPr>
          <a:xfrm flipH="1">
            <a:off x="3978903" y="1626045"/>
            <a:ext cx="867342" cy="834745"/>
          </a:xfrm>
          <a:prstGeom prst="straightConnector1">
            <a:avLst/>
          </a:prstGeom>
          <a:ln w="76200">
            <a:solidFill>
              <a:srgbClr val="F491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Taisns bultveida savienotājs 16">
            <a:extLst>
              <a:ext uri="{FF2B5EF4-FFF2-40B4-BE49-F238E27FC236}">
                <a16:creationId xmlns:a16="http://schemas.microsoft.com/office/drawing/2014/main" id="{CE35D7ED-659C-C8E9-6E63-51C2D8E0E973}"/>
              </a:ext>
            </a:extLst>
          </p:cNvPr>
          <p:cNvCxnSpPr>
            <a:cxnSpLocks/>
          </p:cNvCxnSpPr>
          <p:nvPr/>
        </p:nvCxnSpPr>
        <p:spPr>
          <a:xfrm>
            <a:off x="7044551" y="1626045"/>
            <a:ext cx="988889" cy="834745"/>
          </a:xfrm>
          <a:prstGeom prst="straightConnector1">
            <a:avLst/>
          </a:prstGeom>
          <a:ln w="76200">
            <a:solidFill>
              <a:srgbClr val="F491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Taisns bultveida savienotājs 18">
            <a:extLst>
              <a:ext uri="{FF2B5EF4-FFF2-40B4-BE49-F238E27FC236}">
                <a16:creationId xmlns:a16="http://schemas.microsoft.com/office/drawing/2014/main" id="{BB6CBBF5-6042-06C6-4F3E-4BCFB1F5D021}"/>
              </a:ext>
            </a:extLst>
          </p:cNvPr>
          <p:cNvCxnSpPr>
            <a:cxnSpLocks/>
          </p:cNvCxnSpPr>
          <p:nvPr/>
        </p:nvCxnSpPr>
        <p:spPr>
          <a:xfrm flipV="1">
            <a:off x="1986897" y="3477420"/>
            <a:ext cx="947057" cy="881743"/>
          </a:xfrm>
          <a:prstGeom prst="straightConnector1">
            <a:avLst/>
          </a:prstGeom>
          <a:ln w="76200">
            <a:solidFill>
              <a:srgbClr val="F491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Taisns bultveida savienotājs 22">
            <a:extLst>
              <a:ext uri="{FF2B5EF4-FFF2-40B4-BE49-F238E27FC236}">
                <a16:creationId xmlns:a16="http://schemas.microsoft.com/office/drawing/2014/main" id="{CAE860C7-D548-BCB0-77F6-BAF363229D26}"/>
              </a:ext>
            </a:extLst>
          </p:cNvPr>
          <p:cNvCxnSpPr>
            <a:cxnSpLocks/>
          </p:cNvCxnSpPr>
          <p:nvPr/>
        </p:nvCxnSpPr>
        <p:spPr>
          <a:xfrm flipH="1" flipV="1">
            <a:off x="9042029" y="3567721"/>
            <a:ext cx="1012020" cy="881743"/>
          </a:xfrm>
          <a:prstGeom prst="straightConnector1">
            <a:avLst/>
          </a:prstGeom>
          <a:ln w="76200">
            <a:solidFill>
              <a:srgbClr val="F491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Taisns bultveida savienotājs 24">
            <a:extLst>
              <a:ext uri="{FF2B5EF4-FFF2-40B4-BE49-F238E27FC236}">
                <a16:creationId xmlns:a16="http://schemas.microsoft.com/office/drawing/2014/main" id="{DF25FB84-F32B-B4DC-D8F5-7DBEFDE09FC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512817" y="5032311"/>
            <a:ext cx="1758045" cy="9559"/>
          </a:xfrm>
          <a:prstGeom prst="straightConnector1">
            <a:avLst/>
          </a:prstGeom>
          <a:ln w="76200">
            <a:solidFill>
              <a:srgbClr val="F491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Taisns bultveida savienotājs 26">
            <a:extLst>
              <a:ext uri="{FF2B5EF4-FFF2-40B4-BE49-F238E27FC236}">
                <a16:creationId xmlns:a16="http://schemas.microsoft.com/office/drawing/2014/main" id="{9CDEB114-06B6-CA07-6F5C-61E3AA33CEA3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997988" y="5032311"/>
            <a:ext cx="1762838" cy="9559"/>
          </a:xfrm>
          <a:prstGeom prst="straightConnector1">
            <a:avLst/>
          </a:prstGeom>
          <a:ln w="76200">
            <a:solidFill>
              <a:srgbClr val="F491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3EE43E4D-70B8-07FA-6641-E4F793AC5DBC}"/>
              </a:ext>
            </a:extLst>
          </p:cNvPr>
          <p:cNvSpPr txBox="1">
            <a:spLocks/>
          </p:cNvSpPr>
          <p:nvPr/>
        </p:nvSpPr>
        <p:spPr>
          <a:xfrm>
            <a:off x="3978904" y="6181454"/>
            <a:ext cx="7293252" cy="4800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2000" b="1" dirty="0" err="1">
                <a:solidFill>
                  <a:schemeClr val="bg1">
                    <a:lumMod val="75000"/>
                  </a:schemeClr>
                </a:solidFill>
              </a:rPr>
              <a:t>Ilgstpējīga</a:t>
            </a:r>
            <a:r>
              <a:rPr lang="lv-LV" sz="2000" b="1" dirty="0">
                <a:solidFill>
                  <a:schemeClr val="bg1">
                    <a:lumMod val="75000"/>
                  </a:schemeClr>
                </a:solidFill>
              </a:rPr>
              <a:t> attīstība, konflikti un taisnīgums </a:t>
            </a:r>
            <a:r>
              <a:rPr lang="lv-LV" sz="2000" b="1" i="1" dirty="0">
                <a:solidFill>
                  <a:schemeClr val="bg1">
                    <a:lumMod val="75000"/>
                  </a:schemeClr>
                </a:solidFill>
              </a:rPr>
              <a:t>(pēc </a:t>
            </a:r>
            <a:r>
              <a:rPr lang="lv-LV" sz="2000" b="1" i="1" dirty="0" err="1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</a:rPr>
              <a:t>S.D.Campbell</a:t>
            </a:r>
            <a:r>
              <a:rPr lang="lv-LV" sz="2000" b="1" i="1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</a:rPr>
              <a:t>, 2013)</a:t>
            </a:r>
            <a:r>
              <a:rPr lang="lv-LV" sz="20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781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isnstūris: ar noapaļotiem stūriem 3">
            <a:extLst>
              <a:ext uri="{FF2B5EF4-FFF2-40B4-BE49-F238E27FC236}">
                <a16:creationId xmlns:a16="http://schemas.microsoft.com/office/drawing/2014/main" id="{D94051EF-1654-97CF-37C9-B21795803977}"/>
              </a:ext>
            </a:extLst>
          </p:cNvPr>
          <p:cNvSpPr/>
          <p:nvPr/>
        </p:nvSpPr>
        <p:spPr>
          <a:xfrm>
            <a:off x="1182624" y="2395728"/>
            <a:ext cx="2749296" cy="1700784"/>
          </a:xfrm>
          <a:prstGeom prst="roundRect">
            <a:avLst/>
          </a:prstGeom>
          <a:solidFill>
            <a:srgbClr val="F4910E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3200" dirty="0"/>
              <a:t>AKTĪVA</a:t>
            </a:r>
          </a:p>
        </p:txBody>
      </p:sp>
      <p:sp>
        <p:nvSpPr>
          <p:cNvPr id="5" name="Taisnstūris: ar noapaļotiem stūriem 4">
            <a:extLst>
              <a:ext uri="{FF2B5EF4-FFF2-40B4-BE49-F238E27FC236}">
                <a16:creationId xmlns:a16="http://schemas.microsoft.com/office/drawing/2014/main" id="{C22D6ADA-DBCC-AC9D-181B-E55C35C32AE7}"/>
              </a:ext>
            </a:extLst>
          </p:cNvPr>
          <p:cNvSpPr/>
          <p:nvPr/>
        </p:nvSpPr>
        <p:spPr>
          <a:xfrm>
            <a:off x="4721352" y="2395728"/>
            <a:ext cx="2749296" cy="1700784"/>
          </a:xfrm>
          <a:prstGeom prst="roundRect">
            <a:avLst/>
          </a:prstGeom>
          <a:solidFill>
            <a:srgbClr val="F4910E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3200" dirty="0"/>
              <a:t>PASĪVA</a:t>
            </a:r>
          </a:p>
        </p:txBody>
      </p:sp>
      <p:sp>
        <p:nvSpPr>
          <p:cNvPr id="6" name="Taisnstūris: ar noapaļotiem stūriem 5">
            <a:extLst>
              <a:ext uri="{FF2B5EF4-FFF2-40B4-BE49-F238E27FC236}">
                <a16:creationId xmlns:a16="http://schemas.microsoft.com/office/drawing/2014/main" id="{791DB35D-B44A-6A71-608C-07B605C1656B}"/>
              </a:ext>
            </a:extLst>
          </p:cNvPr>
          <p:cNvSpPr/>
          <p:nvPr/>
        </p:nvSpPr>
        <p:spPr>
          <a:xfrm>
            <a:off x="8260080" y="2395728"/>
            <a:ext cx="2749296" cy="1700784"/>
          </a:xfrm>
          <a:prstGeom prst="roundRect">
            <a:avLst/>
          </a:prstGeom>
          <a:solidFill>
            <a:srgbClr val="F4910E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3200" dirty="0"/>
              <a:t>SARŪKOŠA</a:t>
            </a:r>
          </a:p>
        </p:txBody>
      </p:sp>
      <p:sp>
        <p:nvSpPr>
          <p:cNvPr id="7" name="Virsraksts 6">
            <a:extLst>
              <a:ext uri="{FF2B5EF4-FFF2-40B4-BE49-F238E27FC236}">
                <a16:creationId xmlns:a16="http://schemas.microsoft.com/office/drawing/2014/main" id="{12544AD0-CDCC-9CDB-64E8-124E366C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594"/>
            <a:ext cx="10515600" cy="1325563"/>
          </a:xfrm>
        </p:spPr>
        <p:txBody>
          <a:bodyPr/>
          <a:lstStyle/>
          <a:p>
            <a:pPr algn="ctr"/>
            <a:r>
              <a:rPr lang="lv-LV" b="1" dirty="0">
                <a:solidFill>
                  <a:srgbClr val="F4910E"/>
                </a:solidFill>
              </a:rPr>
              <a:t>VIETU ATTĪSTĪBA</a:t>
            </a:r>
          </a:p>
        </p:txBody>
      </p:sp>
    </p:spTree>
    <p:extLst>
      <p:ext uri="{BB962C8B-B14F-4D97-AF65-F5344CB8AC3E}">
        <p14:creationId xmlns:p14="http://schemas.microsoft.com/office/powerpoint/2010/main" val="158785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611607F0-2420-DC75-4FC7-5D4E60DA2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0" y="1083039"/>
            <a:ext cx="375285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lv-LV" sz="5400" dirty="0">
                <a:solidFill>
                  <a:schemeClr val="bg1">
                    <a:lumMod val="75000"/>
                  </a:schemeClr>
                </a:solidFill>
              </a:rPr>
              <a:t>JELGAVA</a:t>
            </a:r>
          </a:p>
          <a:p>
            <a:pPr marL="0" indent="0" algn="r">
              <a:buNone/>
            </a:pPr>
            <a:r>
              <a:rPr lang="lv-LV" sz="5400" dirty="0">
                <a:solidFill>
                  <a:schemeClr val="bg1">
                    <a:lumMod val="75000"/>
                  </a:schemeClr>
                </a:solidFill>
              </a:rPr>
              <a:t>JŪRMALA</a:t>
            </a:r>
          </a:p>
          <a:p>
            <a:pPr marL="0" indent="0" algn="r">
              <a:buNone/>
            </a:pPr>
            <a:r>
              <a:rPr lang="lv-LV" sz="5400" dirty="0">
                <a:solidFill>
                  <a:schemeClr val="bg1">
                    <a:lumMod val="75000"/>
                  </a:schemeClr>
                </a:solidFill>
              </a:rPr>
              <a:t>VALMIERA</a:t>
            </a:r>
          </a:p>
          <a:p>
            <a:pPr marL="0" indent="0" algn="r">
              <a:buNone/>
            </a:pPr>
            <a:r>
              <a:rPr lang="lv-LV" sz="5400" dirty="0">
                <a:solidFill>
                  <a:schemeClr val="bg1">
                    <a:lumMod val="75000"/>
                  </a:schemeClr>
                </a:solidFill>
              </a:rPr>
              <a:t>LIEPĀJA</a:t>
            </a:r>
          </a:p>
          <a:p>
            <a:pPr marL="0" indent="0" algn="r">
              <a:buNone/>
            </a:pPr>
            <a:r>
              <a:rPr lang="lv-LV" sz="5400" dirty="0">
                <a:solidFill>
                  <a:schemeClr val="bg1">
                    <a:lumMod val="75000"/>
                  </a:schemeClr>
                </a:solidFill>
              </a:rPr>
              <a:t>RĪGA</a:t>
            </a:r>
          </a:p>
        </p:txBody>
      </p:sp>
      <p:sp>
        <p:nvSpPr>
          <p:cNvPr id="7" name="Bultiņa: uz leju 6">
            <a:extLst>
              <a:ext uri="{FF2B5EF4-FFF2-40B4-BE49-F238E27FC236}">
                <a16:creationId xmlns:a16="http://schemas.microsoft.com/office/drawing/2014/main" id="{2B2F8E7C-2D49-7753-A058-11980390962B}"/>
              </a:ext>
            </a:extLst>
          </p:cNvPr>
          <p:cNvSpPr/>
          <p:nvPr/>
        </p:nvSpPr>
        <p:spPr>
          <a:xfrm>
            <a:off x="7604759" y="1244236"/>
            <a:ext cx="522515" cy="3912327"/>
          </a:xfrm>
          <a:prstGeom prst="downArrow">
            <a:avLst/>
          </a:prstGeom>
          <a:solidFill>
            <a:srgbClr val="F491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017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C4F9339-4207-7FE7-105D-E2228F43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320" y="1985283"/>
            <a:ext cx="961136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lv-LV" dirty="0">
                <a:solidFill>
                  <a:srgbClr val="F4910E"/>
                </a:solidFill>
              </a:rPr>
              <a:t>Rosinošas plānošanas sistēmas pilnveidošanai,  tās rīku piemērošanai, var būt potenciālās konfliktu/pretrunīgu interešu teritorijas t.sk.     (ROBEŽ)VIETAS</a:t>
            </a:r>
          </a:p>
        </p:txBody>
      </p:sp>
    </p:spTree>
    <p:extLst>
      <p:ext uri="{BB962C8B-B14F-4D97-AF65-F5344CB8AC3E}">
        <p14:creationId xmlns:p14="http://schemas.microsoft.com/office/powerpoint/2010/main" val="3947468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5C65475-E754-EE17-869B-13C110CE7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8451"/>
            <a:ext cx="10515600" cy="1325563"/>
          </a:xfrm>
        </p:spPr>
        <p:txBody>
          <a:bodyPr>
            <a:noAutofit/>
          </a:bodyPr>
          <a:lstStyle/>
          <a:p>
            <a:r>
              <a:rPr lang="it-IT" sz="3600" dirty="0">
                <a:solidFill>
                  <a:srgbClr val="F4910E"/>
                </a:solidFill>
                <a:effectLst/>
                <a:latin typeface="+mn-lt"/>
                <a:ea typeface="Times New Roman" panose="02020603050405020304" pitchFamily="18" charset="0"/>
              </a:rPr>
              <a:t>Robežviet</a:t>
            </a:r>
            <a:r>
              <a:rPr lang="lv-LV" sz="3600" dirty="0" err="1">
                <a:solidFill>
                  <a:srgbClr val="F4910E"/>
                </a:solidFill>
                <a:effectLst/>
                <a:latin typeface="+mn-lt"/>
                <a:ea typeface="Times New Roman" panose="02020603050405020304" pitchFamily="18" charset="0"/>
              </a:rPr>
              <a:t>as</a:t>
            </a:r>
            <a:r>
              <a:rPr lang="lv-LV" sz="3600" dirty="0">
                <a:solidFill>
                  <a:srgbClr val="F4910E"/>
                </a:solidFill>
                <a:latin typeface="+mn-lt"/>
                <a:ea typeface="Times New Roman" panose="02020603050405020304" pitchFamily="18" charset="0"/>
              </a:rPr>
              <a:t> -</a:t>
            </a:r>
            <a:r>
              <a:rPr lang="it-IT" sz="3600" dirty="0">
                <a:solidFill>
                  <a:srgbClr val="F4910E"/>
                </a:solidFill>
                <a:effectLst/>
                <a:latin typeface="+mn-lt"/>
                <a:ea typeface="Times New Roman" panose="02020603050405020304" pitchFamily="18" charset="0"/>
              </a:rPr>
              <a:t> kur pārvaldības un plānošanas prakse izpaužas / atšķiras </a:t>
            </a:r>
            <a:endParaRPr lang="lv-LV" sz="3600" dirty="0">
              <a:solidFill>
                <a:srgbClr val="F4910E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15F26-310E-B8D0-3738-623F392CF30A}"/>
              </a:ext>
            </a:extLst>
          </p:cNvPr>
          <p:cNvSpPr txBox="1"/>
          <p:nvPr/>
        </p:nvSpPr>
        <p:spPr>
          <a:xfrm>
            <a:off x="838200" y="2451966"/>
            <a:ext cx="8908869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interešu saskaņošanā </a:t>
            </a:r>
            <a:endParaRPr lang="lv-LV" sz="3200" dirty="0">
              <a:solidFill>
                <a:schemeClr val="bg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plānošanas procedūrās </a:t>
            </a:r>
            <a:endParaRPr lang="lv-LV" sz="3200" dirty="0">
              <a:solidFill>
                <a:schemeClr val="bg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profesionālajā sadarbībā vai arī tās iztrūkumā</a:t>
            </a:r>
            <a:endParaRPr lang="lv-LV" sz="3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78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EB5C0D8-3FCE-934E-575D-0CF42D69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rgbClr val="F4910E"/>
                </a:solidFill>
              </a:rPr>
              <a:t>Satversmes tiesa par pašvaldībām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986D17F-31EF-C326-C19F-050A08504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lv-LV" dirty="0">
                <a:solidFill>
                  <a:schemeClr val="bg1">
                    <a:lumMod val="95000"/>
                  </a:schemeClr>
                </a:solidFill>
              </a:rPr>
              <a:t>Satversmes tiesā kopš 1997.g. (līdz.28.02.2025.) - 952 lietas;</a:t>
            </a:r>
          </a:p>
          <a:p>
            <a:pPr>
              <a:lnSpc>
                <a:spcPct val="100000"/>
              </a:lnSpc>
            </a:pPr>
            <a:r>
              <a:rPr lang="lv-LV" dirty="0">
                <a:solidFill>
                  <a:schemeClr val="bg1">
                    <a:lumMod val="95000"/>
                  </a:schemeClr>
                </a:solidFill>
              </a:rPr>
              <a:t>No tām par pašvaldību saistošajiem noteikumiem izspriestas ir 39;</a:t>
            </a:r>
          </a:p>
          <a:p>
            <a:pPr>
              <a:lnSpc>
                <a:spcPct val="100000"/>
              </a:lnSpc>
            </a:pPr>
            <a:r>
              <a:rPr lang="lv-LV" dirty="0">
                <a:solidFill>
                  <a:schemeClr val="bg1">
                    <a:lumMod val="95000"/>
                  </a:schemeClr>
                </a:solidFill>
              </a:rPr>
              <a:t>No 39  lietām, par plānošanas dokumentiem ir 22;</a:t>
            </a:r>
          </a:p>
          <a:p>
            <a:pPr>
              <a:lnSpc>
                <a:spcPct val="100000"/>
              </a:lnSpc>
            </a:pPr>
            <a:r>
              <a:rPr lang="lv-LV" dirty="0">
                <a:solidFill>
                  <a:schemeClr val="bg1">
                    <a:lumMod val="95000"/>
                  </a:schemeClr>
                </a:solidFill>
              </a:rPr>
              <a:t>Šobrīd saistībā ar pašvaldībām ST sagatavošanā/sagatavotas ir 4 lietas, no tām 3 ir par plānošanas dokumentiem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C84CB2-88F6-CD1E-03B8-CFBAA5FB422A}"/>
              </a:ext>
            </a:extLst>
          </p:cNvPr>
          <p:cNvSpPr txBox="1"/>
          <p:nvPr/>
        </p:nvSpPr>
        <p:spPr>
          <a:xfrm>
            <a:off x="4045528" y="5807631"/>
            <a:ext cx="7232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28.02.2025. LR Satversmes tiesas dati,   https://www.satv.tiesa.gov.lv/cases/</a:t>
            </a:r>
          </a:p>
        </p:txBody>
      </p:sp>
    </p:spTree>
    <p:extLst>
      <p:ext uri="{BB962C8B-B14F-4D97-AF65-F5344CB8AC3E}">
        <p14:creationId xmlns:p14="http://schemas.microsoft.com/office/powerpoint/2010/main" val="724150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577</Words>
  <Application>Microsoft Office PowerPoint</Application>
  <PresentationFormat>Widescreen</PresentationFormat>
  <Paragraphs>91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dizains</vt:lpstr>
      <vt:lpstr>PowerPoint Presentation</vt:lpstr>
      <vt:lpstr>PowerPoint Presentation</vt:lpstr>
      <vt:lpstr>Plānošanas sistēma un vietas</vt:lpstr>
      <vt:lpstr>PowerPoint Presentation</vt:lpstr>
      <vt:lpstr>VIETU ATTĪSTĪBA</vt:lpstr>
      <vt:lpstr>PowerPoint Presentation</vt:lpstr>
      <vt:lpstr>Rosinošas plānošanas sistēmas pilnveidošanai,  tās rīku piemērošanai, var būt potenciālās konfliktu/pretrunīgu interešu teritorijas t.sk.     (ROBEŽ)VIETAS</vt:lpstr>
      <vt:lpstr>Robežvietas - kur pārvaldības un plānošanas prakse izpaužas / atšķiras </vt:lpstr>
      <vt:lpstr>Satversmes tiesa par pašvaldībām</vt:lpstr>
      <vt:lpstr>PowerPoint Presentation</vt:lpstr>
      <vt:lpstr>LIEPĀJA - GROBIŅA</vt:lpstr>
      <vt:lpstr>LIEPĀJA - GROBIŅA</vt:lpstr>
      <vt:lpstr>LIEPĀJA - GROBIŅA</vt:lpstr>
      <vt:lpstr>RĪGA – ROPAŽU NOVADS  Berģi, Sunīšu, Amatnieku, Upes un citi ciemi </vt:lpstr>
      <vt:lpstr>MĀRUPE – RĪGA - ĶEKAVA</vt:lpstr>
      <vt:lpstr>Ieteikumi (diskusijai)</vt:lpstr>
      <vt:lpstr>Ieteikumi (diskusijai)</vt:lpstr>
      <vt:lpstr>PALDIES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VIETU PLĀNOŠANA</dc:title>
  <dc:creator>Peteris Strancis</dc:creator>
  <cp:lastModifiedBy>Pēteris Šķiņķis</cp:lastModifiedBy>
  <cp:revision>29</cp:revision>
  <dcterms:created xsi:type="dcterms:W3CDTF">2025-02-28T18:18:00Z</dcterms:created>
  <dcterms:modified xsi:type="dcterms:W3CDTF">2025-03-06T21:40:48Z</dcterms:modified>
</cp:coreProperties>
</file>