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8" r:id="rId5"/>
  </p:sldMasterIdLst>
  <p:notesMasterIdLst>
    <p:notesMasterId r:id="rId24"/>
  </p:notesMasterIdLst>
  <p:sldIdLst>
    <p:sldId id="256" r:id="rId6"/>
    <p:sldId id="257" r:id="rId7"/>
    <p:sldId id="268" r:id="rId8"/>
    <p:sldId id="280" r:id="rId9"/>
    <p:sldId id="281" r:id="rId10"/>
    <p:sldId id="277" r:id="rId11"/>
    <p:sldId id="259" r:id="rId12"/>
    <p:sldId id="275" r:id="rId13"/>
    <p:sldId id="278" r:id="rId14"/>
    <p:sldId id="266" r:id="rId15"/>
    <p:sldId id="272" r:id="rId16"/>
    <p:sldId id="273" r:id="rId17"/>
    <p:sldId id="269" r:id="rId18"/>
    <p:sldId id="282" r:id="rId19"/>
    <p:sldId id="283" r:id="rId20"/>
    <p:sldId id="284" r:id="rId21"/>
    <p:sldId id="260" r:id="rId22"/>
    <p:sldId id="285"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8CC"/>
    <a:srgbClr val="1D4289"/>
    <a:srgbClr val="A4B4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D3C565-7BE2-BD4B-9EC3-30C5AB1C3DFA}" v="30" dt="2025-03-05T08:53:09.709"/>
    <p1510:client id="{4DDADD91-E91F-F209-6803-9506E861D7CB}" v="187" dt="2025-03-05T11:46:21.124"/>
    <p1510:client id="{5E752D5A-952F-EB4A-00EF-F5416438597F}" v="79" dt="2025-03-05T12:20:30.132"/>
    <p1510:client id="{6AFECE50-3473-83E5-8236-902CB89BE468}" v="149" dt="2025-03-06T19:20:37.281"/>
    <p1510:client id="{6B4CCF3E-5E09-4BB7-CAB5-2EB41D4536AB}" v="26" dt="2025-03-05T15:02:00.014"/>
    <p1510:client id="{AC9063B4-343B-F4B0-99B9-9F9D97246A8C}" v="422" dt="2025-03-06T12:01:35.23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B"/>
          </a:solidFill>
        </a:fill>
      </a:tcStyle>
    </a:wholeTbl>
    <a:band2H>
      <a:tcTxStyle/>
      <a:tcStyle>
        <a:tcBdr/>
        <a:fill>
          <a:solidFill>
            <a:srgbClr val="FBE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ECB"/>
          </a:solidFill>
        </a:fill>
      </a:tcStyle>
    </a:wholeTbl>
    <a:band2H>
      <a:tcTxStyle/>
      <a:tcStyle>
        <a:tcBdr/>
        <a:fill>
          <a:solidFill>
            <a:srgbClr val="F2E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CBCA"/>
          </a:solidFill>
        </a:fill>
      </a:tcStyle>
    </a:wholeTbl>
    <a:band2H>
      <a:tcTxStyle/>
      <a:tcStyle>
        <a:tcBdr/>
        <a:fill>
          <a:solidFill>
            <a:srgbClr val="F2E7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67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Virsraksta slaids">
    <p:spTree>
      <p:nvGrpSpPr>
        <p:cNvPr id="1" name=""/>
        <p:cNvGrpSpPr/>
        <p:nvPr/>
      </p:nvGrpSpPr>
      <p:grpSpPr>
        <a:xfrm>
          <a:off x="0" y="0"/>
          <a:ext cx="0" cy="0"/>
          <a:chOff x="0" y="0"/>
          <a:chExt cx="0" cy="0"/>
        </a:xfrm>
      </p:grpSpPr>
      <p:sp>
        <p:nvSpPr>
          <p:cNvPr id="14" name="Rectangle 8"/>
          <p:cNvSpPr/>
          <p:nvPr/>
        </p:nvSpPr>
        <p:spPr>
          <a:xfrm>
            <a:off x="0" y="6341164"/>
            <a:ext cx="8948509" cy="199908"/>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 name="Rectangle 9"/>
          <p:cNvSpPr/>
          <p:nvPr/>
        </p:nvSpPr>
        <p:spPr>
          <a:xfrm>
            <a:off x="11329703" y="6341164"/>
            <a:ext cx="862298" cy="199908"/>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pic>
        <p:nvPicPr>
          <p:cNvPr id="16" name="Picture 7" descr="Picture 7"/>
          <p:cNvPicPr>
            <a:picLocks noChangeAspect="1"/>
          </p:cNvPicPr>
          <p:nvPr/>
        </p:nvPicPr>
        <p:blipFill>
          <a:blip r:embed="rId2"/>
          <a:stretch>
            <a:fillRect/>
          </a:stretch>
        </p:blipFill>
        <p:spPr>
          <a:xfrm>
            <a:off x="9034243" y="5899108"/>
            <a:ext cx="2209726" cy="1084017"/>
          </a:xfrm>
          <a:prstGeom prst="rect">
            <a:avLst/>
          </a:prstGeom>
          <a:ln w="12700">
            <a:miter lim="400000"/>
          </a:ln>
        </p:spPr>
      </p:pic>
      <p:sp>
        <p:nvSpPr>
          <p:cNvPr id="17"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8" name="Rectangle 3"/>
          <p:cNvSpPr/>
          <p:nvPr/>
        </p:nvSpPr>
        <p:spPr>
          <a:xfrm>
            <a:off x="0" y="5755342"/>
            <a:ext cx="12192000" cy="1272989"/>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0" name="Rounded Rectangle"/>
          <p:cNvSpPr/>
          <p:nvPr/>
        </p:nvSpPr>
        <p:spPr>
          <a:xfrm>
            <a:off x="-1021951" y="2320365"/>
            <a:ext cx="12919913" cy="5139603"/>
          </a:xfrm>
          <a:prstGeom prst="roundRect">
            <a:avLst>
              <a:gd name="adj" fmla="val 6729"/>
            </a:avLst>
          </a:prstGeom>
          <a:solidFill>
            <a:srgbClr val="50C8CC"/>
          </a:solidFill>
          <a:ln w="12700">
            <a:miter lim="400000"/>
          </a:ln>
        </p:spPr>
        <p:txBody>
          <a:bodyPr lIns="45719" rIns="45719" anchor="ctr"/>
          <a:lstStyle/>
          <a:p>
            <a:pPr algn="ctr">
              <a:defRPr sz="1700">
                <a:solidFill>
                  <a:srgbClr val="FFFFFF"/>
                </a:solidFill>
              </a:defRPr>
            </a:pPr>
            <a:endParaRPr/>
          </a:p>
        </p:txBody>
      </p:sp>
      <p:pic>
        <p:nvPicPr>
          <p:cNvPr id="5" name="Picture 4" descr="Blue text on a black background&#10;&#10;Description automatically generated">
            <a:extLst>
              <a:ext uri="{FF2B5EF4-FFF2-40B4-BE49-F238E27FC236}">
                <a16:creationId xmlns:a16="http://schemas.microsoft.com/office/drawing/2014/main" id="{8DF1B998-67D6-2FAB-3DE9-2CA0DBB906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748" y="505742"/>
            <a:ext cx="5714252" cy="1410479"/>
          </a:xfrm>
          <a:prstGeom prst="rect">
            <a:avLst/>
          </a:prstGeom>
        </p:spPr>
      </p:pic>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reserve="1">
  <p:cSld name="Attēls ar parakstu">
    <p:spTree>
      <p:nvGrpSpPr>
        <p:cNvPr id="1" name=""/>
        <p:cNvGrpSpPr/>
        <p:nvPr/>
      </p:nvGrpSpPr>
      <p:grpSpPr>
        <a:xfrm>
          <a:off x="0" y="0"/>
          <a:ext cx="0" cy="0"/>
          <a:chOff x="0" y="0"/>
          <a:chExt cx="0" cy="0"/>
        </a:xfrm>
      </p:grpSpPr>
      <p:sp>
        <p:nvSpPr>
          <p:cNvPr id="108"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9" name="Attēla vietturis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10"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xfrm>
            <a:off x="8610600" y="6356350"/>
            <a:ext cx="335866" cy="333088"/>
          </a:xfrm>
          <a:prstGeom prst="rect">
            <a:avLst/>
          </a:prstGeom>
        </p:spPr>
        <p:txBody>
          <a:bodyPr/>
          <a:lstStyle>
            <a:lvl1pPr algn="l">
              <a:defRPr>
                <a:solidFill>
                  <a:srgbClr val="000000"/>
                </a:solidFill>
                <a:latin typeface="+mj-lt"/>
                <a:ea typeface="+mj-ea"/>
                <a:cs typeface="+mj-cs"/>
                <a:sym typeface="Calibri"/>
              </a:defRPr>
            </a:lvl1pPr>
          </a:lstStyle>
          <a:p>
            <a:fld id="{86CB4B4D-7CA3-9044-876B-883B54F8677D}" type="slidenum">
              <a:t>‹#›</a:t>
            </a:fld>
            <a:endParaRPr/>
          </a:p>
        </p:txBody>
      </p:sp>
    </p:spTree>
    <p:extLst>
      <p:ext uri="{BB962C8B-B14F-4D97-AF65-F5344CB8AC3E}">
        <p14:creationId xmlns:p14="http://schemas.microsoft.com/office/powerpoint/2010/main" val="22939029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Virsraksts un saturs">
    <p:spTree>
      <p:nvGrpSpPr>
        <p:cNvPr id="1" name=""/>
        <p:cNvGrpSpPr/>
        <p:nvPr/>
      </p:nvGrpSpPr>
      <p:grpSpPr>
        <a:xfrm>
          <a:off x="0" y="0"/>
          <a:ext cx="0" cy="0"/>
          <a:chOff x="0" y="0"/>
          <a:chExt cx="0" cy="0"/>
        </a:xfrm>
      </p:grpSpPr>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Title Text">
            <a:extLst>
              <a:ext uri="{FF2B5EF4-FFF2-40B4-BE49-F238E27FC236}">
                <a16:creationId xmlns:a16="http://schemas.microsoft.com/office/drawing/2014/main" id="{540F8531-0279-F824-4B56-40FE0D63B7F9}"/>
              </a:ext>
            </a:extLst>
          </p:cNvPr>
          <p:cNvSpPr txBox="1">
            <a:spLocks noGrp="1"/>
          </p:cNvSpPr>
          <p:nvPr>
            <p:ph type="title"/>
          </p:nvPr>
        </p:nvSpPr>
        <p:spPr>
          <a:xfrm>
            <a:off x="374468" y="419333"/>
            <a:ext cx="11207932" cy="1099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a:extLst>
              <a:ext uri="{FF2B5EF4-FFF2-40B4-BE49-F238E27FC236}">
                <a16:creationId xmlns:a16="http://schemas.microsoft.com/office/drawing/2014/main" id="{81847516-DF9F-A8C5-3DB4-2740F3C72B5F}"/>
              </a:ext>
            </a:extLst>
          </p:cNvPr>
          <p:cNvSpPr txBox="1">
            <a:spLocks noGrp="1"/>
          </p:cNvSpPr>
          <p:nvPr>
            <p:ph idx="1"/>
          </p:nvPr>
        </p:nvSpPr>
        <p:spPr>
          <a:xfrm>
            <a:off x="418010" y="1709529"/>
            <a:ext cx="11164390" cy="42870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adaļas galvene">
    <p:spTree>
      <p:nvGrpSpPr>
        <p:cNvPr id="1" name=""/>
        <p:cNvGrpSpPr/>
        <p:nvPr/>
      </p:nvGrpSpPr>
      <p:grpSpPr>
        <a:xfrm>
          <a:off x="0" y="0"/>
          <a:ext cx="0" cy="0"/>
          <a:chOff x="0" y="0"/>
          <a:chExt cx="0" cy="0"/>
        </a:xfrm>
      </p:grpSpPr>
      <p:sp>
        <p:nvSpPr>
          <p:cNvPr id="37"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8" name="Body Level One…"/>
          <p:cNvSpPr txBox="1">
            <a:spLocks noGrp="1"/>
          </p:cNvSpPr>
          <p:nvPr>
            <p:ph type="body" sz="quarter" idx="1" hasCustomPrompt="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p:txBody>
      </p:sp>
      <p:sp>
        <p:nvSpPr>
          <p:cNvPr id="39" name="Slide Number"/>
          <p:cNvSpPr txBox="1">
            <a:spLocks noGrp="1"/>
          </p:cNvSpPr>
          <p:nvPr>
            <p:ph type="sldNum" sz="quarter" idx="2"/>
          </p:nvPr>
        </p:nvSpPr>
        <p:spPr>
          <a:xfrm>
            <a:off x="8610600" y="6356350"/>
            <a:ext cx="335866" cy="333088"/>
          </a:xfrm>
          <a:prstGeom prst="rect">
            <a:avLst/>
          </a:prstGeom>
        </p:spPr>
        <p:txBody>
          <a:bodyPr/>
          <a:lstStyle>
            <a:lvl1pPr algn="l">
              <a:defRPr>
                <a:solidFill>
                  <a:srgbClr val="000000"/>
                </a:solidFill>
                <a:latin typeface="+mj-lt"/>
                <a:ea typeface="+mj-ea"/>
                <a:cs typeface="+mj-cs"/>
                <a:sym typeface="Calibri"/>
              </a:defRPr>
            </a:lvl1pPr>
          </a:lstStyle>
          <a:p>
            <a:fld id="{86CB4B4D-7CA3-9044-876B-883B54F8677D}" type="slidenum">
              <a:t>‹#›</a:t>
            </a:fld>
            <a:endParaRPr/>
          </a:p>
        </p:txBody>
      </p:sp>
      <p:sp>
        <p:nvSpPr>
          <p:cNvPr id="3" name="Rectangle 8">
            <a:extLst>
              <a:ext uri="{FF2B5EF4-FFF2-40B4-BE49-F238E27FC236}">
                <a16:creationId xmlns:a16="http://schemas.microsoft.com/office/drawing/2014/main" id="{95C79C4A-B5B1-79D1-07B7-69882EFBCAC8}"/>
              </a:ext>
            </a:extLst>
          </p:cNvPr>
          <p:cNvSpPr/>
          <p:nvPr userDrawn="1"/>
        </p:nvSpPr>
        <p:spPr>
          <a:xfrm>
            <a:off x="-89650" y="6387118"/>
            <a:ext cx="8948509" cy="108000"/>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5" name="Rectangle 9">
            <a:extLst>
              <a:ext uri="{FF2B5EF4-FFF2-40B4-BE49-F238E27FC236}">
                <a16:creationId xmlns:a16="http://schemas.microsoft.com/office/drawing/2014/main" id="{92E93ECC-C296-522A-675D-329905377042}"/>
              </a:ext>
            </a:extLst>
          </p:cNvPr>
          <p:cNvSpPr/>
          <p:nvPr userDrawn="1"/>
        </p:nvSpPr>
        <p:spPr>
          <a:xfrm>
            <a:off x="11338128" y="6341164"/>
            <a:ext cx="862298" cy="199908"/>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pic>
        <p:nvPicPr>
          <p:cNvPr id="7" name="Picture 6" descr="A black background with circles&#10;&#10;Description automatically generated">
            <a:extLst>
              <a:ext uri="{FF2B5EF4-FFF2-40B4-BE49-F238E27FC236}">
                <a16:creationId xmlns:a16="http://schemas.microsoft.com/office/drawing/2014/main" id="{9CD1315A-FAF8-F785-A3CA-649F50D149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CC64C5BF-ABFC-14A6-F736-4E5BB44C5C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18493" y="6167376"/>
            <a:ext cx="2160000" cy="533164"/>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ivi saturi">
    <p:spTree>
      <p:nvGrpSpPr>
        <p:cNvPr id="1" name=""/>
        <p:cNvGrpSpPr/>
        <p:nvPr/>
      </p:nvGrpSpPr>
      <p:grpSpPr>
        <a:xfrm>
          <a:off x="0" y="0"/>
          <a:ext cx="0" cy="0"/>
          <a:chOff x="0" y="0"/>
          <a:chExt cx="0" cy="0"/>
        </a:xfrm>
      </p:grpSpPr>
      <p:sp>
        <p:nvSpPr>
          <p:cNvPr id="49" name="Title Text"/>
          <p:cNvSpPr txBox="1">
            <a:spLocks noGrp="1"/>
          </p:cNvSpPr>
          <p:nvPr>
            <p:ph type="title"/>
          </p:nvPr>
        </p:nvSpPr>
        <p:spPr>
          <a:xfrm>
            <a:off x="315882" y="517138"/>
            <a:ext cx="11712634" cy="794828"/>
          </a:xfrm>
          <a:prstGeom prst="rect">
            <a:avLst/>
          </a:prstGeom>
        </p:spPr>
        <p:txBody>
          <a:bodyPr/>
          <a:lstStyle>
            <a:lvl1pPr>
              <a:defRPr b="1">
                <a:latin typeface="Aptos" panose="020B0004020202020204" pitchFamily="34" charset="0"/>
                <a:ea typeface="Aptos" panose="020B0004020202020204" pitchFamily="34" charset="0"/>
                <a:cs typeface="Arial"/>
                <a:sym typeface="Arial"/>
              </a:defRPr>
            </a:lvl1pPr>
          </a:lstStyle>
          <a:p>
            <a:r>
              <a:t>Title Text</a:t>
            </a:r>
          </a:p>
        </p:txBody>
      </p:sp>
      <p:sp>
        <p:nvSpPr>
          <p:cNvPr id="50" name="Body Level One…"/>
          <p:cNvSpPr txBox="1">
            <a:spLocks noGrp="1"/>
          </p:cNvSpPr>
          <p:nvPr>
            <p:ph type="body" sz="half" idx="1"/>
          </p:nvPr>
        </p:nvSpPr>
        <p:spPr>
          <a:xfrm>
            <a:off x="274319" y="1269960"/>
            <a:ext cx="5745482" cy="4907003"/>
          </a:xfrm>
          <a:prstGeom prst="rect">
            <a:avLst/>
          </a:prstGeom>
        </p:spPr>
        <p:txBody>
          <a:bodyPr/>
          <a:lstStyle>
            <a:lvl1pPr>
              <a:defRPr>
                <a:latin typeface="Aptos" panose="020B0004020202020204" pitchFamily="34" charset="0"/>
                <a:ea typeface="Aptos" panose="020B0004020202020204" pitchFamily="34" charset="0"/>
                <a:cs typeface="Arial"/>
                <a:sym typeface="Arial"/>
              </a:defRPr>
            </a:lvl1pPr>
            <a:lvl2pPr>
              <a:defRPr>
                <a:latin typeface="Aptos" panose="020B0004020202020204" pitchFamily="34" charset="0"/>
                <a:ea typeface="Aptos" panose="020B0004020202020204" pitchFamily="34" charset="0"/>
                <a:cs typeface="Arial"/>
                <a:sym typeface="Arial"/>
              </a:defRPr>
            </a:lvl2pPr>
            <a:lvl3pPr>
              <a:defRPr>
                <a:latin typeface="Aptos" panose="020B0004020202020204" pitchFamily="34" charset="0"/>
                <a:ea typeface="Aptos" panose="020B0004020202020204" pitchFamily="34" charset="0"/>
                <a:cs typeface="Arial"/>
                <a:sym typeface="Arial"/>
              </a:defRPr>
            </a:lvl3pPr>
            <a:lvl4pPr>
              <a:defRPr>
                <a:latin typeface="Aptos" panose="020B0004020202020204" pitchFamily="34" charset="0"/>
                <a:ea typeface="Aptos" panose="020B0004020202020204" pitchFamily="34" charset="0"/>
                <a:cs typeface="Arial"/>
                <a:sym typeface="Arial"/>
              </a:defRPr>
            </a:lvl4pPr>
            <a:lvl5pPr>
              <a:defRPr>
                <a:latin typeface="Aptos" panose="020B0004020202020204" pitchFamily="34" charset="0"/>
                <a:ea typeface="Aptos" panose="020B0004020202020204" pitchFamily="34" charset="0"/>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 name="Rectangle 8">
            <a:extLst>
              <a:ext uri="{FF2B5EF4-FFF2-40B4-BE49-F238E27FC236}">
                <a16:creationId xmlns:a16="http://schemas.microsoft.com/office/drawing/2014/main" id="{46A538BB-91D3-66F6-42D0-62173D6A6590}"/>
              </a:ext>
            </a:extLst>
          </p:cNvPr>
          <p:cNvSpPr/>
          <p:nvPr userDrawn="1"/>
        </p:nvSpPr>
        <p:spPr>
          <a:xfrm>
            <a:off x="-89650" y="6387118"/>
            <a:ext cx="8948509" cy="108000"/>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5" name="Rectangle 9">
            <a:extLst>
              <a:ext uri="{FF2B5EF4-FFF2-40B4-BE49-F238E27FC236}">
                <a16:creationId xmlns:a16="http://schemas.microsoft.com/office/drawing/2014/main" id="{838DBDE6-4A42-746E-CAE4-D7DDEE036757}"/>
              </a:ext>
            </a:extLst>
          </p:cNvPr>
          <p:cNvSpPr/>
          <p:nvPr userDrawn="1"/>
        </p:nvSpPr>
        <p:spPr>
          <a:xfrm>
            <a:off x="11338128" y="6341164"/>
            <a:ext cx="862298" cy="199908"/>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pic>
        <p:nvPicPr>
          <p:cNvPr id="7" name="Picture 6" descr="A black background with circles&#10;&#10;Description automatically generated">
            <a:extLst>
              <a:ext uri="{FF2B5EF4-FFF2-40B4-BE49-F238E27FC236}">
                <a16:creationId xmlns:a16="http://schemas.microsoft.com/office/drawing/2014/main" id="{5021EE8E-F045-8197-C75E-422B42150A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94D641FE-8C12-951F-54DD-B555877CD3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18493" y="6167376"/>
            <a:ext cx="2160000" cy="533164"/>
          </a:xfrm>
          <a:prstGeom prst="rect">
            <a:avLst/>
          </a:prstGeom>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alīdzinājums">
    <p:spTree>
      <p:nvGrpSpPr>
        <p:cNvPr id="1" name=""/>
        <p:cNvGrpSpPr/>
        <p:nvPr/>
      </p:nvGrpSpPr>
      <p:grpSpPr>
        <a:xfrm>
          <a:off x="0" y="0"/>
          <a:ext cx="0" cy="0"/>
          <a:chOff x="0" y="0"/>
          <a:chExt cx="0" cy="0"/>
        </a:xfrm>
      </p:grpSpPr>
      <p:sp>
        <p:nvSpPr>
          <p:cNvPr id="61" name="Title Text"/>
          <p:cNvSpPr txBox="1">
            <a:spLocks noGrp="1"/>
          </p:cNvSpPr>
          <p:nvPr>
            <p:ph type="title"/>
          </p:nvPr>
        </p:nvSpPr>
        <p:spPr>
          <a:xfrm>
            <a:off x="399010" y="199506"/>
            <a:ext cx="11438314" cy="972590"/>
          </a:xfrm>
          <a:prstGeom prst="rect">
            <a:avLst/>
          </a:prstGeom>
        </p:spPr>
        <p:txBody>
          <a:bodyPr/>
          <a:lstStyle/>
          <a:p>
            <a:r>
              <a:t>Title Text</a:t>
            </a:r>
          </a:p>
        </p:txBody>
      </p:sp>
      <p:sp>
        <p:nvSpPr>
          <p:cNvPr id="62" name="Body Level One…"/>
          <p:cNvSpPr txBox="1">
            <a:spLocks noGrp="1"/>
          </p:cNvSpPr>
          <p:nvPr>
            <p:ph type="body" sz="quarter" idx="1"/>
          </p:nvPr>
        </p:nvSpPr>
        <p:spPr>
          <a:xfrm>
            <a:off x="399012" y="1426629"/>
            <a:ext cx="5598563" cy="823913"/>
          </a:xfrm>
          <a:prstGeom prst="rect">
            <a:avLst/>
          </a:prstGeom>
        </p:spPr>
        <p:txBody>
          <a:bodyPr anchor="b"/>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63" name="Teksta vietturis 4"/>
          <p:cNvSpPr>
            <a:spLocks noGrp="1"/>
          </p:cNvSpPr>
          <p:nvPr>
            <p:ph type="body" sz="quarter" idx="21"/>
          </p:nvPr>
        </p:nvSpPr>
        <p:spPr>
          <a:xfrm>
            <a:off x="6172200" y="1426628"/>
            <a:ext cx="5665124" cy="823914"/>
          </a:xfrm>
          <a:prstGeom prst="rect">
            <a:avLst/>
          </a:prstGeom>
        </p:spPr>
        <p:txBody>
          <a:bodyPr anchor="b"/>
          <a:lstStyle/>
          <a:p>
            <a:pPr marL="0" indent="0">
              <a:buSzTx/>
              <a:buFontTx/>
              <a:buNone/>
              <a:defRPr sz="2400"/>
            </a:pPr>
            <a:endParaRPr/>
          </a:p>
        </p:txBody>
      </p:sp>
      <p:sp>
        <p:nvSpPr>
          <p:cNvPr id="3" name="Rectangle 8">
            <a:extLst>
              <a:ext uri="{FF2B5EF4-FFF2-40B4-BE49-F238E27FC236}">
                <a16:creationId xmlns:a16="http://schemas.microsoft.com/office/drawing/2014/main" id="{77334E2B-12DE-3DDF-4B83-AE223A3E3F99}"/>
              </a:ext>
            </a:extLst>
          </p:cNvPr>
          <p:cNvSpPr/>
          <p:nvPr userDrawn="1"/>
        </p:nvSpPr>
        <p:spPr>
          <a:xfrm>
            <a:off x="-89650" y="6387118"/>
            <a:ext cx="8948509" cy="108000"/>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5" name="Rectangle 9">
            <a:extLst>
              <a:ext uri="{FF2B5EF4-FFF2-40B4-BE49-F238E27FC236}">
                <a16:creationId xmlns:a16="http://schemas.microsoft.com/office/drawing/2014/main" id="{84E6E462-0D2F-7B89-24B9-E5BFC4E0BA66}"/>
              </a:ext>
            </a:extLst>
          </p:cNvPr>
          <p:cNvSpPr/>
          <p:nvPr userDrawn="1"/>
        </p:nvSpPr>
        <p:spPr>
          <a:xfrm>
            <a:off x="11338128" y="6341164"/>
            <a:ext cx="862298" cy="199908"/>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pic>
        <p:nvPicPr>
          <p:cNvPr id="7" name="Picture 6" descr="A black background with circles&#10;&#10;Description automatically generated">
            <a:extLst>
              <a:ext uri="{FF2B5EF4-FFF2-40B4-BE49-F238E27FC236}">
                <a16:creationId xmlns:a16="http://schemas.microsoft.com/office/drawing/2014/main" id="{C3DA9A42-A303-3702-B1F6-413858914C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525B9475-79E0-205F-92A2-8A87003CD2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18493" y="6167376"/>
            <a:ext cx="2160000" cy="533164"/>
          </a:xfrm>
          <a:prstGeom prst="rect">
            <a:avLst/>
          </a:prstGeom>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kai virsraksts">
    <p:spTree>
      <p:nvGrpSpPr>
        <p:cNvPr id="1" name=""/>
        <p:cNvGrpSpPr/>
        <p:nvPr/>
      </p:nvGrpSpPr>
      <p:grpSpPr>
        <a:xfrm>
          <a:off x="0" y="0"/>
          <a:ext cx="0" cy="0"/>
          <a:chOff x="0" y="0"/>
          <a:chExt cx="0" cy="0"/>
        </a:xfrm>
      </p:grpSpPr>
      <p:sp>
        <p:nvSpPr>
          <p:cNvPr id="74" name="Title Text"/>
          <p:cNvSpPr txBox="1">
            <a:spLocks noGrp="1"/>
          </p:cNvSpPr>
          <p:nvPr>
            <p:ph type="title"/>
          </p:nvPr>
        </p:nvSpPr>
        <p:spPr>
          <a:xfrm>
            <a:off x="315882" y="517138"/>
            <a:ext cx="11712634" cy="794828"/>
          </a:xfrm>
          <a:prstGeom prst="rect">
            <a:avLst/>
          </a:prstGeom>
        </p:spPr>
        <p:txBody>
          <a:bodyPr/>
          <a:lstStyle/>
          <a:p>
            <a:r>
              <a:t>Title Text</a:t>
            </a:r>
          </a:p>
        </p:txBody>
      </p:sp>
      <p:sp>
        <p:nvSpPr>
          <p:cNvPr id="3" name="Rectangle 8">
            <a:extLst>
              <a:ext uri="{FF2B5EF4-FFF2-40B4-BE49-F238E27FC236}">
                <a16:creationId xmlns:a16="http://schemas.microsoft.com/office/drawing/2014/main" id="{78503469-56A8-6180-C5DA-5DED096DE52F}"/>
              </a:ext>
            </a:extLst>
          </p:cNvPr>
          <p:cNvSpPr/>
          <p:nvPr userDrawn="1"/>
        </p:nvSpPr>
        <p:spPr>
          <a:xfrm>
            <a:off x="-89650" y="6387118"/>
            <a:ext cx="8948509" cy="108000"/>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5" name="Rectangle 9">
            <a:extLst>
              <a:ext uri="{FF2B5EF4-FFF2-40B4-BE49-F238E27FC236}">
                <a16:creationId xmlns:a16="http://schemas.microsoft.com/office/drawing/2014/main" id="{5C79271C-3C05-9851-D825-1050E597995D}"/>
              </a:ext>
            </a:extLst>
          </p:cNvPr>
          <p:cNvSpPr/>
          <p:nvPr userDrawn="1"/>
        </p:nvSpPr>
        <p:spPr>
          <a:xfrm>
            <a:off x="11338128" y="6341164"/>
            <a:ext cx="862298" cy="199908"/>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pic>
        <p:nvPicPr>
          <p:cNvPr id="7" name="Picture 6" descr="A black background with circles&#10;&#10;Description automatically generated">
            <a:extLst>
              <a:ext uri="{FF2B5EF4-FFF2-40B4-BE49-F238E27FC236}">
                <a16:creationId xmlns:a16="http://schemas.microsoft.com/office/drawing/2014/main" id="{FFC9FD37-5D8A-3944-5538-7979002454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C7A65A17-7C75-2C17-0FD3-16EFE2723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18493" y="6167376"/>
            <a:ext cx="2160000" cy="533164"/>
          </a:xfrm>
          <a:prstGeom prst="rect">
            <a:avLst/>
          </a:prstGeom>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ukšs">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958501C7-C3AD-AC6F-CAC6-58AD8E799BF9}"/>
              </a:ext>
            </a:extLst>
          </p:cNvPr>
          <p:cNvSpPr/>
          <p:nvPr userDrawn="1"/>
        </p:nvSpPr>
        <p:spPr>
          <a:xfrm>
            <a:off x="-89650" y="6387118"/>
            <a:ext cx="8948509" cy="108000"/>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5" name="Rectangle 9">
            <a:extLst>
              <a:ext uri="{FF2B5EF4-FFF2-40B4-BE49-F238E27FC236}">
                <a16:creationId xmlns:a16="http://schemas.microsoft.com/office/drawing/2014/main" id="{065A611D-2894-FB33-3345-40A88E776752}"/>
              </a:ext>
            </a:extLst>
          </p:cNvPr>
          <p:cNvSpPr/>
          <p:nvPr userDrawn="1"/>
        </p:nvSpPr>
        <p:spPr>
          <a:xfrm>
            <a:off x="11338128" y="6341164"/>
            <a:ext cx="862298" cy="199908"/>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pic>
        <p:nvPicPr>
          <p:cNvPr id="7" name="Picture 6" descr="A black background with circles&#10;&#10;Description automatically generated">
            <a:extLst>
              <a:ext uri="{FF2B5EF4-FFF2-40B4-BE49-F238E27FC236}">
                <a16:creationId xmlns:a16="http://schemas.microsoft.com/office/drawing/2014/main" id="{5A8EE996-BB6D-355A-5462-72C1C15D01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AB9FE915-EB07-F73F-60E6-AC264F117C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18493" y="6167376"/>
            <a:ext cx="2160000" cy="533164"/>
          </a:xfrm>
          <a:prstGeom prst="rect">
            <a:avLst/>
          </a:prstGeom>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aturs ar parakstu">
    <p:spTree>
      <p:nvGrpSpPr>
        <p:cNvPr id="1" name=""/>
        <p:cNvGrpSpPr/>
        <p:nvPr/>
      </p:nvGrpSpPr>
      <p:grpSpPr>
        <a:xfrm>
          <a:off x="0" y="0"/>
          <a:ext cx="0" cy="0"/>
          <a:chOff x="0" y="0"/>
          <a:chExt cx="0" cy="0"/>
        </a:xfrm>
      </p:grpSpPr>
      <p:sp>
        <p:nvSpPr>
          <p:cNvPr id="95"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6"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97" name="Teksta vietturis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3" name="Rectangle 8">
            <a:extLst>
              <a:ext uri="{FF2B5EF4-FFF2-40B4-BE49-F238E27FC236}">
                <a16:creationId xmlns:a16="http://schemas.microsoft.com/office/drawing/2014/main" id="{CB5E54F7-0DB8-1F9E-8D49-3F97476A43F2}"/>
              </a:ext>
            </a:extLst>
          </p:cNvPr>
          <p:cNvSpPr/>
          <p:nvPr userDrawn="1"/>
        </p:nvSpPr>
        <p:spPr>
          <a:xfrm>
            <a:off x="-89650" y="6387118"/>
            <a:ext cx="8948509" cy="108000"/>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5" name="Rectangle 9">
            <a:extLst>
              <a:ext uri="{FF2B5EF4-FFF2-40B4-BE49-F238E27FC236}">
                <a16:creationId xmlns:a16="http://schemas.microsoft.com/office/drawing/2014/main" id="{A441C5DF-63DE-7F33-9B56-9392B6C15810}"/>
              </a:ext>
            </a:extLst>
          </p:cNvPr>
          <p:cNvSpPr/>
          <p:nvPr userDrawn="1"/>
        </p:nvSpPr>
        <p:spPr>
          <a:xfrm>
            <a:off x="11338128" y="6341164"/>
            <a:ext cx="862298" cy="199908"/>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pic>
        <p:nvPicPr>
          <p:cNvPr id="7" name="Picture 6" descr="A black background with circles&#10;&#10;Description automatically generated">
            <a:extLst>
              <a:ext uri="{FF2B5EF4-FFF2-40B4-BE49-F238E27FC236}">
                <a16:creationId xmlns:a16="http://schemas.microsoft.com/office/drawing/2014/main" id="{F8A14DAA-A022-B66C-3AA6-EAB6DC6259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3AD3FE99-D2B2-1B8A-71CC-9CD5C14148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18493" y="6167376"/>
            <a:ext cx="2160000" cy="533164"/>
          </a:xfrm>
          <a:prstGeom prst="rect">
            <a:avLst/>
          </a:prstGeom>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Attēls ar parakstu">
    <p:spTree>
      <p:nvGrpSpPr>
        <p:cNvPr id="1" name=""/>
        <p:cNvGrpSpPr/>
        <p:nvPr/>
      </p:nvGrpSpPr>
      <p:grpSpPr>
        <a:xfrm>
          <a:off x="0" y="0"/>
          <a:ext cx="0" cy="0"/>
          <a:chOff x="0" y="0"/>
          <a:chExt cx="0" cy="0"/>
        </a:xfrm>
      </p:grpSpPr>
      <p:sp>
        <p:nvSpPr>
          <p:cNvPr id="108"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9" name="Attēla vietturis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10"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 name="Rectangle 8">
            <a:extLst>
              <a:ext uri="{FF2B5EF4-FFF2-40B4-BE49-F238E27FC236}">
                <a16:creationId xmlns:a16="http://schemas.microsoft.com/office/drawing/2014/main" id="{8F063351-AAD8-7D43-DB36-46AF5C5453B7}"/>
              </a:ext>
            </a:extLst>
          </p:cNvPr>
          <p:cNvSpPr/>
          <p:nvPr userDrawn="1"/>
        </p:nvSpPr>
        <p:spPr>
          <a:xfrm>
            <a:off x="-89650" y="6387118"/>
            <a:ext cx="8948509" cy="108000"/>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5" name="Rectangle 9">
            <a:extLst>
              <a:ext uri="{FF2B5EF4-FFF2-40B4-BE49-F238E27FC236}">
                <a16:creationId xmlns:a16="http://schemas.microsoft.com/office/drawing/2014/main" id="{B2099A36-37B5-DD9A-033A-E2075EE22574}"/>
              </a:ext>
            </a:extLst>
          </p:cNvPr>
          <p:cNvSpPr/>
          <p:nvPr userDrawn="1"/>
        </p:nvSpPr>
        <p:spPr>
          <a:xfrm>
            <a:off x="11338128" y="6341164"/>
            <a:ext cx="862298" cy="199908"/>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pic>
        <p:nvPicPr>
          <p:cNvPr id="7" name="Picture 6" descr="A black background with circles&#10;&#10;Description automatically generated">
            <a:extLst>
              <a:ext uri="{FF2B5EF4-FFF2-40B4-BE49-F238E27FC236}">
                <a16:creationId xmlns:a16="http://schemas.microsoft.com/office/drawing/2014/main" id="{DC37D91A-43D6-F8E8-4A0D-7DDD093580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CBCD0406-A2D9-DF05-66A0-3A039B71B9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18493" y="6167376"/>
            <a:ext cx="2160000" cy="533164"/>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p:nvPr/>
        </p:nvSpPr>
        <p:spPr>
          <a:xfrm>
            <a:off x="-89650" y="6387118"/>
            <a:ext cx="8948509" cy="108000"/>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3" name="Rectangle 9"/>
          <p:cNvSpPr/>
          <p:nvPr/>
        </p:nvSpPr>
        <p:spPr>
          <a:xfrm>
            <a:off x="11338128" y="6341164"/>
            <a:ext cx="862298" cy="199908"/>
          </a:xfrm>
          <a:prstGeom prst="rect">
            <a:avLst/>
          </a:prstGeom>
          <a:solidFill>
            <a:srgbClr val="50C8CC"/>
          </a:solidFill>
          <a:ln w="12700">
            <a:miter lim="400000"/>
          </a:ln>
        </p:spPr>
        <p:txBody>
          <a:bodyPr lIns="45719" rIns="45719" anchor="ctr"/>
          <a:lstStyle/>
          <a:p>
            <a:pPr algn="ctr">
              <a:defRPr>
                <a:solidFill>
                  <a:srgbClr val="FFFFFF"/>
                </a:solidFill>
              </a:defRPr>
            </a:pPr>
            <a:endParaRPr/>
          </a:p>
        </p:txBody>
      </p:sp>
      <p:sp>
        <p:nvSpPr>
          <p:cNvPr id="4" name="Slide Number"/>
          <p:cNvSpPr txBox="1">
            <a:spLocks noGrp="1"/>
          </p:cNvSpPr>
          <p:nvPr>
            <p:ph type="sldNum" sz="quarter" idx="2"/>
          </p:nvPr>
        </p:nvSpPr>
        <p:spPr>
          <a:xfrm>
            <a:off x="11823771" y="6295459"/>
            <a:ext cx="249425" cy="276999"/>
          </a:xfrm>
          <a:prstGeom prst="rect">
            <a:avLst/>
          </a:prstGeom>
          <a:ln w="12700">
            <a:miter lim="400000"/>
          </a:ln>
        </p:spPr>
        <p:txBody>
          <a:bodyPr wrap="none" lIns="45719" rIns="45719">
            <a:spAutoFit/>
          </a:bodyPr>
          <a:lstStyle>
            <a:lvl1pPr algn="ctr">
              <a:defRPr sz="1200">
                <a:solidFill>
                  <a:srgbClr val="FFFFFF"/>
                </a:solidFill>
                <a:latin typeface="Aptos" panose="020B0004020202020204" pitchFamily="34" charset="0"/>
                <a:ea typeface="Aptos" panose="020B0004020202020204" pitchFamily="34" charset="0"/>
                <a:cs typeface="Arial"/>
                <a:sym typeface="Arial"/>
              </a:defRPr>
            </a:lvl1pPr>
          </a:lstStyle>
          <a:p>
            <a:fld id="{86CB4B4D-7CA3-9044-876B-883B54F8677D}" type="slidenum">
              <a:rPr lang="en-LV" smtClean="0"/>
              <a:pPr/>
              <a:t>‹#›</a:t>
            </a:fld>
            <a:endParaRPr lang="en-LV"/>
          </a:p>
        </p:txBody>
      </p:sp>
      <p:sp>
        <p:nvSpPr>
          <p:cNvPr id="6"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7"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pic>
        <p:nvPicPr>
          <p:cNvPr id="11" name="Picture 10" descr="A black background with circles&#10;&#10;Description automatically generated">
            <a:extLst>
              <a:ext uri="{FF2B5EF4-FFF2-40B4-BE49-F238E27FC236}">
                <a16:creationId xmlns:a16="http://schemas.microsoft.com/office/drawing/2014/main" id="{1A4B2E61-9D0B-FA4B-2020-BE95188A68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308451" y="394635"/>
            <a:ext cx="1755323" cy="5555021"/>
          </a:xfrm>
          <a:prstGeom prst="rect">
            <a:avLst/>
          </a:prstGeom>
        </p:spPr>
      </p:pic>
      <p:pic>
        <p:nvPicPr>
          <p:cNvPr id="12" name="Picture 11" descr="Blue text on a black background&#10;&#10;Description automatically generated">
            <a:extLst>
              <a:ext uri="{FF2B5EF4-FFF2-40B4-BE49-F238E27FC236}">
                <a16:creationId xmlns:a16="http://schemas.microsoft.com/office/drawing/2014/main" id="{55E2A025-9B54-8FA8-4224-536209FC8A9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018493" y="6167376"/>
            <a:ext cx="2160000" cy="5331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1D4289"/>
          </a:solidFill>
          <a:uFillTx/>
          <a:latin typeface="Aptos" panose="020B0004020202020204" pitchFamily="34" charset="0"/>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4572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9144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13716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18288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22860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27432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32004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36576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Slide Number"/>
          <p:cNvSpPr txBox="1">
            <a:spLocks noGrp="1"/>
          </p:cNvSpPr>
          <p:nvPr>
            <p:ph type="sldNum" sz="quarter" idx="2"/>
          </p:nvPr>
        </p:nvSpPr>
        <p:spPr>
          <a:xfrm>
            <a:off x="11769277" y="6256959"/>
            <a:ext cx="358414" cy="350663"/>
          </a:xfrm>
          <a:prstGeom prst="rect">
            <a:avLst/>
          </a:prstGeom>
          <a:ln w="12700">
            <a:miter lim="400000"/>
          </a:ln>
        </p:spPr>
        <p:txBody>
          <a:bodyPr wrap="none" lIns="45719" rIns="45719">
            <a:spAutoFit/>
          </a:bodyPr>
          <a:lstStyle>
            <a:lvl1pPr algn="ctr">
              <a:defRPr>
                <a:solidFill>
                  <a:srgbClr val="FFFFFF"/>
                </a:solidFill>
                <a:latin typeface="Arial"/>
                <a:ea typeface="Arial"/>
                <a:cs typeface="Arial"/>
                <a:sym typeface="Arial"/>
              </a:defRPr>
            </a:lvl1pPr>
          </a:lstStyle>
          <a:p>
            <a:fld id="{86CB4B4D-7CA3-9044-876B-883B54F8677D}" type="slidenum">
              <a:t>‹#›</a:t>
            </a:fld>
            <a:endParaRPr/>
          </a:p>
        </p:txBody>
      </p:sp>
      <p:sp>
        <p:nvSpPr>
          <p:cNvPr id="6"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normAutofit/>
          </a:bodyPr>
          <a:lstStyle/>
          <a:p>
            <a:r>
              <a:t>Title Text</a:t>
            </a:r>
          </a:p>
        </p:txBody>
      </p:sp>
      <p:sp>
        <p:nvSpPr>
          <p:cNvPr id="7"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455275945"/>
      </p:ext>
    </p:extLst>
  </p:cSld>
  <p:clrMap bg1="lt1" tx1="dk1" bg2="lt2" tx2="dk2" accent1="accent1" accent2="accent2" accent3="accent3" accent4="accent4" accent5="accent5" accent6="accent6" hlink="hlink" folHlink="folHlink"/>
  <p:sldLayoutIdLst>
    <p:sldLayoutId id="2147483667" r:id="rId1"/>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1D4289"/>
          </a:solidFill>
          <a:uFillTx/>
          <a:latin typeface="Aptos" panose="020B0004020202020204" pitchFamily="34" charset="0"/>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4572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9144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13716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18288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22860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27432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32004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365760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Apakšvirsraksts 2"/>
          <p:cNvSpPr txBox="1">
            <a:spLocks noGrp="1"/>
          </p:cNvSpPr>
          <p:nvPr>
            <p:ph type="subTitle" sz="quarter" idx="1"/>
          </p:nvPr>
        </p:nvSpPr>
        <p:spPr>
          <a:xfrm>
            <a:off x="446314" y="3004457"/>
            <a:ext cx="9253500" cy="3611496"/>
          </a:xfrm>
          <a:prstGeom prst="rect">
            <a:avLst/>
          </a:prstGeom>
        </p:spPr>
        <p:txBody>
          <a:bodyPr lIns="45719" tIns="45720" rIns="45719" bIns="45720" anchor="t">
            <a:normAutofit fontScale="70000" lnSpcReduction="20000"/>
          </a:bodyPr>
          <a:lstStyle>
            <a:lvl1pPr algn="l">
              <a:defRPr sz="2800">
                <a:solidFill>
                  <a:srgbClr val="FFFFFF"/>
                </a:solidFill>
                <a:latin typeface="Arial"/>
                <a:ea typeface="Arial"/>
                <a:cs typeface="Arial"/>
                <a:sym typeface="Arial"/>
              </a:defRPr>
            </a:lvl1pPr>
          </a:lstStyle>
          <a:p>
            <a:r>
              <a:rPr lang="en-GB" sz="4600" b="1" dirty="0" err="1"/>
              <a:t>Mobilitātes</a:t>
            </a:r>
            <a:r>
              <a:rPr lang="en-GB" sz="4600" b="1" dirty="0"/>
              <a:t> </a:t>
            </a:r>
            <a:r>
              <a:rPr lang="en-GB" sz="4600" b="1" dirty="0" err="1"/>
              <a:t>paradumi</a:t>
            </a:r>
            <a:r>
              <a:rPr lang="en-GB" sz="4600" b="1" dirty="0"/>
              <a:t> un </a:t>
            </a:r>
            <a:r>
              <a:rPr lang="en-GB" sz="4600" b="1" dirty="0" err="1"/>
              <a:t>vajadzības</a:t>
            </a:r>
            <a:r>
              <a:rPr lang="en-GB" sz="4600" b="1" dirty="0"/>
              <a:t> </a:t>
            </a:r>
            <a:r>
              <a:rPr lang="en-GB" sz="4600" b="1" dirty="0" err="1"/>
              <a:t>lielmēroga</a:t>
            </a:r>
            <a:r>
              <a:rPr lang="en-GB" sz="4600" b="1" dirty="0"/>
              <a:t> </a:t>
            </a:r>
            <a:r>
              <a:rPr lang="en-GB" sz="4600" b="1" dirty="0" err="1"/>
              <a:t>dzīvojamajos</a:t>
            </a:r>
            <a:r>
              <a:rPr lang="en-GB" sz="4600" b="1" dirty="0"/>
              <a:t> </a:t>
            </a:r>
            <a:r>
              <a:rPr lang="en-GB" sz="4600" b="1" dirty="0" err="1"/>
              <a:t>rajonos</a:t>
            </a:r>
            <a:r>
              <a:rPr lang="en-GB" sz="4600" b="1" dirty="0"/>
              <a:t> 15min. </a:t>
            </a:r>
            <a:r>
              <a:rPr lang="en-GB" sz="4600" b="1" dirty="0" err="1"/>
              <a:t>pilsētas</a:t>
            </a:r>
            <a:r>
              <a:rPr lang="en-GB" sz="4600" b="1" dirty="0"/>
              <a:t> </a:t>
            </a:r>
            <a:r>
              <a:rPr lang="en-GB" sz="4600" b="1" dirty="0" err="1"/>
              <a:t>koncepcijas</a:t>
            </a:r>
            <a:r>
              <a:rPr lang="en-GB" sz="4600" b="1" dirty="0"/>
              <a:t> </a:t>
            </a:r>
            <a:r>
              <a:rPr lang="en-GB" sz="4600" b="1" dirty="0" err="1"/>
              <a:t>kontekstā</a:t>
            </a:r>
            <a:endParaRPr lang="en-US" sz="4600" dirty="0"/>
          </a:p>
          <a:p>
            <a:br>
              <a:rPr lang="en-US" dirty="0"/>
            </a:br>
            <a:br>
              <a:rPr lang="en-US" dirty="0"/>
            </a:br>
            <a:br>
              <a:rPr lang="en-US" dirty="0"/>
            </a:br>
            <a:endParaRPr lang="en-US" dirty="0"/>
          </a:p>
          <a:p>
            <a:r>
              <a:rPr lang="en-GB" sz="2300" dirty="0"/>
              <a:t>Sandra Treija, Uģis Bratuškins, </a:t>
            </a:r>
          </a:p>
          <a:p>
            <a:r>
              <a:rPr lang="en-GB" sz="2300" dirty="0"/>
              <a:t>Alisa Koroļova, Ilze Lukstiņa</a:t>
            </a:r>
          </a:p>
          <a:p>
            <a:r>
              <a:rPr lang="en-GB" sz="2300" dirty="0" err="1"/>
              <a:t>Rīgas</a:t>
            </a:r>
            <a:r>
              <a:rPr lang="en-GB" sz="2300" dirty="0"/>
              <a:t> </a:t>
            </a:r>
            <a:r>
              <a:rPr lang="en-GB" sz="2300" dirty="0" err="1"/>
              <a:t>Tehniskā</a:t>
            </a:r>
            <a:r>
              <a:rPr lang="en-GB" sz="2300" dirty="0"/>
              <a:t> </a:t>
            </a:r>
            <a:r>
              <a:rPr lang="en-GB" sz="2300" dirty="0" err="1"/>
              <a:t>universitāte</a:t>
            </a:r>
            <a:r>
              <a:rPr lang="en-GB" sz="2300" dirty="0"/>
              <a:t>  </a:t>
            </a:r>
          </a:p>
          <a:p>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96363-662F-819A-6E28-28BE20E566C1}"/>
            </a:ext>
          </a:extLst>
        </p:cNvPr>
        <p:cNvGrpSpPr/>
        <p:nvPr/>
      </p:nvGrpSpPr>
      <p:grpSpPr>
        <a:xfrm>
          <a:off x="0" y="0"/>
          <a:ext cx="0" cy="0"/>
          <a:chOff x="0" y="0"/>
          <a:chExt cx="0" cy="0"/>
        </a:xfrm>
      </p:grpSpPr>
      <p:pic>
        <p:nvPicPr>
          <p:cNvPr id="3" name="Picture 2" descr="A close-up of a graph&#10;&#10;AI-generated content may be incorrect.">
            <a:extLst>
              <a:ext uri="{FF2B5EF4-FFF2-40B4-BE49-F238E27FC236}">
                <a16:creationId xmlns:a16="http://schemas.microsoft.com/office/drawing/2014/main" id="{953D2BC4-BB00-8282-54D0-944B45274A00}"/>
              </a:ext>
            </a:extLst>
          </p:cNvPr>
          <p:cNvPicPr>
            <a:picLocks noChangeAspect="1"/>
          </p:cNvPicPr>
          <p:nvPr/>
        </p:nvPicPr>
        <p:blipFill>
          <a:blip r:embed="rId2"/>
          <a:stretch>
            <a:fillRect/>
          </a:stretch>
        </p:blipFill>
        <p:spPr>
          <a:xfrm>
            <a:off x="5504528" y="38652"/>
            <a:ext cx="5051842" cy="2568212"/>
          </a:xfrm>
          <a:prstGeom prst="rect">
            <a:avLst/>
          </a:prstGeom>
        </p:spPr>
      </p:pic>
      <p:sp>
        <p:nvSpPr>
          <p:cNvPr id="139" name="Title 1">
            <a:extLst>
              <a:ext uri="{FF2B5EF4-FFF2-40B4-BE49-F238E27FC236}">
                <a16:creationId xmlns:a16="http://schemas.microsoft.com/office/drawing/2014/main" id="{07E52749-F3A3-63DF-D456-B977EF78BB15}"/>
              </a:ext>
            </a:extLst>
          </p:cNvPr>
          <p:cNvSpPr txBox="1">
            <a:spLocks noGrp="1"/>
          </p:cNvSpPr>
          <p:nvPr>
            <p:ph type="title"/>
          </p:nvPr>
        </p:nvSpPr>
        <p:spPr>
          <a:xfrm>
            <a:off x="407131" y="369870"/>
            <a:ext cx="6685794" cy="1557558"/>
          </a:xfrm>
          <a:prstGeom prst="rect">
            <a:avLst/>
          </a:prstGeom>
        </p:spPr>
        <p:txBody>
          <a:bodyPr>
            <a:noAutofit/>
          </a:bodyPr>
          <a:lstStyle>
            <a:lvl1pPr defTabSz="768095">
              <a:defRPr sz="3696" b="1">
                <a:solidFill>
                  <a:srgbClr val="1B5089"/>
                </a:solidFill>
                <a:latin typeface="Arial"/>
                <a:ea typeface="Arial"/>
                <a:cs typeface="Arial"/>
                <a:sym typeface="Arial"/>
              </a:defRPr>
            </a:lvl1pPr>
          </a:lstStyle>
          <a:p>
            <a:r>
              <a:rPr lang="lv-LV" sz="3600" dirty="0"/>
              <a:t>Satiksmes</a:t>
            </a:r>
            <a:r>
              <a:rPr lang="en-GB" sz="3600" dirty="0"/>
              <a:t> </a:t>
            </a:r>
            <a:r>
              <a:rPr lang="en-GB" sz="3600" dirty="0" err="1"/>
              <a:t>veidu</a:t>
            </a:r>
            <a:r>
              <a:rPr lang="lv-LV" sz="3600" dirty="0"/>
              <a:t> </a:t>
            </a:r>
            <a:r>
              <a:rPr lang="en-GB" sz="3600" dirty="0" err="1"/>
              <a:t>izmantošana</a:t>
            </a:r>
            <a:r>
              <a:rPr lang="lv-LV" sz="3600" dirty="0"/>
              <a:t>s īpatsvars</a:t>
            </a:r>
            <a:r>
              <a:rPr lang="en-GB" sz="3600" dirty="0"/>
              <a:t> </a:t>
            </a:r>
            <a:br>
              <a:rPr lang="lv-LV" sz="3600" dirty="0"/>
            </a:br>
            <a:r>
              <a:rPr lang="en-GB" sz="3600" dirty="0" err="1"/>
              <a:t>Rīgas</a:t>
            </a:r>
            <a:r>
              <a:rPr lang="en-GB" sz="3600" dirty="0"/>
              <a:t> </a:t>
            </a:r>
            <a:r>
              <a:rPr lang="en-GB" sz="3600" dirty="0" err="1"/>
              <a:t>pilsētā</a:t>
            </a:r>
            <a:r>
              <a:rPr lang="en-GB" sz="3600" dirty="0"/>
              <a:t> </a:t>
            </a:r>
            <a:r>
              <a:rPr lang="lv-LV" sz="3600" dirty="0"/>
              <a:t>(2013)</a:t>
            </a:r>
            <a:endParaRPr lang="lv-LV" sz="3600" dirty="0">
              <a:latin typeface="Aptos" panose="020B0004020202020204" pitchFamily="34" charset="0"/>
            </a:endParaRPr>
          </a:p>
        </p:txBody>
      </p:sp>
      <p:sp>
        <p:nvSpPr>
          <p:cNvPr id="141" name="Slide Number Placeholder 4">
            <a:extLst>
              <a:ext uri="{FF2B5EF4-FFF2-40B4-BE49-F238E27FC236}">
                <a16:creationId xmlns:a16="http://schemas.microsoft.com/office/drawing/2014/main" id="{209477C6-942E-DAA4-3312-6A0B88A971C4}"/>
              </a:ext>
            </a:extLst>
          </p:cNvPr>
          <p:cNvSpPr txBox="1">
            <a:spLocks noGrp="1"/>
          </p:cNvSpPr>
          <p:nvPr>
            <p:ph type="sldNum" sz="quarter" idx="4294967295"/>
          </p:nvPr>
        </p:nvSpPr>
        <p:spPr>
          <a:xfrm>
            <a:off x="11778995" y="6297025"/>
            <a:ext cx="231277"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ctr">
              <a:defRPr>
                <a:solidFill>
                  <a:srgbClr val="FFFFFF"/>
                </a:solidFill>
                <a:latin typeface="Arial"/>
                <a:ea typeface="Arial"/>
                <a:cs typeface="Arial"/>
                <a:sym typeface="Arial"/>
              </a:defRPr>
            </a:lvl1pPr>
          </a:lstStyle>
          <a:p>
            <a:fld id="{86CB4B4D-7CA3-9044-876B-883B54F8677D}" type="slidenum">
              <a:rPr/>
              <a:t>10</a:t>
            </a:fld>
            <a:endParaRPr dirty="0"/>
          </a:p>
        </p:txBody>
      </p:sp>
      <p:sp>
        <p:nvSpPr>
          <p:cNvPr id="2" name="TextBox 1">
            <a:extLst>
              <a:ext uri="{FF2B5EF4-FFF2-40B4-BE49-F238E27FC236}">
                <a16:creationId xmlns:a16="http://schemas.microsoft.com/office/drawing/2014/main" id="{7B9B19DD-636A-BF84-D939-4BFF4AE0F893}"/>
              </a:ext>
            </a:extLst>
          </p:cNvPr>
          <p:cNvSpPr txBox="1"/>
          <p:nvPr/>
        </p:nvSpPr>
        <p:spPr>
          <a:xfrm>
            <a:off x="207277" y="5835481"/>
            <a:ext cx="8049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lv-LV" sz="1200" b="0" i="0" u="none" strike="noStrike" cap="none" spc="0" normalizeH="0" baseline="0" dirty="0">
                <a:ln>
                  <a:noFill/>
                </a:ln>
                <a:solidFill>
                  <a:srgbClr val="000000"/>
                </a:solidFill>
                <a:effectLst/>
                <a:uFillTx/>
                <a:latin typeface="+mj-lt"/>
                <a:ea typeface="+mj-ea"/>
                <a:cs typeface="+mj-cs"/>
                <a:sym typeface="Calibri"/>
              </a:rPr>
              <a:t>Avots: </a:t>
            </a:r>
            <a:r>
              <a:rPr lang="pt-BR" sz="1200" dirty="0"/>
              <a:t>Rīgas domes pilsētas attīstības departaments,</a:t>
            </a:r>
            <a:r>
              <a:rPr lang="lv-LV" sz="1200" dirty="0"/>
              <a:t> </a:t>
            </a:r>
            <a:r>
              <a:rPr lang="en-GB" sz="1200" dirty="0"/>
              <a:t>SIA „</a:t>
            </a:r>
            <a:r>
              <a:rPr lang="en-GB" sz="1200" dirty="0" err="1"/>
              <a:t>Aptauju</a:t>
            </a:r>
            <a:r>
              <a:rPr lang="en-GB" sz="1200" dirty="0"/>
              <a:t> </a:t>
            </a:r>
            <a:r>
              <a:rPr lang="en-GB" sz="1200" dirty="0" err="1"/>
              <a:t>Centrs</a:t>
            </a:r>
            <a:r>
              <a:rPr lang="en-GB" sz="1200" dirty="0"/>
              <a:t>” </a:t>
            </a:r>
            <a:r>
              <a:rPr lang="lv-LV" sz="1200" dirty="0"/>
              <a:t>un </a:t>
            </a:r>
            <a:r>
              <a:rPr lang="it-IT" sz="1200" dirty="0"/>
              <a:t>SIA „Projektu un kvalitātes vadība”</a:t>
            </a:r>
            <a:r>
              <a:rPr lang="lv-LV" sz="1200" dirty="0"/>
              <a:t>. </a:t>
            </a:r>
            <a:r>
              <a:rPr lang="en-GB" sz="1200" dirty="0"/>
              <a:t>IEDZĪVOTĀJU APTAUJA PAR DZĪVI APKAIMĒ 4. ZIEPNIEKKALNS</a:t>
            </a:r>
            <a:r>
              <a:rPr lang="lv-LV" sz="1200" dirty="0"/>
              <a:t>, </a:t>
            </a:r>
            <a:r>
              <a:rPr lang="pt-BR" sz="1200" dirty="0"/>
              <a:t>2013. gada 15. augusts, Rīga</a:t>
            </a:r>
            <a:r>
              <a:rPr lang="lv-LV" sz="1200" dirty="0"/>
              <a:t>. </a:t>
            </a:r>
            <a:endParaRPr kumimoji="0" lang="en-GB" sz="1200" b="0" i="0" u="none" strike="noStrike" cap="none" spc="0" normalizeH="0" baseline="0" dirty="0">
              <a:ln>
                <a:noFill/>
              </a:ln>
              <a:solidFill>
                <a:srgbClr val="000000"/>
              </a:solidFill>
              <a:effectLst/>
              <a:uFillTx/>
              <a:latin typeface="+mj-lt"/>
              <a:ea typeface="+mj-ea"/>
              <a:cs typeface="+mj-cs"/>
              <a:sym typeface="Calibri"/>
            </a:endParaRPr>
          </a:p>
        </p:txBody>
      </p:sp>
      <p:sp>
        <p:nvSpPr>
          <p:cNvPr id="13" name="TextBox 12">
            <a:extLst>
              <a:ext uri="{FF2B5EF4-FFF2-40B4-BE49-F238E27FC236}">
                <a16:creationId xmlns:a16="http://schemas.microsoft.com/office/drawing/2014/main" id="{5F74EF4D-1865-1C5C-3192-3E680AB53DC1}"/>
              </a:ext>
            </a:extLst>
          </p:cNvPr>
          <p:cNvSpPr txBox="1"/>
          <p:nvPr/>
        </p:nvSpPr>
        <p:spPr>
          <a:xfrm>
            <a:off x="12894547" y="3710247"/>
            <a:ext cx="6576646"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lv-LV" dirty="0"/>
              <a:t>8. Lūdzu, novērtējiet, cik bieži Jūs izmantojat sekojošus transporta veidus, lai pārvietotos Rīgas pilsētā? Vai Jūs tos izmantojat katru, gandrīz katru dienu, pāris reizes nedēļā, apmēram reizi nedēļā, retāk kā reizi nedēļā, sezonāli vai arī Jūs neizmantojat šādu transporta veidu? </a:t>
            </a:r>
            <a:endParaRPr lang="en-GB" dirty="0"/>
          </a:p>
        </p:txBody>
      </p:sp>
      <p:pic>
        <p:nvPicPr>
          <p:cNvPr id="5" name="Picture 4" descr="A graph showing the number of transporters&#10;&#10;AI-generated content may be incorrect.">
            <a:extLst>
              <a:ext uri="{FF2B5EF4-FFF2-40B4-BE49-F238E27FC236}">
                <a16:creationId xmlns:a16="http://schemas.microsoft.com/office/drawing/2014/main" id="{2EA84129-B990-5C93-2398-DA71FB9F9B05}"/>
              </a:ext>
            </a:extLst>
          </p:cNvPr>
          <p:cNvPicPr>
            <a:picLocks noChangeAspect="1"/>
          </p:cNvPicPr>
          <p:nvPr/>
        </p:nvPicPr>
        <p:blipFill>
          <a:blip r:embed="rId3">
            <a:extLst>
              <a:ext uri="{28A0092B-C50C-407E-A947-70E740481C1C}">
                <a14:useLocalDpi xmlns:a14="http://schemas.microsoft.com/office/drawing/2010/main" val="0"/>
              </a:ext>
            </a:extLst>
          </a:blip>
          <a:srcRect t="33610" b="21641"/>
          <a:stretch/>
        </p:blipFill>
        <p:spPr>
          <a:xfrm>
            <a:off x="203200" y="2724475"/>
            <a:ext cx="11511280" cy="2875784"/>
          </a:xfrm>
          <a:prstGeom prst="rect">
            <a:avLst/>
          </a:prstGeom>
        </p:spPr>
      </p:pic>
    </p:spTree>
    <p:extLst>
      <p:ext uri="{BB962C8B-B14F-4D97-AF65-F5344CB8AC3E}">
        <p14:creationId xmlns:p14="http://schemas.microsoft.com/office/powerpoint/2010/main" val="326039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lide Number Placeholder 3"/>
          <p:cNvSpPr txBox="1">
            <a:spLocks noGrp="1"/>
          </p:cNvSpPr>
          <p:nvPr>
            <p:ph type="sldNum" sz="quarter" idx="2"/>
          </p:nvPr>
        </p:nvSpPr>
        <p:spPr>
          <a:xfrm>
            <a:off x="11832845" y="6297993"/>
            <a:ext cx="231277" cy="35066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11</a:t>
            </a:fld>
            <a:endParaRPr/>
          </a:p>
        </p:txBody>
      </p:sp>
      <p:sp>
        <p:nvSpPr>
          <p:cNvPr id="132" name="Virsraksts 1"/>
          <p:cNvSpPr txBox="1">
            <a:spLocks noGrp="1"/>
          </p:cNvSpPr>
          <p:nvPr>
            <p:ph type="title"/>
          </p:nvPr>
        </p:nvSpPr>
        <p:spPr>
          <a:xfrm>
            <a:off x="203925" y="18425"/>
            <a:ext cx="11988075" cy="1940359"/>
          </a:xfrm>
          <a:prstGeom prst="rect">
            <a:avLst/>
          </a:prstGeom>
        </p:spPr>
        <p:txBody>
          <a:bodyPr lIns="45719" tIns="45720" rIns="45719" bIns="45720" anchor="ctr">
            <a:noAutofit/>
          </a:bodyPr>
          <a:lstStyle>
            <a:lvl1pPr>
              <a:defRPr b="1">
                <a:solidFill>
                  <a:srgbClr val="1B5089"/>
                </a:solidFill>
                <a:latin typeface="Arial"/>
                <a:ea typeface="Arial"/>
                <a:cs typeface="Arial"/>
                <a:sym typeface="Arial"/>
              </a:defRPr>
            </a:lvl1pPr>
          </a:lstStyle>
          <a:p>
            <a:r>
              <a:rPr lang="lv-LV" sz="3600" dirty="0">
                <a:solidFill>
                  <a:srgbClr val="1D4289"/>
                </a:solidFill>
                <a:latin typeface="Aptos"/>
              </a:rPr>
              <a:t>Aptauja 2025: </a:t>
            </a:r>
            <a:br>
              <a:rPr lang="lv-LV" sz="3600" dirty="0">
                <a:solidFill>
                  <a:srgbClr val="1D4289"/>
                </a:solidFill>
                <a:latin typeface="Aptos"/>
              </a:rPr>
            </a:br>
            <a:r>
              <a:rPr lang="lv-LV" sz="3600" dirty="0">
                <a:solidFill>
                  <a:srgbClr val="1D4289"/>
                </a:solidFill>
                <a:latin typeface="Aptos"/>
              </a:rPr>
              <a:t>Iedzīvotāju mobilitātes paradumi un apmierinātība ar pakalpojumu klāstu un pieejamību Ziepniekkalna LMDZR</a:t>
            </a:r>
          </a:p>
        </p:txBody>
      </p:sp>
      <p:sp>
        <p:nvSpPr>
          <p:cNvPr id="2" name="Satura vietturis 2">
            <a:extLst>
              <a:ext uri="{FF2B5EF4-FFF2-40B4-BE49-F238E27FC236}">
                <a16:creationId xmlns:a16="http://schemas.microsoft.com/office/drawing/2014/main" id="{485DDB42-AAF5-805F-DC66-6A82317847EC}"/>
              </a:ext>
            </a:extLst>
          </p:cNvPr>
          <p:cNvSpPr txBox="1">
            <a:spLocks/>
          </p:cNvSpPr>
          <p:nvPr/>
        </p:nvSpPr>
        <p:spPr>
          <a:xfrm>
            <a:off x="1101299" y="2111182"/>
            <a:ext cx="6743700" cy="520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100000"/>
              </a:lnSpc>
              <a:spcBef>
                <a:spcPts val="600"/>
              </a:spcBef>
              <a:spcAft>
                <a:spcPts val="0"/>
              </a:spcAft>
              <a:buClrTx/>
              <a:buSzTx/>
              <a:buFont typeface="Arial"/>
              <a:buNone/>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hangingPunct="1"/>
            <a:r>
              <a:rPr lang="lv-LV" sz="2400" dirty="0">
                <a:latin typeface="Aptos" panose="020B0004020202020204" pitchFamily="34" charset="0"/>
              </a:rPr>
              <a:t>Izpētes teritorija un respondentu mērķauditorija</a:t>
            </a:r>
            <a:endParaRPr lang="en-GB" sz="2400" dirty="0">
              <a:latin typeface="Aptos" panose="020B0004020202020204" pitchFamily="34" charset="0"/>
            </a:endParaRPr>
          </a:p>
        </p:txBody>
      </p:sp>
      <p:pic>
        <p:nvPicPr>
          <p:cNvPr id="3" name="Picture 2">
            <a:extLst>
              <a:ext uri="{FF2B5EF4-FFF2-40B4-BE49-F238E27FC236}">
                <a16:creationId xmlns:a16="http://schemas.microsoft.com/office/drawing/2014/main" id="{0503C90D-E029-A5C5-93EC-4E041214A6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298" y="2631657"/>
            <a:ext cx="6743700" cy="3248660"/>
          </a:xfrm>
          <a:prstGeom prst="rect">
            <a:avLst/>
          </a:prstGeom>
        </p:spPr>
      </p:pic>
    </p:spTree>
    <p:extLst>
      <p:ext uri="{BB962C8B-B14F-4D97-AF65-F5344CB8AC3E}">
        <p14:creationId xmlns:p14="http://schemas.microsoft.com/office/powerpoint/2010/main" val="315826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DBF9E-E2F8-BB19-1C0D-E993D4749CE2}"/>
            </a:ext>
          </a:extLst>
        </p:cNvPr>
        <p:cNvGrpSpPr/>
        <p:nvPr/>
      </p:nvGrpSpPr>
      <p:grpSpPr>
        <a:xfrm>
          <a:off x="0" y="0"/>
          <a:ext cx="0" cy="0"/>
          <a:chOff x="0" y="0"/>
          <a:chExt cx="0" cy="0"/>
        </a:xfrm>
      </p:grpSpPr>
      <p:sp>
        <p:nvSpPr>
          <p:cNvPr id="131" name="Slide Number Placeholder 3">
            <a:extLst>
              <a:ext uri="{FF2B5EF4-FFF2-40B4-BE49-F238E27FC236}">
                <a16:creationId xmlns:a16="http://schemas.microsoft.com/office/drawing/2014/main" id="{1FA67BCE-C342-C8A0-C2A4-7657BFADE32F}"/>
              </a:ext>
            </a:extLst>
          </p:cNvPr>
          <p:cNvSpPr txBox="1">
            <a:spLocks noGrp="1"/>
          </p:cNvSpPr>
          <p:nvPr>
            <p:ph type="sldNum" sz="quarter" idx="2"/>
          </p:nvPr>
        </p:nvSpPr>
        <p:spPr>
          <a:xfrm>
            <a:off x="11832845" y="6297993"/>
            <a:ext cx="231277" cy="350663"/>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12</a:t>
            </a:fld>
            <a:endParaRPr/>
          </a:p>
        </p:txBody>
      </p:sp>
      <p:sp>
        <p:nvSpPr>
          <p:cNvPr id="2" name="Satura vietturis 2">
            <a:extLst>
              <a:ext uri="{FF2B5EF4-FFF2-40B4-BE49-F238E27FC236}">
                <a16:creationId xmlns:a16="http://schemas.microsoft.com/office/drawing/2014/main" id="{B58584B9-5B3B-FD3A-DCF8-D47AB3808A46}"/>
              </a:ext>
            </a:extLst>
          </p:cNvPr>
          <p:cNvSpPr txBox="1">
            <a:spLocks/>
          </p:cNvSpPr>
          <p:nvPr/>
        </p:nvSpPr>
        <p:spPr>
          <a:xfrm>
            <a:off x="756584" y="2113797"/>
            <a:ext cx="6257165" cy="351223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lvl1pPr marL="0" marR="0" indent="0" algn="l" defTabSz="914400" rtl="0" latinLnBrk="0">
              <a:lnSpc>
                <a:spcPct val="100000"/>
              </a:lnSpc>
              <a:spcBef>
                <a:spcPts val="600"/>
              </a:spcBef>
              <a:spcAft>
                <a:spcPts val="0"/>
              </a:spcAft>
              <a:buClrTx/>
              <a:buSzTx/>
              <a:buFont typeface="Arial"/>
              <a:buNone/>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panose="020B0004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hangingPunct="1"/>
            <a:r>
              <a:rPr lang="lv-LV" sz="2400" dirty="0">
                <a:latin typeface="Aptos"/>
              </a:rPr>
              <a:t>Aptaujas struktūra</a:t>
            </a:r>
            <a:endParaRPr lang="lv-LV" sz="2400" dirty="0">
              <a:latin typeface="Aptos" panose="020B0004020202020204" pitchFamily="34" charset="0"/>
            </a:endParaRPr>
          </a:p>
          <a:p>
            <a:pPr marL="342900" indent="-342900">
              <a:buChar char="•"/>
            </a:pPr>
            <a:endParaRPr lang="lv-LV" sz="2400" dirty="0">
              <a:latin typeface="Aptos" panose="020B0004020202020204" pitchFamily="34" charset="0"/>
            </a:endParaRPr>
          </a:p>
          <a:p>
            <a:pPr marL="457200" indent="-457200">
              <a:buChar char="•"/>
            </a:pPr>
            <a:r>
              <a:rPr lang="lv-LV" sz="2400" dirty="0">
                <a:latin typeface="Aptos"/>
              </a:rPr>
              <a:t>Jūsu braucieni un transporta veida izvēle</a:t>
            </a:r>
          </a:p>
          <a:p>
            <a:pPr marL="457200" indent="-457200">
              <a:buChar char="•"/>
            </a:pPr>
            <a:r>
              <a:rPr lang="lv-LV" sz="2400" dirty="0">
                <a:latin typeface="Aptos"/>
              </a:rPr>
              <a:t>Ikdienas funkcijas un to sasniedzamība</a:t>
            </a:r>
          </a:p>
          <a:p>
            <a:pPr marL="457200" indent="-457200">
              <a:buChar char="•"/>
            </a:pPr>
            <a:r>
              <a:rPr lang="lv-LV" sz="2400" dirty="0">
                <a:latin typeface="Aptos"/>
              </a:rPr>
              <a:t>Aktivitātes un pārvietošanās Jūsu apkaimē</a:t>
            </a:r>
          </a:p>
          <a:p>
            <a:pPr marL="457200" indent="-457200">
              <a:buChar char="•"/>
            </a:pPr>
            <a:r>
              <a:rPr lang="lv-LV" sz="2400" dirty="0">
                <a:latin typeface="Aptos"/>
              </a:rPr>
              <a:t>Jūsu un Jūsu mājsaimniecības portrets</a:t>
            </a:r>
          </a:p>
          <a:p>
            <a:endParaRPr lang="lv-LV" sz="2400" dirty="0">
              <a:latin typeface="Aptos" panose="020B0004020202020204" pitchFamily="34" charset="0"/>
            </a:endParaRPr>
          </a:p>
        </p:txBody>
      </p:sp>
      <p:pic>
        <p:nvPicPr>
          <p:cNvPr id="4" name="Picture 3" descr="A group of people standing on a path in front of a building&#10;&#10;AI-generated content may be incorrect.">
            <a:extLst>
              <a:ext uri="{FF2B5EF4-FFF2-40B4-BE49-F238E27FC236}">
                <a16:creationId xmlns:a16="http://schemas.microsoft.com/office/drawing/2014/main" id="{2661ADE9-685C-D8C1-2457-1168EB3518F8}"/>
              </a:ext>
            </a:extLst>
          </p:cNvPr>
          <p:cNvPicPr>
            <a:picLocks noChangeAspect="1"/>
          </p:cNvPicPr>
          <p:nvPr/>
        </p:nvPicPr>
        <p:blipFill>
          <a:blip r:embed="rId2" cstate="print">
            <a:extLst>
              <a:ext uri="{28A0092B-C50C-407E-A947-70E740481C1C}">
                <a14:useLocalDpi xmlns:a14="http://schemas.microsoft.com/office/drawing/2010/main" val="0"/>
              </a:ext>
            </a:extLst>
          </a:blip>
          <a:srcRect l="15086" r="32328" b="16628"/>
          <a:stretch/>
        </p:blipFill>
        <p:spPr>
          <a:xfrm>
            <a:off x="7163430" y="1992241"/>
            <a:ext cx="4058453" cy="3633789"/>
          </a:xfrm>
          <a:prstGeom prst="rect">
            <a:avLst/>
          </a:prstGeom>
        </p:spPr>
      </p:pic>
      <p:sp>
        <p:nvSpPr>
          <p:cNvPr id="6" name="Virsraksts 1">
            <a:extLst>
              <a:ext uri="{FF2B5EF4-FFF2-40B4-BE49-F238E27FC236}">
                <a16:creationId xmlns:a16="http://schemas.microsoft.com/office/drawing/2014/main" id="{DF9FA2AA-B834-59A0-AC22-6D19567E690F}"/>
              </a:ext>
            </a:extLst>
          </p:cNvPr>
          <p:cNvSpPr txBox="1">
            <a:spLocks noGrp="1"/>
          </p:cNvSpPr>
          <p:nvPr>
            <p:ph type="title"/>
          </p:nvPr>
        </p:nvSpPr>
        <p:spPr>
          <a:xfrm>
            <a:off x="203925" y="18425"/>
            <a:ext cx="11988075" cy="1940359"/>
          </a:xfrm>
          <a:prstGeom prst="rect">
            <a:avLst/>
          </a:prstGeom>
        </p:spPr>
        <p:txBody>
          <a:bodyPr lIns="45719" tIns="45720" rIns="45719" bIns="45720" anchor="ctr">
            <a:noAutofit/>
          </a:bodyPr>
          <a:lstStyle>
            <a:lvl1pPr>
              <a:defRPr b="1">
                <a:solidFill>
                  <a:srgbClr val="1B5089"/>
                </a:solidFill>
                <a:latin typeface="Arial"/>
                <a:ea typeface="Arial"/>
                <a:cs typeface="Arial"/>
                <a:sym typeface="Arial"/>
              </a:defRPr>
            </a:lvl1pPr>
          </a:lstStyle>
          <a:p>
            <a:r>
              <a:rPr lang="lv-LV" sz="3600" dirty="0">
                <a:solidFill>
                  <a:srgbClr val="1D4289"/>
                </a:solidFill>
                <a:latin typeface="Aptos"/>
              </a:rPr>
              <a:t>Aptauja 2025: </a:t>
            </a:r>
            <a:br>
              <a:rPr lang="lv-LV" sz="3600" dirty="0">
                <a:solidFill>
                  <a:srgbClr val="1D4289"/>
                </a:solidFill>
                <a:latin typeface="Aptos"/>
              </a:rPr>
            </a:br>
            <a:r>
              <a:rPr lang="lv-LV" sz="3600" dirty="0">
                <a:solidFill>
                  <a:srgbClr val="1D4289"/>
                </a:solidFill>
                <a:latin typeface="Aptos"/>
              </a:rPr>
              <a:t>Iedzīvotāju mobilitātes paradumi un apmierinātība ar pakalpojumu klāstu un pieejamību Ziepniekkalna LMDZR</a:t>
            </a:r>
          </a:p>
        </p:txBody>
      </p:sp>
    </p:spTree>
    <p:extLst>
      <p:ext uri="{BB962C8B-B14F-4D97-AF65-F5344CB8AC3E}">
        <p14:creationId xmlns:p14="http://schemas.microsoft.com/office/powerpoint/2010/main" val="111583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D409-4AA0-17B8-5CE4-FF10F3FBAB59}"/>
              </a:ext>
            </a:extLst>
          </p:cNvPr>
          <p:cNvSpPr>
            <a:spLocks noGrp="1"/>
          </p:cNvSpPr>
          <p:nvPr>
            <p:ph type="title"/>
          </p:nvPr>
        </p:nvSpPr>
        <p:spPr>
          <a:xfrm>
            <a:off x="354372" y="298753"/>
            <a:ext cx="11207932" cy="1581597"/>
          </a:xfrm>
        </p:spPr>
        <p:txBody>
          <a:bodyPr lIns="45719" tIns="45720" rIns="45719" bIns="45720" anchor="ctr">
            <a:normAutofit fontScale="90000"/>
          </a:bodyPr>
          <a:lstStyle/>
          <a:p>
            <a:r>
              <a:rPr lang="en-US" dirty="0" err="1">
                <a:latin typeface="Aptos"/>
              </a:rPr>
              <a:t>Aptaujas</a:t>
            </a:r>
            <a:r>
              <a:rPr lang="en-US" dirty="0">
                <a:latin typeface="Aptos"/>
              </a:rPr>
              <a:t> </a:t>
            </a:r>
            <a:r>
              <a:rPr lang="en-US" dirty="0" err="1">
                <a:latin typeface="Aptos"/>
              </a:rPr>
              <a:t>rezultāti</a:t>
            </a:r>
            <a:r>
              <a:rPr lang="en-US" dirty="0">
                <a:latin typeface="Aptos"/>
              </a:rPr>
              <a:t>: </a:t>
            </a:r>
            <a:r>
              <a:rPr lang="en-US" dirty="0" err="1">
                <a:latin typeface="Aptos"/>
              </a:rPr>
              <a:t>procesā</a:t>
            </a:r>
            <a:br>
              <a:rPr lang="en-US" dirty="0">
                <a:latin typeface="Aptos"/>
              </a:rPr>
            </a:br>
            <a:br>
              <a:rPr lang="en-US" dirty="0">
                <a:latin typeface="Aptos"/>
              </a:rPr>
            </a:br>
            <a:r>
              <a:rPr lang="en-US" sz="2400" dirty="0" err="1">
                <a:latin typeface="Aptos"/>
              </a:rPr>
              <a:t>Darbs</a:t>
            </a:r>
            <a:r>
              <a:rPr lang="en-US" sz="2400" dirty="0">
                <a:latin typeface="Aptos"/>
              </a:rPr>
              <a:t> </a:t>
            </a:r>
            <a:r>
              <a:rPr lang="en-US" sz="2400" dirty="0" err="1">
                <a:latin typeface="Aptos"/>
              </a:rPr>
              <a:t>vai</a:t>
            </a:r>
            <a:r>
              <a:rPr lang="en-US" sz="2400" dirty="0">
                <a:latin typeface="Aptos"/>
              </a:rPr>
              <a:t> </a:t>
            </a:r>
            <a:r>
              <a:rPr lang="en-US" sz="2400" dirty="0" err="1">
                <a:latin typeface="Aptos"/>
              </a:rPr>
              <a:t>mācības</a:t>
            </a:r>
            <a:endParaRPr lang="en-US" sz="2400" dirty="0"/>
          </a:p>
        </p:txBody>
      </p:sp>
      <p:pic>
        <p:nvPicPr>
          <p:cNvPr id="4" name="Picture 3" descr="A graph of different colored bars&#10;&#10;AI-generated content may be incorrect.">
            <a:extLst>
              <a:ext uri="{FF2B5EF4-FFF2-40B4-BE49-F238E27FC236}">
                <a16:creationId xmlns:a16="http://schemas.microsoft.com/office/drawing/2014/main" id="{9C1F5872-B442-E229-E535-2A9D8081B50C}"/>
              </a:ext>
            </a:extLst>
          </p:cNvPr>
          <p:cNvPicPr>
            <a:picLocks noChangeAspect="1"/>
          </p:cNvPicPr>
          <p:nvPr/>
        </p:nvPicPr>
        <p:blipFill>
          <a:blip r:embed="rId2"/>
          <a:srcRect l="3698" r="7539" b="297"/>
          <a:stretch/>
        </p:blipFill>
        <p:spPr>
          <a:xfrm>
            <a:off x="2767013" y="2000930"/>
            <a:ext cx="6798730" cy="3650819"/>
          </a:xfrm>
          <a:prstGeom prst="rect">
            <a:avLst/>
          </a:prstGeom>
        </p:spPr>
      </p:pic>
    </p:spTree>
    <p:extLst>
      <p:ext uri="{BB962C8B-B14F-4D97-AF65-F5344CB8AC3E}">
        <p14:creationId xmlns:p14="http://schemas.microsoft.com/office/powerpoint/2010/main" val="104282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08833-2C78-9A41-30F0-969ABCF415F4}"/>
            </a:ext>
          </a:extLst>
        </p:cNvPr>
        <p:cNvGrpSpPr/>
        <p:nvPr/>
      </p:nvGrpSpPr>
      <p:grpSpPr>
        <a:xfrm>
          <a:off x="0" y="0"/>
          <a:ext cx="0" cy="0"/>
          <a:chOff x="0" y="0"/>
          <a:chExt cx="0" cy="0"/>
        </a:xfrm>
      </p:grpSpPr>
      <p:pic>
        <p:nvPicPr>
          <p:cNvPr id="4" name="Picture 3" descr="A graph with colorful bars&#10;&#10;AI-generated content may be incorrect.">
            <a:extLst>
              <a:ext uri="{FF2B5EF4-FFF2-40B4-BE49-F238E27FC236}">
                <a16:creationId xmlns:a16="http://schemas.microsoft.com/office/drawing/2014/main" id="{A1B6E06E-DC04-B991-F0C5-05D1C433EAB1}"/>
              </a:ext>
            </a:extLst>
          </p:cNvPr>
          <p:cNvPicPr>
            <a:picLocks noChangeAspect="1"/>
          </p:cNvPicPr>
          <p:nvPr/>
        </p:nvPicPr>
        <p:blipFill>
          <a:blip r:embed="rId2"/>
          <a:srcRect l="4708" t="2716" r="2922" b="1728"/>
          <a:stretch/>
        </p:blipFill>
        <p:spPr>
          <a:xfrm>
            <a:off x="2844578" y="1927004"/>
            <a:ext cx="5772500" cy="3930924"/>
          </a:xfrm>
          <a:prstGeom prst="rect">
            <a:avLst/>
          </a:prstGeom>
        </p:spPr>
      </p:pic>
      <p:sp>
        <p:nvSpPr>
          <p:cNvPr id="6" name="Title 1">
            <a:extLst>
              <a:ext uri="{FF2B5EF4-FFF2-40B4-BE49-F238E27FC236}">
                <a16:creationId xmlns:a16="http://schemas.microsoft.com/office/drawing/2014/main" id="{E6765971-84A5-7BA9-F2C8-22CBBEBDB3A4}"/>
              </a:ext>
            </a:extLst>
          </p:cNvPr>
          <p:cNvSpPr>
            <a:spLocks noGrp="1"/>
          </p:cNvSpPr>
          <p:nvPr>
            <p:ph type="title"/>
          </p:nvPr>
        </p:nvSpPr>
        <p:spPr>
          <a:xfrm>
            <a:off x="354372" y="298753"/>
            <a:ext cx="11207932" cy="1581597"/>
          </a:xfrm>
        </p:spPr>
        <p:txBody>
          <a:bodyPr lIns="45719" tIns="45720" rIns="45719" bIns="45720" anchor="ctr">
            <a:normAutofit fontScale="90000"/>
          </a:bodyPr>
          <a:lstStyle/>
          <a:p>
            <a:r>
              <a:rPr lang="en-US" dirty="0" err="1">
                <a:latin typeface="Aptos"/>
              </a:rPr>
              <a:t>Aptaujas</a:t>
            </a:r>
            <a:r>
              <a:rPr lang="en-US" dirty="0">
                <a:latin typeface="Aptos"/>
              </a:rPr>
              <a:t> </a:t>
            </a:r>
            <a:r>
              <a:rPr lang="en-US" dirty="0" err="1">
                <a:latin typeface="Aptos"/>
              </a:rPr>
              <a:t>rezultāti</a:t>
            </a:r>
            <a:r>
              <a:rPr lang="en-US" dirty="0">
                <a:latin typeface="Aptos"/>
              </a:rPr>
              <a:t>: </a:t>
            </a:r>
            <a:r>
              <a:rPr lang="en-US" dirty="0" err="1">
                <a:latin typeface="Aptos"/>
              </a:rPr>
              <a:t>procesā</a:t>
            </a:r>
            <a:br>
              <a:rPr lang="en-US" dirty="0">
                <a:latin typeface="Aptos"/>
              </a:rPr>
            </a:br>
            <a:br>
              <a:rPr lang="en-US" dirty="0">
                <a:latin typeface="Aptos"/>
              </a:rPr>
            </a:br>
            <a:r>
              <a:rPr lang="lv-LV" sz="2400" dirty="0">
                <a:latin typeface="Aptos"/>
              </a:rPr>
              <a:t>Pārtikas iegāde</a:t>
            </a:r>
            <a:endParaRPr lang="en-US" sz="2400" dirty="0"/>
          </a:p>
        </p:txBody>
      </p:sp>
    </p:spTree>
    <p:extLst>
      <p:ext uri="{BB962C8B-B14F-4D97-AF65-F5344CB8AC3E}">
        <p14:creationId xmlns:p14="http://schemas.microsoft.com/office/powerpoint/2010/main" val="173335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AC714-00ED-FEC8-2AF9-A0DB643F2CD9}"/>
            </a:ext>
          </a:extLst>
        </p:cNvPr>
        <p:cNvGrpSpPr/>
        <p:nvPr/>
      </p:nvGrpSpPr>
      <p:grpSpPr>
        <a:xfrm>
          <a:off x="0" y="0"/>
          <a:ext cx="0" cy="0"/>
          <a:chOff x="0" y="0"/>
          <a:chExt cx="0" cy="0"/>
        </a:xfrm>
      </p:grpSpPr>
      <p:pic>
        <p:nvPicPr>
          <p:cNvPr id="3" name="Picture 2" descr="A graph with blue and orange bars&#10;&#10;AI-generated content may be incorrect.">
            <a:extLst>
              <a:ext uri="{FF2B5EF4-FFF2-40B4-BE49-F238E27FC236}">
                <a16:creationId xmlns:a16="http://schemas.microsoft.com/office/drawing/2014/main" id="{B926278E-B588-4EBC-DBE7-B5EF9117FE89}"/>
              </a:ext>
            </a:extLst>
          </p:cNvPr>
          <p:cNvPicPr>
            <a:picLocks noChangeAspect="1"/>
          </p:cNvPicPr>
          <p:nvPr/>
        </p:nvPicPr>
        <p:blipFill>
          <a:blip r:embed="rId2"/>
          <a:srcRect l="7213" t="2725" r="2623" b="2452"/>
          <a:stretch/>
        </p:blipFill>
        <p:spPr>
          <a:xfrm>
            <a:off x="2953026" y="1978052"/>
            <a:ext cx="5989898" cy="3782478"/>
          </a:xfrm>
          <a:prstGeom prst="rect">
            <a:avLst/>
          </a:prstGeom>
        </p:spPr>
      </p:pic>
      <p:sp>
        <p:nvSpPr>
          <p:cNvPr id="6" name="Title 1">
            <a:extLst>
              <a:ext uri="{FF2B5EF4-FFF2-40B4-BE49-F238E27FC236}">
                <a16:creationId xmlns:a16="http://schemas.microsoft.com/office/drawing/2014/main" id="{EE99044A-534D-4082-0CD6-BBA0DAA11FE6}"/>
              </a:ext>
            </a:extLst>
          </p:cNvPr>
          <p:cNvSpPr>
            <a:spLocks noGrp="1"/>
          </p:cNvSpPr>
          <p:nvPr>
            <p:ph type="title"/>
          </p:nvPr>
        </p:nvSpPr>
        <p:spPr>
          <a:xfrm>
            <a:off x="354372" y="298753"/>
            <a:ext cx="11207932" cy="1581597"/>
          </a:xfrm>
        </p:spPr>
        <p:txBody>
          <a:bodyPr lIns="45719" tIns="45720" rIns="45719" bIns="45720" anchor="ctr">
            <a:normAutofit fontScale="90000"/>
          </a:bodyPr>
          <a:lstStyle/>
          <a:p>
            <a:r>
              <a:rPr lang="en-US" dirty="0" err="1">
                <a:latin typeface="Aptos"/>
              </a:rPr>
              <a:t>Aptaujas</a:t>
            </a:r>
            <a:r>
              <a:rPr lang="en-US" dirty="0">
                <a:latin typeface="Aptos"/>
              </a:rPr>
              <a:t> </a:t>
            </a:r>
            <a:r>
              <a:rPr lang="en-US" dirty="0" err="1">
                <a:latin typeface="Aptos"/>
              </a:rPr>
              <a:t>rezultāti</a:t>
            </a:r>
            <a:r>
              <a:rPr lang="en-US" dirty="0">
                <a:latin typeface="Aptos"/>
              </a:rPr>
              <a:t>: </a:t>
            </a:r>
            <a:r>
              <a:rPr lang="en-US" dirty="0" err="1">
                <a:latin typeface="Aptos"/>
              </a:rPr>
              <a:t>procesā</a:t>
            </a:r>
            <a:br>
              <a:rPr lang="en-US" dirty="0">
                <a:latin typeface="Aptos"/>
              </a:rPr>
            </a:br>
            <a:br>
              <a:rPr lang="en-US" dirty="0">
                <a:latin typeface="Aptos"/>
              </a:rPr>
            </a:br>
            <a:r>
              <a:rPr lang="lv-LV" sz="2400" dirty="0">
                <a:latin typeface="Aptos"/>
              </a:rPr>
              <a:t>Atpūtas aktivitātes</a:t>
            </a:r>
            <a:endParaRPr lang="en-US" sz="2400" dirty="0"/>
          </a:p>
        </p:txBody>
      </p:sp>
    </p:spTree>
    <p:extLst>
      <p:ext uri="{BB962C8B-B14F-4D97-AF65-F5344CB8AC3E}">
        <p14:creationId xmlns:p14="http://schemas.microsoft.com/office/powerpoint/2010/main" val="200685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9CE58-73A1-E9A8-0902-AC59AC08E31C}"/>
            </a:ext>
          </a:extLst>
        </p:cNvPr>
        <p:cNvGrpSpPr/>
        <p:nvPr/>
      </p:nvGrpSpPr>
      <p:grpSpPr>
        <a:xfrm>
          <a:off x="0" y="0"/>
          <a:ext cx="0" cy="0"/>
          <a:chOff x="0" y="0"/>
          <a:chExt cx="0" cy="0"/>
        </a:xfrm>
      </p:grpSpPr>
      <p:pic>
        <p:nvPicPr>
          <p:cNvPr id="3" name="Picture 2" descr="A graph of different colored bars&#10;&#10;AI-generated content may be incorrect.">
            <a:extLst>
              <a:ext uri="{FF2B5EF4-FFF2-40B4-BE49-F238E27FC236}">
                <a16:creationId xmlns:a16="http://schemas.microsoft.com/office/drawing/2014/main" id="{E066B2C6-CEF5-F89E-A0DF-125AE911773B}"/>
              </a:ext>
            </a:extLst>
          </p:cNvPr>
          <p:cNvPicPr>
            <a:picLocks noChangeAspect="1"/>
          </p:cNvPicPr>
          <p:nvPr/>
        </p:nvPicPr>
        <p:blipFill>
          <a:blip r:embed="rId2"/>
          <a:srcRect l="5978" t="1340" r="4590" b="1608"/>
          <a:stretch/>
        </p:blipFill>
        <p:spPr>
          <a:xfrm>
            <a:off x="3047335" y="1929681"/>
            <a:ext cx="5936330" cy="3948312"/>
          </a:xfrm>
          <a:prstGeom prst="rect">
            <a:avLst/>
          </a:prstGeom>
        </p:spPr>
      </p:pic>
      <p:sp>
        <p:nvSpPr>
          <p:cNvPr id="6" name="Title 1">
            <a:extLst>
              <a:ext uri="{FF2B5EF4-FFF2-40B4-BE49-F238E27FC236}">
                <a16:creationId xmlns:a16="http://schemas.microsoft.com/office/drawing/2014/main" id="{05072CE3-4B5A-19F0-F1B0-225CE44BCEF5}"/>
              </a:ext>
            </a:extLst>
          </p:cNvPr>
          <p:cNvSpPr>
            <a:spLocks noGrp="1"/>
          </p:cNvSpPr>
          <p:nvPr>
            <p:ph type="title"/>
          </p:nvPr>
        </p:nvSpPr>
        <p:spPr>
          <a:xfrm>
            <a:off x="354372" y="298753"/>
            <a:ext cx="11207932" cy="1581597"/>
          </a:xfrm>
        </p:spPr>
        <p:txBody>
          <a:bodyPr lIns="45719" tIns="45720" rIns="45719" bIns="45720" anchor="ctr">
            <a:normAutofit fontScale="90000"/>
          </a:bodyPr>
          <a:lstStyle/>
          <a:p>
            <a:r>
              <a:rPr lang="en-US" dirty="0" err="1">
                <a:latin typeface="Aptos"/>
              </a:rPr>
              <a:t>Aptaujas</a:t>
            </a:r>
            <a:r>
              <a:rPr lang="en-US" dirty="0">
                <a:latin typeface="Aptos"/>
              </a:rPr>
              <a:t> </a:t>
            </a:r>
            <a:r>
              <a:rPr lang="en-US" dirty="0" err="1">
                <a:latin typeface="Aptos"/>
              </a:rPr>
              <a:t>rezultāti</a:t>
            </a:r>
            <a:r>
              <a:rPr lang="en-US" dirty="0">
                <a:latin typeface="Aptos"/>
              </a:rPr>
              <a:t>: </a:t>
            </a:r>
            <a:r>
              <a:rPr lang="en-US" dirty="0" err="1">
                <a:latin typeface="Aptos"/>
              </a:rPr>
              <a:t>procesā</a:t>
            </a:r>
            <a:br>
              <a:rPr lang="en-US" dirty="0">
                <a:latin typeface="Aptos"/>
              </a:rPr>
            </a:br>
            <a:br>
              <a:rPr lang="en-US" dirty="0">
                <a:latin typeface="Aptos"/>
              </a:rPr>
            </a:br>
            <a:r>
              <a:rPr lang="lv-LV" sz="2400" dirty="0">
                <a:latin typeface="Aptos"/>
              </a:rPr>
              <a:t>Atpūta, veselība un labklājība</a:t>
            </a:r>
            <a:endParaRPr lang="en-US" sz="2400" dirty="0"/>
          </a:p>
        </p:txBody>
      </p:sp>
    </p:spTree>
    <p:extLst>
      <p:ext uri="{BB962C8B-B14F-4D97-AF65-F5344CB8AC3E}">
        <p14:creationId xmlns:p14="http://schemas.microsoft.com/office/powerpoint/2010/main" val="330594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p:cNvSpPr txBox="1">
            <a:spLocks noGrp="1"/>
          </p:cNvSpPr>
          <p:nvPr>
            <p:ph type="title"/>
          </p:nvPr>
        </p:nvSpPr>
        <p:spPr>
          <a:xfrm>
            <a:off x="423745" y="517137"/>
            <a:ext cx="11452305" cy="794830"/>
          </a:xfrm>
          <a:prstGeom prst="rect">
            <a:avLst/>
          </a:prstGeom>
        </p:spPr>
        <p:txBody>
          <a:bodyPr lIns="45719" tIns="45720" rIns="45719" bIns="45720" anchor="ctr">
            <a:normAutofit/>
          </a:bodyPr>
          <a:lstStyle>
            <a:lvl1pPr>
              <a:defRPr>
                <a:solidFill>
                  <a:srgbClr val="1B5089"/>
                </a:solidFill>
              </a:defRPr>
            </a:lvl1pPr>
          </a:lstStyle>
          <a:p>
            <a:r>
              <a:rPr lang="en-GB" dirty="0" err="1">
                <a:latin typeface="Aptos"/>
              </a:rPr>
              <a:t>Secinājumi</a:t>
            </a:r>
            <a:r>
              <a:rPr lang="en-GB" dirty="0">
                <a:latin typeface="Aptos"/>
              </a:rPr>
              <a:t>...</a:t>
            </a:r>
            <a:endParaRPr lang="en-GB" dirty="0"/>
          </a:p>
        </p:txBody>
      </p:sp>
      <p:sp>
        <p:nvSpPr>
          <p:cNvPr id="136" name="Content Placeholder 2"/>
          <p:cNvSpPr txBox="1">
            <a:spLocks noGrp="1"/>
          </p:cNvSpPr>
          <p:nvPr>
            <p:ph type="body" sz="half" idx="1"/>
          </p:nvPr>
        </p:nvSpPr>
        <p:spPr>
          <a:xfrm>
            <a:off x="423745" y="1452644"/>
            <a:ext cx="4198498" cy="4624330"/>
          </a:xfrm>
          <a:prstGeom prst="rect">
            <a:avLst/>
          </a:prstGeom>
        </p:spPr>
        <p:txBody>
          <a:bodyPr lIns="45719" tIns="45720" rIns="45719" bIns="45720" anchor="t">
            <a:normAutofit/>
          </a:bodyPr>
          <a:lstStyle/>
          <a:p>
            <a:pPr marL="271463" indent="-271463">
              <a:lnSpc>
                <a:spcPct val="100000"/>
              </a:lnSpc>
              <a:spcBef>
                <a:spcPts val="600"/>
              </a:spcBef>
            </a:pPr>
            <a:r>
              <a:rPr lang="lv-LV" sz="2000" dirty="0">
                <a:solidFill>
                  <a:schemeClr val="tx1"/>
                </a:solidFill>
                <a:latin typeface="Aptos"/>
              </a:rPr>
              <a:t>Iedzīvotāju mobilitātes paradumi 10 gadu laikā nav būtiski mainījušies;</a:t>
            </a:r>
          </a:p>
          <a:p>
            <a:pPr marL="271463" indent="-271463">
              <a:lnSpc>
                <a:spcPct val="100000"/>
              </a:lnSpc>
              <a:spcBef>
                <a:spcPts val="600"/>
              </a:spcBef>
            </a:pPr>
            <a:r>
              <a:rPr lang="lv-LV" sz="2000" dirty="0">
                <a:solidFill>
                  <a:schemeClr val="tx1"/>
                </a:solidFill>
                <a:latin typeface="Aptos"/>
              </a:rPr>
              <a:t>Iedzīvotāju vajadzības sniedzas pāri apkaimes robežām un ir saistītas ar piederību vecuma grupai;</a:t>
            </a:r>
            <a:endParaRPr lang="en-US" sz="2000" dirty="0">
              <a:solidFill>
                <a:schemeClr val="tx1"/>
              </a:solidFill>
            </a:endParaRPr>
          </a:p>
          <a:p>
            <a:pPr marL="271463" indent="-271463">
              <a:lnSpc>
                <a:spcPct val="100000"/>
              </a:lnSpc>
              <a:spcBef>
                <a:spcPts val="600"/>
              </a:spcBef>
            </a:pPr>
            <a:r>
              <a:rPr lang="lv-LV" sz="2000" dirty="0">
                <a:solidFill>
                  <a:schemeClr val="tx1"/>
                </a:solidFill>
                <a:latin typeface="Aptos"/>
              </a:rPr>
              <a:t>Jaunāka gadagājuma respondentu vajadzības daudzkārt sniedzas pāri apkaimes robežai, senioriem – apkaimes robežās;</a:t>
            </a:r>
            <a:endParaRPr lang="en-US" sz="2000" dirty="0">
              <a:solidFill>
                <a:schemeClr val="tx1"/>
              </a:solidFill>
            </a:endParaRPr>
          </a:p>
          <a:p>
            <a:pPr marL="271463" indent="-271463">
              <a:lnSpc>
                <a:spcPct val="100000"/>
              </a:lnSpc>
              <a:spcBef>
                <a:spcPts val="600"/>
              </a:spcBef>
            </a:pPr>
            <a:r>
              <a:rPr lang="lv-LV" sz="2000" dirty="0">
                <a:solidFill>
                  <a:schemeClr val="tx1"/>
                </a:solidFill>
                <a:latin typeface="Aptos"/>
              </a:rPr>
              <a:t>Ziepniekkalna apkaimē atrodošies interešu punkti piesaista arī citu pilsētas daļu iedzīvotājus.</a:t>
            </a:r>
            <a:endParaRPr lang="lv-LV" sz="2000" dirty="0">
              <a:solidFill>
                <a:schemeClr val="tx1"/>
              </a:solidFill>
            </a:endParaRPr>
          </a:p>
          <a:p>
            <a:pPr marL="457200" indent="-457200">
              <a:lnSpc>
                <a:spcPct val="100000"/>
              </a:lnSpc>
              <a:spcBef>
                <a:spcPts val="600"/>
              </a:spcBef>
            </a:pPr>
            <a:endParaRPr lang="lv-LV" sz="2400" dirty="0">
              <a:solidFill>
                <a:srgbClr val="FF0000"/>
              </a:solidFill>
            </a:endParaRPr>
          </a:p>
          <a:p>
            <a:pPr marL="457200" indent="-457200">
              <a:lnSpc>
                <a:spcPct val="100000"/>
              </a:lnSpc>
              <a:spcBef>
                <a:spcPts val="600"/>
              </a:spcBef>
            </a:pPr>
            <a:endParaRPr lang="lv-LV" sz="2400" dirty="0"/>
          </a:p>
          <a:p>
            <a:pPr marL="0" indent="0">
              <a:lnSpc>
                <a:spcPct val="100000"/>
              </a:lnSpc>
              <a:spcBef>
                <a:spcPts val="600"/>
              </a:spcBef>
              <a:buNone/>
            </a:pPr>
            <a:endParaRPr lang="lv-LV" sz="2400" dirty="0"/>
          </a:p>
          <a:p>
            <a:pPr marL="514350" indent="-514350"/>
            <a:endParaRPr lang="en-US" dirty="0"/>
          </a:p>
        </p:txBody>
      </p:sp>
      <p:sp>
        <p:nvSpPr>
          <p:cNvPr id="137" name="Slide Number Placeholder 4"/>
          <p:cNvSpPr txBox="1">
            <a:spLocks noGrp="1"/>
          </p:cNvSpPr>
          <p:nvPr>
            <p:ph type="sldNum" sz="quarter" idx="4294967295"/>
          </p:nvPr>
        </p:nvSpPr>
        <p:spPr>
          <a:xfrm>
            <a:off x="11806874" y="6299210"/>
            <a:ext cx="231277" cy="35066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ctr">
              <a:defRPr>
                <a:solidFill>
                  <a:srgbClr val="FFFFFF"/>
                </a:solidFill>
                <a:latin typeface="Arial"/>
                <a:ea typeface="Arial"/>
                <a:cs typeface="Arial"/>
                <a:sym typeface="Arial"/>
              </a:defRPr>
            </a:lvl1pPr>
          </a:lstStyle>
          <a:p>
            <a:fld id="{86CB4B4D-7CA3-9044-876B-883B54F8677D}" type="slidenum">
              <a:rPr/>
              <a:t>17</a:t>
            </a:fld>
            <a:endParaRPr/>
          </a:p>
        </p:txBody>
      </p:sp>
      <p:pic>
        <p:nvPicPr>
          <p:cNvPr id="3" name="Picture 2" descr="A group of people standing in a crowd&#10;&#10;AI-generated content may be incorrect.">
            <a:extLst>
              <a:ext uri="{FF2B5EF4-FFF2-40B4-BE49-F238E27FC236}">
                <a16:creationId xmlns:a16="http://schemas.microsoft.com/office/drawing/2014/main" id="{217C1B48-4F95-A298-4C4B-FBA3FA802DE9}"/>
              </a:ext>
            </a:extLst>
          </p:cNvPr>
          <p:cNvPicPr>
            <a:picLocks noChangeAspect="1"/>
          </p:cNvPicPr>
          <p:nvPr/>
        </p:nvPicPr>
        <p:blipFill>
          <a:blip r:embed="rId2" cstate="print">
            <a:extLst>
              <a:ext uri="{28A0092B-C50C-407E-A947-70E740481C1C}">
                <a14:useLocalDpi xmlns:a14="http://schemas.microsoft.com/office/drawing/2010/main" val="0"/>
              </a:ext>
            </a:extLst>
          </a:blip>
          <a:srcRect r="13567"/>
          <a:stretch/>
        </p:blipFill>
        <p:spPr>
          <a:xfrm>
            <a:off x="4930588" y="1116405"/>
            <a:ext cx="7105664" cy="46243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A7352-5408-30B1-ECC5-5976125D0B1F}"/>
            </a:ext>
          </a:extLst>
        </p:cNvPr>
        <p:cNvGrpSpPr/>
        <p:nvPr/>
      </p:nvGrpSpPr>
      <p:grpSpPr>
        <a:xfrm>
          <a:off x="0" y="0"/>
          <a:ext cx="0" cy="0"/>
          <a:chOff x="0" y="0"/>
          <a:chExt cx="0" cy="0"/>
        </a:xfrm>
      </p:grpSpPr>
      <p:sp>
        <p:nvSpPr>
          <p:cNvPr id="137" name="Slide Number Placeholder 4">
            <a:extLst>
              <a:ext uri="{FF2B5EF4-FFF2-40B4-BE49-F238E27FC236}">
                <a16:creationId xmlns:a16="http://schemas.microsoft.com/office/drawing/2014/main" id="{353EFED2-E7E1-3288-A264-85116F6BD86F}"/>
              </a:ext>
            </a:extLst>
          </p:cNvPr>
          <p:cNvSpPr txBox="1">
            <a:spLocks noGrp="1"/>
          </p:cNvSpPr>
          <p:nvPr>
            <p:ph type="sldNum" sz="quarter" idx="4294967295"/>
          </p:nvPr>
        </p:nvSpPr>
        <p:spPr>
          <a:xfrm>
            <a:off x="11806874" y="6299210"/>
            <a:ext cx="231277" cy="3506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a:solidFill>
                  <a:srgbClr val="FFFFFF"/>
                </a:solidFill>
                <a:latin typeface="Arial"/>
                <a:ea typeface="Arial"/>
                <a:cs typeface="Arial"/>
                <a:sym typeface="Arial"/>
              </a:defRPr>
            </a:lvl1pPr>
          </a:lstStyle>
          <a:p>
            <a:fld id="{86CB4B4D-7CA3-9044-876B-883B54F8677D}" type="slidenum">
              <a:rPr/>
              <a:t>18</a:t>
            </a:fld>
            <a:endParaRPr/>
          </a:p>
        </p:txBody>
      </p:sp>
      <p:pic>
        <p:nvPicPr>
          <p:cNvPr id="3" name="Picture 2" descr="A group of people standing in a crowd&#10;&#10;AI-generated content may be incorrect.">
            <a:extLst>
              <a:ext uri="{FF2B5EF4-FFF2-40B4-BE49-F238E27FC236}">
                <a16:creationId xmlns:a16="http://schemas.microsoft.com/office/drawing/2014/main" id="{F22218B3-4F46-8348-468E-812CBE87CE5B}"/>
              </a:ext>
            </a:extLst>
          </p:cNvPr>
          <p:cNvPicPr>
            <a:picLocks noChangeAspect="1"/>
          </p:cNvPicPr>
          <p:nvPr/>
        </p:nvPicPr>
        <p:blipFill>
          <a:blip r:embed="rId2" cstate="print">
            <a:extLst>
              <a:ext uri="{28A0092B-C50C-407E-A947-70E740481C1C}">
                <a14:useLocalDpi xmlns:a14="http://schemas.microsoft.com/office/drawing/2010/main" val="0"/>
              </a:ext>
            </a:extLst>
          </a:blip>
          <a:srcRect r="13567"/>
          <a:stretch/>
        </p:blipFill>
        <p:spPr>
          <a:xfrm>
            <a:off x="4930588" y="1116405"/>
            <a:ext cx="7105664" cy="4624330"/>
          </a:xfrm>
          <a:prstGeom prst="rect">
            <a:avLst/>
          </a:prstGeom>
        </p:spPr>
      </p:pic>
      <p:sp>
        <p:nvSpPr>
          <p:cNvPr id="7" name="Title 1">
            <a:extLst>
              <a:ext uri="{FF2B5EF4-FFF2-40B4-BE49-F238E27FC236}">
                <a16:creationId xmlns:a16="http://schemas.microsoft.com/office/drawing/2014/main" id="{B6CE7FF1-4D27-59E5-0752-1817D4213C21}"/>
              </a:ext>
            </a:extLst>
          </p:cNvPr>
          <p:cNvSpPr txBox="1">
            <a:spLocks noGrp="1"/>
          </p:cNvSpPr>
          <p:nvPr>
            <p:ph type="title"/>
          </p:nvPr>
        </p:nvSpPr>
        <p:spPr>
          <a:xfrm>
            <a:off x="433793" y="4109775"/>
            <a:ext cx="3696079" cy="2110154"/>
          </a:xfrm>
          <a:prstGeom prst="rect">
            <a:avLst/>
          </a:prstGeom>
        </p:spPr>
        <p:txBody>
          <a:bodyPr lIns="45719" tIns="45720" rIns="45719" bIns="45720" anchor="ctr">
            <a:normAutofit/>
          </a:bodyPr>
          <a:lstStyle>
            <a:lvl1pPr>
              <a:defRPr>
                <a:solidFill>
                  <a:srgbClr val="1B5089"/>
                </a:solidFill>
              </a:defRPr>
            </a:lvl1pPr>
          </a:lstStyle>
          <a:p>
            <a:r>
              <a:rPr lang="lv-LV" sz="2400" b="0" dirty="0">
                <a:latin typeface="Aptos"/>
              </a:rPr>
              <a:t>sandra.treija@rtu.lv</a:t>
            </a:r>
            <a:br>
              <a:rPr lang="lv-LV" sz="2400" b="0" dirty="0">
                <a:latin typeface="Aptos"/>
              </a:rPr>
            </a:br>
            <a:r>
              <a:rPr lang="lv-LV" sz="2400" b="0" dirty="0">
                <a:latin typeface="Aptos"/>
              </a:rPr>
              <a:t>ugis.bratuskins@rtu.lv</a:t>
            </a:r>
            <a:br>
              <a:rPr lang="lv-LV" sz="2400" b="0" dirty="0">
                <a:latin typeface="Aptos"/>
              </a:rPr>
            </a:br>
            <a:r>
              <a:rPr lang="lv-LV" sz="2400" b="0" dirty="0">
                <a:latin typeface="Aptos"/>
              </a:rPr>
              <a:t>alisa.korolova@rtu.lv</a:t>
            </a:r>
            <a:br>
              <a:rPr lang="lv-LV" sz="2400" b="0" dirty="0">
                <a:latin typeface="Aptos"/>
              </a:rPr>
            </a:br>
            <a:r>
              <a:rPr lang="lv-LV" sz="2400" b="0" dirty="0">
                <a:latin typeface="Aptos"/>
              </a:rPr>
              <a:t>ilze.lukstina@rtu.lv</a:t>
            </a:r>
            <a:endParaRPr lang="en-GB" sz="2400" b="0" dirty="0"/>
          </a:p>
        </p:txBody>
      </p:sp>
      <p:sp>
        <p:nvSpPr>
          <p:cNvPr id="8" name="Title 1">
            <a:extLst>
              <a:ext uri="{FF2B5EF4-FFF2-40B4-BE49-F238E27FC236}">
                <a16:creationId xmlns:a16="http://schemas.microsoft.com/office/drawing/2014/main" id="{B5C80310-7144-7244-2561-A0E6D1CFCC7D}"/>
              </a:ext>
            </a:extLst>
          </p:cNvPr>
          <p:cNvSpPr txBox="1">
            <a:spLocks/>
          </p:cNvSpPr>
          <p:nvPr/>
        </p:nvSpPr>
        <p:spPr>
          <a:xfrm>
            <a:off x="433793" y="3561787"/>
            <a:ext cx="3846804" cy="794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ctr">
            <a:normAutofit/>
          </a:bodyPr>
          <a:lst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1B5089"/>
                </a:solidFill>
                <a:uFillTx/>
                <a:latin typeface="Aptos" panose="020B0004020202020204" pitchFamily="34" charset="0"/>
                <a:ea typeface="Aptos" panose="020B0004020202020204" pitchFamily="34" charset="0"/>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a:lstStyle>
          <a:p>
            <a:pPr hangingPunct="1"/>
            <a:r>
              <a:rPr lang="lv-LV" dirty="0">
                <a:solidFill>
                  <a:srgbClr val="50C8CC"/>
                </a:solidFill>
                <a:latin typeface="Aptos"/>
              </a:rPr>
              <a:t>Paldies</a:t>
            </a:r>
            <a:endParaRPr lang="en-GB" dirty="0">
              <a:solidFill>
                <a:srgbClr val="50C8CC"/>
              </a:solidFill>
            </a:endParaRPr>
          </a:p>
        </p:txBody>
      </p:sp>
    </p:spTree>
    <p:extLst>
      <p:ext uri="{BB962C8B-B14F-4D97-AF65-F5344CB8AC3E}">
        <p14:creationId xmlns:p14="http://schemas.microsoft.com/office/powerpoint/2010/main" val="266126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Virsraksts 1"/>
          <p:cNvSpPr txBox="1">
            <a:spLocks noGrp="1"/>
          </p:cNvSpPr>
          <p:nvPr>
            <p:ph type="title"/>
          </p:nvPr>
        </p:nvSpPr>
        <p:spPr>
          <a:xfrm>
            <a:off x="418010" y="440936"/>
            <a:ext cx="10032098" cy="1099998"/>
          </a:xfrm>
          <a:prstGeom prst="rect">
            <a:avLst/>
          </a:prstGeom>
        </p:spPr>
        <p:txBody>
          <a:bodyPr lIns="45719" tIns="45720" rIns="45719" bIns="45720" anchor="ctr">
            <a:normAutofit fontScale="90000"/>
          </a:bodyPr>
          <a:lstStyle>
            <a:lvl1pPr>
              <a:defRPr b="1">
                <a:solidFill>
                  <a:srgbClr val="1B5089"/>
                </a:solidFill>
                <a:latin typeface="Arial"/>
                <a:ea typeface="Arial"/>
                <a:cs typeface="Arial"/>
                <a:sym typeface="Arial"/>
              </a:defRPr>
            </a:lvl1pPr>
          </a:lstStyle>
          <a:p>
            <a:r>
              <a:rPr lang="en-GB">
                <a:solidFill>
                  <a:srgbClr val="1D4289"/>
                </a:solidFill>
                <a:latin typeface="Aptos"/>
              </a:rPr>
              <a:t>15 min </a:t>
            </a:r>
            <a:r>
              <a:rPr lang="en-GB" err="1">
                <a:solidFill>
                  <a:srgbClr val="1D4289"/>
                </a:solidFill>
                <a:latin typeface="Aptos"/>
              </a:rPr>
              <a:t>apkaimes</a:t>
            </a:r>
            <a:r>
              <a:rPr lang="en-GB">
                <a:solidFill>
                  <a:srgbClr val="1D4289"/>
                </a:solidFill>
                <a:latin typeface="Aptos"/>
              </a:rPr>
              <a:t> </a:t>
            </a:r>
            <a:r>
              <a:rPr lang="en-GB" err="1">
                <a:solidFill>
                  <a:srgbClr val="1D4289"/>
                </a:solidFill>
                <a:latin typeface="Aptos"/>
              </a:rPr>
              <a:t>koncepts</a:t>
            </a:r>
            <a:br>
              <a:rPr lang="en-GB">
                <a:solidFill>
                  <a:srgbClr val="1D4289"/>
                </a:solidFill>
                <a:latin typeface="Aptos"/>
              </a:rPr>
            </a:br>
            <a:r>
              <a:rPr lang="en-GB">
                <a:solidFill>
                  <a:srgbClr val="1D4289"/>
                </a:solidFill>
                <a:latin typeface="Aptos"/>
              </a:rPr>
              <a:t> </a:t>
            </a:r>
            <a:r>
              <a:rPr lang="en-GB" err="1">
                <a:solidFill>
                  <a:srgbClr val="1D4289"/>
                </a:solidFill>
                <a:latin typeface="Aptos"/>
              </a:rPr>
              <a:t>lielmēroga</a:t>
            </a:r>
            <a:r>
              <a:rPr lang="en-GB">
                <a:solidFill>
                  <a:srgbClr val="1D4289"/>
                </a:solidFill>
                <a:latin typeface="Aptos"/>
              </a:rPr>
              <a:t> </a:t>
            </a:r>
            <a:r>
              <a:rPr lang="en-GB" err="1">
                <a:solidFill>
                  <a:srgbClr val="1D4289"/>
                </a:solidFill>
                <a:latin typeface="Aptos"/>
              </a:rPr>
              <a:t>dzīvojamos</a:t>
            </a:r>
            <a:r>
              <a:rPr lang="en-GB">
                <a:solidFill>
                  <a:srgbClr val="1D4289"/>
                </a:solidFill>
                <a:latin typeface="Aptos"/>
              </a:rPr>
              <a:t> </a:t>
            </a:r>
            <a:r>
              <a:rPr lang="en-GB" err="1">
                <a:solidFill>
                  <a:srgbClr val="1D4289"/>
                </a:solidFill>
                <a:latin typeface="Aptos"/>
              </a:rPr>
              <a:t>rajonos</a:t>
            </a:r>
            <a:r>
              <a:rPr lang="en-GB">
                <a:solidFill>
                  <a:srgbClr val="1D4289"/>
                </a:solidFill>
                <a:latin typeface="Aptos"/>
              </a:rPr>
              <a:t> (LMDZR)</a:t>
            </a:r>
            <a:endParaRPr err="1">
              <a:solidFill>
                <a:srgbClr val="1D4289"/>
              </a:solidFill>
              <a:latin typeface="Aptos" panose="020B0004020202020204" pitchFamily="34" charset="0"/>
            </a:endParaRPr>
          </a:p>
        </p:txBody>
      </p:sp>
      <p:sp>
        <p:nvSpPr>
          <p:cNvPr id="124" name="Satura vietturis 2"/>
          <p:cNvSpPr txBox="1">
            <a:spLocks noGrp="1"/>
          </p:cNvSpPr>
          <p:nvPr>
            <p:ph type="body" idx="4294967295"/>
          </p:nvPr>
        </p:nvSpPr>
        <p:spPr>
          <a:xfrm>
            <a:off x="574585" y="1918296"/>
            <a:ext cx="10032343" cy="4264550"/>
          </a:xfrm>
          <a:prstGeom prst="rect">
            <a:avLst/>
          </a:prstGeom>
        </p:spPr>
        <p:txBody>
          <a:bodyPr lIns="45719" tIns="45720" rIns="45719" bIns="45720" anchor="t">
            <a:normAutofit fontScale="92500" lnSpcReduction="20000"/>
          </a:bodyPr>
          <a:lstStyle>
            <a:lvl1pPr marL="0" indent="0">
              <a:lnSpc>
                <a:spcPct val="100000"/>
              </a:lnSpc>
              <a:spcBef>
                <a:spcPts val="600"/>
              </a:spcBef>
              <a:buSzTx/>
              <a:buNone/>
              <a:defRPr>
                <a:latin typeface="Arial"/>
                <a:ea typeface="Arial"/>
                <a:cs typeface="Arial"/>
                <a:sym typeface="Arial"/>
              </a:defRPr>
            </a:lvl1pPr>
          </a:lstStyle>
          <a:p>
            <a:pPr marL="457200" indent="-457200">
              <a:buFont typeface="Arial,Sans-Serif"/>
              <a:buChar char="•"/>
            </a:pPr>
            <a:r>
              <a:rPr lang="lv-LV" sz="2600" b="1" dirty="0">
                <a:solidFill>
                  <a:srgbClr val="1D4289"/>
                </a:solidFill>
                <a:latin typeface="Aptos"/>
              </a:rPr>
              <a:t>Pilsētu sarukšana, sabiedrības novecošana, LMDZR nākotne</a:t>
            </a:r>
          </a:p>
          <a:p>
            <a:pPr marL="1181100" lvl="1">
              <a:spcBef>
                <a:spcPts val="600"/>
              </a:spcBef>
              <a:spcAft>
                <a:spcPts val="1000"/>
              </a:spcAft>
              <a:buFont typeface="Courier New,monospace"/>
              <a:buChar char="o"/>
            </a:pPr>
            <a:r>
              <a:rPr lang="lv-LV" sz="2000" dirty="0">
                <a:latin typeface="Aptos"/>
              </a:rPr>
              <a:t>(</a:t>
            </a:r>
            <a:r>
              <a:rPr lang="lv-LV" sz="2000" dirty="0" err="1">
                <a:latin typeface="Aptos"/>
              </a:rPr>
              <a:t>Kabisch</a:t>
            </a:r>
            <a:r>
              <a:rPr lang="lv-LV" sz="2000" dirty="0">
                <a:latin typeface="Aptos"/>
              </a:rPr>
              <a:t>, </a:t>
            </a:r>
            <a:r>
              <a:rPr lang="lv-LV" sz="2000" dirty="0" err="1">
                <a:latin typeface="Aptos"/>
              </a:rPr>
              <a:t>Grossmann</a:t>
            </a:r>
            <a:r>
              <a:rPr lang="lv-LV" sz="2000" dirty="0">
                <a:latin typeface="Aptos"/>
              </a:rPr>
              <a:t>, 2013)</a:t>
            </a:r>
          </a:p>
          <a:p>
            <a:pPr marL="457200" indent="-457200">
              <a:buChar char="•"/>
            </a:pPr>
            <a:r>
              <a:rPr lang="lv-LV" sz="2600" b="1" dirty="0">
                <a:solidFill>
                  <a:srgbClr val="1D4289"/>
                </a:solidFill>
                <a:latin typeface="Aptos"/>
              </a:rPr>
              <a:t>Pilsētvides tipoloģija un apkaimju identitāte </a:t>
            </a:r>
            <a:endParaRPr lang="lv-LV" sz="2600" b="1" dirty="0">
              <a:solidFill>
                <a:srgbClr val="1D4289"/>
              </a:solidFill>
            </a:endParaRPr>
          </a:p>
          <a:p>
            <a:pPr marL="1181100" lvl="1">
              <a:spcBef>
                <a:spcPts val="600"/>
              </a:spcBef>
              <a:spcAft>
                <a:spcPts val="1000"/>
              </a:spcAft>
              <a:buFont typeface="Courier New"/>
              <a:buChar char="o"/>
            </a:pPr>
            <a:r>
              <a:rPr lang="lv-LV" sz="2000" dirty="0">
                <a:latin typeface="Aptos"/>
                <a:cs typeface="Arial"/>
              </a:rPr>
              <a:t>(</a:t>
            </a:r>
            <a:r>
              <a:rPr lang="lv-LV" sz="2100" dirty="0" err="1">
                <a:latin typeface="Aptos"/>
              </a:rPr>
              <a:t>Burke</a:t>
            </a:r>
            <a:r>
              <a:rPr lang="lv-LV" sz="2000" dirty="0">
                <a:latin typeface="Aptos"/>
                <a:cs typeface="Arial"/>
              </a:rPr>
              <a:t>, et.al., 2022; </a:t>
            </a:r>
            <a:r>
              <a:rPr lang="lv-LV" sz="2000" dirty="0" err="1">
                <a:latin typeface="Aptos"/>
                <a:cs typeface="Arial"/>
              </a:rPr>
              <a:t>Dragutinovič</a:t>
            </a:r>
            <a:r>
              <a:rPr lang="lv-LV" sz="2000" dirty="0">
                <a:latin typeface="Aptos"/>
                <a:cs typeface="Arial"/>
              </a:rPr>
              <a:t>, et.al., 2023; </a:t>
            </a:r>
            <a:r>
              <a:rPr lang="lv-LV" sz="2000" dirty="0" err="1">
                <a:latin typeface="Aptos"/>
                <a:cs typeface="Arial"/>
              </a:rPr>
              <a:t>Galan</a:t>
            </a:r>
            <a:r>
              <a:rPr lang="lv-LV" sz="2000" dirty="0">
                <a:latin typeface="Aptos"/>
                <a:cs typeface="Arial"/>
              </a:rPr>
              <a:t> 2024; </a:t>
            </a:r>
            <a:r>
              <a:rPr lang="lv-LV" sz="2000" dirty="0" err="1">
                <a:latin typeface="Aptos"/>
                <a:cs typeface="Arial"/>
              </a:rPr>
              <a:t>Asadpour</a:t>
            </a:r>
            <a:r>
              <a:rPr lang="lv-LV" sz="2000" dirty="0">
                <a:latin typeface="Aptos"/>
                <a:cs typeface="Arial"/>
              </a:rPr>
              <a:t>, et.al., 2024 )</a:t>
            </a:r>
            <a:endParaRPr lang="lv-LV" dirty="0">
              <a:latin typeface="Arial"/>
              <a:cs typeface="Arial"/>
            </a:endParaRPr>
          </a:p>
          <a:p>
            <a:pPr marL="457200" indent="-457200">
              <a:buFont typeface="Arial,Sans-Serif"/>
              <a:buChar char="•"/>
            </a:pPr>
            <a:r>
              <a:rPr lang="lv-LV" sz="2600" b="1" dirty="0">
                <a:solidFill>
                  <a:srgbClr val="1D4289"/>
                </a:solidFill>
                <a:latin typeface="Aptos"/>
              </a:rPr>
              <a:t>Primārās vajadzības, to pieejamība un sasniedzamība</a:t>
            </a:r>
            <a:endParaRPr lang="en-US" sz="2600" dirty="0">
              <a:latin typeface="Aptos"/>
            </a:endParaRPr>
          </a:p>
          <a:p>
            <a:pPr marL="1181100" lvl="1">
              <a:spcBef>
                <a:spcPts val="600"/>
              </a:spcBef>
              <a:spcAft>
                <a:spcPts val="1000"/>
              </a:spcAft>
              <a:buFont typeface="Courier New,monospace"/>
              <a:buChar char="o"/>
            </a:pPr>
            <a:r>
              <a:rPr lang="lv-LV" sz="1900" dirty="0">
                <a:latin typeface="Aptos"/>
              </a:rPr>
              <a:t>(</a:t>
            </a:r>
            <a:r>
              <a:rPr lang="lv-LV" sz="1900" dirty="0" err="1">
                <a:latin typeface="Aptos"/>
              </a:rPr>
              <a:t>Sdoukopoulos</a:t>
            </a:r>
            <a:r>
              <a:rPr lang="lv-LV" sz="1900" dirty="0">
                <a:latin typeface="Aptos"/>
              </a:rPr>
              <a:t>, et.al., 2024; Treija, et.al., 2025)</a:t>
            </a:r>
            <a:endParaRPr lang="en-US" sz="1900" dirty="0">
              <a:latin typeface="Aptos"/>
            </a:endParaRPr>
          </a:p>
          <a:p>
            <a:pPr marL="457200" indent="-457200">
              <a:buFont typeface="Arial"/>
              <a:buChar char="•"/>
            </a:pPr>
            <a:r>
              <a:rPr lang="lv-LV" sz="2600" b="1" dirty="0">
                <a:solidFill>
                  <a:srgbClr val="1D4289"/>
                </a:solidFill>
                <a:latin typeface="Aptos"/>
              </a:rPr>
              <a:t>Publisko </a:t>
            </a:r>
            <a:r>
              <a:rPr lang="lv-LV" sz="2600" b="1" dirty="0" err="1">
                <a:solidFill>
                  <a:srgbClr val="1D4289"/>
                </a:solidFill>
                <a:latin typeface="Aptos"/>
              </a:rPr>
              <a:t>ārtelpu</a:t>
            </a:r>
            <a:r>
              <a:rPr lang="lv-LV" sz="2600" b="1" dirty="0">
                <a:solidFill>
                  <a:srgbClr val="1D4289"/>
                </a:solidFill>
                <a:latin typeface="Aptos"/>
              </a:rPr>
              <a:t> integritāte un kvalitāte</a:t>
            </a:r>
            <a:endParaRPr lang="lv-LV" sz="2600" dirty="0"/>
          </a:p>
          <a:p>
            <a:pPr marL="1181100" lvl="1">
              <a:spcBef>
                <a:spcPts val="600"/>
              </a:spcBef>
              <a:spcAft>
                <a:spcPts val="1000"/>
              </a:spcAft>
              <a:buFont typeface="Courier New"/>
              <a:buChar char="o"/>
            </a:pPr>
            <a:r>
              <a:rPr lang="lv-LV" sz="2000" dirty="0">
                <a:latin typeface="Aptos"/>
                <a:cs typeface="Arial"/>
              </a:rPr>
              <a:t>(</a:t>
            </a:r>
            <a:r>
              <a:rPr lang="lv-LV" sz="2000" dirty="0" err="1">
                <a:latin typeface="Aptos"/>
                <a:cs typeface="Arial"/>
              </a:rPr>
              <a:t>Garcia-Perez</a:t>
            </a:r>
            <a:r>
              <a:rPr lang="lv-LV" sz="2000" dirty="0">
                <a:latin typeface="Aptos"/>
                <a:cs typeface="Arial"/>
              </a:rPr>
              <a:t>, et.al., 2020)</a:t>
            </a:r>
          </a:p>
          <a:p>
            <a:pPr marL="457200" indent="-457200">
              <a:buChar char="•"/>
            </a:pPr>
            <a:r>
              <a:rPr lang="lv-LV" sz="2600" b="1" dirty="0">
                <a:solidFill>
                  <a:srgbClr val="1D4289"/>
                </a:solidFill>
                <a:latin typeface="Aptos"/>
              </a:rPr>
              <a:t>Ilgtspējīga mobilitāte </a:t>
            </a:r>
            <a:endParaRPr lang="lv-LV" sz="2600" b="1" dirty="0">
              <a:solidFill>
                <a:srgbClr val="1D4289"/>
              </a:solidFill>
            </a:endParaRPr>
          </a:p>
          <a:p>
            <a:pPr marL="1181100" lvl="1">
              <a:spcBef>
                <a:spcPts val="600"/>
              </a:spcBef>
              <a:spcAft>
                <a:spcPts val="1000"/>
              </a:spcAft>
              <a:buFont typeface="Courier New"/>
              <a:buChar char="o"/>
            </a:pPr>
            <a:r>
              <a:rPr lang="lv-LV" sz="2000" dirty="0">
                <a:latin typeface="Aptos"/>
                <a:cs typeface="Arial"/>
              </a:rPr>
              <a:t>(</a:t>
            </a:r>
            <a:r>
              <a:rPr lang="lv-LV" sz="2000" dirty="0" err="1">
                <a:latin typeface="Aptos"/>
                <a:cs typeface="Arial"/>
              </a:rPr>
              <a:t>Poorthuis</a:t>
            </a:r>
            <a:r>
              <a:rPr lang="lv-LV" sz="2000" dirty="0">
                <a:latin typeface="Aptos"/>
                <a:cs typeface="Arial"/>
              </a:rPr>
              <a:t>, </a:t>
            </a:r>
            <a:r>
              <a:rPr lang="lv-LV" sz="2000" dirty="0" err="1">
                <a:latin typeface="Aptos"/>
                <a:cs typeface="Arial"/>
              </a:rPr>
              <a:t>Zook</a:t>
            </a:r>
            <a:r>
              <a:rPr lang="lv-LV" sz="2000" dirty="0">
                <a:latin typeface="Aptos"/>
                <a:cs typeface="Arial"/>
              </a:rPr>
              <a:t>, 2023; </a:t>
            </a:r>
            <a:r>
              <a:rPr lang="lv-LV" sz="2000" dirty="0" err="1">
                <a:latin typeface="Aptos"/>
                <a:cs typeface="Arial"/>
              </a:rPr>
              <a:t>Tammaru</a:t>
            </a:r>
            <a:r>
              <a:rPr lang="lv-LV" sz="2000" dirty="0">
                <a:latin typeface="Aptos"/>
                <a:cs typeface="Arial"/>
              </a:rPr>
              <a:t> et.al., 2023; </a:t>
            </a:r>
            <a:r>
              <a:rPr lang="lv-LV" sz="2000" dirty="0" err="1">
                <a:latin typeface="Aptos"/>
                <a:cs typeface="Arial"/>
              </a:rPr>
              <a:t>Herrera-Acevedo</a:t>
            </a:r>
            <a:r>
              <a:rPr lang="lv-LV" sz="2000" dirty="0">
                <a:latin typeface="Aptos"/>
                <a:cs typeface="Arial"/>
              </a:rPr>
              <a:t>, </a:t>
            </a:r>
            <a:r>
              <a:rPr lang="lv-LV" sz="2000" dirty="0" err="1">
                <a:latin typeface="Aptos"/>
                <a:cs typeface="Arial"/>
              </a:rPr>
              <a:t>Sierra</a:t>
            </a:r>
            <a:r>
              <a:rPr lang="lv-LV" sz="2000" dirty="0">
                <a:latin typeface="Aptos"/>
                <a:cs typeface="Arial"/>
              </a:rPr>
              <a:t>-Porta, 2025; </a:t>
            </a:r>
            <a:r>
              <a:rPr lang="lv-LV" sz="2000" dirty="0" err="1">
                <a:latin typeface="Aptos"/>
                <a:cs typeface="Arial"/>
              </a:rPr>
              <a:t>Iannacci</a:t>
            </a:r>
            <a:r>
              <a:rPr lang="lv-LV" sz="2000" dirty="0">
                <a:latin typeface="Aptos"/>
                <a:cs typeface="Arial"/>
              </a:rPr>
              <a:t>, et.al., 2025)</a:t>
            </a:r>
            <a:endParaRPr lang="lv-LV" sz="2000" dirty="0">
              <a:latin typeface="Arial"/>
              <a:cs typeface="Arial"/>
            </a:endParaRPr>
          </a:p>
          <a:p>
            <a:pPr marL="457200" indent="-457200">
              <a:buFont typeface="Arial"/>
              <a:buChar char="•"/>
            </a:pPr>
            <a:endParaRPr lang="lv-LV" dirty="0">
              <a:latin typeface="Aptos"/>
            </a:endParaRPr>
          </a:p>
          <a:p>
            <a:pPr marL="457200" indent="-457200">
              <a:buChar char="•"/>
            </a:pPr>
            <a:endParaRPr lang="lv-LV" dirty="0">
              <a:latin typeface="Aptos"/>
            </a:endParaRPr>
          </a:p>
        </p:txBody>
      </p:sp>
      <p:sp>
        <p:nvSpPr>
          <p:cNvPr id="125" name="Slaida numura vietturis 3"/>
          <p:cNvSpPr txBox="1">
            <a:spLocks noGrp="1"/>
          </p:cNvSpPr>
          <p:nvPr>
            <p:ph type="sldNum" sz="quarter" idx="2"/>
          </p:nvPr>
        </p:nvSpPr>
        <p:spPr>
          <a:xfrm>
            <a:off x="11832845" y="6297993"/>
            <a:ext cx="231277" cy="350663"/>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atura vietturis 3" descr="Attēls, kurā ir teksts, ekrānuzņēmums, dizains&#10;&#10;AI ģenerētais saturs var būt nepareizs.">
            <a:extLst>
              <a:ext uri="{FF2B5EF4-FFF2-40B4-BE49-F238E27FC236}">
                <a16:creationId xmlns:a16="http://schemas.microsoft.com/office/drawing/2014/main" id="{4464C4A8-4563-8BF9-65B7-EF9873FB16C1}"/>
              </a:ext>
            </a:extLst>
          </p:cNvPr>
          <p:cNvPicPr>
            <a:picLocks noGrp="1" noChangeAspect="1"/>
          </p:cNvPicPr>
          <p:nvPr>
            <p:ph idx="1"/>
          </p:nvPr>
        </p:nvPicPr>
        <p:blipFill>
          <a:blip r:embed="rId2"/>
          <a:stretch>
            <a:fillRect/>
          </a:stretch>
        </p:blipFill>
        <p:spPr>
          <a:xfrm>
            <a:off x="2035157" y="1352757"/>
            <a:ext cx="7463401" cy="4545626"/>
          </a:xfrm>
          <a:noFill/>
        </p:spPr>
      </p:pic>
      <p:sp>
        <p:nvSpPr>
          <p:cNvPr id="6" name="Title 1">
            <a:extLst>
              <a:ext uri="{FF2B5EF4-FFF2-40B4-BE49-F238E27FC236}">
                <a16:creationId xmlns:a16="http://schemas.microsoft.com/office/drawing/2014/main" id="{F52AABC0-8657-9ABE-F486-C1D2D47ADA1F}"/>
              </a:ext>
            </a:extLst>
          </p:cNvPr>
          <p:cNvSpPr>
            <a:spLocks noGrp="1"/>
          </p:cNvSpPr>
          <p:nvPr>
            <p:ph type="title"/>
          </p:nvPr>
        </p:nvSpPr>
        <p:spPr>
          <a:xfrm>
            <a:off x="616713" y="252760"/>
            <a:ext cx="9925093" cy="1099997"/>
          </a:xfrm>
        </p:spPr>
        <p:txBody>
          <a:bodyPr lIns="45719" tIns="45720" rIns="45719" bIns="45720" anchor="ctr">
            <a:normAutofit/>
          </a:bodyPr>
          <a:lstStyle/>
          <a:p>
            <a:r>
              <a:rPr lang="lv-LV" sz="4000" dirty="0">
                <a:latin typeface="Aptos"/>
              </a:rPr>
              <a:t>DUT p</a:t>
            </a:r>
            <a:r>
              <a:rPr lang="en-US" sz="4000" dirty="0" err="1">
                <a:latin typeface="Aptos"/>
              </a:rPr>
              <a:t>rojekts</a:t>
            </a:r>
            <a:r>
              <a:rPr lang="en-US" sz="4000" dirty="0">
                <a:latin typeface="Aptos"/>
              </a:rPr>
              <a:t> 15minEstates 2024–2026</a:t>
            </a:r>
            <a:endParaRPr lang="en-US" sz="4000" dirty="0"/>
          </a:p>
        </p:txBody>
      </p:sp>
    </p:spTree>
    <p:extLst>
      <p:ext uri="{BB962C8B-B14F-4D97-AF65-F5344CB8AC3E}">
        <p14:creationId xmlns:p14="http://schemas.microsoft.com/office/powerpoint/2010/main" val="350285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id="{5ECD8467-C488-AD7E-60B0-2B51E6DD9325}"/>
              </a:ext>
            </a:extLst>
          </p:cNvPr>
          <p:cNvPicPr>
            <a:picLocks noGrp="1" noChangeAspect="1"/>
          </p:cNvPicPr>
          <p:nvPr>
            <p:ph idx="1"/>
          </p:nvPr>
        </p:nvPicPr>
        <p:blipFill>
          <a:blip r:embed="rId2"/>
          <a:stretch>
            <a:fillRect/>
          </a:stretch>
        </p:blipFill>
        <p:spPr>
          <a:xfrm>
            <a:off x="1776548" y="1462959"/>
            <a:ext cx="7769386" cy="4374209"/>
          </a:xfrm>
        </p:spPr>
      </p:pic>
      <p:sp>
        <p:nvSpPr>
          <p:cNvPr id="2" name="Title 1">
            <a:extLst>
              <a:ext uri="{FF2B5EF4-FFF2-40B4-BE49-F238E27FC236}">
                <a16:creationId xmlns:a16="http://schemas.microsoft.com/office/drawing/2014/main" id="{973372C5-D4EE-AB7C-71D7-CEDF826E6352}"/>
              </a:ext>
            </a:extLst>
          </p:cNvPr>
          <p:cNvSpPr>
            <a:spLocks noGrp="1"/>
          </p:cNvSpPr>
          <p:nvPr>
            <p:ph type="title"/>
          </p:nvPr>
        </p:nvSpPr>
        <p:spPr>
          <a:xfrm>
            <a:off x="616713" y="252760"/>
            <a:ext cx="9925093" cy="1099997"/>
          </a:xfrm>
        </p:spPr>
        <p:txBody>
          <a:bodyPr lIns="45719" tIns="45720" rIns="45719" bIns="45720" anchor="ctr">
            <a:normAutofit/>
          </a:bodyPr>
          <a:lstStyle/>
          <a:p>
            <a:r>
              <a:rPr lang="lv-LV" sz="4000" dirty="0">
                <a:latin typeface="Aptos"/>
              </a:rPr>
              <a:t>DUT p</a:t>
            </a:r>
            <a:r>
              <a:rPr lang="en-US" sz="4000" dirty="0" err="1">
                <a:latin typeface="Aptos"/>
              </a:rPr>
              <a:t>rojekts</a:t>
            </a:r>
            <a:r>
              <a:rPr lang="en-US" sz="4000" dirty="0">
                <a:latin typeface="Aptos"/>
              </a:rPr>
              <a:t> 15minEstates 2024–2026</a:t>
            </a:r>
            <a:endParaRPr lang="en-US" sz="4000" dirty="0"/>
          </a:p>
        </p:txBody>
      </p:sp>
    </p:spTree>
    <p:extLst>
      <p:ext uri="{BB962C8B-B14F-4D97-AF65-F5344CB8AC3E}">
        <p14:creationId xmlns:p14="http://schemas.microsoft.com/office/powerpoint/2010/main" val="344488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id="{FED381A5-5F6B-D690-E487-275114E580B9}"/>
              </a:ext>
            </a:extLst>
          </p:cNvPr>
          <p:cNvPicPr>
            <a:picLocks noGrp="1" noChangeAspect="1"/>
          </p:cNvPicPr>
          <p:nvPr>
            <p:ph idx="1"/>
          </p:nvPr>
        </p:nvPicPr>
        <p:blipFill>
          <a:blip r:embed="rId2"/>
          <a:stretch>
            <a:fillRect/>
          </a:stretch>
        </p:blipFill>
        <p:spPr>
          <a:xfrm>
            <a:off x="2248821" y="1553948"/>
            <a:ext cx="7196630" cy="4051553"/>
          </a:xfrm>
        </p:spPr>
      </p:pic>
      <p:sp>
        <p:nvSpPr>
          <p:cNvPr id="6" name="Title 1">
            <a:extLst>
              <a:ext uri="{FF2B5EF4-FFF2-40B4-BE49-F238E27FC236}">
                <a16:creationId xmlns:a16="http://schemas.microsoft.com/office/drawing/2014/main" id="{2C0FF6CD-7B91-DA1C-53F1-E33C4E9A67E5}"/>
              </a:ext>
            </a:extLst>
          </p:cNvPr>
          <p:cNvSpPr>
            <a:spLocks noGrp="1"/>
          </p:cNvSpPr>
          <p:nvPr>
            <p:ph type="title"/>
          </p:nvPr>
        </p:nvSpPr>
        <p:spPr>
          <a:xfrm>
            <a:off x="616713" y="252760"/>
            <a:ext cx="9925093" cy="1099997"/>
          </a:xfrm>
        </p:spPr>
        <p:txBody>
          <a:bodyPr lIns="45719" tIns="45720" rIns="45719" bIns="45720" anchor="ctr">
            <a:normAutofit/>
          </a:bodyPr>
          <a:lstStyle/>
          <a:p>
            <a:r>
              <a:rPr lang="lv-LV" sz="4000" dirty="0">
                <a:latin typeface="Aptos"/>
              </a:rPr>
              <a:t>DUT p</a:t>
            </a:r>
            <a:r>
              <a:rPr lang="en-US" sz="4000" dirty="0" err="1">
                <a:latin typeface="Aptos"/>
              </a:rPr>
              <a:t>rojekts</a:t>
            </a:r>
            <a:r>
              <a:rPr lang="en-US" sz="4000" dirty="0">
                <a:latin typeface="Aptos"/>
              </a:rPr>
              <a:t> 15minEstates 2024–2026</a:t>
            </a:r>
            <a:endParaRPr lang="en-US" sz="4000" dirty="0"/>
          </a:p>
        </p:txBody>
      </p:sp>
    </p:spTree>
    <p:extLst>
      <p:ext uri="{BB962C8B-B14F-4D97-AF65-F5344CB8AC3E}">
        <p14:creationId xmlns:p14="http://schemas.microsoft.com/office/powerpoint/2010/main" val="50373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386C651-CBFD-017A-86D4-9C4614526940}"/>
              </a:ext>
            </a:extLst>
          </p:cNvPr>
          <p:cNvSpPr>
            <a:spLocks noGrp="1"/>
          </p:cNvSpPr>
          <p:nvPr>
            <p:ph type="title"/>
          </p:nvPr>
        </p:nvSpPr>
        <p:spPr>
          <a:xfrm>
            <a:off x="492034" y="238613"/>
            <a:ext cx="11207932" cy="1099997"/>
          </a:xfrm>
        </p:spPr>
        <p:txBody>
          <a:bodyPr lIns="45719" tIns="45720" rIns="45719" bIns="45720" anchor="ctr">
            <a:normAutofit/>
          </a:bodyPr>
          <a:lstStyle/>
          <a:p>
            <a:r>
              <a:rPr lang="en-US" sz="4000" dirty="0" err="1">
                <a:latin typeface="Aptos"/>
              </a:rPr>
              <a:t>Projekta</a:t>
            </a:r>
            <a:r>
              <a:rPr lang="en-US" sz="4000" dirty="0">
                <a:latin typeface="Aptos"/>
              </a:rPr>
              <a:t> 15minEstates </a:t>
            </a:r>
            <a:r>
              <a:rPr lang="en-US" sz="4000" dirty="0" err="1">
                <a:latin typeface="Aptos"/>
              </a:rPr>
              <a:t>mērķis</a:t>
            </a:r>
            <a:r>
              <a:rPr lang="en-US" sz="4000" dirty="0">
                <a:latin typeface="Aptos"/>
              </a:rPr>
              <a:t> un </a:t>
            </a:r>
            <a:r>
              <a:rPr lang="en-US" sz="4000" dirty="0" err="1">
                <a:latin typeface="Aptos"/>
              </a:rPr>
              <a:t>uzdevumi</a:t>
            </a:r>
            <a:endParaRPr lang="en-US" sz="4000" dirty="0" err="1"/>
          </a:p>
        </p:txBody>
      </p:sp>
      <p:pic>
        <p:nvPicPr>
          <p:cNvPr id="4" name="Satura vietturis 3" descr="Attēls, kurā ir teksts, ekrānuzņēmums, fonts, dizains&#10;&#10;AI ģenerētais saturs var būt nepareizs.">
            <a:extLst>
              <a:ext uri="{FF2B5EF4-FFF2-40B4-BE49-F238E27FC236}">
                <a16:creationId xmlns:a16="http://schemas.microsoft.com/office/drawing/2014/main" id="{276A6F17-FE1A-97A2-42F8-39E9764D4501}"/>
              </a:ext>
            </a:extLst>
          </p:cNvPr>
          <p:cNvPicPr>
            <a:picLocks noGrp="1" noChangeAspect="1"/>
          </p:cNvPicPr>
          <p:nvPr>
            <p:ph idx="1"/>
          </p:nvPr>
        </p:nvPicPr>
        <p:blipFill>
          <a:blip r:embed="rId2"/>
          <a:srcRect t="2509"/>
          <a:stretch/>
        </p:blipFill>
        <p:spPr>
          <a:xfrm>
            <a:off x="2066437" y="1178770"/>
            <a:ext cx="8584815" cy="4706451"/>
          </a:xfrm>
          <a:noFill/>
        </p:spPr>
      </p:pic>
      <p:sp>
        <p:nvSpPr>
          <p:cNvPr id="2" name="Taisnstūris 1">
            <a:extLst>
              <a:ext uri="{FF2B5EF4-FFF2-40B4-BE49-F238E27FC236}">
                <a16:creationId xmlns:a16="http://schemas.microsoft.com/office/drawing/2014/main" id="{58CF6611-A6C9-FC79-85EE-21EE06661F30}"/>
              </a:ext>
            </a:extLst>
          </p:cNvPr>
          <p:cNvSpPr/>
          <p:nvPr/>
        </p:nvSpPr>
        <p:spPr>
          <a:xfrm>
            <a:off x="7566409" y="2903974"/>
            <a:ext cx="1979526" cy="1195754"/>
          </a:xfrm>
          <a:prstGeom prst="rect">
            <a:avLst/>
          </a:prstGeom>
          <a:no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lv-LV"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06373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Virsraksts 1"/>
          <p:cNvSpPr txBox="1">
            <a:spLocks noGrp="1"/>
          </p:cNvSpPr>
          <p:nvPr>
            <p:ph type="title"/>
          </p:nvPr>
        </p:nvSpPr>
        <p:spPr>
          <a:xfrm>
            <a:off x="609600" y="201402"/>
            <a:ext cx="6524730" cy="1508127"/>
          </a:xfrm>
        </p:spPr>
        <p:txBody>
          <a:bodyPr lIns="45719" tIns="45720" rIns="45719" bIns="45720" anchor="ctr">
            <a:normAutofit/>
          </a:bodyPr>
          <a:lstStyle>
            <a:lvl1pPr>
              <a:defRPr b="1">
                <a:solidFill>
                  <a:srgbClr val="1B5089"/>
                </a:solidFill>
                <a:latin typeface="Arial"/>
                <a:ea typeface="Arial"/>
                <a:cs typeface="Arial"/>
                <a:sym typeface="Arial"/>
              </a:defRPr>
            </a:lvl1pPr>
          </a:lstStyle>
          <a:p>
            <a:r>
              <a:rPr lang="en-GB" dirty="0" err="1">
                <a:solidFill>
                  <a:srgbClr val="1D4289"/>
                </a:solidFill>
              </a:rPr>
              <a:t>Ziepniekkalna</a:t>
            </a:r>
            <a:r>
              <a:rPr lang="en-GB" dirty="0">
                <a:solidFill>
                  <a:srgbClr val="1D4289"/>
                </a:solidFill>
              </a:rPr>
              <a:t> LMDZR</a:t>
            </a:r>
            <a:br>
              <a:rPr lang="lv-LV" dirty="0">
                <a:solidFill>
                  <a:srgbClr val="1D4289"/>
                </a:solidFill>
              </a:rPr>
            </a:br>
            <a:r>
              <a:rPr lang="en-GB" dirty="0" err="1">
                <a:solidFill>
                  <a:srgbClr val="1D4289"/>
                </a:solidFill>
              </a:rPr>
              <a:t>kā</a:t>
            </a:r>
            <a:r>
              <a:rPr lang="en-GB" dirty="0">
                <a:solidFill>
                  <a:srgbClr val="1D4289"/>
                </a:solidFill>
              </a:rPr>
              <a:t> </a:t>
            </a:r>
            <a:r>
              <a:rPr lang="en-GB" dirty="0" err="1">
                <a:solidFill>
                  <a:srgbClr val="1D4289"/>
                </a:solidFill>
              </a:rPr>
              <a:t>Rīgas</a:t>
            </a:r>
            <a:r>
              <a:rPr lang="en-GB" dirty="0">
                <a:solidFill>
                  <a:srgbClr val="1D4289"/>
                </a:solidFill>
              </a:rPr>
              <a:t> </a:t>
            </a:r>
            <a:r>
              <a:rPr lang="en-GB" dirty="0" err="1">
                <a:solidFill>
                  <a:srgbClr val="1D4289"/>
                </a:solidFill>
              </a:rPr>
              <a:t>indikators</a:t>
            </a:r>
            <a:endParaRPr lang="lv-LV" dirty="0">
              <a:solidFill>
                <a:srgbClr val="1D4289"/>
              </a:solidFill>
            </a:endParaRPr>
          </a:p>
        </p:txBody>
      </p:sp>
      <p:pic>
        <p:nvPicPr>
          <p:cNvPr id="3" name="Attēls 2" descr="Attēls, kurā ir karte, teksts, atlants&#10;&#10;AI ģenerētais saturs var būt nepareizs.">
            <a:extLst>
              <a:ext uri="{FF2B5EF4-FFF2-40B4-BE49-F238E27FC236}">
                <a16:creationId xmlns:a16="http://schemas.microsoft.com/office/drawing/2014/main" id="{2872C355-804A-4D2F-2E89-FCF8003595FE}"/>
              </a:ext>
            </a:extLst>
          </p:cNvPr>
          <p:cNvPicPr>
            <a:picLocks noChangeAspect="1"/>
          </p:cNvPicPr>
          <p:nvPr/>
        </p:nvPicPr>
        <p:blipFill>
          <a:blip r:embed="rId2"/>
          <a:stretch>
            <a:fillRect/>
          </a:stretch>
        </p:blipFill>
        <p:spPr>
          <a:xfrm>
            <a:off x="1103717" y="1709529"/>
            <a:ext cx="4115530" cy="4287010"/>
          </a:xfrm>
          <a:prstGeom prst="rect">
            <a:avLst/>
          </a:prstGeom>
          <a:noFill/>
          <a:ln w="12700">
            <a:miter lim="400000"/>
          </a:ln>
        </p:spPr>
      </p:pic>
      <p:pic>
        <p:nvPicPr>
          <p:cNvPr id="9" name="Attēls 8" descr="Attēls, kurā ir teksts, karte, diagramma, plāns&#10;&#10;AI ģenerētais saturs var būt nepareizs.">
            <a:extLst>
              <a:ext uri="{FF2B5EF4-FFF2-40B4-BE49-F238E27FC236}">
                <a16:creationId xmlns:a16="http://schemas.microsoft.com/office/drawing/2014/main" id="{06511A13-608B-2E77-7114-E81326E86E57}"/>
              </a:ext>
            </a:extLst>
          </p:cNvPr>
          <p:cNvPicPr>
            <a:picLocks noChangeAspect="1"/>
          </p:cNvPicPr>
          <p:nvPr/>
        </p:nvPicPr>
        <p:blipFill>
          <a:blip r:embed="rId3"/>
          <a:srcRect t="1141"/>
          <a:stretch/>
        </p:blipFill>
        <p:spPr>
          <a:xfrm>
            <a:off x="7333115" y="1709529"/>
            <a:ext cx="3011624" cy="4238077"/>
          </a:xfrm>
          <a:prstGeom prst="rect">
            <a:avLst/>
          </a:prstGeom>
          <a:noFill/>
          <a:ln w="12700">
            <a:miter lim="400000"/>
          </a:ln>
        </p:spPr>
      </p:pic>
      <p:sp>
        <p:nvSpPr>
          <p:cNvPr id="131" name="Slide Number Placeholder 3" hidden="1"/>
          <p:cNvSpPr txBox="1">
            <a:spLocks noGrp="1"/>
          </p:cNvSpPr>
          <p:nvPr>
            <p:ph type="sldNum" sz="quarter" idx="2"/>
          </p:nvPr>
        </p:nvSpPr>
        <p:spPr>
          <a:xfrm>
            <a:off x="11832845" y="6297993"/>
            <a:ext cx="231277" cy="350663"/>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pPr>
              <a:spcAft>
                <a:spcPts val="600"/>
              </a:spcAft>
            </a:pPr>
            <a:fld id="{86CB4B4D-7CA3-9044-876B-883B54F8677D}" type="slidenum">
              <a:rPr/>
              <a:pPr>
                <a:spcAft>
                  <a:spcPts val="600"/>
                </a:spcAft>
              </a:pPr>
              <a:t>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atura vietturis 3" descr="Attēls, kurā ir teksts, karte, plāns, ekrānuzņēmums&#10;&#10;AI ģenerētais saturs var būt nepareizs.">
            <a:extLst>
              <a:ext uri="{FF2B5EF4-FFF2-40B4-BE49-F238E27FC236}">
                <a16:creationId xmlns:a16="http://schemas.microsoft.com/office/drawing/2014/main" id="{8DA6CC50-418A-9CB6-65BF-08E7432B80F0}"/>
              </a:ext>
            </a:extLst>
          </p:cNvPr>
          <p:cNvPicPr>
            <a:picLocks noChangeAspect="1"/>
          </p:cNvPicPr>
          <p:nvPr/>
        </p:nvPicPr>
        <p:blipFill>
          <a:blip r:embed="rId2"/>
          <a:stretch>
            <a:fillRect/>
          </a:stretch>
        </p:blipFill>
        <p:spPr>
          <a:xfrm>
            <a:off x="551349" y="1666878"/>
            <a:ext cx="6312698" cy="4288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pic>
        <p:nvPicPr>
          <p:cNvPr id="3" name="Attēla vietturis 4" descr="Attēls, kurā ir ārpus telpām, mākonis, debesis, koks&#10;&#10;AI ģenerētais saturs var būt nepareizs.">
            <a:extLst>
              <a:ext uri="{FF2B5EF4-FFF2-40B4-BE49-F238E27FC236}">
                <a16:creationId xmlns:a16="http://schemas.microsoft.com/office/drawing/2014/main" id="{B9EB7645-AAA3-91BD-A8B1-CE4264A31A93}"/>
              </a:ext>
            </a:extLst>
          </p:cNvPr>
          <p:cNvPicPr>
            <a:picLocks noChangeAspect="1"/>
          </p:cNvPicPr>
          <p:nvPr/>
        </p:nvPicPr>
        <p:blipFill>
          <a:blip r:embed="rId3"/>
          <a:srcRect l="51" t="-65" r="50969"/>
          <a:stretch/>
        </p:blipFill>
        <p:spPr>
          <a:xfrm>
            <a:off x="7526215" y="379447"/>
            <a:ext cx="3124221" cy="4792524"/>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
        <p:nvSpPr>
          <p:cNvPr id="2" name="Virsraksts 1">
            <a:extLst>
              <a:ext uri="{FF2B5EF4-FFF2-40B4-BE49-F238E27FC236}">
                <a16:creationId xmlns:a16="http://schemas.microsoft.com/office/drawing/2014/main" id="{B2663316-4B12-DC91-DA88-B32F66F96BDC}"/>
              </a:ext>
            </a:extLst>
          </p:cNvPr>
          <p:cNvSpPr txBox="1">
            <a:spLocks noGrp="1"/>
          </p:cNvSpPr>
          <p:nvPr>
            <p:ph type="title"/>
          </p:nvPr>
        </p:nvSpPr>
        <p:spPr>
          <a:xfrm>
            <a:off x="609600" y="201402"/>
            <a:ext cx="6524730" cy="1508127"/>
          </a:xfrm>
        </p:spPr>
        <p:txBody>
          <a:bodyPr lIns="45719" tIns="45720" rIns="45719" bIns="45720" anchor="ctr">
            <a:normAutofit/>
          </a:bodyPr>
          <a:lstStyle>
            <a:lvl1pPr>
              <a:defRPr b="1">
                <a:solidFill>
                  <a:srgbClr val="1B5089"/>
                </a:solidFill>
                <a:latin typeface="Arial"/>
                <a:ea typeface="Arial"/>
                <a:cs typeface="Arial"/>
                <a:sym typeface="Arial"/>
              </a:defRPr>
            </a:lvl1pPr>
          </a:lstStyle>
          <a:p>
            <a:r>
              <a:rPr lang="en-GB" dirty="0" err="1">
                <a:solidFill>
                  <a:srgbClr val="1D4289"/>
                </a:solidFill>
              </a:rPr>
              <a:t>Ziepniekkalna</a:t>
            </a:r>
            <a:r>
              <a:rPr lang="en-GB" dirty="0">
                <a:solidFill>
                  <a:srgbClr val="1D4289"/>
                </a:solidFill>
              </a:rPr>
              <a:t> LMDZR</a:t>
            </a:r>
            <a:br>
              <a:rPr lang="lv-LV" dirty="0">
                <a:solidFill>
                  <a:srgbClr val="1D4289"/>
                </a:solidFill>
              </a:rPr>
            </a:br>
            <a:r>
              <a:rPr lang="en-GB" dirty="0" err="1">
                <a:solidFill>
                  <a:srgbClr val="1D4289"/>
                </a:solidFill>
              </a:rPr>
              <a:t>kā</a:t>
            </a:r>
            <a:r>
              <a:rPr lang="en-GB" dirty="0">
                <a:solidFill>
                  <a:srgbClr val="1D4289"/>
                </a:solidFill>
              </a:rPr>
              <a:t> </a:t>
            </a:r>
            <a:r>
              <a:rPr lang="en-GB" dirty="0" err="1">
                <a:solidFill>
                  <a:srgbClr val="1D4289"/>
                </a:solidFill>
              </a:rPr>
              <a:t>Rīgas</a:t>
            </a:r>
            <a:r>
              <a:rPr lang="en-GB" dirty="0">
                <a:solidFill>
                  <a:srgbClr val="1D4289"/>
                </a:solidFill>
              </a:rPr>
              <a:t> </a:t>
            </a:r>
            <a:r>
              <a:rPr lang="en-GB" dirty="0" err="1">
                <a:solidFill>
                  <a:srgbClr val="1D4289"/>
                </a:solidFill>
              </a:rPr>
              <a:t>indikators</a:t>
            </a:r>
            <a:endParaRPr lang="lv-LV" dirty="0">
              <a:solidFill>
                <a:srgbClr val="1D4289"/>
              </a:solidFill>
            </a:endParaRPr>
          </a:p>
        </p:txBody>
      </p:sp>
    </p:spTree>
    <p:extLst>
      <p:ext uri="{BB962C8B-B14F-4D97-AF65-F5344CB8AC3E}">
        <p14:creationId xmlns:p14="http://schemas.microsoft.com/office/powerpoint/2010/main" val="330233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atura vietturis 3" descr="Attēls, kurā ir teksts, fonts, cipars, ekrānuzņēmums&#10;&#10;AI ģenerētais saturs var būt nepareizs.">
            <a:extLst>
              <a:ext uri="{FF2B5EF4-FFF2-40B4-BE49-F238E27FC236}">
                <a16:creationId xmlns:a16="http://schemas.microsoft.com/office/drawing/2014/main" id="{AC896C03-348F-C4ED-E2D2-B83AF739DBB6}"/>
              </a:ext>
            </a:extLst>
          </p:cNvPr>
          <p:cNvPicPr>
            <a:picLocks noGrp="1" noChangeAspect="1"/>
          </p:cNvPicPr>
          <p:nvPr>
            <p:ph idx="1"/>
          </p:nvPr>
        </p:nvPicPr>
        <p:blipFill>
          <a:blip r:embed="rId2"/>
          <a:srcRect l="14489" t="20370" r="16543" b="11279"/>
          <a:stretch/>
        </p:blipFill>
        <p:spPr>
          <a:xfrm>
            <a:off x="811021" y="1811440"/>
            <a:ext cx="6666134" cy="3499548"/>
          </a:xfrm>
          <a:noFill/>
        </p:spPr>
      </p:pic>
      <p:sp>
        <p:nvSpPr>
          <p:cNvPr id="6" name="TextBox 5">
            <a:extLst>
              <a:ext uri="{FF2B5EF4-FFF2-40B4-BE49-F238E27FC236}">
                <a16:creationId xmlns:a16="http://schemas.microsoft.com/office/drawing/2014/main" id="{C697066D-8B63-D103-3BE8-901BC7866237}"/>
              </a:ext>
            </a:extLst>
          </p:cNvPr>
          <p:cNvSpPr txBox="1"/>
          <p:nvPr/>
        </p:nvSpPr>
        <p:spPr>
          <a:xfrm>
            <a:off x="207277" y="5835481"/>
            <a:ext cx="8049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lv-LV" sz="1200" b="0" i="0" u="none" strike="noStrike" cap="none" spc="0" normalizeH="0" baseline="0" dirty="0">
                <a:ln>
                  <a:noFill/>
                </a:ln>
                <a:solidFill>
                  <a:srgbClr val="000000"/>
                </a:solidFill>
                <a:effectLst/>
                <a:uFillTx/>
                <a:latin typeface="+mj-lt"/>
                <a:ea typeface="+mj-ea"/>
                <a:cs typeface="+mj-cs"/>
                <a:sym typeface="Calibri"/>
              </a:rPr>
              <a:t>Avots: </a:t>
            </a:r>
            <a:r>
              <a:rPr lang="pt-BR" sz="1200" dirty="0"/>
              <a:t>Rīgas domes pilsētas attīstības departaments,</a:t>
            </a:r>
            <a:r>
              <a:rPr lang="lv-LV" sz="1200" dirty="0"/>
              <a:t> </a:t>
            </a:r>
            <a:r>
              <a:rPr lang="en-GB" sz="1200" dirty="0"/>
              <a:t>SIA „</a:t>
            </a:r>
            <a:r>
              <a:rPr lang="en-GB" sz="1200" dirty="0" err="1"/>
              <a:t>Aptauju</a:t>
            </a:r>
            <a:r>
              <a:rPr lang="en-GB" sz="1200" dirty="0"/>
              <a:t> </a:t>
            </a:r>
            <a:r>
              <a:rPr lang="en-GB" sz="1200" dirty="0" err="1"/>
              <a:t>Centrs</a:t>
            </a:r>
            <a:r>
              <a:rPr lang="en-GB" sz="1200" dirty="0"/>
              <a:t>” </a:t>
            </a:r>
            <a:r>
              <a:rPr lang="lv-LV" sz="1200" dirty="0"/>
              <a:t>un </a:t>
            </a:r>
            <a:r>
              <a:rPr lang="it-IT" sz="1200" dirty="0"/>
              <a:t>SIA „Projektu un kvalitātes vadība”</a:t>
            </a:r>
            <a:r>
              <a:rPr lang="lv-LV" sz="1200" dirty="0"/>
              <a:t>. </a:t>
            </a:r>
            <a:r>
              <a:rPr lang="en-GB" sz="1200" dirty="0"/>
              <a:t>IEDZĪVOTĀJU APTAUJA PAR DZĪVI APKAIMĒ 4. ZIEPNIEKKALNS</a:t>
            </a:r>
            <a:r>
              <a:rPr lang="lv-LV" sz="1200" dirty="0"/>
              <a:t>, </a:t>
            </a:r>
            <a:r>
              <a:rPr lang="pt-BR" sz="1200" dirty="0"/>
              <a:t>2013. gada 15. augusts, Rīga</a:t>
            </a:r>
            <a:r>
              <a:rPr lang="lv-LV" sz="1200" dirty="0"/>
              <a:t>. </a:t>
            </a:r>
            <a:endParaRPr kumimoji="0" lang="en-GB" sz="1200" b="0" i="0" u="none" strike="noStrike" cap="none" spc="0" normalizeH="0" baseline="0" dirty="0">
              <a:ln>
                <a:noFill/>
              </a:ln>
              <a:solidFill>
                <a:srgbClr val="000000"/>
              </a:solidFill>
              <a:effectLst/>
              <a:uFillTx/>
              <a:latin typeface="+mj-lt"/>
              <a:ea typeface="+mj-ea"/>
              <a:cs typeface="+mj-cs"/>
              <a:sym typeface="Calibri"/>
            </a:endParaRPr>
          </a:p>
        </p:txBody>
      </p:sp>
      <p:pic>
        <p:nvPicPr>
          <p:cNvPr id="8" name="Picture 7" descr="A screenshot of a computer&#10;&#10;AI-generated content may be incorrect.">
            <a:extLst>
              <a:ext uri="{FF2B5EF4-FFF2-40B4-BE49-F238E27FC236}">
                <a16:creationId xmlns:a16="http://schemas.microsoft.com/office/drawing/2014/main" id="{7D9E9A01-0189-5049-2EA8-9FB594D422C9}"/>
              </a:ext>
            </a:extLst>
          </p:cNvPr>
          <p:cNvPicPr>
            <a:picLocks noChangeAspect="1"/>
          </p:cNvPicPr>
          <p:nvPr/>
        </p:nvPicPr>
        <p:blipFill>
          <a:blip r:embed="rId3"/>
          <a:srcRect l="35811" t="26370" r="35250" b="6067"/>
          <a:stretch/>
        </p:blipFill>
        <p:spPr>
          <a:xfrm>
            <a:off x="7893375" y="835862"/>
            <a:ext cx="3487604" cy="4615802"/>
          </a:xfrm>
          <a:prstGeom prst="rect">
            <a:avLst/>
          </a:prstGeom>
        </p:spPr>
      </p:pic>
      <p:sp>
        <p:nvSpPr>
          <p:cNvPr id="2" name="Virsraksts 1">
            <a:extLst>
              <a:ext uri="{FF2B5EF4-FFF2-40B4-BE49-F238E27FC236}">
                <a16:creationId xmlns:a16="http://schemas.microsoft.com/office/drawing/2014/main" id="{E8251E50-11FB-B0FC-E864-D1389E078071}"/>
              </a:ext>
            </a:extLst>
          </p:cNvPr>
          <p:cNvSpPr txBox="1">
            <a:spLocks noGrp="1"/>
          </p:cNvSpPr>
          <p:nvPr>
            <p:ph type="title"/>
          </p:nvPr>
        </p:nvSpPr>
        <p:spPr>
          <a:xfrm>
            <a:off x="609600" y="201402"/>
            <a:ext cx="6524730" cy="1508127"/>
          </a:xfrm>
        </p:spPr>
        <p:txBody>
          <a:bodyPr lIns="45719" tIns="45720" rIns="45719" bIns="45720" anchor="ctr">
            <a:normAutofit/>
          </a:bodyPr>
          <a:lstStyle>
            <a:lvl1pPr>
              <a:defRPr b="1">
                <a:solidFill>
                  <a:srgbClr val="1B5089"/>
                </a:solidFill>
                <a:latin typeface="Arial"/>
                <a:ea typeface="Arial"/>
                <a:cs typeface="Arial"/>
                <a:sym typeface="Arial"/>
              </a:defRPr>
            </a:lvl1pPr>
          </a:lstStyle>
          <a:p>
            <a:r>
              <a:rPr lang="lv-LV" dirty="0">
                <a:solidFill>
                  <a:srgbClr val="1D4289"/>
                </a:solidFill>
              </a:rPr>
              <a:t>Aptauja (2013)</a:t>
            </a:r>
          </a:p>
        </p:txBody>
      </p:sp>
    </p:spTree>
    <p:extLst>
      <p:ext uri="{BB962C8B-B14F-4D97-AF65-F5344CB8AC3E}">
        <p14:creationId xmlns:p14="http://schemas.microsoft.com/office/powerpoint/2010/main" val="35979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dizains">
  <a:themeElements>
    <a:clrScheme name="Office dizains">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Office dizains">
      <a:majorFont>
        <a:latin typeface="Calibri"/>
        <a:ea typeface="Calibri"/>
        <a:cs typeface="Calibri"/>
      </a:majorFont>
      <a:minorFont>
        <a:latin typeface="Helvetica"/>
        <a:ea typeface="Helvetica"/>
        <a:cs typeface="Helvetica"/>
      </a:minorFont>
    </a:fontScheme>
    <a:fmtScheme name="Office dizain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dizains">
  <a:themeElements>
    <a:clrScheme name="Office dizains">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Office dizains">
      <a:majorFont>
        <a:latin typeface="Calibri"/>
        <a:ea typeface="Calibri"/>
        <a:cs typeface="Calibri"/>
      </a:majorFont>
      <a:minorFont>
        <a:latin typeface="Helvetica"/>
        <a:ea typeface="Helvetica"/>
        <a:cs typeface="Helvetica"/>
      </a:minorFont>
    </a:fontScheme>
    <a:fmtScheme name="Office dizain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dizains">
  <a:themeElements>
    <a:clrScheme name="Office dizains">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Office dizains">
      <a:majorFont>
        <a:latin typeface="Calibri"/>
        <a:ea typeface="Calibri"/>
        <a:cs typeface="Calibri"/>
      </a:majorFont>
      <a:minorFont>
        <a:latin typeface="Helvetica"/>
        <a:ea typeface="Helvetica"/>
        <a:cs typeface="Helvetica"/>
      </a:minorFont>
    </a:fontScheme>
    <a:fmtScheme name="Office dizain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4dbdb0-0d7a-48fa-b918-810b6d5afc12">
      <Terms xmlns="http://schemas.microsoft.com/office/infopath/2007/PartnerControls"/>
    </lcf76f155ced4ddcb4097134ff3c332f>
    <TaxCatchAll xmlns="40a08685-cc23-4db5-9c50-e716a2d6a7d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A56A9BB659A844A1AB85BDC07DD464" ma:contentTypeVersion="12" ma:contentTypeDescription="Create a new document." ma:contentTypeScope="" ma:versionID="fa721a9032b88421e1a747d20560d9b8">
  <xsd:schema xmlns:xsd="http://www.w3.org/2001/XMLSchema" xmlns:xs="http://www.w3.org/2001/XMLSchema" xmlns:p="http://schemas.microsoft.com/office/2006/metadata/properties" xmlns:ns2="a94dbdb0-0d7a-48fa-b918-810b6d5afc12" xmlns:ns3="40a08685-cc23-4db5-9c50-e716a2d6a7dc" targetNamespace="http://schemas.microsoft.com/office/2006/metadata/properties" ma:root="true" ma:fieldsID="02ab598710e1141f5eec9f34ad3a14d1" ns2:_="" ns3:_="">
    <xsd:import namespace="a94dbdb0-0d7a-48fa-b918-810b6d5afc12"/>
    <xsd:import namespace="40a08685-cc23-4db5-9c50-e716a2d6a7d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dbdb0-0d7a-48fa-b918-810b6d5afc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bc0b185-4452-496b-8675-b05c2822374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a08685-cc23-4db5-9c50-e716a2d6a7d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c21ff6f-3bc2-4cd0-b200-9798d1d38a47}" ma:internalName="TaxCatchAll" ma:showField="CatchAllData" ma:web="40a08685-cc23-4db5-9c50-e716a2d6a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51710B-7076-40C8-B0D9-60D0188F74BD}">
  <ds:schemaRefs>
    <ds:schemaRef ds:uri="http://schemas.microsoft.com/sharepoint/v3/contenttype/forms"/>
  </ds:schemaRefs>
</ds:datastoreItem>
</file>

<file path=customXml/itemProps2.xml><?xml version="1.0" encoding="utf-8"?>
<ds:datastoreItem xmlns:ds="http://schemas.openxmlformats.org/officeDocument/2006/customXml" ds:itemID="{835CB142-508F-4661-84F0-33DF31CBBA04}">
  <ds:schemaRefs>
    <ds:schemaRef ds:uri="http://purl.org/dc/elements/1.1/"/>
    <ds:schemaRef ds:uri="a94dbdb0-0d7a-48fa-b918-810b6d5afc12"/>
    <ds:schemaRef ds:uri="http://schemas.microsoft.com/office/infopath/2007/PartnerControls"/>
    <ds:schemaRef ds:uri="http://www.w3.org/XML/1998/namespace"/>
    <ds:schemaRef ds:uri="http://purl.org/dc/terms/"/>
    <ds:schemaRef ds:uri="http://schemas.microsoft.com/office/2006/metadata/properties"/>
    <ds:schemaRef ds:uri="http://schemas.openxmlformats.org/package/2006/metadata/core-properties"/>
    <ds:schemaRef ds:uri="http://schemas.microsoft.com/office/2006/documentManagement/types"/>
    <ds:schemaRef ds:uri="40a08685-cc23-4db5-9c50-e716a2d6a7dc"/>
    <ds:schemaRef ds:uri="http://purl.org/dc/dcmitype/"/>
  </ds:schemaRefs>
</ds:datastoreItem>
</file>

<file path=customXml/itemProps3.xml><?xml version="1.0" encoding="utf-8"?>
<ds:datastoreItem xmlns:ds="http://schemas.openxmlformats.org/officeDocument/2006/customXml" ds:itemID="{C0746767-C278-4E9A-924F-24EAC3D88306}">
  <ds:schemaRefs>
    <ds:schemaRef ds:uri="40a08685-cc23-4db5-9c50-e716a2d6a7dc"/>
    <ds:schemaRef ds:uri="a94dbdb0-0d7a-48fa-b918-810b6d5afc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TotalTime>
  <Words>524</Words>
  <Application>Microsoft Office PowerPoint</Application>
  <PresentationFormat>Platekrāna</PresentationFormat>
  <Paragraphs>57</Paragraphs>
  <Slides>18</Slides>
  <Notes>0</Notes>
  <HiddenSlides>0</HiddenSlides>
  <MMClips>0</MMClips>
  <ScaleCrop>false</ScaleCrop>
  <HeadingPairs>
    <vt:vector size="6" baseType="variant">
      <vt:variant>
        <vt:lpstr>Lietotie fonti</vt:lpstr>
      </vt:variant>
      <vt:variant>
        <vt:i4>6</vt:i4>
      </vt:variant>
      <vt:variant>
        <vt:lpstr>Dizains</vt:lpstr>
      </vt:variant>
      <vt:variant>
        <vt:i4>2</vt:i4>
      </vt:variant>
      <vt:variant>
        <vt:lpstr>Slaidu virsraksti</vt:lpstr>
      </vt:variant>
      <vt:variant>
        <vt:i4>18</vt:i4>
      </vt:variant>
    </vt:vector>
  </HeadingPairs>
  <TitlesOfParts>
    <vt:vector size="26" baseType="lpstr">
      <vt:lpstr>Aptos</vt:lpstr>
      <vt:lpstr>Arial</vt:lpstr>
      <vt:lpstr>Arial,Sans-Serif</vt:lpstr>
      <vt:lpstr>Calibri</vt:lpstr>
      <vt:lpstr>Courier New</vt:lpstr>
      <vt:lpstr>Courier New,monospace</vt:lpstr>
      <vt:lpstr>Office dizains</vt:lpstr>
      <vt:lpstr>1_Office dizains</vt:lpstr>
      <vt:lpstr>PowerPoint prezentācija</vt:lpstr>
      <vt:lpstr>15 min apkaimes koncepts  lielmēroga dzīvojamos rajonos (LMDZR)</vt:lpstr>
      <vt:lpstr>DUT projekts 15minEstates 2024–2026</vt:lpstr>
      <vt:lpstr>DUT projekts 15minEstates 2024–2026</vt:lpstr>
      <vt:lpstr>DUT projekts 15minEstates 2024–2026</vt:lpstr>
      <vt:lpstr>Projekta 15minEstates mērķis un uzdevumi</vt:lpstr>
      <vt:lpstr>Ziepniekkalna LMDZR kā Rīgas indikators</vt:lpstr>
      <vt:lpstr>Ziepniekkalna LMDZR kā Rīgas indikators</vt:lpstr>
      <vt:lpstr>Aptauja (2013)</vt:lpstr>
      <vt:lpstr>Satiksmes veidu izmantošanas īpatsvars  Rīgas pilsētā (2013)</vt:lpstr>
      <vt:lpstr>Aptauja 2025:  Iedzīvotāju mobilitātes paradumi un apmierinātība ar pakalpojumu klāstu un pieejamību Ziepniekkalna LMDZR</vt:lpstr>
      <vt:lpstr>Aptauja 2025:  Iedzīvotāju mobilitātes paradumi un apmierinātība ar pakalpojumu klāstu un pieejamību Ziepniekkalna LMDZR</vt:lpstr>
      <vt:lpstr>Aptaujas rezultāti: procesā  Darbs vai mācības</vt:lpstr>
      <vt:lpstr>Aptaujas rezultāti: procesā  Pārtikas iegāde</vt:lpstr>
      <vt:lpstr>Aptaujas rezultāti: procesā  Atpūtas aktivitātes</vt:lpstr>
      <vt:lpstr>Aptaujas rezultāti: procesā  Atpūta, veselība un labklājība</vt:lpstr>
      <vt:lpstr>Secinājumi...</vt:lpstr>
      <vt:lpstr>sandra.treija@rtu.lv ugis.bratuskins@rtu.lv alisa.korolova@rtu.lv ilze.lukstina@rtu.lv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Ugis Bratuskins</cp:lastModifiedBy>
  <cp:revision>236</cp:revision>
  <dcterms:modified xsi:type="dcterms:W3CDTF">2025-03-07T06:23:32Z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0x01010084A56A9BB659A844A1AB85BDC07DD464</vt:lpwstr>
  </property>
</Properties>
</file>