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1350" r:id="rId3"/>
    <p:sldId id="260" r:id="rId4"/>
    <p:sldId id="261" r:id="rId5"/>
    <p:sldId id="1351" r:id="rId6"/>
    <p:sldId id="1345" r:id="rId7"/>
    <p:sldId id="1354" r:id="rId8"/>
    <p:sldId id="1363" r:id="rId9"/>
    <p:sldId id="1356" r:id="rId10"/>
    <p:sldId id="1369" r:id="rId11"/>
    <p:sldId id="1367" r:id="rId12"/>
    <p:sldId id="1370" r:id="rId13"/>
    <p:sldId id="1371" r:id="rId14"/>
    <p:sldId id="1355" r:id="rId15"/>
    <p:sldId id="1346" r:id="rId16"/>
    <p:sldId id="1347" r:id="rId17"/>
    <p:sldId id="1357" r:id="rId18"/>
    <p:sldId id="1373" r:id="rId19"/>
    <p:sldId id="1344" r:id="rId20"/>
    <p:sldId id="1343" r:id="rId21"/>
    <p:sldId id="1352" r:id="rId22"/>
    <p:sldId id="1353" r:id="rId23"/>
    <p:sldId id="1349" r:id="rId24"/>
    <p:sldId id="262" r:id="rId25"/>
    <p:sldId id="265" r:id="rId26"/>
    <p:sldId id="1359" r:id="rId27"/>
    <p:sldId id="1361" r:id="rId28"/>
    <p:sldId id="1362" r:id="rId29"/>
    <p:sldId id="1365" r:id="rId30"/>
    <p:sldId id="13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A85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826" y="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B6E51-C89D-45AC-AB69-08D76BF2C3C8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DD761-1DEB-4B1C-B5C3-F6B62E0B5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64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A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39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44A1AD5-15C2-CF96-E18D-AF20C8E23A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E5C9A79B-AD5D-5DCD-8FBC-26ADC11DB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0E5CB9DE-C8BB-A2E3-963A-B27DDB85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F580BB2-33F3-D46B-FEFA-20AB62A4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50AC4C4-DCCE-4A07-CA15-21F79562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2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20E0EE7-6272-FCAE-7EF1-8C8AC82A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4A179B28-E283-3C1E-B47C-EE493FD83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8312551-ED92-C8AA-C674-C37CE2AD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1B8AE32-74DF-0A00-C101-7756B18B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44F483B-0131-910F-2394-B19537AF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771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A00AF32F-9715-C14D-67BA-8321C5653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4C334920-2E70-437F-A678-0AFC7BD6D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D7361DCB-9C18-D7E8-4684-0907E610C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9D4791D4-8897-B94A-32C5-2B0CA89E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E2BDBAF-6F62-86B0-F3E6-6CD15899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21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5175467-C0FE-F777-1DBA-C915324F0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EC0ABE4-B7B2-4B49-BD23-A63BE988C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5895AED-8B36-AA87-B380-6F35F83E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C98F523F-ADEB-AF18-D824-E554A376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9CC1DC3-EDE4-A0DF-96F8-F6999B60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62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A1BAD2B-4454-DFC6-7F8F-D44BD510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7F4CC30-D940-06B1-E0A0-AA1C0781E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53BE6043-2859-D587-273D-A8661CA8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604FBCA-AF47-12A5-4BFF-DA4B4E0C3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8F2206B-616A-C75F-3717-132771177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325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6889190-6D8E-BD68-4FA6-A4C26A131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0370488-F18C-E1BF-0EDE-840B8D517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B8A13901-D4F6-1AE8-BE2D-9CF77C19D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0070BA10-C92F-BC5D-A030-17B9DB1A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D109ECD4-7843-08EF-7C0D-52F17627B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20BF8505-3F53-886E-B959-2C7C462C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81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34B885F-4DC1-692F-1306-5C82ADE9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C2A265DE-68D0-987C-662D-2DCDEE58D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C78C1762-CBC0-B0C0-C6D2-B4ECFB61C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845F1E75-B18B-CFE0-FA7D-45CA3D5535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F5CB4060-C33B-0406-13ED-062CD6A1A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9538CC62-F7F0-8E08-8D64-20938E9F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E24D491B-990E-0BB9-CFE0-7C0AFF960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6D7FEA30-364B-3A9C-9795-D8A667855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33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DAE79A0-77F5-80E0-E43D-DDCCAAB06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3CF07CCD-3009-B07F-F619-E7A39925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852480E3-A91A-16B4-E798-E67591D6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7CCE0075-EEFF-3E36-FBA3-CA9AE4C6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978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3A21CE4B-8552-9BF2-BCD3-39AE316FB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D68EBFF2-D2FA-2ADE-3E63-6032C862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8EFE7AC1-B26F-8F48-952A-52CC8CD86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98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7461436-8EA9-73B7-C7C9-8DA8E48E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3705F7A-9713-C36B-D02A-D380F0070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57DDB585-7937-435F-3376-E3A134DFB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A50C5890-B981-26B2-99C6-2F86DCE27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E423758D-7559-5392-C95E-4A51F3D6A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859D7EEF-80F3-9525-D00E-FB134E06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64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F99C764-6816-5615-2E26-464A38FE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9EF8046E-3CD0-DCD1-3FD5-B20C1BCA1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BD274998-B25B-7B81-2F58-3D59E430E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833D2680-A05C-0BA8-9573-98087C17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46024212-D7F0-404C-35AB-E651E520D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1C6078C2-4502-5DBF-68CA-ED4A0BA4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392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D1E61B63-7B70-F776-2070-57C56D7F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15A00A9-689F-5A24-4CD5-CDE989153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F5838386-CBA1-4D03-25A1-F5998FFFE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90825A-346B-48C2-BC6D-7DEBA4F52DD1}" type="datetimeFigureOut">
              <a:rPr lang="en-GB" smtClean="0"/>
              <a:t>06/03/2025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0E2D51D-4AD2-993F-EA75-576189C20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EA7B62C-A7B3-AF92-B2ED-725C4FCC7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5CF46C-BC48-4422-A768-36131DBF6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48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B76ADE3-F342-D905-F007-B164D71761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lv-LV" sz="3600" noProof="0" dirty="0">
                <a:solidFill>
                  <a:srgbClr val="FF9966"/>
                </a:solidFill>
              </a:rPr>
              <a:t>Inovācijas ārtelpas plānojumu praksē </a:t>
            </a:r>
            <a:br>
              <a:rPr lang="lv-LV" sz="3600" noProof="0" dirty="0">
                <a:solidFill>
                  <a:srgbClr val="FF9966"/>
                </a:solidFill>
              </a:rPr>
            </a:br>
            <a:r>
              <a:rPr lang="lv-LV" sz="3600" noProof="0" dirty="0">
                <a:solidFill>
                  <a:srgbClr val="FF9966"/>
                </a:solidFill>
              </a:rPr>
              <a:t>vēsturiskā pilsētas ainavā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B4BB375C-7CE4-4014-3D64-A0202494B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6903"/>
            <a:ext cx="9144000" cy="617706"/>
          </a:xfrm>
        </p:spPr>
        <p:txBody>
          <a:bodyPr>
            <a:normAutofit/>
          </a:bodyPr>
          <a:lstStyle/>
          <a:p>
            <a:r>
              <a:rPr lang="lv-LV" dirty="0">
                <a:latin typeface="Arial Narrow" panose="020B0606020202030204" pitchFamily="34" charset="0"/>
                <a:cs typeface="Arial" panose="020B0604020202020204" pitchFamily="34" charset="0"/>
              </a:rPr>
              <a:t>Indra Purs</a:t>
            </a:r>
            <a:endParaRPr lang="en-GB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625EE03A-5104-7759-A66B-690A97FA3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540" y="5257038"/>
            <a:ext cx="1268919" cy="114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54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AFF9575A-3D7E-C0C4-94CD-689F83CDE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4" y="2013857"/>
            <a:ext cx="6138881" cy="4128113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F7AA5E9E-D051-8608-F441-001255D1A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8460E567-C377-2EF8-760B-793BE3D3F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581" y="142148"/>
            <a:ext cx="1373588" cy="19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97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A001A610-C77A-39DD-7A76-39D517210E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55" t="9680"/>
          <a:stretch/>
        </p:blipFill>
        <p:spPr>
          <a:xfrm>
            <a:off x="9007813" y="447472"/>
            <a:ext cx="2992966" cy="4175179"/>
          </a:xfrm>
          <a:prstGeom prst="rect">
            <a:avLst/>
          </a:prstGeom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3F7DD00A-01C7-2D39-C90B-DD876840F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19744" cy="6858000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34C56609-A8D1-9796-87DB-8C137C9DD3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31" r="3031"/>
          <a:stretch/>
        </p:blipFill>
        <p:spPr>
          <a:xfrm>
            <a:off x="9036062" y="4595395"/>
            <a:ext cx="2899401" cy="217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2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A6B987A0-6D99-A4ED-6D3B-177DFF9BE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1353"/>
            <a:ext cx="5910943" cy="5264009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DC3D4EB7-7033-A279-0895-B780DEF97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831" y="940165"/>
            <a:ext cx="3839111" cy="1276528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0A2CF051-0B5C-5494-36F3-07706D7FE3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93" b="1"/>
          <a:stretch/>
        </p:blipFill>
        <p:spPr>
          <a:xfrm>
            <a:off x="6150431" y="1709056"/>
            <a:ext cx="5965090" cy="4223648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F368E343-6DA1-D872-9139-8B48ED6B2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8EA8E5C0-724C-02AD-7B3C-5B69F8696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6581" y="142148"/>
            <a:ext cx="1373588" cy="19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7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EB02D-676A-30E4-6216-8EF8FA53F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6556811A-7BB6-DF19-B80C-C3B1FFE42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831" y="940165"/>
            <a:ext cx="3839111" cy="1276528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1E7359DC-7B83-3ABC-BD4B-D8D65EF957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923"/>
          <a:stretch/>
        </p:blipFill>
        <p:spPr>
          <a:xfrm>
            <a:off x="76204" y="2155362"/>
            <a:ext cx="6074229" cy="3810000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E41DCA99-E384-D4E7-3B4A-FEBB3301C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10" y="76191"/>
            <a:ext cx="1512325" cy="1945341"/>
          </a:xfrm>
          <a:prstGeom prst="rect">
            <a:avLst/>
          </a:prstGeom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0D9E1E98-E23C-5D9D-6D8B-D5CD85D82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180" y="2177145"/>
            <a:ext cx="5865768" cy="3774794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64A8FD86-C643-396B-75B5-714921DF2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427C457A-02F4-F45F-DFEF-AE4B6F683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6581" y="142148"/>
            <a:ext cx="1373588" cy="19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0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B5F15875-ADE7-E902-347A-91A1ED166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86355"/>
            <a:ext cx="2875046" cy="4018206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E6A80C99-E58F-71C2-3DEE-8EEB9CE81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434" y="1369208"/>
            <a:ext cx="2909341" cy="4035353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6FD5C17B-F6D5-1FCB-6C3A-CF998ED99C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606"/>
          <a:stretch/>
        </p:blipFill>
        <p:spPr>
          <a:xfrm>
            <a:off x="9286108" y="1369208"/>
            <a:ext cx="2905892" cy="4035353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DF43AE37-BC39-C902-A7ED-9C4ABA8FA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8D02A9-828F-7934-9CAD-7915B96D1A12}"/>
              </a:ext>
            </a:extLst>
          </p:cNvPr>
          <p:cNvSpPr txBox="1"/>
          <p:nvPr/>
        </p:nvSpPr>
        <p:spPr>
          <a:xfrm>
            <a:off x="1502471" y="5564218"/>
            <a:ext cx="119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dirty="0"/>
              <a:t>sāpju punkti</a:t>
            </a:r>
            <a:endParaRPr lang="en-GB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095D13-2A3E-2CAD-0AC2-2264AAE42B8C}"/>
              </a:ext>
            </a:extLst>
          </p:cNvPr>
          <p:cNvSpPr txBox="1"/>
          <p:nvPr/>
        </p:nvSpPr>
        <p:spPr>
          <a:xfrm>
            <a:off x="7797103" y="5564220"/>
            <a:ext cx="119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dirty="0"/>
              <a:t>2035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887DA-61EF-7ED4-74F4-C77E5A9A4DE9}"/>
              </a:ext>
            </a:extLst>
          </p:cNvPr>
          <p:cNvSpPr txBox="1"/>
          <p:nvPr/>
        </p:nvSpPr>
        <p:spPr>
          <a:xfrm>
            <a:off x="10854717" y="5564219"/>
            <a:ext cx="1192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dirty="0"/>
              <a:t>2050</a:t>
            </a:r>
            <a:endParaRPr lang="en-GB" sz="1400" dirty="0"/>
          </a:p>
        </p:txBody>
      </p:sp>
      <p:pic>
        <p:nvPicPr>
          <p:cNvPr id="15" name="Attēls 14">
            <a:extLst>
              <a:ext uri="{FF2B5EF4-FFF2-40B4-BE49-F238E27FC236}">
                <a16:creationId xmlns:a16="http://schemas.microsoft.com/office/drawing/2014/main" id="{60ADFB39-D12B-3CF9-0CE0-BC82E0344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378" y="1703655"/>
            <a:ext cx="2875046" cy="32149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46AB39-044B-712F-42EB-DDCB21B24132}"/>
              </a:ext>
            </a:extLst>
          </p:cNvPr>
          <p:cNvSpPr txBox="1"/>
          <p:nvPr/>
        </p:nvSpPr>
        <p:spPr>
          <a:xfrm>
            <a:off x="3874302" y="5564218"/>
            <a:ext cx="1933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dirty="0"/>
              <a:t>tūlītējas rīcības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8346B5-465B-ACFA-C3ED-FB27EFE0DA28}"/>
              </a:ext>
            </a:extLst>
          </p:cNvPr>
          <p:cNvSpPr txBox="1"/>
          <p:nvPr/>
        </p:nvSpPr>
        <p:spPr>
          <a:xfrm>
            <a:off x="350196" y="6245157"/>
            <a:ext cx="2718182" cy="37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Nedre</a:t>
            </a:r>
            <a:r>
              <a:rPr lang="en-GB" dirty="0"/>
              <a:t> </a:t>
            </a:r>
            <a:r>
              <a:rPr lang="en-GB" dirty="0" err="1"/>
              <a:t>Akerselva</a:t>
            </a:r>
            <a:r>
              <a:rPr lang="lv-LV" dirty="0"/>
              <a:t>, Oslo</a:t>
            </a:r>
            <a:endParaRPr lang="en-GB" dirty="0"/>
          </a:p>
        </p:txBody>
      </p:sp>
      <p:pic>
        <p:nvPicPr>
          <p:cNvPr id="19" name="Attēls 18">
            <a:extLst>
              <a:ext uri="{FF2B5EF4-FFF2-40B4-BE49-F238E27FC236}">
                <a16:creationId xmlns:a16="http://schemas.microsoft.com/office/drawing/2014/main" id="{D0B69759-836E-AB5C-94A7-FC67702E0D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8377" y="233464"/>
            <a:ext cx="2064969" cy="147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94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E55D1EBA-CFB2-0406-9173-FF2E14B81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94" y="362437"/>
            <a:ext cx="8480549" cy="6299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77330-0369-A43E-B853-2C33A9C76987}"/>
              </a:ext>
            </a:extLst>
          </p:cNvPr>
          <p:cNvSpPr txBox="1"/>
          <p:nvPr/>
        </p:nvSpPr>
        <p:spPr>
          <a:xfrm>
            <a:off x="9884229" y="4757056"/>
            <a:ext cx="2036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Kullmann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K. (2011). Thin parks / thick edges: towards a linear park typology for (post)infrastructural sites. </a:t>
            </a:r>
            <a:r>
              <a:rPr lang="en-US" sz="10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Journal of Landscape Architecture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10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6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(2), 70–81. https://doi.org/10.1080/18626033.2011.9723456</a:t>
            </a:r>
            <a:endParaRPr lang="en-GB" sz="1000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D220D157-1307-D9E5-907B-BD95932F7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5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CC15CB5B-A41B-5F23-F39B-208D18FE6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3" y="909286"/>
            <a:ext cx="11488753" cy="5039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7039B-B490-2847-E2BC-D19EDA6CFDBD}"/>
              </a:ext>
            </a:extLst>
          </p:cNvPr>
          <p:cNvSpPr txBox="1"/>
          <p:nvPr/>
        </p:nvSpPr>
        <p:spPr>
          <a:xfrm>
            <a:off x="7228115" y="6041570"/>
            <a:ext cx="47679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Kullmann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K. (2011). Thin parks / thick edges: towards a linear park typology for (post)infrastructural sites. </a:t>
            </a:r>
            <a:r>
              <a:rPr lang="en-US" sz="10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Journal of Landscape Architecture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10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6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(2), 70–81. https://doi.org/10.1080/18626033.2011.9723456</a:t>
            </a:r>
            <a:endParaRPr lang="en-GB" sz="1000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C960290D-C057-DB88-B231-551BBB78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37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F5619817-18C3-94CE-8A76-19B766273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09" y="598572"/>
            <a:ext cx="7849147" cy="5867432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1D5160A6-D64E-5C7E-8724-96C3F9712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032" y="3429000"/>
            <a:ext cx="2378067" cy="2394157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D818506B-B149-67E1-6FE2-457F6D4BF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04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67F5D55-8482-F4F6-C0BA-A26935670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5543"/>
            <a:ext cx="7957245" cy="56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1F066-2B2C-1561-9B95-32AE66337D94}"/>
              </a:ext>
            </a:extLst>
          </p:cNvPr>
          <p:cNvSpPr txBox="1"/>
          <p:nvPr/>
        </p:nvSpPr>
        <p:spPr>
          <a:xfrm>
            <a:off x="8011886" y="6197339"/>
            <a:ext cx="2710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https://bauland.lt/Antwerp-XXIc-Green-Ring</a:t>
            </a: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1FC4E864-0F12-4123-53AB-842B397B9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4" name="Attēls 3" descr="Attēls, kurā ir karte, teksts&#10;&#10;Apraksts ģenerēts automātiski">
            <a:extLst>
              <a:ext uri="{FF2B5EF4-FFF2-40B4-BE49-F238E27FC236}">
                <a16:creationId xmlns:a16="http://schemas.microsoft.com/office/drawing/2014/main" id="{B4E0C7EB-9D7D-C25E-DA28-38686A6558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1890" y="2406754"/>
            <a:ext cx="5731510" cy="1746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280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9">
            <a:extLst>
              <a:ext uri="{FF2B5EF4-FFF2-40B4-BE49-F238E27FC236}">
                <a16:creationId xmlns:a16="http://schemas.microsoft.com/office/drawing/2014/main" id="{EA858274-9421-48F7-9A31-373420C2C528}"/>
              </a:ext>
            </a:extLst>
          </p:cNvPr>
          <p:cNvGrpSpPr>
            <a:grpSpLocks noChangeAspect="1"/>
          </p:cNvGrpSpPr>
          <p:nvPr/>
        </p:nvGrpSpPr>
        <p:grpSpPr>
          <a:xfrm>
            <a:off x="7066407" y="3013805"/>
            <a:ext cx="5125593" cy="3844195"/>
            <a:chOff x="317500" y="1196927"/>
            <a:chExt cx="8328010" cy="6246008"/>
          </a:xfrm>
        </p:grpSpPr>
        <p:pic>
          <p:nvPicPr>
            <p:cNvPr id="4" name="Grafik 4">
              <a:extLst>
                <a:ext uri="{FF2B5EF4-FFF2-40B4-BE49-F238E27FC236}">
                  <a16:creationId xmlns:a16="http://schemas.microsoft.com/office/drawing/2014/main" id="{7E42A476-B95D-4C64-9016-714D5AD27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1196927"/>
              <a:ext cx="8328010" cy="6246008"/>
            </a:xfrm>
            <a:prstGeom prst="rect">
              <a:avLst/>
            </a:prstGeom>
            <a:noFill/>
          </p:spPr>
        </p:pic>
        <p:sp>
          <p:nvSpPr>
            <p:cNvPr id="5" name="Rechteck 6">
              <a:extLst>
                <a:ext uri="{FF2B5EF4-FFF2-40B4-BE49-F238E27FC236}">
                  <a16:creationId xmlns:a16="http://schemas.microsoft.com/office/drawing/2014/main" id="{F1CEA21D-3C08-4973-8D43-3BF47AC6F370}"/>
                </a:ext>
              </a:extLst>
            </p:cNvPr>
            <p:cNvSpPr/>
            <p:nvPr/>
          </p:nvSpPr>
          <p:spPr>
            <a:xfrm>
              <a:off x="504613" y="1458537"/>
              <a:ext cx="2514600" cy="6096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E6B543A-FFF0-617B-37DD-E0F2818E1C47}"/>
              </a:ext>
            </a:extLst>
          </p:cNvPr>
          <p:cNvSpPr txBox="1"/>
          <p:nvPr/>
        </p:nvSpPr>
        <p:spPr>
          <a:xfrm>
            <a:off x="7866276" y="1663569"/>
            <a:ext cx="4191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Author</a:t>
            </a:r>
            <a:r>
              <a:rPr lang="lv-LV" sz="1600" b="1" dirty="0"/>
              <a:t>s</a:t>
            </a:r>
            <a:r>
              <a:rPr lang="en-US" sz="1600" b="1" dirty="0"/>
              <a:t> </a:t>
            </a:r>
            <a:r>
              <a:rPr lang="de-DE" sz="1600" dirty="0" err="1"/>
              <a:t>DnD</a:t>
            </a:r>
            <a:r>
              <a:rPr lang="de-DE" sz="1600" dirty="0"/>
              <a:t> Landschaftsplanung</a:t>
            </a:r>
            <a:endParaRPr lang="en-US" sz="1600" dirty="0"/>
          </a:p>
          <a:p>
            <a:r>
              <a:rPr lang="en-US" sz="1600" b="1" dirty="0"/>
              <a:t>Service</a:t>
            </a:r>
            <a:r>
              <a:rPr lang="en-US" sz="1600" dirty="0"/>
              <a:t> Temporary urban space, 600 trees</a:t>
            </a:r>
            <a:br>
              <a:rPr lang="en-US" sz="1600" dirty="0"/>
            </a:br>
            <a:r>
              <a:rPr lang="en-US" sz="1600" b="1" dirty="0"/>
              <a:t>Location </a:t>
            </a:r>
            <a:r>
              <a:rPr lang="en-US" sz="1600" dirty="0"/>
              <a:t>Vienna</a:t>
            </a:r>
            <a:r>
              <a:rPr lang="lv-LV" sz="1600" dirty="0"/>
              <a:t>, </a:t>
            </a:r>
            <a:r>
              <a:rPr lang="lv-LV" sz="1600" dirty="0" err="1"/>
              <a:t>Austria</a:t>
            </a:r>
            <a:br>
              <a:rPr lang="en-US" sz="1600" dirty="0"/>
            </a:br>
            <a:r>
              <a:rPr lang="en-US" sz="1600" dirty="0"/>
              <a:t>https://www.dnd.at/index.php?inc=projectSelection&amp;id=192:3430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7BCD17-1C8D-737F-D849-AF6773CD34C0}"/>
              </a:ext>
            </a:extLst>
          </p:cNvPr>
          <p:cNvSpPr txBox="1"/>
          <p:nvPr/>
        </p:nvSpPr>
        <p:spPr>
          <a:xfrm>
            <a:off x="7866276" y="1189394"/>
            <a:ext cx="3667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Street Redesign </a:t>
            </a:r>
            <a:r>
              <a:rPr lang="en-US" sz="2000" dirty="0" err="1"/>
              <a:t>Thaliastraße</a:t>
            </a: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A40FEEA-9585-82E6-1A35-E1C0AC851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18" y="3065462"/>
            <a:ext cx="5462108" cy="379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751B3EB-2FC5-0471-3EBB-FB06B33F1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8" y="0"/>
            <a:ext cx="7543800" cy="277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6E9B88D9-7F5C-4C6B-A80C-61CC9BC8D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6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B9504F-F306-AC68-1991-F706091F7714}"/>
              </a:ext>
            </a:extLst>
          </p:cNvPr>
          <p:cNvSpPr txBox="1"/>
          <p:nvPr/>
        </p:nvSpPr>
        <p:spPr>
          <a:xfrm>
            <a:off x="776303" y="1609544"/>
            <a:ext cx="3567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Recommendation concerning the Safeguarding of the </a:t>
            </a:r>
            <a:r>
              <a:rPr lang="en-US" b="1" dirty="0">
                <a:solidFill>
                  <a:srgbClr val="FFAA85"/>
                </a:solidFill>
              </a:rPr>
              <a:t>Beauty and Character of Landscapes </a:t>
            </a:r>
            <a:r>
              <a:rPr lang="en-US" dirty="0"/>
              <a:t>and Sites</a:t>
            </a:r>
            <a:r>
              <a:rPr lang="lv-LV" dirty="0"/>
              <a:t>, </a:t>
            </a:r>
            <a:r>
              <a:rPr lang="lv-LV" b="1" dirty="0">
                <a:solidFill>
                  <a:srgbClr val="FFAA85"/>
                </a:solidFill>
              </a:rPr>
              <a:t>1962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5ECBC4-F455-78DF-94A2-8CB23B97F747}"/>
              </a:ext>
            </a:extLst>
          </p:cNvPr>
          <p:cNvSpPr txBox="1"/>
          <p:nvPr/>
        </p:nvSpPr>
        <p:spPr>
          <a:xfrm>
            <a:off x="4543487" y="1609544"/>
            <a:ext cx="3567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Convention concerning the Protection of the World </a:t>
            </a:r>
            <a:r>
              <a:rPr lang="en-US" b="1" dirty="0">
                <a:solidFill>
                  <a:srgbClr val="FFAA85"/>
                </a:solidFill>
              </a:rPr>
              <a:t>Cultural</a:t>
            </a:r>
            <a:r>
              <a:rPr lang="en-US" dirty="0"/>
              <a:t> and Natural Heritage</a:t>
            </a:r>
            <a:r>
              <a:rPr lang="lv-LV" dirty="0"/>
              <a:t>, </a:t>
            </a:r>
            <a:r>
              <a:rPr lang="lv-LV" b="1" dirty="0">
                <a:solidFill>
                  <a:srgbClr val="FFAA85"/>
                </a:solidFill>
              </a:rPr>
              <a:t>1972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AC13E-091E-77E1-FECC-F06B92FFA3A7}"/>
              </a:ext>
            </a:extLst>
          </p:cNvPr>
          <p:cNvSpPr txBox="1"/>
          <p:nvPr/>
        </p:nvSpPr>
        <p:spPr>
          <a:xfrm>
            <a:off x="8174479" y="1609544"/>
            <a:ext cx="3854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Operational Guidelines for</a:t>
            </a:r>
            <a:r>
              <a:rPr lang="lv-LV" dirty="0"/>
              <a:t> </a:t>
            </a:r>
            <a:r>
              <a:rPr lang="en-US" dirty="0"/>
              <a:t>the Implementation of the World Heritage Convention</a:t>
            </a:r>
            <a:r>
              <a:rPr lang="lv-LV" dirty="0"/>
              <a:t>, </a:t>
            </a:r>
            <a:r>
              <a:rPr lang="lv-LV" b="1" dirty="0">
                <a:solidFill>
                  <a:srgbClr val="FFAA85"/>
                </a:solidFill>
              </a:rPr>
              <a:t>1992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3CFFB-C46E-3B3D-D8EB-3BE4D9ACBB7C}"/>
              </a:ext>
            </a:extLst>
          </p:cNvPr>
          <p:cNvSpPr txBox="1"/>
          <p:nvPr/>
        </p:nvSpPr>
        <p:spPr>
          <a:xfrm>
            <a:off x="4543486" y="3295644"/>
            <a:ext cx="3567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Recommendation on the </a:t>
            </a:r>
            <a:r>
              <a:rPr lang="en-US" b="1" dirty="0">
                <a:solidFill>
                  <a:srgbClr val="FFAA85"/>
                </a:solidFill>
              </a:rPr>
              <a:t>Historic Urban Landscape</a:t>
            </a:r>
            <a:r>
              <a:rPr lang="en-US" dirty="0">
                <a:solidFill>
                  <a:srgbClr val="FFAA85"/>
                </a:solidFill>
              </a:rPr>
              <a:t>, </a:t>
            </a:r>
            <a:r>
              <a:rPr lang="en-US" b="1" dirty="0">
                <a:solidFill>
                  <a:srgbClr val="FFAA85"/>
                </a:solidFill>
              </a:rPr>
              <a:t>2011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34AEA0-D3DE-D3D7-5259-3DFA87C10832}"/>
              </a:ext>
            </a:extLst>
          </p:cNvPr>
          <p:cNvSpPr txBox="1"/>
          <p:nvPr/>
        </p:nvSpPr>
        <p:spPr>
          <a:xfrm>
            <a:off x="451099" y="774209"/>
            <a:ext cx="1041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Milestones </a:t>
            </a:r>
            <a:r>
              <a:rPr lang="lv-LV" sz="2400" dirty="0" err="1"/>
              <a:t>of</a:t>
            </a:r>
            <a:r>
              <a:rPr lang="lv-LV" sz="2400" dirty="0"/>
              <a:t> </a:t>
            </a:r>
            <a:r>
              <a:rPr lang="en-GB" sz="2400" dirty="0"/>
              <a:t>commitments for recognition of </a:t>
            </a:r>
            <a:r>
              <a:rPr lang="en-GB" sz="2400" b="1" dirty="0"/>
              <a:t>landscapes </a:t>
            </a:r>
            <a:r>
              <a:rPr lang="en-GB" sz="2400" dirty="0"/>
              <a:t>in the</a:t>
            </a:r>
            <a:r>
              <a:rPr lang="en-GB" sz="2400" b="1" dirty="0"/>
              <a:t> </a:t>
            </a:r>
            <a:r>
              <a:rPr lang="en-GB" sz="2400" dirty="0"/>
              <a:t>UNESCO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AB485-08D1-CF0D-E3D3-E4538872E3F5}"/>
              </a:ext>
            </a:extLst>
          </p:cNvPr>
          <p:cNvSpPr txBox="1"/>
          <p:nvPr/>
        </p:nvSpPr>
        <p:spPr>
          <a:xfrm>
            <a:off x="776302" y="3352798"/>
            <a:ext cx="3854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i="1" dirty="0">
                <a:solidFill>
                  <a:srgbClr val="FFAA85"/>
                </a:solidFill>
              </a:rPr>
              <a:t>European Landscape Convention, Council of Europe, 2000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1F3BAD-FF28-E272-8988-6067FAB4FA2B}"/>
              </a:ext>
            </a:extLst>
          </p:cNvPr>
          <p:cNvSpPr txBox="1"/>
          <p:nvPr/>
        </p:nvSpPr>
        <p:spPr>
          <a:xfrm>
            <a:off x="8501308" y="4882978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>
                <a:solidFill>
                  <a:schemeClr val="bg1">
                    <a:lumMod val="50000"/>
                  </a:schemeClr>
                </a:solidFill>
              </a:rPr>
              <a:t>Until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1992, 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no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 World Heritage cultural landscapes 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existed</a:t>
            </a:r>
            <a:endParaRPr lang="en-GB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B81C8-2D98-6D5D-067C-CF043A017FC7}"/>
              </a:ext>
            </a:extLst>
          </p:cNvPr>
          <p:cNvSpPr txBox="1"/>
          <p:nvPr/>
        </p:nvSpPr>
        <p:spPr>
          <a:xfrm>
            <a:off x="776303" y="4515114"/>
            <a:ext cx="369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Convention on the Protection of the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Underwater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Cultural Heritage,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20</a:t>
            </a:r>
            <a:r>
              <a:rPr lang="lv-LV" b="1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328B62-7DEB-E09C-78B5-1D44089A7398}"/>
              </a:ext>
            </a:extLst>
          </p:cNvPr>
          <p:cNvSpPr txBox="1"/>
          <p:nvPr/>
        </p:nvSpPr>
        <p:spPr>
          <a:xfrm>
            <a:off x="776302" y="5392277"/>
            <a:ext cx="369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Convention for the Safeguarding of the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Intangible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Cultural Heritage ,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20</a:t>
            </a:r>
            <a:r>
              <a:rPr lang="lv-LV" b="1" dirty="0">
                <a:solidFill>
                  <a:schemeClr val="bg1">
                    <a:lumMod val="65000"/>
                  </a:schemeClr>
                </a:solidFill>
              </a:rPr>
              <a:t>03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7FCBD7-5A0E-F02E-1EA9-9094F2162793}"/>
              </a:ext>
            </a:extLst>
          </p:cNvPr>
          <p:cNvSpPr txBox="1"/>
          <p:nvPr/>
        </p:nvSpPr>
        <p:spPr>
          <a:xfrm>
            <a:off x="8174478" y="2809873"/>
            <a:ext cx="3699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Convention on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Biological Diversity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1992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87B4C0-E778-FAEB-616D-7A2D9812D998}"/>
              </a:ext>
            </a:extLst>
          </p:cNvPr>
          <p:cNvSpPr txBox="1"/>
          <p:nvPr/>
        </p:nvSpPr>
        <p:spPr>
          <a:xfrm>
            <a:off x="8174477" y="3437660"/>
            <a:ext cx="369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United Nations Framework Convention on Climate Change, 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1992</a:t>
            </a:r>
          </a:p>
        </p:txBody>
      </p:sp>
      <p:pic>
        <p:nvPicPr>
          <p:cNvPr id="13" name="Attēls 12">
            <a:extLst>
              <a:ext uri="{FF2B5EF4-FFF2-40B4-BE49-F238E27FC236}">
                <a16:creationId xmlns:a16="http://schemas.microsoft.com/office/drawing/2014/main" id="{7965E168-ABB7-B760-4D6E-6388B0F18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14" name="Attēls 13" descr="Attēls, kurā ir zīmējums, skečs, mēroga modelis, glezna&#10;&#10;Apraksts ģenerēts automātiski">
            <a:extLst>
              <a:ext uri="{FF2B5EF4-FFF2-40B4-BE49-F238E27FC236}">
                <a16:creationId xmlns:a16="http://schemas.microsoft.com/office/drawing/2014/main" id="{8AD3ED02-CB68-8431-876B-01EEC5D2B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038" y="4246368"/>
            <a:ext cx="2405924" cy="2405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435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>
            <a:extLst>
              <a:ext uri="{FF2B5EF4-FFF2-40B4-BE49-F238E27FC236}">
                <a16:creationId xmlns:a16="http://schemas.microsoft.com/office/drawing/2014/main" id="{AC6A5C44-26D0-388F-6C02-377F18C0A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1"/>
          <a:stretch/>
        </p:blipFill>
        <p:spPr>
          <a:xfrm>
            <a:off x="-243" y="3762000"/>
            <a:ext cx="4434334" cy="3096000"/>
          </a:xfrm>
          <a:prstGeom prst="rect">
            <a:avLst/>
          </a:prstGeom>
        </p:spPr>
      </p:pic>
      <p:pic>
        <p:nvPicPr>
          <p:cNvPr id="3" name="Grafik 11">
            <a:extLst>
              <a:ext uri="{FF2B5EF4-FFF2-40B4-BE49-F238E27FC236}">
                <a16:creationId xmlns:a16="http://schemas.microsoft.com/office/drawing/2014/main" id="{B7126A28-B07D-2DFF-64D5-DC0902058E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8"/>
          <a:stretch/>
        </p:blipFill>
        <p:spPr>
          <a:xfrm>
            <a:off x="6617260" y="306276"/>
            <a:ext cx="5591839" cy="3096000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41A7F522-7E90-263B-089D-7A5344B073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276"/>
            <a:ext cx="6275592" cy="3096000"/>
          </a:xfrm>
          <a:prstGeom prst="rect">
            <a:avLst/>
          </a:prstGeom>
        </p:spPr>
      </p:pic>
      <p:pic>
        <p:nvPicPr>
          <p:cNvPr id="5" name="Grafik 7">
            <a:extLst>
              <a:ext uri="{FF2B5EF4-FFF2-40B4-BE49-F238E27FC236}">
                <a16:creationId xmlns:a16="http://schemas.microsoft.com/office/drawing/2014/main" id="{F67AEDB9-B5CB-4DC7-B5C4-BF2C651F29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7"/>
          <a:stretch/>
        </p:blipFill>
        <p:spPr>
          <a:xfrm>
            <a:off x="4775760" y="3762000"/>
            <a:ext cx="3908547" cy="3096000"/>
          </a:xfrm>
          <a:prstGeom prst="rect">
            <a:avLst/>
          </a:prstGeom>
        </p:spPr>
      </p:pic>
      <p:sp>
        <p:nvSpPr>
          <p:cNvPr id="6" name="Textfeld 10">
            <a:extLst>
              <a:ext uri="{FF2B5EF4-FFF2-40B4-BE49-F238E27FC236}">
                <a16:creationId xmlns:a16="http://schemas.microsoft.com/office/drawing/2014/main" id="{A8822FCD-0A62-41D6-BD3A-9E5738EBA20B}"/>
              </a:ext>
            </a:extLst>
          </p:cNvPr>
          <p:cNvSpPr txBox="1"/>
          <p:nvPr/>
        </p:nvSpPr>
        <p:spPr>
          <a:xfrm>
            <a:off x="9025976" y="3881378"/>
            <a:ext cx="30989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effectLst/>
                <a:latin typeface="+mj-lt"/>
                <a:ea typeface="Aptos"/>
                <a:cs typeface="Times New Roman" panose="02020603050405020304" pitchFamily="18" charset="0"/>
              </a:rPr>
              <a:t>2,5 km </a:t>
            </a:r>
            <a:r>
              <a:rPr lang="de-DE" b="1" dirty="0" err="1">
                <a:effectLst/>
                <a:latin typeface="+mj-lt"/>
                <a:ea typeface="Aptos"/>
                <a:cs typeface="Times New Roman" panose="02020603050405020304" pitchFamily="18" charset="0"/>
              </a:rPr>
              <a:t>length</a:t>
            </a:r>
            <a:endParaRPr lang="de-DE" b="1" dirty="0">
              <a:effectLst/>
              <a:latin typeface="+mj-lt"/>
              <a:ea typeface="Aptos"/>
              <a:cs typeface="Times New Roman" panose="02020603050405020304" pitchFamily="18" charset="0"/>
            </a:endParaRPr>
          </a:p>
          <a:p>
            <a:r>
              <a:rPr lang="de-DE" dirty="0">
                <a:latin typeface="+mj-lt"/>
                <a:cs typeface="Times New Roman" panose="02020603050405020304" pitchFamily="18" charset="0"/>
              </a:rPr>
              <a:t>20 </a:t>
            </a:r>
            <a:r>
              <a:rPr lang="de-DE" dirty="0" err="1">
                <a:latin typeface="+mj-lt"/>
                <a:cs typeface="Times New Roman" panose="02020603050405020304" pitchFamily="18" charset="0"/>
              </a:rPr>
              <a:t>meter</a:t>
            </a:r>
            <a:r>
              <a:rPr lang="de-DE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+mj-lt"/>
                <a:cs typeface="Times New Roman" panose="02020603050405020304" pitchFamily="18" charset="0"/>
              </a:rPr>
              <a:t>width</a:t>
            </a:r>
            <a:endParaRPr lang="de-DE" dirty="0">
              <a:latin typeface="+mj-lt"/>
              <a:cs typeface="Times New Roman" panose="02020603050405020304" pitchFamily="18" charset="0"/>
            </a:endParaRPr>
          </a:p>
          <a:p>
            <a:r>
              <a:rPr lang="de-DE" dirty="0">
                <a:latin typeface="+mj-lt"/>
                <a:cs typeface="Times New Roman" panose="02020603050405020304" pitchFamily="18" charset="0"/>
              </a:rPr>
              <a:t>3 </a:t>
            </a:r>
            <a:r>
              <a:rPr lang="de-DE" dirty="0" err="1">
                <a:latin typeface="+mj-lt"/>
                <a:cs typeface="Times New Roman" panose="02020603050405020304" pitchFamily="18" charset="0"/>
              </a:rPr>
              <a:t>construction</a:t>
            </a:r>
            <a:r>
              <a:rPr lang="de-DE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+mj-lt"/>
                <a:cs typeface="Times New Roman" panose="02020603050405020304" pitchFamily="18" charset="0"/>
              </a:rPr>
              <a:t>phases</a:t>
            </a:r>
            <a:r>
              <a:rPr lang="de-DE" dirty="0">
                <a:latin typeface="+mj-lt"/>
                <a:cs typeface="Times New Roman" panose="02020603050405020304" pitchFamily="18" charset="0"/>
              </a:rPr>
              <a:t>, </a:t>
            </a:r>
          </a:p>
          <a:p>
            <a:r>
              <a:rPr lang="de-DE" dirty="0" err="1">
                <a:latin typeface="+mj-lt"/>
                <a:cs typeface="Times New Roman" panose="02020603050405020304" pitchFamily="18" charset="0"/>
              </a:rPr>
              <a:t>to</a:t>
            </a:r>
            <a:r>
              <a:rPr lang="de-DE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+mj-lt"/>
                <a:cs typeface="Times New Roman" panose="02020603050405020304" pitchFamily="18" charset="0"/>
              </a:rPr>
              <a:t>be</a:t>
            </a:r>
            <a:r>
              <a:rPr lang="de-DE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+mj-lt"/>
                <a:cs typeface="Times New Roman" panose="02020603050405020304" pitchFamily="18" charset="0"/>
              </a:rPr>
              <a:t>finised</a:t>
            </a:r>
            <a:r>
              <a:rPr lang="de-DE" dirty="0">
                <a:latin typeface="+mj-lt"/>
                <a:cs typeface="Times New Roman" panose="02020603050405020304" pitchFamily="18" charset="0"/>
              </a:rPr>
              <a:t> 2024</a:t>
            </a:r>
          </a:p>
          <a:p>
            <a:endParaRPr lang="de-DE" dirty="0">
              <a:latin typeface="+mj-lt"/>
              <a:cs typeface="Times New Roman" panose="02020603050405020304" pitchFamily="18" charset="0"/>
            </a:endParaRPr>
          </a:p>
          <a:p>
            <a:r>
              <a:rPr lang="de-DE" dirty="0">
                <a:latin typeface="+mj-lt"/>
              </a:rPr>
              <a:t>223 </a:t>
            </a:r>
            <a:r>
              <a:rPr lang="de-DE" dirty="0" err="1">
                <a:latin typeface="+mj-lt"/>
              </a:rPr>
              <a:t>trees</a:t>
            </a: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48 </a:t>
            </a:r>
            <a:r>
              <a:rPr lang="de-DE" dirty="0" err="1">
                <a:latin typeface="+mj-lt"/>
              </a:rPr>
              <a:t>fog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steles</a:t>
            </a:r>
            <a:r>
              <a:rPr lang="de-DE" dirty="0">
                <a:latin typeface="+mj-lt"/>
              </a:rPr>
              <a:t> and </a:t>
            </a:r>
            <a:r>
              <a:rPr lang="de-DE" dirty="0" err="1">
                <a:latin typeface="+mj-lt"/>
              </a:rPr>
              <a:t>water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features</a:t>
            </a:r>
            <a:endParaRPr lang="de-DE" dirty="0">
              <a:latin typeface="+mj-lt"/>
            </a:endParaRPr>
          </a:p>
          <a:p>
            <a:r>
              <a:rPr lang="de-DE" dirty="0">
                <a:latin typeface="+mj-lt"/>
              </a:rPr>
              <a:t>25 </a:t>
            </a:r>
            <a:r>
              <a:rPr lang="de-DE" dirty="0" err="1">
                <a:latin typeface="+mj-lt"/>
              </a:rPr>
              <a:t>drinking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fountains</a:t>
            </a:r>
            <a:endParaRPr lang="de-DE" dirty="0">
              <a:latin typeface="+mj-lt"/>
            </a:endParaRPr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3CDA877A-7DE8-426F-A25C-15A5836755DB}"/>
              </a:ext>
            </a:extLst>
          </p:cNvPr>
          <p:cNvSpPr txBox="1"/>
          <p:nvPr/>
        </p:nvSpPr>
        <p:spPr>
          <a:xfrm>
            <a:off x="67074" y="6466701"/>
            <a:ext cx="4538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200" dirty="0" err="1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Photo</a:t>
            </a:r>
            <a:r>
              <a:rPr lang="lv-LV" sz="1200" dirty="0">
                <a:solidFill>
                  <a:schemeClr val="bg1"/>
                </a:solidFill>
                <a:latin typeface="Aptos"/>
                <a:ea typeface="Aptos"/>
                <a:cs typeface="Times New Roman" panose="02020603050405020304" pitchFamily="18" charset="0"/>
              </a:rPr>
              <a:t>:</a:t>
            </a:r>
            <a:r>
              <a:rPr lang="de-DE" sz="1200" dirty="0">
                <a:solidFill>
                  <a:schemeClr val="bg1"/>
                </a:solidFill>
                <a:effectLst/>
                <a:latin typeface="Aptos"/>
                <a:ea typeface="Aptos"/>
                <a:cs typeface="Times New Roman" panose="02020603050405020304" pitchFamily="18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effectLst/>
                <a:latin typeface="Aptos"/>
                <a:ea typeface="Aptos"/>
                <a:cs typeface="Times New Roman" panose="02020603050405020304" pitchFamily="18" charset="0"/>
              </a:rPr>
              <a:t>DnD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75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04098A27-1850-0A33-5351-EA6638BE8E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87"/>
          <a:stretch/>
        </p:blipFill>
        <p:spPr>
          <a:xfrm>
            <a:off x="4088048" y="855373"/>
            <a:ext cx="7615136" cy="5010406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25742B7D-D959-F255-A385-374AF896C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8830" y="5161496"/>
            <a:ext cx="1820269" cy="1408566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BF9A30E0-17EC-6789-E2EA-4AC747B40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B3D7CAC7-326A-0D94-0835-FC677DC8BB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6695"/>
          <a:stretch/>
        </p:blipFill>
        <p:spPr>
          <a:xfrm>
            <a:off x="768092" y="5273406"/>
            <a:ext cx="3319956" cy="1431150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E625D768-58EE-AF20-3AD9-74E2D27F7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966" y="505838"/>
            <a:ext cx="3319956" cy="2484163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1A45CA86-182C-1543-2A08-2FEAF26DC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32" y="3138778"/>
            <a:ext cx="3750714" cy="20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4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2CED7887-0B4D-93C4-D23B-2E27AA9A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2" y="657769"/>
            <a:ext cx="5556680" cy="5875506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C4784667-B1DE-3BA7-9606-7FBFEBD9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796" y="638074"/>
            <a:ext cx="2706175" cy="3890586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9E7BCE97-60EC-C108-9915-240494594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53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2A939-8B5F-E96F-0FEF-59E411ED2582}"/>
              </a:ext>
            </a:extLst>
          </p:cNvPr>
          <p:cNvSpPr txBox="1"/>
          <p:nvPr/>
        </p:nvSpPr>
        <p:spPr>
          <a:xfrm>
            <a:off x="4235933" y="2582461"/>
            <a:ext cx="458705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dirty="0">
                <a:solidFill>
                  <a:srgbClr val="FF9966"/>
                </a:solidFill>
              </a:rPr>
              <a:t>koncepti un idejas</a:t>
            </a:r>
          </a:p>
          <a:p>
            <a:endParaRPr lang="lv-LV" sz="2400" dirty="0">
              <a:solidFill>
                <a:srgbClr val="FF9966"/>
              </a:solidFill>
            </a:endParaRPr>
          </a:p>
          <a:p>
            <a:endParaRPr lang="lv-LV" sz="2400" dirty="0">
              <a:solidFill>
                <a:srgbClr val="FF9966"/>
              </a:solidFill>
            </a:endParaRPr>
          </a:p>
          <a:p>
            <a:r>
              <a:rPr lang="lv-LV" sz="2400" dirty="0">
                <a:solidFill>
                  <a:srgbClr val="FF9966"/>
                </a:solidFill>
              </a:rPr>
              <a:t>vārdam var būt ķermenis</a:t>
            </a:r>
          </a:p>
          <a:p>
            <a:endParaRPr lang="lv-LV" sz="24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lv-LV" sz="2400" dirty="0">
                <a:solidFill>
                  <a:schemeClr val="bg2">
                    <a:lumMod val="75000"/>
                  </a:schemeClr>
                </a:solidFill>
              </a:rPr>
              <a:t>vārds var būt pļāpas</a:t>
            </a:r>
            <a:endParaRPr lang="en-GB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6B486EF3-4773-6404-D459-7D9C72723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0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D782FD6A-D622-F21A-61B6-A8B20639A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69" y="0"/>
            <a:ext cx="4655316" cy="6858000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E44D74D1-E571-3027-008C-83FF49733320}"/>
              </a:ext>
            </a:extLst>
          </p:cNvPr>
          <p:cNvGrpSpPr/>
          <p:nvPr/>
        </p:nvGrpSpPr>
        <p:grpSpPr>
          <a:xfrm>
            <a:off x="6993343" y="0"/>
            <a:ext cx="3830908" cy="6829973"/>
            <a:chOff x="6993343" y="0"/>
            <a:chExt cx="3830908" cy="6829973"/>
          </a:xfrm>
        </p:grpSpPr>
        <p:pic>
          <p:nvPicPr>
            <p:cNvPr id="5" name="Attēls 4">
              <a:extLst>
                <a:ext uri="{FF2B5EF4-FFF2-40B4-BE49-F238E27FC236}">
                  <a16:creationId xmlns:a16="http://schemas.microsoft.com/office/drawing/2014/main" id="{80691BEA-F403-2E1A-D0CA-724463CF2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3343" y="0"/>
              <a:ext cx="3772426" cy="3730511"/>
            </a:xfrm>
            <a:prstGeom prst="rect">
              <a:avLst/>
            </a:prstGeom>
          </p:spPr>
        </p:pic>
        <p:pic>
          <p:nvPicPr>
            <p:cNvPr id="7" name="Attēls 6">
              <a:extLst>
                <a:ext uri="{FF2B5EF4-FFF2-40B4-BE49-F238E27FC236}">
                  <a16:creationId xmlns:a16="http://schemas.microsoft.com/office/drawing/2014/main" id="{0BE51587-3773-EF00-FFFE-B2427BEB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186"/>
            <a:stretch/>
          </p:blipFill>
          <p:spPr>
            <a:xfrm>
              <a:off x="6994190" y="3676972"/>
              <a:ext cx="3830061" cy="315300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76C924-0ED7-919C-8631-D97BB60F2707}"/>
              </a:ext>
            </a:extLst>
          </p:cNvPr>
          <p:cNvSpPr txBox="1"/>
          <p:nvPr/>
        </p:nvSpPr>
        <p:spPr>
          <a:xfrm>
            <a:off x="5197811" y="4673592"/>
            <a:ext cx="1726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di </a:t>
            </a:r>
            <a:r>
              <a:rPr lang="lv-LV" sz="1000" dirty="0"/>
              <a:t>M</a:t>
            </a:r>
            <a:r>
              <a:rPr lang="en-GB" sz="1000" dirty="0" err="1"/>
              <a:t>arino</a:t>
            </a:r>
            <a:r>
              <a:rPr lang="en-GB" sz="1000" dirty="0"/>
              <a:t>, Mina &amp; </a:t>
            </a:r>
            <a:r>
              <a:rPr lang="en-GB" sz="1000" dirty="0" err="1"/>
              <a:t>Tiitu</a:t>
            </a:r>
            <a:r>
              <a:rPr lang="en-GB" sz="1000" dirty="0"/>
              <a:t>, Maija &amp; </a:t>
            </a:r>
            <a:r>
              <a:rPr lang="en-GB" sz="1000" dirty="0" err="1"/>
              <a:t>Saglie</a:t>
            </a:r>
            <a:r>
              <a:rPr lang="en-GB" sz="1000" dirty="0"/>
              <a:t>, Inger-Lise &amp; </a:t>
            </a:r>
            <a:r>
              <a:rPr lang="en-GB" sz="1000" dirty="0" err="1"/>
              <a:t>Lapintie</a:t>
            </a:r>
            <a:r>
              <a:rPr lang="en-GB" sz="1000" dirty="0"/>
              <a:t>, Kimmo. (2023). Conceptualizing ‘green’ in urban and regional planning – the cases of Oslo and Helsinki. European Planning Studies. 32. 1-23. 10.1080/09654313.2023.2285811. </a:t>
            </a: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4BBBAA81-A385-B4B4-C30B-4FE1C81A5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14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7ED76B54-2AD7-E4B1-8E24-B242D95E2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352425"/>
            <a:ext cx="8096250" cy="6153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9F008C-9C00-3AEA-84C8-60A6D204718E}"/>
              </a:ext>
            </a:extLst>
          </p:cNvPr>
          <p:cNvSpPr txBox="1"/>
          <p:nvPr/>
        </p:nvSpPr>
        <p:spPr>
          <a:xfrm>
            <a:off x="9744410" y="4876792"/>
            <a:ext cx="2104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di </a:t>
            </a:r>
            <a:r>
              <a:rPr lang="lv-LV" sz="1000" dirty="0"/>
              <a:t>M</a:t>
            </a:r>
            <a:r>
              <a:rPr lang="en-GB" sz="1000" dirty="0" err="1"/>
              <a:t>arino</a:t>
            </a:r>
            <a:r>
              <a:rPr lang="en-GB" sz="1000" dirty="0"/>
              <a:t>, Mina &amp; </a:t>
            </a:r>
            <a:r>
              <a:rPr lang="en-GB" sz="1000" dirty="0" err="1"/>
              <a:t>Tiitu</a:t>
            </a:r>
            <a:r>
              <a:rPr lang="en-GB" sz="1000" dirty="0"/>
              <a:t>, Maija &amp; </a:t>
            </a:r>
            <a:r>
              <a:rPr lang="en-GB" sz="1000" dirty="0" err="1"/>
              <a:t>Saglie</a:t>
            </a:r>
            <a:r>
              <a:rPr lang="en-GB" sz="1000" dirty="0"/>
              <a:t>, Inger-Lise &amp; </a:t>
            </a:r>
            <a:r>
              <a:rPr lang="en-GB" sz="1000" dirty="0" err="1"/>
              <a:t>Lapintie</a:t>
            </a:r>
            <a:r>
              <a:rPr lang="en-GB" sz="1000" dirty="0"/>
              <a:t>, Kimmo. (2023). Conceptualizing ‘green’ in urban and regional planning – the cases of Oslo and Helsinki. European Planning Studies. 32. 1-23. 10.1080/09654313.2023.2285811. 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32253372-4CFE-ACFA-D870-41C2B2487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87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F02F4D-2FD8-B3AC-7606-A627DDBB44E1}"/>
              </a:ext>
            </a:extLst>
          </p:cNvPr>
          <p:cNvSpPr txBox="1"/>
          <p:nvPr/>
        </p:nvSpPr>
        <p:spPr>
          <a:xfrm>
            <a:off x="6554623" y="5807413"/>
            <a:ext cx="49244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Negotiating wilder nature: developing a views-of-nature typology</a:t>
            </a:r>
          </a:p>
          <a:p>
            <a:r>
              <a:rPr lang="en-US" sz="1000" dirty="0"/>
              <a:t>Lisbet Christoffersen∗ and Thomas B </a:t>
            </a:r>
            <a:r>
              <a:rPr lang="en-US" sz="1000" dirty="0" err="1"/>
              <a:t>Randrup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Published 20 December 2024 • © 2024 The Author(s). Published by IOP Publishing Ltd</a:t>
            </a:r>
          </a:p>
          <a:p>
            <a:r>
              <a:rPr lang="en-US" sz="1000" dirty="0"/>
              <a:t>Environmental Research Communications, Volume 6, Number 12</a:t>
            </a:r>
            <a:endParaRPr lang="en-GB" sz="1000" dirty="0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AFAD61D6-0EDC-47DD-A688-2C0DB4FD6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7C56C3EA-5653-D719-5B10-EE45BA254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81" y="226788"/>
            <a:ext cx="5795819" cy="5349987"/>
          </a:xfrm>
          <a:prstGeom prst="rect">
            <a:avLst/>
          </a:prstGeom>
        </p:spPr>
      </p:pic>
      <p:pic>
        <p:nvPicPr>
          <p:cNvPr id="10" name="Attēls 9">
            <a:extLst>
              <a:ext uri="{FF2B5EF4-FFF2-40B4-BE49-F238E27FC236}">
                <a16:creationId xmlns:a16="http://schemas.microsoft.com/office/drawing/2014/main" id="{FB585B92-0540-8DE6-6AAE-27A317ACA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113" y="1809293"/>
            <a:ext cx="5727706" cy="384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70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8E5F5563-C5D2-9C63-BC51-EB94B637E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" y="1099755"/>
            <a:ext cx="5940905" cy="4333432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8878FB49-433B-B10F-184B-24DE6454E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474" y="2358755"/>
            <a:ext cx="5946526" cy="3074432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2C1ECCA9-5192-1819-CC52-0820A15FB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5E8F743D-3E51-125C-DA7B-1995339BA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408" y="1072616"/>
            <a:ext cx="2133213" cy="1029022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9B3A29A6-86E9-D75C-5E66-74E7F22B5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693" y="0"/>
            <a:ext cx="1571403" cy="22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48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507031B8-ACFD-4FB5-E9D7-88064871C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2" y="1072616"/>
            <a:ext cx="5895941" cy="4665043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2A660291-E6B3-033E-DA72-5F5577A21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00" y="2213584"/>
            <a:ext cx="5884700" cy="3524075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6B49DE01-A180-8E67-37D8-D67381F9B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2A62B863-4AAD-610E-A48E-F2B159036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300" y="1072616"/>
            <a:ext cx="2133213" cy="1029022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40B83E69-01C4-AF62-A3DF-CCCA3E5F4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693" y="0"/>
            <a:ext cx="1571403" cy="22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91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BC8D6F2D-864F-7CC3-C08D-A9FAB1015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41653"/>
            <a:ext cx="5962232" cy="1947663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B88144EC-99FA-FE34-9704-CD5186D05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991" y="4591247"/>
            <a:ext cx="5438807" cy="2132602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AF34FA4D-71D4-4C81-9CFF-06749F9E8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61575" cy="6858000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2A73FF14-D4ED-B96D-1D39-41235B92E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394FCA09-AAD1-A613-3A2A-BE271DE44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6693" y="0"/>
            <a:ext cx="1571403" cy="222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1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2A78AB-3A11-1F82-8648-F39BD957123C}"/>
              </a:ext>
            </a:extLst>
          </p:cNvPr>
          <p:cNvSpPr txBox="1"/>
          <p:nvPr/>
        </p:nvSpPr>
        <p:spPr>
          <a:xfrm>
            <a:off x="9256100" y="4802916"/>
            <a:ext cx="282102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Cerdà</a:t>
            </a:r>
            <a:r>
              <a:rPr lang="lv-LV" dirty="0"/>
              <a:t> plāns. 1859.</a:t>
            </a:r>
          </a:p>
          <a:p>
            <a:endParaRPr lang="lv-LV" dirty="0"/>
          </a:p>
          <a:p>
            <a:endParaRPr lang="lv-LV" dirty="0"/>
          </a:p>
          <a:p>
            <a:r>
              <a:rPr lang="en-GB" sz="1000" dirty="0"/>
              <a:t>http://www.ub.edu/visitavirtual/visitavirtualEH/index.php/en/get-to-know-the-university-of-barcelona/the-city-in-the-nineteenth-century/the-eixample-and-the-historic-building/399-the-cerda-plan</a:t>
            </a:r>
          </a:p>
        </p:txBody>
      </p:sp>
      <p:pic>
        <p:nvPicPr>
          <p:cNvPr id="4" name="Attēls 3" descr="Attēls, kurā ir teksts, karte&#10;&#10;Mākslīgā intelekta ģenerētais saturs var būt nepareizs.">
            <a:extLst>
              <a:ext uri="{FF2B5EF4-FFF2-40B4-BE49-F238E27FC236}">
                <a16:creationId xmlns:a16="http://schemas.microsoft.com/office/drawing/2014/main" id="{E341E173-E581-C8B0-9E87-11CA3CDF2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8346" cy="6858000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67184148-A5BC-9E8E-5ED4-70CDAA831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8" name="Attēls 7" descr="Attēls, kurā ir raksts, krāsainība, kvadrāts, simetrija&#10;&#10;Mākslīgā intelekta ģenerētais saturs var būt nepareizs.">
            <a:extLst>
              <a:ext uri="{FF2B5EF4-FFF2-40B4-BE49-F238E27FC236}">
                <a16:creationId xmlns:a16="http://schemas.microsoft.com/office/drawing/2014/main" id="{779D6184-5CCE-244D-7180-947E144F3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436" y="2235469"/>
            <a:ext cx="1609820" cy="1193531"/>
          </a:xfrm>
          <a:prstGeom prst="rect">
            <a:avLst/>
          </a:prstGeom>
        </p:spPr>
      </p:pic>
      <p:pic>
        <p:nvPicPr>
          <p:cNvPr id="6" name="Attēls 5" descr="Attēls, kurā ir teksts, diagramma, aplis, ekrānuzņēmums&#10;&#10;Mākslīgā intelekta ģenerētais saturs var būt nepareizs.">
            <a:extLst>
              <a:ext uri="{FF2B5EF4-FFF2-40B4-BE49-F238E27FC236}">
                <a16:creationId xmlns:a16="http://schemas.microsoft.com/office/drawing/2014/main" id="{E4980AAF-BC09-C80B-B874-45949E2FB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436" y="1019415"/>
            <a:ext cx="772738" cy="9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9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CF9BFC7-5828-50CC-1C96-7D260B48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24943"/>
            <a:ext cx="10515600" cy="2464707"/>
          </a:xfrm>
        </p:spPr>
        <p:txBody>
          <a:bodyPr/>
          <a:lstStyle/>
          <a:p>
            <a:pPr algn="ctr"/>
            <a:r>
              <a:rPr lang="lv-LV" sz="3600" dirty="0">
                <a:solidFill>
                  <a:srgbClr val="FF9966"/>
                </a:solidFill>
                <a:latin typeface="Aptos Display" panose="02110004020202020204"/>
                <a:ea typeface="+mj-ea"/>
                <a:cs typeface="+mj-cs"/>
              </a:rPr>
              <a:t>p</a:t>
            </a:r>
            <a:r>
              <a:rPr kumimoji="0" lang="lv-LV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aldies</a:t>
            </a:r>
            <a:r>
              <a:rPr kumimoji="0" lang="lv-LV" sz="3600" b="0" i="0" u="none" strike="noStrike" kern="1200" cap="none" spc="0" normalizeH="0" baseline="0" noProof="0" dirty="0">
                <a:ln>
                  <a:noFill/>
                </a:ln>
                <a:solidFill>
                  <a:srgbClr val="FF9966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001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83E80795-D86F-BBD5-2B60-FFB63C1D8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08" y="1248254"/>
            <a:ext cx="5275385" cy="3429000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E03C9B36-A14C-5790-7B2C-E49E8124C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60D8C-B153-62EA-AB78-407DFAD63BDB}"/>
              </a:ext>
            </a:extLst>
          </p:cNvPr>
          <p:cNvSpPr txBox="1"/>
          <p:nvPr/>
        </p:nvSpPr>
        <p:spPr>
          <a:xfrm>
            <a:off x="9134272" y="4878131"/>
            <a:ext cx="36089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https://es.wikipedia.org/wiki/Plan_Cerd%C3%A1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A0A778-17A9-AB88-F14F-F30306B609FF}"/>
              </a:ext>
            </a:extLst>
          </p:cNvPr>
          <p:cNvSpPr txBox="1"/>
          <p:nvPr/>
        </p:nvSpPr>
        <p:spPr>
          <a:xfrm>
            <a:off x="426397" y="6303523"/>
            <a:ext cx="4223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https://www.ebrdgreencities.com/policy-tool/urban-planning-with-superblocks-barcelona-spain-2/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D95C1AE-8294-72E7-B5FA-34CC3F1C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7" y="886837"/>
            <a:ext cx="5172696" cy="517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58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9AC2C826-ED11-41F3-5F9F-9F59E5036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55" y="335605"/>
            <a:ext cx="1836518" cy="2626684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EDF5605C-E669-9809-294D-47DB77191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259" y="207769"/>
            <a:ext cx="8872246" cy="5719864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171FF17D-0CF8-2EAC-C2AF-CE5835E32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12" y="4501222"/>
            <a:ext cx="3808414" cy="2021173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53752CD2-FC78-D8C0-E13C-985262978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52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6D25A5A8-E788-DBAA-25E4-895CE5609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71" y="335604"/>
            <a:ext cx="2815030" cy="2757872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EF5B1E41-54B1-D5A7-92F4-CFF24198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881" y="1156339"/>
            <a:ext cx="4087739" cy="2864796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E11C616F-62C0-BC1F-EF12-7B208BDF2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998" y="4069705"/>
            <a:ext cx="4159531" cy="2362203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9304FBF0-3EDA-9E7D-D74E-A9AE61ACD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71" y="3429000"/>
            <a:ext cx="4565630" cy="3283824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863D9A14-FE88-896E-9F01-810F61614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5405" y="1686537"/>
            <a:ext cx="3672760" cy="1300878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A997E81C-2643-CC21-F5F1-F566127E4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5116F5C3-FFB6-D778-D724-413F9982B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828" y="0"/>
            <a:ext cx="9644343" cy="6858000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8F6F6335-638C-2CA4-22C0-1E7451F09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0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94DFA4F-2F5F-3232-3BD2-21AAD0B6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773" y="3299637"/>
            <a:ext cx="201733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ttēls 2">
            <a:extLst>
              <a:ext uri="{FF2B5EF4-FFF2-40B4-BE49-F238E27FC236}">
                <a16:creationId xmlns:a16="http://schemas.microsoft.com/office/drawing/2014/main" id="{ACD1D741-8480-F9D5-6979-D5E4D0A77A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r="2261" b="2695"/>
          <a:stretch/>
        </p:blipFill>
        <p:spPr>
          <a:xfrm>
            <a:off x="253856" y="0"/>
            <a:ext cx="4726706" cy="6673174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496AD382-478D-BE56-384F-B3F280CF6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2980935-4D6B-B8A5-8790-E9B0768D9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533" y="3299637"/>
            <a:ext cx="20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527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139233E-A449-2F3E-3F13-3FD7668A3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93" y="428625"/>
            <a:ext cx="914400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ttēls 1">
            <a:extLst>
              <a:ext uri="{FF2B5EF4-FFF2-40B4-BE49-F238E27FC236}">
                <a16:creationId xmlns:a16="http://schemas.microsoft.com/office/drawing/2014/main" id="{13C7A31D-B7EC-1CD3-A9C4-60F1DEBDD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717" y="207769"/>
            <a:ext cx="9943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82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502</Words>
  <Application>Microsoft Office PowerPoint</Application>
  <PresentationFormat>Platekrāna</PresentationFormat>
  <Paragraphs>54</Paragraphs>
  <Slides>30</Slides>
  <Notes>1</Notes>
  <HiddenSlides>0</HiddenSlides>
  <MMClips>0</MMClips>
  <ScaleCrop>false</ScaleCrop>
  <HeadingPairs>
    <vt:vector size="6" baseType="variant">
      <vt:variant>
        <vt:lpstr>Lietotie fonti</vt:lpstr>
      </vt:variant>
      <vt:variant>
        <vt:i4>7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30</vt:i4>
      </vt:variant>
    </vt:vector>
  </HeadingPairs>
  <TitlesOfParts>
    <vt:vector size="38" baseType="lpstr">
      <vt:lpstr>Aptos</vt:lpstr>
      <vt:lpstr>Aptos Display</vt:lpstr>
      <vt:lpstr>Arial</vt:lpstr>
      <vt:lpstr>Arial Narrow</vt:lpstr>
      <vt:lpstr>Calibri</vt:lpstr>
      <vt:lpstr>Open Sans</vt:lpstr>
      <vt:lpstr>Wingdings</vt:lpstr>
      <vt:lpstr>Office dizains</vt:lpstr>
      <vt:lpstr>Inovācijas ārtelpas plānojumu praksē  vēsturiskā pilsētas ainavā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Indra Purs</dc:creator>
  <cp:lastModifiedBy>Indra Purs</cp:lastModifiedBy>
  <cp:revision>24</cp:revision>
  <dcterms:created xsi:type="dcterms:W3CDTF">2025-03-05T18:47:03Z</dcterms:created>
  <dcterms:modified xsi:type="dcterms:W3CDTF">2025-03-07T09:20:40Z</dcterms:modified>
</cp:coreProperties>
</file>