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12192000"/>
  <p:notesSz cx="6858000" cy="9144000"/>
  <p:embeddedFontLst>
    <p:embeddedFont>
      <p:font typeface="Arial Narrow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GoogleSlidesCustomDataVersion2">
      <go:slidesCustomData xmlns:go="http://customooxmlschemas.google.com/" r:id="rId19" roundtripDataSignature="AMtx7mhpANW4wIyhXw8hJ8V0QiMUdAFM+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6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ArialNarrow-regular.fntdata"/><Relationship Id="rId14" Type="http://schemas.openxmlformats.org/officeDocument/2006/relationships/slide" Target="slides/slide9.xml"/><Relationship Id="rId17" Type="http://schemas.openxmlformats.org/officeDocument/2006/relationships/font" Target="fonts/ArialNarrow-italic.fntdata"/><Relationship Id="rId16" Type="http://schemas.openxmlformats.org/officeDocument/2006/relationships/font" Target="fonts/ArialNarrow-bold.fntdata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font" Target="fonts/ArialNarrow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3c36d2523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3c36d2523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33c36d2523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e3c0edf89e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e3c0edf89e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e3c0edf89e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c89556b1a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c89556b1a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3c89556b1a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b3e53fbe1_0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5b3e53fbe1_0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-GB"/>
              <a:t>Esošās zaļās struktūras identificēšana</a:t>
            </a:r>
            <a:endParaRPr/>
          </a:p>
          <a:p>
            <a:pPr indent="-36000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   pilsētas līmeņa parks, kura funkcijas izmanto arī citu apkaimju iedzīvotāji un tas ir noslogots;</a:t>
            </a:r>
            <a:endParaRPr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6000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-          nevienlīdzīgas kvalitātes un nodrošinājuma gājēju infrastruktūra;</a:t>
            </a:r>
            <a:endParaRPr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6000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-          vāji attīstīta veloinfrastruktūra;</a:t>
            </a:r>
            <a:endParaRPr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6000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-          divas, īslaicīgai atpūtai, labiekārtotas ielu telpas;</a:t>
            </a:r>
            <a:endParaRPr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6000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-          vairākās ielās saglabājušies kokaugu stādījumi;</a:t>
            </a:r>
            <a:endParaRPr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-360000" lvl="0" marL="3600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-          daži labiekārtoti namu pagalmi, savām vajadzībām.</a:t>
            </a:r>
            <a:endParaRPr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g5b3e53fbe1_0_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938391ffe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5938391ffe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" name="Google Shape;142;g5938391ffe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938391ffe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5938391ffe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g5938391ffe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c38f59f94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c38f59f94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33c38f59f94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3c38f59f94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3c38f59f94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33c38f59f94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c38f59f94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c38f59f94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33c38f59f94_0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4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/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5"/>
          <p:cNvSpPr txBox="1"/>
          <p:nvPr>
            <p:ph idx="1" type="body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5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5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6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7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7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7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" type="body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8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8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9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/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0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0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0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20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0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0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1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1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1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" type="body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2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2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/>
          <p:nvPr>
            <p:ph idx="2" type="pic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3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3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>
            <p:ph idx="10" type="dt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4"/>
          <p:cNvSpPr txBox="1"/>
          <p:nvPr>
            <p:ph idx="11" type="ftr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4"/>
          <p:cNvSpPr txBox="1"/>
          <p:nvPr>
            <p:ph idx="12" type="sldNum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3c36d25234_0_0"/>
          <p:cNvPicPr preferRelativeResize="0"/>
          <p:nvPr/>
        </p:nvPicPr>
        <p:blipFill rotWithShape="1">
          <a:blip r:embed="rId3">
            <a:alphaModFix/>
          </a:blip>
          <a:srcRect b="9526" l="0" r="0" t="0"/>
          <a:stretch/>
        </p:blipFill>
        <p:spPr>
          <a:xfrm>
            <a:off x="0" y="0"/>
            <a:ext cx="12192000" cy="62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3c36d25234_0_0"/>
          <p:cNvSpPr txBox="1"/>
          <p:nvPr/>
        </p:nvSpPr>
        <p:spPr>
          <a:xfrm>
            <a:off x="0" y="5126400"/>
            <a:ext cx="11593200" cy="10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IEKŠPAGALMU SAPLUDINĀŠANAS SAPNIS PAR ZAĻO STĪGU. </a:t>
            </a:r>
            <a:endParaRPr sz="23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Pilsētplānošanas diletanta paleontoloģiskās prakses.</a:t>
            </a:r>
            <a:endParaRPr sz="23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1" name="Google Shape;91;g33c36d25234_0_0"/>
          <p:cNvSpPr txBox="1"/>
          <p:nvPr/>
        </p:nvSpPr>
        <p:spPr>
          <a:xfrm>
            <a:off x="140300" y="6204650"/>
            <a:ext cx="383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highlight>
                  <a:schemeClr val="lt1"/>
                </a:highlight>
                <a:latin typeface="Georgia"/>
                <a:ea typeface="Georgia"/>
                <a:cs typeface="Georgia"/>
                <a:sym typeface="Georgia"/>
              </a:rPr>
              <a:t>Edgars Ražinskis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2e3c0edf89e_0_5"/>
          <p:cNvPicPr preferRelativeResize="0"/>
          <p:nvPr/>
        </p:nvPicPr>
        <p:blipFill rotWithShape="1">
          <a:blip r:embed="rId3">
            <a:alphaModFix/>
          </a:blip>
          <a:srcRect b="14874" l="24528" r="20278" t="16954"/>
          <a:stretch/>
        </p:blipFill>
        <p:spPr>
          <a:xfrm>
            <a:off x="373350" y="0"/>
            <a:ext cx="98716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2e3c0edf89e_0_5"/>
          <p:cNvSpPr txBox="1"/>
          <p:nvPr/>
        </p:nvSpPr>
        <p:spPr>
          <a:xfrm>
            <a:off x="7288350" y="5793425"/>
            <a:ext cx="21141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Avotu iela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2e3c0edf89e_0_5"/>
          <p:cNvSpPr txBox="1"/>
          <p:nvPr/>
        </p:nvSpPr>
        <p:spPr>
          <a:xfrm>
            <a:off x="7590350" y="1565375"/>
            <a:ext cx="21141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Ziedoņdārzs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g2e3c0edf89e_0_5"/>
          <p:cNvSpPr txBox="1"/>
          <p:nvPr/>
        </p:nvSpPr>
        <p:spPr>
          <a:xfrm>
            <a:off x="3086850" y="3542375"/>
            <a:ext cx="21141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Bruņinieku iela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2e3c0edf89e_0_5"/>
          <p:cNvSpPr txBox="1"/>
          <p:nvPr/>
        </p:nvSpPr>
        <p:spPr>
          <a:xfrm>
            <a:off x="7590350" y="3429000"/>
            <a:ext cx="21141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Matīsa</a:t>
            </a:r>
            <a:r>
              <a:rPr lang="en-GB" sz="21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iela</a:t>
            </a:r>
            <a:endParaRPr sz="21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g2e3c0edf89e_0_5"/>
          <p:cNvSpPr/>
          <p:nvPr/>
        </p:nvSpPr>
        <p:spPr>
          <a:xfrm>
            <a:off x="7665850" y="5491425"/>
            <a:ext cx="591300" cy="352200"/>
          </a:xfrm>
          <a:prstGeom prst="ellipse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3" name="Google Shape;103;g2e3c0edf89e_0_5"/>
          <p:cNvCxnSpPr/>
          <p:nvPr/>
        </p:nvCxnSpPr>
        <p:spPr>
          <a:xfrm rot="10800000">
            <a:off x="6470575" y="1942975"/>
            <a:ext cx="1258200" cy="3586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04" name="Google Shape;104;g2e3c0edf89e_0_5"/>
          <p:cNvCxnSpPr>
            <a:endCxn id="102" idx="1"/>
          </p:cNvCxnSpPr>
          <p:nvPr/>
        </p:nvCxnSpPr>
        <p:spPr>
          <a:xfrm flipH="1" rot="-5400000">
            <a:off x="5198094" y="2988653"/>
            <a:ext cx="3663000" cy="1445700"/>
          </a:xfrm>
          <a:prstGeom prst="curvedConnector3">
            <a:avLst>
              <a:gd fmla="val 81759" name="adj1"/>
            </a:avLst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33c89556b1a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5775" y="152400"/>
            <a:ext cx="5663826" cy="424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g33c89556b1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000" y="3693400"/>
            <a:ext cx="2906376" cy="29277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g33c89556b1a_0_0"/>
          <p:cNvGrpSpPr/>
          <p:nvPr/>
        </p:nvGrpSpPr>
        <p:grpSpPr>
          <a:xfrm>
            <a:off x="152400" y="3693400"/>
            <a:ext cx="3012200" cy="3164600"/>
            <a:chOff x="152400" y="3693400"/>
            <a:chExt cx="3012200" cy="3164600"/>
          </a:xfrm>
        </p:grpSpPr>
        <p:pic>
          <p:nvPicPr>
            <p:cNvPr id="113" name="Google Shape;113;g33c89556b1a_0_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3693400"/>
              <a:ext cx="3012200" cy="301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g33c89556b1a_0_0"/>
            <p:cNvSpPr txBox="1"/>
            <p:nvPr/>
          </p:nvSpPr>
          <p:spPr>
            <a:xfrm>
              <a:off x="152400" y="6354600"/>
              <a:ext cx="2794500" cy="5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chemeClr val="dk1"/>
                  </a:solidFill>
                  <a:highlight>
                    <a:schemeClr val="lt1"/>
                  </a:highlight>
                  <a:latin typeface="Calibri"/>
                  <a:ea typeface="Calibri"/>
                  <a:cs typeface="Calibri"/>
                  <a:sym typeface="Calibri"/>
                </a:rPr>
                <a:t>Kārlis Lakševics</a:t>
              </a:r>
              <a:endParaRPr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" name="Google Shape;115;g33c89556b1a_0_0"/>
          <p:cNvSpPr txBox="1"/>
          <p:nvPr/>
        </p:nvSpPr>
        <p:spPr>
          <a:xfrm>
            <a:off x="3317000" y="6354600"/>
            <a:ext cx="27945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Una Kancāne</a:t>
            </a:r>
            <a:endParaRPr sz="2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6" name="Google Shape;116;g33c89556b1a_0_0"/>
          <p:cNvGrpSpPr/>
          <p:nvPr/>
        </p:nvGrpSpPr>
        <p:grpSpPr>
          <a:xfrm>
            <a:off x="6492626" y="3693408"/>
            <a:ext cx="3012200" cy="2720944"/>
            <a:chOff x="1192601" y="1167358"/>
            <a:chExt cx="3012200" cy="2720944"/>
          </a:xfrm>
        </p:grpSpPr>
        <p:pic>
          <p:nvPicPr>
            <p:cNvPr id="117" name="Google Shape;117;g33c89556b1a_0_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192601" y="1167358"/>
              <a:ext cx="3012200" cy="27209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g33c89556b1a_0_0"/>
            <p:cNvSpPr txBox="1"/>
            <p:nvPr/>
          </p:nvSpPr>
          <p:spPr>
            <a:xfrm>
              <a:off x="1336375" y="3503250"/>
              <a:ext cx="2554500" cy="28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chemeClr val="dk1"/>
                  </a:solidFill>
                  <a:highlight>
                    <a:schemeClr val="lt1"/>
                  </a:highlight>
                  <a:latin typeface="Calibri"/>
                  <a:ea typeface="Calibri"/>
                  <a:cs typeface="Calibri"/>
                  <a:sym typeface="Calibri"/>
                </a:rPr>
                <a:t>Miķelis Putrāms</a:t>
              </a:r>
              <a:endParaRPr sz="28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" name="Google Shape;119;g33c89556b1a_0_0"/>
          <p:cNvGrpSpPr/>
          <p:nvPr/>
        </p:nvGrpSpPr>
        <p:grpSpPr>
          <a:xfrm>
            <a:off x="152400" y="152400"/>
            <a:ext cx="5663824" cy="3449050"/>
            <a:chOff x="152400" y="152400"/>
            <a:chExt cx="5663824" cy="3449050"/>
          </a:xfrm>
        </p:grpSpPr>
        <p:pic>
          <p:nvPicPr>
            <p:cNvPr id="120" name="Google Shape;120;g33c89556b1a_0_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52400" y="152400"/>
              <a:ext cx="5663824" cy="3388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g33c89556b1a_0_0"/>
            <p:cNvSpPr txBox="1"/>
            <p:nvPr/>
          </p:nvSpPr>
          <p:spPr>
            <a:xfrm>
              <a:off x="3018475" y="3098050"/>
              <a:ext cx="1860900" cy="503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Cordoba</a:t>
              </a:r>
              <a:endPara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5b3e53fbe1_0_57"/>
          <p:cNvPicPr preferRelativeResize="0"/>
          <p:nvPr/>
        </p:nvPicPr>
        <p:blipFill rotWithShape="1">
          <a:blip r:embed="rId3">
            <a:alphaModFix/>
          </a:blip>
          <a:srcRect b="0" l="3297" r="0" t="0"/>
          <a:stretch/>
        </p:blipFill>
        <p:spPr>
          <a:xfrm>
            <a:off x="258700" y="127525"/>
            <a:ext cx="7584728" cy="4046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5b3e53fbe1_0_57"/>
          <p:cNvPicPr preferRelativeResize="0"/>
          <p:nvPr/>
        </p:nvPicPr>
        <p:blipFill rotWithShape="1">
          <a:blip r:embed="rId4">
            <a:alphaModFix/>
          </a:blip>
          <a:srcRect b="0" l="6530" r="3020" t="0"/>
          <a:stretch/>
        </p:blipFill>
        <p:spPr>
          <a:xfrm>
            <a:off x="152400" y="4719450"/>
            <a:ext cx="2704425" cy="18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5b3e53fbe1_0_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92125" y="4730775"/>
            <a:ext cx="2447542" cy="18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5b3e53fbe1_0_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74975" y="4730775"/>
            <a:ext cx="3512416" cy="18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5b3e53fbe1_0_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522700" y="4730770"/>
            <a:ext cx="2447550" cy="183353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5b3e53fbe1_0_57"/>
          <p:cNvSpPr txBox="1"/>
          <p:nvPr>
            <p:ph idx="4294967295" type="body"/>
          </p:nvPr>
        </p:nvSpPr>
        <p:spPr>
          <a:xfrm>
            <a:off x="7843425" y="0"/>
            <a:ext cx="4429500" cy="3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en-GB" sz="1800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Esošā zaļā struktūra apkaimē:</a:t>
            </a:r>
            <a:endParaRPr b="1" sz="18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Georgia"/>
              <a:buChar char="-"/>
            </a:pPr>
            <a:r>
              <a:rPr lang="en-GB" sz="1800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pilsētas līmeņa parks, kura funkcijas izmanto arī citu apkaimju iedzīvotāji un tas ir noslogots;</a:t>
            </a:r>
            <a:endParaRPr sz="18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Georgia"/>
              <a:buChar char="-"/>
            </a:pPr>
            <a:r>
              <a:rPr lang="en-GB" sz="1800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nevienlīdzīgas kvalitātes un nodrošinājuma gājēju infrastruktūra;</a:t>
            </a:r>
            <a:endParaRPr sz="18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Georgia"/>
              <a:buChar char="-"/>
            </a:pPr>
            <a:r>
              <a:rPr lang="en-GB" sz="1800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vāji attīstīta veloinfrastruktūra;</a:t>
            </a:r>
            <a:endParaRPr sz="18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Georgia"/>
              <a:buChar char="-"/>
            </a:pPr>
            <a:r>
              <a:rPr lang="en-GB" sz="1800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divas, īslaicīgai atpūtai, labiekārtotas ielu telpas;</a:t>
            </a:r>
            <a:endParaRPr sz="18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Georgia"/>
              <a:buChar char="-"/>
            </a:pPr>
            <a:r>
              <a:rPr lang="en-GB" sz="1800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vairākās ielās saglabājušies kokaugu stādījumi;</a:t>
            </a:r>
            <a:endParaRPr sz="18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Georgia"/>
              <a:buChar char="-"/>
            </a:pPr>
            <a:r>
              <a:rPr lang="en-GB" sz="1800">
                <a:solidFill>
                  <a:srgbClr val="3F3F3F"/>
                </a:solidFill>
                <a:latin typeface="Georgia"/>
                <a:ea typeface="Georgia"/>
                <a:cs typeface="Georgia"/>
                <a:sym typeface="Georgia"/>
              </a:rPr>
              <a:t>daži labiekārtoti namu pagalmi, savām vajadzībām.</a:t>
            </a:r>
            <a:endParaRPr sz="1800">
              <a:solidFill>
                <a:srgbClr val="3F3F3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33" name="Google Shape;133;g5b3e53fbe1_0_57"/>
          <p:cNvCxnSpPr/>
          <p:nvPr/>
        </p:nvCxnSpPr>
        <p:spPr>
          <a:xfrm>
            <a:off x="2563525" y="1039525"/>
            <a:ext cx="1176000" cy="1011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g5b3e53fbe1_0_57"/>
          <p:cNvCxnSpPr/>
          <p:nvPr/>
        </p:nvCxnSpPr>
        <p:spPr>
          <a:xfrm>
            <a:off x="2304350" y="1297750"/>
            <a:ext cx="999900" cy="858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g5b3e53fbe1_0_57"/>
          <p:cNvCxnSpPr/>
          <p:nvPr/>
        </p:nvCxnSpPr>
        <p:spPr>
          <a:xfrm>
            <a:off x="2080475" y="1544225"/>
            <a:ext cx="871200" cy="78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6" name="Google Shape;136;g5b3e53fbe1_0_57"/>
          <p:cNvCxnSpPr/>
          <p:nvPr/>
        </p:nvCxnSpPr>
        <p:spPr>
          <a:xfrm>
            <a:off x="1727650" y="1924350"/>
            <a:ext cx="718200" cy="68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" name="Google Shape;137;g5b3e53fbe1_0_57"/>
          <p:cNvSpPr txBox="1"/>
          <p:nvPr/>
        </p:nvSpPr>
        <p:spPr>
          <a:xfrm>
            <a:off x="9353050" y="4007850"/>
            <a:ext cx="26172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Georgia"/>
                <a:ea typeface="Georgia"/>
                <a:cs typeface="Georgia"/>
                <a:sym typeface="Georgia"/>
              </a:rPr>
              <a:t>(autors: Una Kancāne).</a:t>
            </a:r>
            <a:endParaRPr sz="17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8" name="Google Shape;138;g5b3e53fbe1_0_57"/>
          <p:cNvSpPr/>
          <p:nvPr/>
        </p:nvSpPr>
        <p:spPr>
          <a:xfrm>
            <a:off x="3429150" y="2084200"/>
            <a:ext cx="192600" cy="179700"/>
          </a:xfrm>
          <a:prstGeom prst="ellipse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5938391ffe_0_2"/>
          <p:cNvPicPr preferRelativeResize="0"/>
          <p:nvPr/>
        </p:nvPicPr>
        <p:blipFill rotWithShape="1">
          <a:blip r:embed="rId3">
            <a:alphaModFix/>
          </a:blip>
          <a:srcRect b="38770" l="13934" r="0" t="0"/>
          <a:stretch/>
        </p:blipFill>
        <p:spPr>
          <a:xfrm>
            <a:off x="152400" y="1369836"/>
            <a:ext cx="8302926" cy="4430262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5938391ffe_0_2"/>
          <p:cNvSpPr txBox="1"/>
          <p:nvPr/>
        </p:nvSpPr>
        <p:spPr>
          <a:xfrm>
            <a:off x="186675" y="5905950"/>
            <a:ext cx="8234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latin typeface="Georgia"/>
                <a:ea typeface="Georgia"/>
                <a:cs typeface="Georgia"/>
                <a:sym typeface="Georgia"/>
              </a:rPr>
              <a:t>Plānotā teritorijas izmantošana Avotu apkaime saskaņā ar RVC un tā AZ teritorijas plānojumu (2013. gads) (autors: Una Kancāne).</a:t>
            </a:r>
            <a:endParaRPr sz="1900"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6" name="Google Shape;146;g5938391ffe_0_2"/>
          <p:cNvSpPr txBox="1"/>
          <p:nvPr/>
        </p:nvSpPr>
        <p:spPr>
          <a:xfrm>
            <a:off x="8798375" y="520950"/>
            <a:ext cx="3393600" cy="12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Nākamgad apritēs 20 gadi, kopš iekškvartālu gājēju ceļš ir atrodams attīstības plānos.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7" name="Google Shape;147;g5938391ffe_0_2"/>
          <p:cNvSpPr txBox="1"/>
          <p:nvPr/>
        </p:nvSpPr>
        <p:spPr>
          <a:xfrm>
            <a:off x="8493575" y="2349750"/>
            <a:ext cx="33936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Kam jānotiek, lai sāktos šī gājēju ceļa izveide?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8" name="Google Shape;148;g5938391ffe_0_2"/>
          <p:cNvSpPr txBox="1"/>
          <p:nvPr/>
        </p:nvSpPr>
        <p:spPr>
          <a:xfrm>
            <a:off x="8874575" y="3645150"/>
            <a:ext cx="33936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No kā jānāk iniciatīvai, lai kaut kas sāktos?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49" name="Google Shape;149;g5938391ffe_0_2"/>
          <p:cNvSpPr txBox="1"/>
          <p:nvPr/>
        </p:nvSpPr>
        <p:spPr>
          <a:xfrm>
            <a:off x="8584450" y="5054975"/>
            <a:ext cx="3393600" cy="9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Kam būtu jāvada šis process?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0" name="Google Shape;150;g5938391ffe_0_2"/>
          <p:cNvSpPr txBox="1"/>
          <p:nvPr/>
        </p:nvSpPr>
        <p:spPr>
          <a:xfrm>
            <a:off x="153525" y="193775"/>
            <a:ext cx="6782400" cy="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Avotu apkaimes iekškvartālu gājēju ceļš.</a:t>
            </a:r>
            <a:endParaRPr sz="3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5938391ffe_0_10"/>
          <p:cNvPicPr preferRelativeResize="0"/>
          <p:nvPr/>
        </p:nvPicPr>
        <p:blipFill rotWithShape="1">
          <a:blip r:embed="rId3">
            <a:alphaModFix/>
          </a:blip>
          <a:srcRect b="0" l="0" r="27536" t="0"/>
          <a:stretch/>
        </p:blipFill>
        <p:spPr>
          <a:xfrm>
            <a:off x="152400" y="318475"/>
            <a:ext cx="8109575" cy="49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5938391ffe_0_10"/>
          <p:cNvSpPr txBox="1"/>
          <p:nvPr/>
        </p:nvSpPr>
        <p:spPr>
          <a:xfrm>
            <a:off x="246950" y="5827850"/>
            <a:ext cx="588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Avotu apkaimes kā zaļas pilsētvides attīstības iespējas (Unas Kancānes veidota shēma, izmantojot RVC 2013.gada karšu pamatni).</a:t>
            </a:r>
            <a:endParaRPr sz="1600"/>
          </a:p>
        </p:txBody>
      </p:sp>
      <p:sp>
        <p:nvSpPr>
          <p:cNvPr id="158" name="Google Shape;158;g5938391ffe_0_10"/>
          <p:cNvSpPr txBox="1"/>
          <p:nvPr/>
        </p:nvSpPr>
        <p:spPr>
          <a:xfrm>
            <a:off x="8644750" y="55375"/>
            <a:ext cx="3161100" cy="3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27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Pa "Zaļo stīgu" ceļā pavadītais laiks līdz Ziedoņdārzam Ģertrūdes ielas iedzīvotājiem būtu divreiz īsāks, Stabu ielas iedzīvotāji līdz parkam nokļūtu četras, bet Bruņinieku ielas iedzīvotāji – līdz pat septiņām reizēm ātrāk nekā patlaban.</a:t>
            </a:r>
            <a:endParaRPr sz="17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59" name="Google Shape;159;g5938391ffe_0_10"/>
          <p:cNvSpPr txBox="1"/>
          <p:nvPr/>
        </p:nvSpPr>
        <p:spPr>
          <a:xfrm>
            <a:off x="8387950" y="3429000"/>
            <a:ext cx="2730600" cy="8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Drošības un piekļūstamības aspekts personām ar dāžādām vajadzībām.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3c38f59f94_0_18"/>
          <p:cNvPicPr preferRelativeResize="0"/>
          <p:nvPr/>
        </p:nvPicPr>
        <p:blipFill rotWithShape="1">
          <a:blip r:embed="rId3">
            <a:alphaModFix/>
          </a:blip>
          <a:srcRect b="12390" l="40981" r="37486" t="13370"/>
          <a:stretch/>
        </p:blipFill>
        <p:spPr>
          <a:xfrm>
            <a:off x="380925" y="947037"/>
            <a:ext cx="3013901" cy="584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3c38f59f94_0_18"/>
          <p:cNvSpPr/>
          <p:nvPr/>
        </p:nvSpPr>
        <p:spPr>
          <a:xfrm>
            <a:off x="631650" y="1479875"/>
            <a:ext cx="730800" cy="108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g33c38f59f94_0_18"/>
          <p:cNvPicPr preferRelativeResize="0"/>
          <p:nvPr/>
        </p:nvPicPr>
        <p:blipFill rotWithShape="1">
          <a:blip r:embed="rId4">
            <a:alphaModFix/>
          </a:blip>
          <a:srcRect b="0" l="34861" r="35512" t="14610"/>
          <a:stretch/>
        </p:blipFill>
        <p:spPr>
          <a:xfrm>
            <a:off x="3671175" y="947025"/>
            <a:ext cx="3605112" cy="5844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3c38f59f94_0_18"/>
          <p:cNvPicPr preferRelativeResize="0"/>
          <p:nvPr/>
        </p:nvPicPr>
        <p:blipFill rotWithShape="1">
          <a:blip r:embed="rId5">
            <a:alphaModFix/>
          </a:blip>
          <a:srcRect b="24198" l="30993" r="36654" t="12086"/>
          <a:stretch/>
        </p:blipFill>
        <p:spPr>
          <a:xfrm>
            <a:off x="7336275" y="506625"/>
            <a:ext cx="4620552" cy="511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3c38f59f94_0_18"/>
          <p:cNvSpPr txBox="1"/>
          <p:nvPr/>
        </p:nvSpPr>
        <p:spPr>
          <a:xfrm>
            <a:off x="3895025" y="-13525"/>
            <a:ext cx="3183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Satori.lv raksts sasniedza vairāk kā 4’000 lasījumus;</a:t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33c38f59f94_0_1"/>
          <p:cNvPicPr preferRelativeResize="0"/>
          <p:nvPr/>
        </p:nvPicPr>
        <p:blipFill rotWithShape="1">
          <a:blip r:embed="rId3">
            <a:alphaModFix/>
          </a:blip>
          <a:srcRect b="5109" l="28200" r="9603" t="16403"/>
          <a:stretch/>
        </p:blipFill>
        <p:spPr>
          <a:xfrm>
            <a:off x="0" y="299139"/>
            <a:ext cx="7841602" cy="556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3c38f59f94_0_1"/>
          <p:cNvPicPr preferRelativeResize="0"/>
          <p:nvPr/>
        </p:nvPicPr>
        <p:blipFill rotWithShape="1">
          <a:blip r:embed="rId4">
            <a:alphaModFix/>
          </a:blip>
          <a:srcRect b="31548" l="79246" r="6114" t="46419"/>
          <a:stretch/>
        </p:blipFill>
        <p:spPr>
          <a:xfrm>
            <a:off x="4512225" y="3997500"/>
            <a:ext cx="3378922" cy="286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33c38f59f94_0_1"/>
          <p:cNvSpPr txBox="1"/>
          <p:nvPr/>
        </p:nvSpPr>
        <p:spPr>
          <a:xfrm>
            <a:off x="7958875" y="235700"/>
            <a:ext cx="3844200" cy="13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Zaļā stīga ir apmēram 1 kilometru gara un savā ceļā skar 31 zemes gabalu un vairāki simtu fizisku un juridisku subjektu intereses.</a:t>
            </a:r>
            <a:endParaRPr sz="22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78" name="Google Shape;178;g33c38f59f94_0_1"/>
          <p:cNvPicPr preferRelativeResize="0"/>
          <p:nvPr/>
        </p:nvPicPr>
        <p:blipFill rotWithShape="1">
          <a:blip r:embed="rId5">
            <a:alphaModFix/>
          </a:blip>
          <a:srcRect b="6510" l="41873" r="19151" t="27988"/>
          <a:stretch/>
        </p:blipFill>
        <p:spPr>
          <a:xfrm>
            <a:off x="7677100" y="2803824"/>
            <a:ext cx="4125974" cy="390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g33c38f59f94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0825" y="0"/>
            <a:ext cx="914400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33c38f59f94_0_7"/>
          <p:cNvSpPr txBox="1"/>
          <p:nvPr/>
        </p:nvSpPr>
        <p:spPr>
          <a:xfrm>
            <a:off x="0" y="3143125"/>
            <a:ext cx="4339800" cy="1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Kam uzbūvēs pieminekli par gadsimta sarežģītākā projekta īstenošanu?</a:t>
            </a:r>
            <a:endParaRPr b="1" sz="27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2018-10-02T13:55:47Z</dcterms:created>
  <dc:creator>Marie Petrakova</dc:creator>
</cp:coreProperties>
</file>