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7"/>
  </p:notesMasterIdLst>
  <p:sldIdLst>
    <p:sldId id="256" r:id="rId6"/>
    <p:sldId id="257" r:id="rId7"/>
    <p:sldId id="265" r:id="rId8"/>
    <p:sldId id="266" r:id="rId9"/>
    <p:sldId id="259" r:id="rId10"/>
    <p:sldId id="267" r:id="rId11"/>
    <p:sldId id="268" r:id="rId12"/>
    <p:sldId id="269" r:id="rId13"/>
    <p:sldId id="270" r:id="rId14"/>
    <p:sldId id="271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CC"/>
    <a:srgbClr val="1D4289"/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/>
    <p:restoredTop sz="94718"/>
  </p:normalViewPr>
  <p:slideViewPr>
    <p:cSldViewPr snapToGrid="0" showGuides="1">
      <p:cViewPr varScale="1">
        <p:scale>
          <a:sx n="117" d="100"/>
          <a:sy n="117" d="100"/>
        </p:scale>
        <p:origin x="1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ADF36-4517-4B46-932A-66A47CD74DA2}" type="doc">
      <dgm:prSet loTypeId="urn:microsoft.com/office/officeart/2005/8/layout/matrix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02B989B-03E5-DA4F-A075-4EDC3AF3BA3C}">
      <dgm:prSet phldrT="[Text]" custT="1"/>
      <dgm:spPr/>
      <dgm:t>
        <a:bodyPr/>
        <a:lstStyle/>
        <a:p>
          <a:r>
            <a:rPr lang="en-GB" sz="2400" dirty="0" err="1"/>
            <a:t>Zemgale</a:t>
          </a:r>
          <a:r>
            <a:rPr lang="en-GB" sz="2400" dirty="0"/>
            <a:t> </a:t>
          </a:r>
          <a:r>
            <a:rPr lang="en-GB" sz="2400" dirty="0" err="1"/>
            <a:t>aicina</a:t>
          </a:r>
          <a:endParaRPr lang="en-GB" sz="2400" dirty="0"/>
        </a:p>
      </dgm:t>
    </dgm:pt>
    <dgm:pt modelId="{7478F37C-E73D-124E-8C1B-5C85179792BB}" type="parTrans" cxnId="{24753C76-7334-F14A-A91C-4DCE72E68800}">
      <dgm:prSet/>
      <dgm:spPr/>
      <dgm:t>
        <a:bodyPr/>
        <a:lstStyle/>
        <a:p>
          <a:endParaRPr lang="en-GB"/>
        </a:p>
      </dgm:t>
    </dgm:pt>
    <dgm:pt modelId="{DDB169AE-1747-A343-B531-C779A6C3AEBB}" type="sibTrans" cxnId="{24753C76-7334-F14A-A91C-4DCE72E68800}">
      <dgm:prSet/>
      <dgm:spPr/>
      <dgm:t>
        <a:bodyPr/>
        <a:lstStyle/>
        <a:p>
          <a:endParaRPr lang="en-GB"/>
        </a:p>
      </dgm:t>
    </dgm:pt>
    <dgm:pt modelId="{087CBAB5-1150-174E-8FAE-B3DFC42002F4}">
      <dgm:prSet phldrT="[Text]"/>
      <dgm:spPr/>
      <dgm:t>
        <a:bodyPr/>
        <a:lstStyle/>
        <a:p>
          <a:r>
            <a:rPr lang="lv-LV" noProof="0" dirty="0" err="1"/>
            <a:t>Cilvēkekonomika</a:t>
          </a:r>
          <a:r>
            <a:rPr lang="lv-LV" dirty="0"/>
            <a:t> (mazās uzņēmējdarbības formas)</a:t>
          </a:r>
        </a:p>
      </dgm:t>
    </dgm:pt>
    <dgm:pt modelId="{A69BE7CB-0776-9F4D-8ACA-7EBB4FE46847}" type="parTrans" cxnId="{3AEE6057-EB67-C545-88A7-14E44CAB6492}">
      <dgm:prSet/>
      <dgm:spPr/>
      <dgm:t>
        <a:bodyPr/>
        <a:lstStyle/>
        <a:p>
          <a:endParaRPr lang="en-GB"/>
        </a:p>
      </dgm:t>
    </dgm:pt>
    <dgm:pt modelId="{D739F96D-32DF-0A40-AE79-85F7F3D64A5A}" type="sibTrans" cxnId="{3AEE6057-EB67-C545-88A7-14E44CAB6492}">
      <dgm:prSet/>
      <dgm:spPr/>
      <dgm:t>
        <a:bodyPr/>
        <a:lstStyle/>
        <a:p>
          <a:endParaRPr lang="en-GB"/>
        </a:p>
      </dgm:t>
    </dgm:pt>
    <dgm:pt modelId="{9038E041-753A-D646-83A3-141B3B78FA76}">
      <dgm:prSet phldrT="[Text]"/>
      <dgm:spPr/>
      <dgm:t>
        <a:bodyPr/>
        <a:lstStyle/>
        <a:p>
          <a:r>
            <a:rPr lang="lv-LV" noProof="0" dirty="0" err="1"/>
            <a:t>Starpnovadu</a:t>
          </a:r>
          <a:r>
            <a:rPr lang="lv-LV" noProof="0" dirty="0"/>
            <a:t> savienojumi (alternatīva Rīgas </a:t>
          </a:r>
          <a:r>
            <a:rPr lang="lv-LV" noProof="0" dirty="0" err="1"/>
            <a:t>centriskumam</a:t>
          </a:r>
          <a:r>
            <a:rPr lang="en-GB" dirty="0"/>
            <a:t>)</a:t>
          </a:r>
        </a:p>
      </dgm:t>
    </dgm:pt>
    <dgm:pt modelId="{E82E0E93-BC71-CE43-A31B-7F3EE7D7A0F9}" type="parTrans" cxnId="{F2915010-6994-9B49-A8AD-EDCE358E69EF}">
      <dgm:prSet/>
      <dgm:spPr/>
      <dgm:t>
        <a:bodyPr/>
        <a:lstStyle/>
        <a:p>
          <a:endParaRPr lang="en-GB"/>
        </a:p>
      </dgm:t>
    </dgm:pt>
    <dgm:pt modelId="{8336B4B8-2E82-E242-BE82-7F19764A58A1}" type="sibTrans" cxnId="{F2915010-6994-9B49-A8AD-EDCE358E69EF}">
      <dgm:prSet/>
      <dgm:spPr/>
      <dgm:t>
        <a:bodyPr/>
        <a:lstStyle/>
        <a:p>
          <a:endParaRPr lang="en-GB"/>
        </a:p>
      </dgm:t>
    </dgm:pt>
    <dgm:pt modelId="{E0E9380B-6FE2-C742-AEEF-3C7DF9ECE5D7}">
      <dgm:prSet phldrT="[Text]"/>
      <dgm:spPr/>
      <dgm:t>
        <a:bodyPr/>
        <a:lstStyle/>
        <a:p>
          <a:r>
            <a:rPr lang="lv-LV" noProof="0" dirty="0"/>
            <a:t>Viedā sarukšana pierobežas teritorijās</a:t>
          </a:r>
        </a:p>
      </dgm:t>
    </dgm:pt>
    <dgm:pt modelId="{717DEA6D-A081-4443-860C-AE6B0F66E312}" type="parTrans" cxnId="{F3F1A582-8626-8E45-BC59-E8348E8000B1}">
      <dgm:prSet/>
      <dgm:spPr/>
      <dgm:t>
        <a:bodyPr/>
        <a:lstStyle/>
        <a:p>
          <a:endParaRPr lang="en-GB"/>
        </a:p>
      </dgm:t>
    </dgm:pt>
    <dgm:pt modelId="{D7EE7FA5-CEBD-1A44-8DAB-BCDF2A6E9A9B}" type="sibTrans" cxnId="{F3F1A582-8626-8E45-BC59-E8348E8000B1}">
      <dgm:prSet/>
      <dgm:spPr/>
      <dgm:t>
        <a:bodyPr/>
        <a:lstStyle/>
        <a:p>
          <a:endParaRPr lang="en-GB"/>
        </a:p>
      </dgm:t>
    </dgm:pt>
    <dgm:pt modelId="{95B12F27-26B8-4841-8A47-57996BFD7F61}">
      <dgm:prSet phldrT="[Text]"/>
      <dgm:spPr/>
      <dgm:t>
        <a:bodyPr/>
        <a:lstStyle/>
        <a:p>
          <a:r>
            <a:rPr lang="lv-LV" noProof="0" dirty="0"/>
            <a:t>Īstermiņa sociālās aprūpes sadarbība</a:t>
          </a:r>
        </a:p>
      </dgm:t>
    </dgm:pt>
    <dgm:pt modelId="{2AAF3A67-2AD9-3A4F-828B-A96DFEFC7851}" type="parTrans" cxnId="{3F32D2D5-04D9-3C4D-8577-DAED892D6873}">
      <dgm:prSet/>
      <dgm:spPr/>
      <dgm:t>
        <a:bodyPr/>
        <a:lstStyle/>
        <a:p>
          <a:endParaRPr lang="en-GB"/>
        </a:p>
      </dgm:t>
    </dgm:pt>
    <dgm:pt modelId="{010D957F-3BB9-8046-A618-3D8B3538BA33}" type="sibTrans" cxnId="{3F32D2D5-04D9-3C4D-8577-DAED892D6873}">
      <dgm:prSet/>
      <dgm:spPr/>
      <dgm:t>
        <a:bodyPr/>
        <a:lstStyle/>
        <a:p>
          <a:endParaRPr lang="en-GB"/>
        </a:p>
      </dgm:t>
    </dgm:pt>
    <dgm:pt modelId="{279D3848-0596-BF4B-87E9-63435B5667F0}" type="pres">
      <dgm:prSet presAssocID="{73DADF36-4517-4B46-932A-66A47CD74DA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44BCD2A-D341-D247-95AE-2A5F85698DA8}" type="pres">
      <dgm:prSet presAssocID="{73DADF36-4517-4B46-932A-66A47CD74DA2}" presName="matrix" presStyleCnt="0"/>
      <dgm:spPr/>
    </dgm:pt>
    <dgm:pt modelId="{8E532555-6384-444D-9A9B-1450B4B2A36B}" type="pres">
      <dgm:prSet presAssocID="{73DADF36-4517-4B46-932A-66A47CD74DA2}" presName="tile1" presStyleLbl="node1" presStyleIdx="0" presStyleCnt="4"/>
      <dgm:spPr/>
    </dgm:pt>
    <dgm:pt modelId="{FA62ED48-6117-D144-BC87-0DA5488FBFC8}" type="pres">
      <dgm:prSet presAssocID="{73DADF36-4517-4B46-932A-66A47CD74D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77172D7-3B13-114B-B29C-524D482DCA13}" type="pres">
      <dgm:prSet presAssocID="{73DADF36-4517-4B46-932A-66A47CD74DA2}" presName="tile2" presStyleLbl="node1" presStyleIdx="1" presStyleCnt="4" custLinFactNeighborX="16875" custLinFactNeighborY="0"/>
      <dgm:spPr/>
    </dgm:pt>
    <dgm:pt modelId="{7C931373-DFF7-B040-ABC1-0D13B9F654FF}" type="pres">
      <dgm:prSet presAssocID="{73DADF36-4517-4B46-932A-66A47CD74D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279BE3B-B2E8-2B4E-850C-EC76A48ACFB2}" type="pres">
      <dgm:prSet presAssocID="{73DADF36-4517-4B46-932A-66A47CD74DA2}" presName="tile3" presStyleLbl="node1" presStyleIdx="2" presStyleCnt="4"/>
      <dgm:spPr/>
    </dgm:pt>
    <dgm:pt modelId="{E2B57FD6-91F8-2448-B028-887AD0E058AC}" type="pres">
      <dgm:prSet presAssocID="{73DADF36-4517-4B46-932A-66A47CD74D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8B62A3A-7C7B-4546-A716-513EAB67E66F}" type="pres">
      <dgm:prSet presAssocID="{73DADF36-4517-4B46-932A-66A47CD74DA2}" presName="tile4" presStyleLbl="node1" presStyleIdx="3" presStyleCnt="4"/>
      <dgm:spPr/>
    </dgm:pt>
    <dgm:pt modelId="{FCD12952-F81C-A445-9130-943D508A2A93}" type="pres">
      <dgm:prSet presAssocID="{73DADF36-4517-4B46-932A-66A47CD74D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C219AF2-F657-C741-B069-F87983D9306A}" type="pres">
      <dgm:prSet presAssocID="{73DADF36-4517-4B46-932A-66A47CD74DA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1535204-2EE8-6942-BFD9-C3C849C103AE}" type="presOf" srcId="{E0E9380B-6FE2-C742-AEEF-3C7DF9ECE5D7}" destId="{A279BE3B-B2E8-2B4E-850C-EC76A48ACFB2}" srcOrd="0" destOrd="0" presId="urn:microsoft.com/office/officeart/2005/8/layout/matrix1"/>
    <dgm:cxn modelId="{F2915010-6994-9B49-A8AD-EDCE358E69EF}" srcId="{E02B989B-03E5-DA4F-A075-4EDC3AF3BA3C}" destId="{9038E041-753A-D646-83A3-141B3B78FA76}" srcOrd="1" destOrd="0" parTransId="{E82E0E93-BC71-CE43-A31B-7F3EE7D7A0F9}" sibTransId="{8336B4B8-2E82-E242-BE82-7F19764A58A1}"/>
    <dgm:cxn modelId="{3910D625-E647-9D4D-B223-2698A6F84EE8}" type="presOf" srcId="{9038E041-753A-D646-83A3-141B3B78FA76}" destId="{7C931373-DFF7-B040-ABC1-0D13B9F654FF}" srcOrd="1" destOrd="0" presId="urn:microsoft.com/office/officeart/2005/8/layout/matrix1"/>
    <dgm:cxn modelId="{4E77E052-2457-5E40-95A5-741CA10E3F1D}" type="presOf" srcId="{9038E041-753A-D646-83A3-141B3B78FA76}" destId="{377172D7-3B13-114B-B29C-524D482DCA13}" srcOrd="0" destOrd="0" presId="urn:microsoft.com/office/officeart/2005/8/layout/matrix1"/>
    <dgm:cxn modelId="{3AEE6057-EB67-C545-88A7-14E44CAB6492}" srcId="{E02B989B-03E5-DA4F-A075-4EDC3AF3BA3C}" destId="{087CBAB5-1150-174E-8FAE-B3DFC42002F4}" srcOrd="0" destOrd="0" parTransId="{A69BE7CB-0776-9F4D-8ACA-7EBB4FE46847}" sibTransId="{D739F96D-32DF-0A40-AE79-85F7F3D64A5A}"/>
    <dgm:cxn modelId="{C0178B58-B8F4-C548-8FB8-0AB5B74F9741}" type="presOf" srcId="{E0E9380B-6FE2-C742-AEEF-3C7DF9ECE5D7}" destId="{E2B57FD6-91F8-2448-B028-887AD0E058AC}" srcOrd="1" destOrd="0" presId="urn:microsoft.com/office/officeart/2005/8/layout/matrix1"/>
    <dgm:cxn modelId="{62309F64-04B4-CF41-898C-88F3D7B4B40E}" type="presOf" srcId="{95B12F27-26B8-4841-8A47-57996BFD7F61}" destId="{FCD12952-F81C-A445-9130-943D508A2A93}" srcOrd="1" destOrd="0" presId="urn:microsoft.com/office/officeart/2005/8/layout/matrix1"/>
    <dgm:cxn modelId="{8C035273-DF0E-8A4B-B18F-C65EA774E0BD}" type="presOf" srcId="{95B12F27-26B8-4841-8A47-57996BFD7F61}" destId="{08B62A3A-7C7B-4546-A716-513EAB67E66F}" srcOrd="0" destOrd="0" presId="urn:microsoft.com/office/officeart/2005/8/layout/matrix1"/>
    <dgm:cxn modelId="{24753C76-7334-F14A-A91C-4DCE72E68800}" srcId="{73DADF36-4517-4B46-932A-66A47CD74DA2}" destId="{E02B989B-03E5-DA4F-A075-4EDC3AF3BA3C}" srcOrd="0" destOrd="0" parTransId="{7478F37C-E73D-124E-8C1B-5C85179792BB}" sibTransId="{DDB169AE-1747-A343-B531-C779A6C3AEBB}"/>
    <dgm:cxn modelId="{F3F1A582-8626-8E45-BC59-E8348E8000B1}" srcId="{E02B989B-03E5-DA4F-A075-4EDC3AF3BA3C}" destId="{E0E9380B-6FE2-C742-AEEF-3C7DF9ECE5D7}" srcOrd="2" destOrd="0" parTransId="{717DEA6D-A081-4443-860C-AE6B0F66E312}" sibTransId="{D7EE7FA5-CEBD-1A44-8DAB-BCDF2A6E9A9B}"/>
    <dgm:cxn modelId="{2049EF83-0ADB-DB4D-8B53-0753B5B61324}" type="presOf" srcId="{73DADF36-4517-4B46-932A-66A47CD74DA2}" destId="{279D3848-0596-BF4B-87E9-63435B5667F0}" srcOrd="0" destOrd="0" presId="urn:microsoft.com/office/officeart/2005/8/layout/matrix1"/>
    <dgm:cxn modelId="{F21C9EAD-032C-9046-B9EA-A6EB45492000}" type="presOf" srcId="{E02B989B-03E5-DA4F-A075-4EDC3AF3BA3C}" destId="{4C219AF2-F657-C741-B069-F87983D9306A}" srcOrd="0" destOrd="0" presId="urn:microsoft.com/office/officeart/2005/8/layout/matrix1"/>
    <dgm:cxn modelId="{51D497B5-A288-DE43-BB15-C35A4067F67B}" type="presOf" srcId="{087CBAB5-1150-174E-8FAE-B3DFC42002F4}" destId="{FA62ED48-6117-D144-BC87-0DA5488FBFC8}" srcOrd="1" destOrd="0" presId="urn:microsoft.com/office/officeart/2005/8/layout/matrix1"/>
    <dgm:cxn modelId="{170C14CB-4546-234C-9A08-6C535D6756AB}" type="presOf" srcId="{087CBAB5-1150-174E-8FAE-B3DFC42002F4}" destId="{8E532555-6384-444D-9A9B-1450B4B2A36B}" srcOrd="0" destOrd="0" presId="urn:microsoft.com/office/officeart/2005/8/layout/matrix1"/>
    <dgm:cxn modelId="{3F32D2D5-04D9-3C4D-8577-DAED892D6873}" srcId="{E02B989B-03E5-DA4F-A075-4EDC3AF3BA3C}" destId="{95B12F27-26B8-4841-8A47-57996BFD7F61}" srcOrd="3" destOrd="0" parTransId="{2AAF3A67-2AD9-3A4F-828B-A96DFEFC7851}" sibTransId="{010D957F-3BB9-8046-A618-3D8B3538BA33}"/>
    <dgm:cxn modelId="{7FD417F1-A2DC-354B-8825-3C12959C1720}" type="presParOf" srcId="{279D3848-0596-BF4B-87E9-63435B5667F0}" destId="{E44BCD2A-D341-D247-95AE-2A5F85698DA8}" srcOrd="0" destOrd="0" presId="urn:microsoft.com/office/officeart/2005/8/layout/matrix1"/>
    <dgm:cxn modelId="{D18C84CA-59BF-2042-8CB2-BE2A77E8D5C1}" type="presParOf" srcId="{E44BCD2A-D341-D247-95AE-2A5F85698DA8}" destId="{8E532555-6384-444D-9A9B-1450B4B2A36B}" srcOrd="0" destOrd="0" presId="urn:microsoft.com/office/officeart/2005/8/layout/matrix1"/>
    <dgm:cxn modelId="{223F8643-DF4C-4C48-BF48-13AABDA05FF7}" type="presParOf" srcId="{E44BCD2A-D341-D247-95AE-2A5F85698DA8}" destId="{FA62ED48-6117-D144-BC87-0DA5488FBFC8}" srcOrd="1" destOrd="0" presId="urn:microsoft.com/office/officeart/2005/8/layout/matrix1"/>
    <dgm:cxn modelId="{9604647B-FFE4-CC44-A986-C2B63E380ECD}" type="presParOf" srcId="{E44BCD2A-D341-D247-95AE-2A5F85698DA8}" destId="{377172D7-3B13-114B-B29C-524D482DCA13}" srcOrd="2" destOrd="0" presId="urn:microsoft.com/office/officeart/2005/8/layout/matrix1"/>
    <dgm:cxn modelId="{F9A8F8D1-5C02-D24D-A706-75A5BDF8BE18}" type="presParOf" srcId="{E44BCD2A-D341-D247-95AE-2A5F85698DA8}" destId="{7C931373-DFF7-B040-ABC1-0D13B9F654FF}" srcOrd="3" destOrd="0" presId="urn:microsoft.com/office/officeart/2005/8/layout/matrix1"/>
    <dgm:cxn modelId="{629AA051-9EF2-7B4C-929D-E15A50E25359}" type="presParOf" srcId="{E44BCD2A-D341-D247-95AE-2A5F85698DA8}" destId="{A279BE3B-B2E8-2B4E-850C-EC76A48ACFB2}" srcOrd="4" destOrd="0" presId="urn:microsoft.com/office/officeart/2005/8/layout/matrix1"/>
    <dgm:cxn modelId="{5D0240E0-26FB-2E46-A49E-413F07D22198}" type="presParOf" srcId="{E44BCD2A-D341-D247-95AE-2A5F85698DA8}" destId="{E2B57FD6-91F8-2448-B028-887AD0E058AC}" srcOrd="5" destOrd="0" presId="urn:microsoft.com/office/officeart/2005/8/layout/matrix1"/>
    <dgm:cxn modelId="{52A2CC83-6343-E141-92CD-CDEFE718C49C}" type="presParOf" srcId="{E44BCD2A-D341-D247-95AE-2A5F85698DA8}" destId="{08B62A3A-7C7B-4546-A716-513EAB67E66F}" srcOrd="6" destOrd="0" presId="urn:microsoft.com/office/officeart/2005/8/layout/matrix1"/>
    <dgm:cxn modelId="{4A2D1AA8-CDCA-BC47-9EAD-70E34D185041}" type="presParOf" srcId="{E44BCD2A-D341-D247-95AE-2A5F85698DA8}" destId="{FCD12952-F81C-A445-9130-943D508A2A93}" srcOrd="7" destOrd="0" presId="urn:microsoft.com/office/officeart/2005/8/layout/matrix1"/>
    <dgm:cxn modelId="{64F7A876-59BB-474F-9634-C3536FB047F5}" type="presParOf" srcId="{279D3848-0596-BF4B-87E9-63435B5667F0}" destId="{4C219AF2-F657-C741-B069-F87983D9306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32555-6384-444D-9A9B-1450B4B2A36B}">
      <dsp:nvSpPr>
        <dsp:cNvPr id="0" name=""/>
        <dsp:cNvSpPr/>
      </dsp:nvSpPr>
      <dsp:spPr>
        <a:xfrm rot="16200000">
          <a:off x="677333" y="-677333"/>
          <a:ext cx="1375832" cy="27305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noProof="0" dirty="0" err="1"/>
            <a:t>Cilvēkekonomika</a:t>
          </a:r>
          <a:r>
            <a:rPr lang="lv-LV" sz="1700" kern="1200" dirty="0"/>
            <a:t> (mazās uzņēmējdarbības formas)</a:t>
          </a:r>
        </a:p>
      </dsp:txBody>
      <dsp:txXfrm rot="5400000">
        <a:off x="-1" y="1"/>
        <a:ext cx="2730500" cy="1031874"/>
      </dsp:txXfrm>
    </dsp:sp>
    <dsp:sp modelId="{377172D7-3B13-114B-B29C-524D482DCA13}">
      <dsp:nvSpPr>
        <dsp:cNvPr id="0" name=""/>
        <dsp:cNvSpPr/>
      </dsp:nvSpPr>
      <dsp:spPr>
        <a:xfrm>
          <a:off x="2730500" y="0"/>
          <a:ext cx="2730500" cy="137583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noProof="0" dirty="0" err="1"/>
            <a:t>Starpnovadu</a:t>
          </a:r>
          <a:r>
            <a:rPr lang="lv-LV" sz="1700" kern="1200" noProof="0" dirty="0"/>
            <a:t> savienojumi (alternatīva Rīgas </a:t>
          </a:r>
          <a:r>
            <a:rPr lang="lv-LV" sz="1700" kern="1200" noProof="0" dirty="0" err="1"/>
            <a:t>centriskumam</a:t>
          </a:r>
          <a:r>
            <a:rPr lang="en-GB" sz="1700" kern="1200" dirty="0"/>
            <a:t>)</a:t>
          </a:r>
        </a:p>
      </dsp:txBody>
      <dsp:txXfrm>
        <a:off x="2730500" y="0"/>
        <a:ext cx="2730500" cy="1031874"/>
      </dsp:txXfrm>
    </dsp:sp>
    <dsp:sp modelId="{A279BE3B-B2E8-2B4E-850C-EC76A48ACFB2}">
      <dsp:nvSpPr>
        <dsp:cNvPr id="0" name=""/>
        <dsp:cNvSpPr/>
      </dsp:nvSpPr>
      <dsp:spPr>
        <a:xfrm rot="10800000">
          <a:off x="0" y="1375832"/>
          <a:ext cx="2730500" cy="137583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noProof="0" dirty="0"/>
            <a:t>Viedā sarukšana pierobežas teritorijās</a:t>
          </a:r>
        </a:p>
      </dsp:txBody>
      <dsp:txXfrm rot="10800000">
        <a:off x="0" y="1719791"/>
        <a:ext cx="2730500" cy="1031874"/>
      </dsp:txXfrm>
    </dsp:sp>
    <dsp:sp modelId="{08B62A3A-7C7B-4546-A716-513EAB67E66F}">
      <dsp:nvSpPr>
        <dsp:cNvPr id="0" name=""/>
        <dsp:cNvSpPr/>
      </dsp:nvSpPr>
      <dsp:spPr>
        <a:xfrm rot="5400000">
          <a:off x="3407833" y="698499"/>
          <a:ext cx="1375832" cy="27305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noProof="0" dirty="0"/>
            <a:t>Īstermiņa sociālās aprūpes sadarbība</a:t>
          </a:r>
        </a:p>
      </dsp:txBody>
      <dsp:txXfrm rot="-5400000">
        <a:off x="2730499" y="1719791"/>
        <a:ext cx="2730500" cy="1031874"/>
      </dsp:txXfrm>
    </dsp:sp>
    <dsp:sp modelId="{4C219AF2-F657-C741-B069-F87983D9306A}">
      <dsp:nvSpPr>
        <dsp:cNvPr id="0" name=""/>
        <dsp:cNvSpPr/>
      </dsp:nvSpPr>
      <dsp:spPr>
        <a:xfrm>
          <a:off x="1911350" y="1031874"/>
          <a:ext cx="1638300" cy="687916"/>
        </a:xfrm>
        <a:prstGeom prst="round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Zemgale</a:t>
          </a:r>
          <a:r>
            <a:rPr lang="en-GB" sz="2400" kern="1200" dirty="0"/>
            <a:t> </a:t>
          </a:r>
          <a:r>
            <a:rPr lang="en-GB" sz="2400" kern="1200" dirty="0" err="1"/>
            <a:t>aicina</a:t>
          </a:r>
          <a:endParaRPr lang="en-GB" sz="2400" kern="1200" dirty="0"/>
        </a:p>
      </dsp:txBody>
      <dsp:txXfrm>
        <a:off x="1944931" y="1065455"/>
        <a:ext cx="1571138" cy="620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"/>
          <p:cNvSpPr/>
          <p:nvPr/>
        </p:nvSpPr>
        <p:spPr>
          <a:xfrm>
            <a:off x="-1021951" y="2320365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DF1B998-67D6-2FAB-3DE9-2CA0DBB906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" y="505742"/>
            <a:ext cx="5714252" cy="1410479"/>
          </a:xfrm>
          <a:prstGeom prst="rect">
            <a:avLst/>
          </a:prstGeom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540F8531-0279-F824-4B56-40FE0D63B7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468" y="419333"/>
            <a:ext cx="11207932" cy="109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81847516-DF9F-A8C5-3DB4-2740F3C72B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8010" y="1709529"/>
            <a:ext cx="11164390" cy="4287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5C79C4A-B5B1-79D1-07B7-69882EFBCAC8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E93ECC-C296-522A-675D-32990537704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CD1315A-FAF8-F785-A3CA-649F50D14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CC64C5BF-ABFC-14A6-F736-4E5BB44C5C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334E2B-12DE-3DDF-4B83-AE223A3E3F9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4E6E462-0D2F-7B89-24B9-E5BFC4E0BA66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C3DA9A42-A303-3702-B1F6-413858914C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525B9475-79E0-205F-92A2-8A87003CD2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58501C7-C3AD-AC6F-CAC6-58AD8E799BF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5A611D-2894-FB33-3345-40A88E77675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A8EE996-BB6D-355A-5462-72C1C15D01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AB9FE915-EB07-F73F-60E6-AC264F117C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B5E54F7-0DB8-1F9E-8D49-3F97476A43F2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41C5DF-63DE-7F33-9B56-9392B6C15810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8A14DAA-A022-B66C-3AA6-EAB6DC625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3AD3FE99-D2B2-1B8A-71CC-9CD5C14148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23771" y="6295459"/>
            <a:ext cx="24942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2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11" name="Picture 10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1A4B2E61-9D0B-FA4B-2020-BE95188A681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12" name="Picture 11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55E2A025-9B54-8FA8-4224-536209FC8A9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lv-LV" sz="3400" dirty="0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“Zemgale aicina” kā </a:t>
            </a:r>
            <a:r>
              <a:rPr lang="lv-LV" sz="3400" dirty="0" err="1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attīstības</a:t>
            </a:r>
            <a:r>
              <a:rPr lang="lv-LV" sz="3400" dirty="0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lv-LV" sz="3400" dirty="0" err="1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plānošanas</a:t>
            </a:r>
            <a:r>
              <a:rPr lang="lv-LV" sz="3400" dirty="0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 pieeja Zemgales </a:t>
            </a:r>
            <a:r>
              <a:rPr lang="lv-LV" sz="3400" dirty="0" err="1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plānošanas</a:t>
            </a:r>
            <a:r>
              <a:rPr lang="lv-LV" sz="3400" dirty="0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lv-LV" sz="3400" dirty="0" err="1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reģiona</a:t>
            </a:r>
            <a:r>
              <a:rPr lang="lv-LV" sz="3400" dirty="0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̄</a:t>
            </a:r>
          </a:p>
          <a:p>
            <a:pPr algn="ctr"/>
            <a:br>
              <a:rPr lang="lv-LV" sz="3400" dirty="0">
                <a:solidFill>
                  <a:srgbClr val="001E5E"/>
                </a:solidFill>
                <a:effectLst/>
                <a:latin typeface="Calibri" panose="020F0502020204030204" pitchFamily="34" charset="0"/>
              </a:rPr>
            </a:br>
            <a:r>
              <a:rPr lang="lv-LV" sz="3400" dirty="0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Ēriks </a:t>
            </a:r>
            <a:r>
              <a:rPr lang="lv-LV" sz="3400" dirty="0" err="1">
                <a:solidFill>
                  <a:srgbClr val="001E5E"/>
                </a:solidFill>
                <a:effectLst/>
                <a:latin typeface="Calibri" panose="020F0502020204030204" pitchFamily="34" charset="0"/>
              </a:rPr>
              <a:t>Lingebērziņš</a:t>
            </a:r>
            <a:endParaRPr lang="lv-LV" sz="3400" dirty="0">
              <a:solidFill>
                <a:srgbClr val="001E5E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lv-LV" sz="3400" dirty="0">
                <a:solidFill>
                  <a:srgbClr val="001E5E"/>
                </a:solidFill>
                <a:latin typeface="Calibri" panose="020F0502020204030204" pitchFamily="34" charset="0"/>
              </a:rPr>
              <a:t>07.03.25.</a:t>
            </a:r>
            <a:endParaRPr lang="lv-LV" sz="34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B3D21-1144-3520-F845-00E00A66F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3E312A55-243C-CA24-601D-C9EA2EEF73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</p:spPr>
        <p:txBody>
          <a:bodyPr anchor="ctr"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</a:rPr>
              <a:t>Kopsavilkums</a:t>
            </a: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A1E8869E-D65F-2650-DC87-9D553FC3D79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1" y="1709529"/>
            <a:ext cx="10515599" cy="428701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/>
              <a:t>Plānošanas reģionu īstenotie projekti sniedz atbilstošu priekšstatu par saistītu pašvaldību aktuāliem jautājumiem. </a:t>
            </a:r>
          </a:p>
          <a:p>
            <a:endParaRPr lang="lv-LV" dirty="0"/>
          </a:p>
          <a:p>
            <a:r>
              <a:rPr lang="lv-LV" dirty="0"/>
              <a:t>«Zemgale aicina» ir radījis ietvaru ZPR kā vietai ar zīmolu, kurš izmantojams citu jautājumu risināšanai. </a:t>
            </a:r>
          </a:p>
          <a:p>
            <a:endParaRPr lang="lv-LV" dirty="0"/>
          </a:p>
          <a:p>
            <a:r>
              <a:rPr lang="lv-LV" dirty="0"/>
              <a:t>Projektu ietvaros novadu zināšanu un pieredzes </a:t>
            </a:r>
            <a:r>
              <a:rPr lang="lv-LV" dirty="0" err="1"/>
              <a:t>pārnese</a:t>
            </a:r>
            <a:r>
              <a:rPr lang="lv-LV" dirty="0"/>
              <a:t> stiprina plānošanas reģionu kompetenci attīstības plānošanas jautājumu risināšanā.  </a:t>
            </a:r>
          </a:p>
          <a:p>
            <a:endParaRPr lang="lv-LV" dirty="0"/>
          </a:p>
        </p:txBody>
      </p:sp>
      <p:sp>
        <p:nvSpPr>
          <p:cNvPr id="125" name="Slaida numura vietturis 3" hidden="1">
            <a:extLst>
              <a:ext uri="{FF2B5EF4-FFF2-40B4-BE49-F238E27FC236}">
                <a16:creationId xmlns:a16="http://schemas.microsoft.com/office/drawing/2014/main" id="{B6701999-52F3-FC9D-D1AA-45856FB1791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fld id="{86CB4B4D-7CA3-9044-876B-883B54F8677D}" type="slidenum">
              <a:rPr/>
              <a:pPr>
                <a:spcAft>
                  <a:spcPts val="600"/>
                </a:spcAft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347605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109269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>
                <a:solidFill>
                  <a:srgbClr val="50C8CC"/>
                </a:solidFill>
              </a:rPr>
              <a:t>Paldies!</a:t>
            </a:r>
            <a:endParaRPr sz="6000" dirty="0">
              <a:solidFill>
                <a:srgbClr val="50C8CC"/>
              </a:solidFill>
            </a:endParaRPr>
          </a:p>
        </p:txBody>
      </p:sp>
      <p:pic>
        <p:nvPicPr>
          <p:cNvPr id="3" name="Picture 2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7" name="Picture 6" descr="A logo with blue and green circles&#10;&#10;Description automatically generated">
            <a:extLst>
              <a:ext uri="{FF2B5EF4-FFF2-40B4-BE49-F238E27FC236}">
                <a16:creationId xmlns:a16="http://schemas.microsoft.com/office/drawing/2014/main" id="{E4AD891B-3A4B-899D-12BC-BEDCBC82FC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19" y="3624181"/>
            <a:ext cx="3564953" cy="24372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  <a:latin typeface="Aptos" panose="020B0004020202020204" pitchFamily="34" charset="0"/>
              </a:rPr>
              <a:t>Konteksts</a:t>
            </a: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latin typeface="Aptos" panose="020B0004020202020204" pitchFamily="34" charset="0"/>
              </a:rPr>
              <a:t>Projektu īstenošana plānošanas reģionos.</a:t>
            </a:r>
          </a:p>
          <a:p>
            <a:endParaRPr lang="lv-LV" dirty="0">
              <a:latin typeface="Aptos" panose="020B0004020202020204" pitchFamily="34" charset="0"/>
            </a:endParaRPr>
          </a:p>
          <a:p>
            <a:r>
              <a:rPr lang="lv-LV" dirty="0">
                <a:latin typeface="Aptos" panose="020B0004020202020204" pitchFamily="34" charset="0"/>
              </a:rPr>
              <a:t>Projektu ilgtspēja un dzīvotspēja ilgtermiņā. </a:t>
            </a:r>
          </a:p>
          <a:p>
            <a:endParaRPr lang="lv-LV" dirty="0">
              <a:latin typeface="Aptos" panose="020B0004020202020204" pitchFamily="34" charset="0"/>
            </a:endParaRPr>
          </a:p>
          <a:p>
            <a:r>
              <a:rPr lang="lv-LV" dirty="0">
                <a:latin typeface="Aptos" panose="020B0004020202020204" pitchFamily="34" charset="0"/>
              </a:rPr>
              <a:t>Attīstības plānošanas pārvaldība plānošanas reģionos.</a:t>
            </a:r>
            <a:endParaRPr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7B881-AE5F-B1CC-5F5E-1379DFF19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AE7177EB-9376-65D0-797C-A4BDDB8082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  <a:latin typeface="Aptos" panose="020B0004020202020204" pitchFamily="34" charset="0"/>
              </a:rPr>
              <a:t>Mērķis</a:t>
            </a: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E36476EC-E100-95C4-56AE-B7AA9C68AAB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1" y="1709529"/>
            <a:ext cx="6262190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latin typeface="Aptos" panose="020B0004020202020204" pitchFamily="34" charset="0"/>
              </a:rPr>
              <a:t>Veikt projekta «Zemgale aicina» īstenošanas izvērtēšanu.</a:t>
            </a:r>
          </a:p>
          <a:p>
            <a:endParaRPr lang="lv-LV" dirty="0">
              <a:latin typeface="Aptos" panose="020B0004020202020204" pitchFamily="34" charset="0"/>
            </a:endParaRPr>
          </a:p>
          <a:p>
            <a:r>
              <a:rPr lang="lv-LV" dirty="0">
                <a:latin typeface="Aptos" panose="020B0004020202020204" pitchFamily="34" charset="0"/>
              </a:rPr>
              <a:t>Izstrādāt priekšlikumus tūrisma nozarē īstenotās pieejas turpmākai izmantošanai attīstības plānošanas jautājumu risināšanai citās jomās.</a:t>
            </a:r>
            <a:endParaRPr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67E6FFF2-1B30-8735-B29B-006D87566D6F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 dirty="0"/>
          </a:p>
        </p:txBody>
      </p:sp>
      <p:pic>
        <p:nvPicPr>
          <p:cNvPr id="2050" name="Picture 2" descr="Man with Big Magnifying Glass Looks for Something Stock Illustration -  Illustration of hold, intranet: 11312826">
            <a:extLst>
              <a:ext uri="{FF2B5EF4-FFF2-40B4-BE49-F238E27FC236}">
                <a16:creationId xmlns:a16="http://schemas.microsoft.com/office/drawing/2014/main" id="{EDF97A60-FAD6-13A6-7F3E-6B1C51D16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1709529"/>
            <a:ext cx="3652837" cy="385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9705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683C02-DB04-C0AC-B0B8-112621EC8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BB8D2E7A-17B2-1CD9-32C1-82E1DB6902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  <a:latin typeface="Aptos" panose="020B0004020202020204" pitchFamily="34" charset="0"/>
              </a:rPr>
              <a:t>Metode</a:t>
            </a: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0039ABFE-7292-3ED9-CF44-16EC3FFB09B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latin typeface="Aptos" panose="020B0004020202020204" pitchFamily="34" charset="0"/>
              </a:rPr>
              <a:t>Daļēji strukturētas intervijas.</a:t>
            </a:r>
          </a:p>
          <a:p>
            <a:endParaRPr lang="lv-LV" dirty="0">
              <a:latin typeface="Aptos" panose="020B0004020202020204" pitchFamily="34" charset="0"/>
            </a:endParaRPr>
          </a:p>
          <a:p>
            <a:r>
              <a:rPr lang="lv-LV" dirty="0" err="1">
                <a:latin typeface="Aptos" panose="020B0004020202020204" pitchFamily="34" charset="0"/>
              </a:rPr>
              <a:t>Fokusgrupas</a:t>
            </a:r>
            <a:r>
              <a:rPr lang="lv-LV" dirty="0">
                <a:latin typeface="Aptos" panose="020B0004020202020204" pitchFamily="34" charset="0"/>
              </a:rPr>
              <a:t> diskusija. </a:t>
            </a:r>
            <a:endParaRPr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571720EA-474C-0FDB-3072-C93A8202583B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 dirty="0"/>
          </a:p>
        </p:txBody>
      </p:sp>
      <p:pic>
        <p:nvPicPr>
          <p:cNvPr id="1026" name="Picture 2" descr="Zemgale aicina! - Tūrisms Jelgavā un Jelgavas novadā">
            <a:extLst>
              <a:ext uri="{FF2B5EF4-FFF2-40B4-BE49-F238E27FC236}">
                <a16:creationId xmlns:a16="http://schemas.microsoft.com/office/drawing/2014/main" id="{CD2BA475-11D8-9B7F-03F2-17A4D4D72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705" y="1007142"/>
            <a:ext cx="5857296" cy="414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06084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 dirty="0"/>
          </a:p>
        </p:txBody>
      </p:sp>
      <p:sp>
        <p:nvSpPr>
          <p:cNvPr id="132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  <a:latin typeface="Aptos" panose="020B0004020202020204" pitchFamily="34" charset="0"/>
              </a:rPr>
              <a:t>Esošā situācija</a:t>
            </a:r>
            <a:endParaRPr lang="lv-LV" dirty="0">
              <a:solidFill>
                <a:srgbClr val="1D4289"/>
              </a:solidFill>
            </a:endParaRPr>
          </a:p>
        </p:txBody>
      </p:sp>
      <p:sp>
        <p:nvSpPr>
          <p:cNvPr id="2" name="Satura vietturis 2">
            <a:extLst>
              <a:ext uri="{FF2B5EF4-FFF2-40B4-BE49-F238E27FC236}">
                <a16:creationId xmlns:a16="http://schemas.microsoft.com/office/drawing/2014/main" id="{485DDB42-AAF5-805F-DC66-6A82317847EC}"/>
              </a:ext>
            </a:extLst>
          </p:cNvPr>
          <p:cNvSpPr txBox="1">
            <a:spLocks/>
          </p:cNvSpPr>
          <p:nvPr/>
        </p:nvSpPr>
        <p:spPr>
          <a:xfrm>
            <a:off x="418010" y="1709529"/>
            <a:ext cx="1161897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lv-LV" dirty="0">
                <a:latin typeface="Aptos" panose="020B0004020202020204" pitchFamily="34" charset="0"/>
              </a:rPr>
              <a:t>Projekts “Zemgale aicina” ir noslēdzies.</a:t>
            </a:r>
          </a:p>
          <a:p>
            <a:pPr hangingPunct="1"/>
            <a:endParaRPr lang="lv-LV" dirty="0">
              <a:latin typeface="Aptos" panose="020B0004020202020204" pitchFamily="34" charset="0"/>
            </a:endParaRPr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lv-LV" dirty="0">
                <a:latin typeface="Aptos" panose="020B0004020202020204" pitchFamily="34" charset="0"/>
              </a:rPr>
              <a:t>Radīts drukāts tūrisma ceļvedis.</a:t>
            </a:r>
          </a:p>
          <a:p>
            <a:pPr hangingPunct="1"/>
            <a:endParaRPr lang="lv-LV" dirty="0">
              <a:latin typeface="Aptos" panose="020B0004020202020204" pitchFamily="34" charset="0"/>
            </a:endParaRPr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lv-LV" dirty="0">
                <a:latin typeface="Aptos" panose="020B0004020202020204" pitchFamily="34" charset="0"/>
              </a:rPr>
              <a:t>Radīts jauns </a:t>
            </a:r>
            <a:r>
              <a:rPr lang="lv-LV" b="1" dirty="0">
                <a:latin typeface="Aptos" panose="020B0004020202020204" pitchFamily="34" charset="0"/>
              </a:rPr>
              <a:t>vietas zīmols </a:t>
            </a:r>
            <a:r>
              <a:rPr lang="lv-LV" dirty="0">
                <a:latin typeface="Aptos" panose="020B0004020202020204" pitchFamily="34" charset="0"/>
              </a:rPr>
              <a:t>ar ieinteresētību to izmantot arī nākotnē.</a:t>
            </a:r>
          </a:p>
          <a:p>
            <a:pPr hangingPunct="1"/>
            <a:endParaRPr lang="lv-LV" dirty="0">
              <a:latin typeface="Aptos" panose="020B0004020202020204" pitchFamily="34" charset="0"/>
            </a:endParaRPr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lv-LV" dirty="0">
                <a:latin typeface="Aptos" panose="020B0004020202020204" pitchFamily="34" charset="0"/>
              </a:rPr>
              <a:t>Identificētas tūrisma nozares attīstības problēmas, kuru risinājumi sniedzas ārpus nozares risinājumiem un aptver plānošanas tēmas.</a:t>
            </a:r>
          </a:p>
          <a:p>
            <a:pPr marL="457200" indent="-457200" hangingPunct="1">
              <a:buFont typeface="Arial" panose="020B0604020202020204" pitchFamily="34" charset="0"/>
              <a:buChar char="•"/>
            </a:pPr>
            <a:endParaRPr lang="lv-LV"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79B65-7626-4322-1773-5411452E9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82015606-CE03-ED01-1AFD-4B1276D93A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  <a:latin typeface="Aptos" panose="020B0004020202020204" pitchFamily="34" charset="0"/>
              </a:rPr>
              <a:t>Iniciētie rīcību virzieni</a:t>
            </a: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DD76AE00-876B-3885-75D7-EF790B63602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u="sng" dirty="0">
                <a:highlight>
                  <a:srgbClr val="C0C0C0"/>
                </a:highlight>
                <a:latin typeface="Aptos" panose="020B0004020202020204" pitchFamily="34" charset="0"/>
              </a:rPr>
              <a:t>Kopienu iniciēti mazā formāta pasākumi </a:t>
            </a:r>
            <a:r>
              <a:rPr lang="lv-LV" dirty="0">
                <a:latin typeface="Aptos" panose="020B0004020202020204" pitchFamily="34" charset="0"/>
              </a:rPr>
              <a:t>publiskajā </a:t>
            </a:r>
            <a:r>
              <a:rPr lang="lv-LV" dirty="0" err="1">
                <a:latin typeface="Aptos" panose="020B0004020202020204" pitchFamily="34" charset="0"/>
              </a:rPr>
              <a:t>ārtelpā</a:t>
            </a:r>
            <a:r>
              <a:rPr lang="lv-LV" dirty="0">
                <a:latin typeface="Aptos" panose="020B0004020202020204" pitchFamily="34" charset="0"/>
              </a:rPr>
              <a:t> un pasākumu rīkošanai nepieciešamo risinājumu izstrāde (piem., digitālie risinājumi, projektu pieteikumu sagatavošanas rīki).</a:t>
            </a:r>
          </a:p>
          <a:p>
            <a:r>
              <a:rPr lang="lv-LV" dirty="0">
                <a:latin typeface="Aptos" panose="020B0004020202020204" pitchFamily="34" charset="0"/>
              </a:rPr>
              <a:t>Tūrisma piedāvājuma integrēšana un veidošana, izmantojot </a:t>
            </a:r>
            <a:r>
              <a:rPr lang="lv-LV" u="sng" dirty="0">
                <a:highlight>
                  <a:srgbClr val="C0C0C0"/>
                </a:highlight>
                <a:latin typeface="Aptos" panose="020B0004020202020204" pitchFamily="34" charset="0"/>
              </a:rPr>
              <a:t>sabiedriskā transporta tīklu</a:t>
            </a:r>
            <a:r>
              <a:rPr lang="lv-LV" dirty="0">
                <a:latin typeface="Aptos" panose="020B0004020202020204" pitchFamily="34" charset="0"/>
              </a:rPr>
              <a:t>. Tūristu radīti papildus ienākumi sabiedriskā transporta sistēmām, nodrošinot vietu sasniedzamību, plānošanas rīku pieejamību. </a:t>
            </a:r>
          </a:p>
          <a:p>
            <a:r>
              <a:rPr lang="lv-LV" dirty="0">
                <a:latin typeface="Aptos" panose="020B0004020202020204" pitchFamily="34" charset="0"/>
              </a:rPr>
              <a:t>Mikro un mazo tūrisma, viesmīlības un izklaides jomas </a:t>
            </a:r>
            <a:r>
              <a:rPr lang="lv-LV" u="sng" dirty="0">
                <a:highlight>
                  <a:srgbClr val="C0C0C0"/>
                </a:highlight>
                <a:latin typeface="Aptos" panose="020B0004020202020204" pitchFamily="34" charset="0"/>
              </a:rPr>
              <a:t>pakalpojumu sniedzēju </a:t>
            </a:r>
            <a:r>
              <a:rPr lang="lv-LV" u="sng" dirty="0" err="1">
                <a:highlight>
                  <a:srgbClr val="C0C0C0"/>
                </a:highlight>
                <a:latin typeface="Aptos" panose="020B0004020202020204" pitchFamily="34" charset="0"/>
              </a:rPr>
              <a:t>mentorēšana</a:t>
            </a:r>
            <a:r>
              <a:rPr lang="lv-LV" dirty="0">
                <a:highlight>
                  <a:srgbClr val="C0C0C0"/>
                </a:highlight>
                <a:latin typeface="Aptos" panose="020B0004020202020204" pitchFamily="34" charset="0"/>
              </a:rPr>
              <a:t> </a:t>
            </a:r>
            <a:r>
              <a:rPr lang="lv-LV" dirty="0">
                <a:latin typeface="Aptos" panose="020B0004020202020204" pitchFamily="34" charset="0"/>
              </a:rPr>
              <a:t>un eksportspējas pilotēšana (biznesa inkubatora princips eksporta veicināšanai). </a:t>
            </a: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0A6FE960-3669-5AFF-BEDF-443BEB7F1E79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784578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B84B9-E765-E381-6301-B7CB6287AD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5AC9D955-55E3-068D-079D-C695B51069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  <a:latin typeface="Aptos" panose="020B0004020202020204" pitchFamily="34" charset="0"/>
              </a:rPr>
              <a:t>Iniciētie rīcību virzieni</a:t>
            </a: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C06CD1F8-3150-E9B2-1156-A1051C71E6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>
                <a:latin typeface="Aptos" panose="020B0004020202020204" pitchFamily="34" charset="0"/>
              </a:rPr>
              <a:t>Spēļošanas</a:t>
            </a:r>
            <a:r>
              <a:rPr lang="lv-LV" dirty="0">
                <a:latin typeface="Aptos" panose="020B0004020202020204" pitchFamily="34" charset="0"/>
              </a:rPr>
              <a:t> un papildinātās realitātes risinājumi vietu </a:t>
            </a:r>
            <a:r>
              <a:rPr lang="lv-LV" u="sng" dirty="0">
                <a:highlight>
                  <a:srgbClr val="C0C0C0"/>
                </a:highlight>
                <a:latin typeface="Aptos" panose="020B0004020202020204" pitchFamily="34" charset="0"/>
              </a:rPr>
              <a:t>kultūrvēsturiskā mantojuma </a:t>
            </a:r>
            <a:r>
              <a:rPr lang="lv-LV" u="sng" dirty="0" err="1">
                <a:highlight>
                  <a:srgbClr val="C0C0C0"/>
                </a:highlight>
                <a:latin typeface="Aptos" panose="020B0004020202020204" pitchFamily="34" charset="0"/>
              </a:rPr>
              <a:t>revitalizācijai</a:t>
            </a:r>
            <a:r>
              <a:rPr lang="lv-LV" dirty="0">
                <a:latin typeface="Aptos" panose="020B0004020202020204" pitchFamily="34" charset="0"/>
              </a:rPr>
              <a:t>, zudušo objektu integrēšanai esošajā tūrisma piedāvājumā. </a:t>
            </a:r>
          </a:p>
          <a:p>
            <a:r>
              <a:rPr lang="lv-LV" dirty="0">
                <a:latin typeface="Aptos" panose="020B0004020202020204" pitchFamily="34" charset="0"/>
              </a:rPr>
              <a:t>Publiskā sektora (valsts un pašvaldību) </a:t>
            </a:r>
            <a:r>
              <a:rPr lang="lv-LV" u="sng" dirty="0">
                <a:highlight>
                  <a:srgbClr val="C0C0C0"/>
                </a:highlight>
                <a:latin typeface="Aptos" panose="020B0004020202020204" pitchFamily="34" charset="0"/>
              </a:rPr>
              <a:t>īpašumu objektu kartēšana </a:t>
            </a:r>
            <a:r>
              <a:rPr lang="lv-LV" dirty="0">
                <a:latin typeface="Aptos" panose="020B0004020202020204" pitchFamily="34" charset="0"/>
              </a:rPr>
              <a:t>un neizmantot telpu transformācija un pielāgošana īstermiņa vai sezonāliem viesmīlības pakalpojumu sniegšanas vietām (kafejnīcas, mazā formāta </a:t>
            </a:r>
            <a:r>
              <a:rPr lang="lv-LV" dirty="0" err="1">
                <a:latin typeface="Aptos" panose="020B0004020202020204" pitchFamily="34" charset="0"/>
              </a:rPr>
              <a:t>kultūrvietas</a:t>
            </a:r>
            <a:r>
              <a:rPr lang="lv-LV" dirty="0">
                <a:latin typeface="Aptos" panose="020B0004020202020204" pitchFamily="34" charset="0"/>
              </a:rPr>
              <a:t>. </a:t>
            </a:r>
          </a:p>
          <a:p>
            <a:r>
              <a:rPr lang="lv-LV" dirty="0">
                <a:latin typeface="Aptos" panose="020B0004020202020204" pitchFamily="34" charset="0"/>
              </a:rPr>
              <a:t>Vienotu digitālo risinājumu izstrāde tiešsaistes rezervēšanas un/vai biļešu iegādes pakalpojumu nodrošināšanai pakalpojumu sniedzējiem ar augstāko izaugsmes potenciālu. </a:t>
            </a: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B39F13BD-AC66-522A-340C-C25DFB04B1A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99670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5A04E0-60FB-9A4D-508E-50A3982DB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31ACBBCE-C7FF-BCF4-51C5-94979A8E25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</p:spPr>
        <p:txBody>
          <a:bodyPr anchor="ctr"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>
                <a:solidFill>
                  <a:srgbClr val="1D4289"/>
                </a:solidFill>
              </a:rPr>
              <a:t>5 no 6 </a:t>
            </a: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1C808248-BB13-9EB1-9158-44960C6EF6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5455" y="1709529"/>
            <a:ext cx="5486945" cy="428701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/>
              <a:t>Vai ir vēl citi virzieni, kuros izmantot «Zemgale aicina» kā vienojošu vadmotīvu attīstības plānošanai? </a:t>
            </a:r>
          </a:p>
          <a:p>
            <a:endParaRPr lang="lv-LV"/>
          </a:p>
        </p:txBody>
      </p:sp>
      <p:pic>
        <p:nvPicPr>
          <p:cNvPr id="3074" name="Picture 2" descr="Big Arrow Right Icon - Free PNG &amp; SVG 424321 - Noun Project">
            <a:extLst>
              <a:ext uri="{FF2B5EF4-FFF2-40B4-BE49-F238E27FC236}">
                <a16:creationId xmlns:a16="http://schemas.microsoft.com/office/drawing/2014/main" id="{7FB50978-050E-723C-F93B-BC7666CC3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0377" y="1709529"/>
            <a:ext cx="2131623" cy="213162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</p:pic>
      <p:sp>
        <p:nvSpPr>
          <p:cNvPr id="125" name="Slaida numura vietturis 3" hidden="1">
            <a:extLst>
              <a:ext uri="{FF2B5EF4-FFF2-40B4-BE49-F238E27FC236}">
                <a16:creationId xmlns:a16="http://schemas.microsoft.com/office/drawing/2014/main" id="{44FBA0AB-0D01-FEAC-5D26-B35EF4758BC5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fld id="{86CB4B4D-7CA3-9044-876B-883B54F8677D}" type="slidenum">
              <a:rPr/>
              <a:pPr>
                <a:spcAft>
                  <a:spcPts val="600"/>
                </a:spcAft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2023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0A899-A5DD-8415-86B3-9620CE238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05C08911-BA56-A1EC-8DDC-3238E22511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solidFill>
                  <a:srgbClr val="1D4289"/>
                </a:solidFill>
                <a:latin typeface="Aptos" panose="020B0004020202020204" pitchFamily="34" charset="0"/>
              </a:rPr>
              <a:t>ZPR Attīstības programma</a:t>
            </a: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E3CF7006-CE07-96D1-E7B9-8CCC1CD077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4484189" cy="42645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>
                <a:latin typeface="Aptos" panose="020B0004020202020204" pitchFamily="34" charset="0"/>
              </a:rPr>
              <a:t>Projektu un attīstības plānošanas risinājumi ZPR.</a:t>
            </a:r>
          </a:p>
          <a:p>
            <a:endParaRPr lang="lv-LV" dirty="0">
              <a:latin typeface="Aptos" panose="020B0004020202020204" pitchFamily="34" charset="0"/>
            </a:endParaRPr>
          </a:p>
          <a:p>
            <a:r>
              <a:rPr lang="lv-LV" dirty="0">
                <a:latin typeface="Aptos" panose="020B0004020202020204" pitchFamily="34" charset="0"/>
              </a:rPr>
              <a:t>«Zemgale aicina» – pieeja līdzīgu un saistītu attīstības plānošanas jautājumu risināšanā. </a:t>
            </a:r>
          </a:p>
          <a:p>
            <a:endParaRPr lang="lv-LV" dirty="0">
              <a:latin typeface="Aptos" panose="020B0004020202020204" pitchFamily="34" charset="0"/>
            </a:endParaRPr>
          </a:p>
          <a:p>
            <a:endParaRPr lang="lv-LV"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B2F3EF01-88E6-898A-576F-3CF72D36B33F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A5B4B3B-41AB-8D55-04EE-E478760457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230500"/>
              </p:ext>
            </p:extLst>
          </p:nvPr>
        </p:nvGraphicFramePr>
        <p:xfrm>
          <a:off x="5422900" y="2465971"/>
          <a:ext cx="5461000" cy="2751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1043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56A9BB659A844A1AB85BDC07DD464" ma:contentTypeVersion="12" ma:contentTypeDescription="Create a new document." ma:contentTypeScope="" ma:versionID="fa721a9032b88421e1a747d20560d9b8">
  <xsd:schema xmlns:xsd="http://www.w3.org/2001/XMLSchema" xmlns:xs="http://www.w3.org/2001/XMLSchema" xmlns:p="http://schemas.microsoft.com/office/2006/metadata/properties" xmlns:ns2="a94dbdb0-0d7a-48fa-b918-810b6d5afc12" xmlns:ns3="40a08685-cc23-4db5-9c50-e716a2d6a7dc" targetNamespace="http://schemas.microsoft.com/office/2006/metadata/properties" ma:root="true" ma:fieldsID="02ab598710e1141f5eec9f34ad3a14d1" ns2:_="" ns3:_="">
    <xsd:import namespace="a94dbdb0-0d7a-48fa-b918-810b6d5afc12"/>
    <xsd:import namespace="40a08685-cc23-4db5-9c50-e716a2d6a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dbdb0-0d7a-48fa-b918-810b6d5af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08685-cc23-4db5-9c50-e716a2d6a7d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c21ff6f-3bc2-4cd0-b200-9798d1d38a47}" ma:internalName="TaxCatchAll" ma:showField="CatchAllData" ma:web="40a08685-cc23-4db5-9c50-e716a2d6a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4dbdb0-0d7a-48fa-b918-810b6d5afc12">
      <Terms xmlns="http://schemas.microsoft.com/office/infopath/2007/PartnerControls"/>
    </lcf76f155ced4ddcb4097134ff3c332f>
    <TaxCatchAll xmlns="40a08685-cc23-4db5-9c50-e716a2d6a7dc" xsi:nil="true"/>
  </documentManagement>
</p:properties>
</file>

<file path=customXml/itemProps1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746767-C278-4E9A-924F-24EAC3D88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4dbdb0-0d7a-48fa-b918-810b6d5afc12"/>
    <ds:schemaRef ds:uri="40a08685-cc23-4db5-9c50-e716a2d6a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  <ds:schemaRef ds:uri="a94dbdb0-0d7a-48fa-b918-810b6d5afc12"/>
    <ds:schemaRef ds:uri="40a08685-cc23-4db5-9c50-e716a2d6a7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400</Words>
  <Application>Microsoft Macintosh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Office dizains</vt:lpstr>
      <vt:lpstr>1_Office dizains</vt:lpstr>
      <vt:lpstr>PowerPoint Presentation</vt:lpstr>
      <vt:lpstr>Konteksts</vt:lpstr>
      <vt:lpstr>Mērķis</vt:lpstr>
      <vt:lpstr>Metode</vt:lpstr>
      <vt:lpstr>Esošā situācija</vt:lpstr>
      <vt:lpstr>Iniciētie rīcību virzieni</vt:lpstr>
      <vt:lpstr>Iniciētie rīcību virzieni</vt:lpstr>
      <vt:lpstr>5 no 6 </vt:lpstr>
      <vt:lpstr>ZPR Attīstības programma</vt:lpstr>
      <vt:lpstr>Kopsavilkums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Ēriks Lingebērziņš</cp:lastModifiedBy>
  <cp:revision>18</cp:revision>
  <dcterms:modified xsi:type="dcterms:W3CDTF">2025-03-05T09:54:52Z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0x01010084A56A9BB659A844A1AB85BDC07DD464</vt:lpwstr>
  </property>
</Properties>
</file>