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58" r:id="rId5"/>
  </p:sldMasterIdLst>
  <p:notesMasterIdLst>
    <p:notesMasterId r:id="rId15"/>
  </p:notesMasterIdLst>
  <p:sldIdLst>
    <p:sldId id="256" r:id="rId6"/>
    <p:sldId id="257" r:id="rId7"/>
    <p:sldId id="259" r:id="rId8"/>
    <p:sldId id="260" r:id="rId9"/>
    <p:sldId id="261" r:id="rId10"/>
    <p:sldId id="262" r:id="rId11"/>
    <p:sldId id="263" r:id="rId12"/>
    <p:sldId id="265" r:id="rId13"/>
    <p:sldId id="264" r:id="rId14"/>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C8CC"/>
    <a:srgbClr val="1D4289"/>
    <a:srgbClr val="A4B4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6CECB"/>
          </a:solidFill>
        </a:fill>
      </a:tcStyle>
    </a:wholeTbl>
    <a:band2H>
      <a:tcTxStyle/>
      <a:tcStyle>
        <a:tcBdr/>
        <a:fill>
          <a:solidFill>
            <a:srgbClr val="FBE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5CECB"/>
          </a:solidFill>
        </a:fill>
      </a:tcStyle>
    </a:wholeTbl>
    <a:band2H>
      <a:tcTxStyle/>
      <a:tcStyle>
        <a:tcBdr/>
        <a:fill>
          <a:solidFill>
            <a:srgbClr val="F2E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4CBCA"/>
          </a:solidFill>
        </a:fill>
      </a:tcStyle>
    </a:wholeTbl>
    <a:band2H>
      <a:tcTxStyle/>
      <a:tcStyle>
        <a:tcBdr/>
        <a:fill>
          <a:solidFill>
            <a:srgbClr val="F2E7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7"/>
    <p:restoredTop sz="94689"/>
  </p:normalViewPr>
  <p:slideViewPr>
    <p:cSldViewPr snapToGrid="0" showGuides="1">
      <p:cViewPr varScale="1">
        <p:scale>
          <a:sx n="79" d="100"/>
          <a:sy n="79" d="100"/>
        </p:scale>
        <p:origin x="86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8" name="Shape 118"/>
          <p:cNvSpPr>
            <a:spLocks noGrp="1" noRot="1" noChangeAspect="1"/>
          </p:cNvSpPr>
          <p:nvPr>
            <p:ph type="sldImg"/>
          </p:nvPr>
        </p:nvSpPr>
        <p:spPr>
          <a:xfrm>
            <a:off x="1143000" y="685800"/>
            <a:ext cx="4572000" cy="3429000"/>
          </a:xfrm>
          <a:prstGeom prst="rect">
            <a:avLst/>
          </a:prstGeom>
        </p:spPr>
        <p:txBody>
          <a:bodyPr/>
          <a:lstStyle/>
          <a:p>
            <a:endParaRPr/>
          </a:p>
        </p:txBody>
      </p:sp>
      <p:sp>
        <p:nvSpPr>
          <p:cNvPr id="119" name="Shape 11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Virsraksta slaids">
    <p:spTree>
      <p:nvGrpSpPr>
        <p:cNvPr id="1" name=""/>
        <p:cNvGrpSpPr/>
        <p:nvPr/>
      </p:nvGrpSpPr>
      <p:grpSpPr>
        <a:xfrm>
          <a:off x="0" y="0"/>
          <a:ext cx="0" cy="0"/>
          <a:chOff x="0" y="0"/>
          <a:chExt cx="0" cy="0"/>
        </a:xfrm>
      </p:grpSpPr>
      <p:sp>
        <p:nvSpPr>
          <p:cNvPr id="14" name="Rectangle 8"/>
          <p:cNvSpPr/>
          <p:nvPr/>
        </p:nvSpPr>
        <p:spPr>
          <a:xfrm>
            <a:off x="0" y="6341164"/>
            <a:ext cx="8948509" cy="199908"/>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5" name="Rectangle 9"/>
          <p:cNvSpPr/>
          <p:nvPr/>
        </p:nvSpPr>
        <p:spPr>
          <a:xfrm>
            <a:off x="11329703" y="6341164"/>
            <a:ext cx="862298" cy="199908"/>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pic>
        <p:nvPicPr>
          <p:cNvPr id="16" name="Picture 7" descr="Picture 7"/>
          <p:cNvPicPr>
            <a:picLocks noChangeAspect="1"/>
          </p:cNvPicPr>
          <p:nvPr/>
        </p:nvPicPr>
        <p:blipFill>
          <a:blip r:embed="rId2"/>
          <a:stretch>
            <a:fillRect/>
          </a:stretch>
        </p:blipFill>
        <p:spPr>
          <a:xfrm>
            <a:off x="9034243" y="5899108"/>
            <a:ext cx="2209726" cy="1084017"/>
          </a:xfrm>
          <a:prstGeom prst="rect">
            <a:avLst/>
          </a:prstGeom>
          <a:ln w="12700">
            <a:miter lim="400000"/>
          </a:ln>
        </p:spPr>
      </p:pic>
      <p:sp>
        <p:nvSpPr>
          <p:cNvPr id="17"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8" name="Rectangle 3"/>
          <p:cNvSpPr/>
          <p:nvPr/>
        </p:nvSpPr>
        <p:spPr>
          <a:xfrm>
            <a:off x="0" y="5755342"/>
            <a:ext cx="12192000" cy="1272989"/>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20" name="Rounded Rectangle"/>
          <p:cNvSpPr/>
          <p:nvPr/>
        </p:nvSpPr>
        <p:spPr>
          <a:xfrm>
            <a:off x="-1021951" y="2320365"/>
            <a:ext cx="12919913" cy="5139603"/>
          </a:xfrm>
          <a:prstGeom prst="roundRect">
            <a:avLst>
              <a:gd name="adj" fmla="val 6729"/>
            </a:avLst>
          </a:prstGeom>
          <a:solidFill>
            <a:srgbClr val="50C8CC"/>
          </a:solidFill>
          <a:ln w="12700">
            <a:miter lim="400000"/>
          </a:ln>
        </p:spPr>
        <p:txBody>
          <a:bodyPr lIns="45719" rIns="45719" anchor="ctr"/>
          <a:lstStyle/>
          <a:p>
            <a:pPr algn="ctr">
              <a:defRPr sz="1700">
                <a:solidFill>
                  <a:srgbClr val="FFFFFF"/>
                </a:solidFill>
              </a:defRPr>
            </a:pPr>
            <a:endParaRPr/>
          </a:p>
        </p:txBody>
      </p:sp>
      <p:pic>
        <p:nvPicPr>
          <p:cNvPr id="5" name="Picture 4" descr="Blue text on a black background&#10;&#10;Description automatically generated">
            <a:extLst>
              <a:ext uri="{FF2B5EF4-FFF2-40B4-BE49-F238E27FC236}">
                <a16:creationId xmlns:a16="http://schemas.microsoft.com/office/drawing/2014/main" id="{8DF1B998-67D6-2FAB-3DE9-2CA0DBB906F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1748" y="505742"/>
            <a:ext cx="5714252" cy="1410479"/>
          </a:xfrm>
          <a:prstGeom prst="rect">
            <a:avLst/>
          </a:prstGeom>
        </p:spPr>
      </p:pic>
    </p:spTree>
  </p:cSld>
  <p:clrMapOvr>
    <a:masterClrMapping/>
  </p:clrMapOvr>
  <p:transition spd="med"/>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reserve="1">
  <p:cSld name="Attēls ar parakstu">
    <p:spTree>
      <p:nvGrpSpPr>
        <p:cNvPr id="1" name=""/>
        <p:cNvGrpSpPr/>
        <p:nvPr/>
      </p:nvGrpSpPr>
      <p:grpSpPr>
        <a:xfrm>
          <a:off x="0" y="0"/>
          <a:ext cx="0" cy="0"/>
          <a:chOff x="0" y="0"/>
          <a:chExt cx="0" cy="0"/>
        </a:xfrm>
      </p:grpSpPr>
      <p:sp>
        <p:nvSpPr>
          <p:cNvPr id="108"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109" name="Attēla vietturis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110"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111" name="Slide Number"/>
          <p:cNvSpPr txBox="1">
            <a:spLocks noGrp="1"/>
          </p:cNvSpPr>
          <p:nvPr>
            <p:ph type="sldNum" sz="quarter" idx="2"/>
          </p:nvPr>
        </p:nvSpPr>
        <p:spPr>
          <a:xfrm>
            <a:off x="8610600" y="6356350"/>
            <a:ext cx="335866" cy="333088"/>
          </a:xfrm>
          <a:prstGeom prst="rect">
            <a:avLst/>
          </a:prstGeom>
        </p:spPr>
        <p:txBody>
          <a:bodyPr/>
          <a:lstStyle>
            <a:lvl1pPr algn="l">
              <a:defRPr>
                <a:solidFill>
                  <a:srgbClr val="000000"/>
                </a:solidFill>
                <a:latin typeface="+mj-lt"/>
                <a:ea typeface="+mj-ea"/>
                <a:cs typeface="+mj-cs"/>
                <a:sym typeface="Calibri"/>
              </a:defRPr>
            </a:lvl1pPr>
          </a:lstStyle>
          <a:p>
            <a:fld id="{86CB4B4D-7CA3-9044-876B-883B54F8677D}" type="slidenum">
              <a:t>‹#›</a:t>
            </a:fld>
            <a:endParaRPr/>
          </a:p>
        </p:txBody>
      </p:sp>
    </p:spTree>
    <p:extLst>
      <p:ext uri="{BB962C8B-B14F-4D97-AF65-F5344CB8AC3E}">
        <p14:creationId xmlns:p14="http://schemas.microsoft.com/office/powerpoint/2010/main" val="22939029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Virsraksts un saturs">
    <p:spTree>
      <p:nvGrpSpPr>
        <p:cNvPr id="1" name=""/>
        <p:cNvGrpSpPr/>
        <p:nvPr/>
      </p:nvGrpSpPr>
      <p:grpSpPr>
        <a:xfrm>
          <a:off x="0" y="0"/>
          <a:ext cx="0" cy="0"/>
          <a:chOff x="0" y="0"/>
          <a:chExt cx="0" cy="0"/>
        </a:xfrm>
      </p:grpSpPr>
      <p:sp>
        <p:nvSpPr>
          <p:cNvPr id="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 name="Title Text">
            <a:extLst>
              <a:ext uri="{FF2B5EF4-FFF2-40B4-BE49-F238E27FC236}">
                <a16:creationId xmlns:a16="http://schemas.microsoft.com/office/drawing/2014/main" id="{540F8531-0279-F824-4B56-40FE0D63B7F9}"/>
              </a:ext>
            </a:extLst>
          </p:cNvPr>
          <p:cNvSpPr txBox="1">
            <a:spLocks noGrp="1"/>
          </p:cNvSpPr>
          <p:nvPr>
            <p:ph type="title"/>
          </p:nvPr>
        </p:nvSpPr>
        <p:spPr>
          <a:xfrm>
            <a:off x="374468" y="419333"/>
            <a:ext cx="11207932" cy="10999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rPr dirty="0"/>
              <a:t>Title Text</a:t>
            </a:r>
          </a:p>
        </p:txBody>
      </p:sp>
      <p:sp>
        <p:nvSpPr>
          <p:cNvPr id="3" name="Body Level One…">
            <a:extLst>
              <a:ext uri="{FF2B5EF4-FFF2-40B4-BE49-F238E27FC236}">
                <a16:creationId xmlns:a16="http://schemas.microsoft.com/office/drawing/2014/main" id="{81847516-DF9F-A8C5-3DB4-2740F3C72B5F}"/>
              </a:ext>
            </a:extLst>
          </p:cNvPr>
          <p:cNvSpPr txBox="1">
            <a:spLocks noGrp="1"/>
          </p:cNvSpPr>
          <p:nvPr>
            <p:ph idx="1"/>
          </p:nvPr>
        </p:nvSpPr>
        <p:spPr>
          <a:xfrm>
            <a:off x="418010" y="1709529"/>
            <a:ext cx="11164390" cy="42870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adaļas galvene">
    <p:spTree>
      <p:nvGrpSpPr>
        <p:cNvPr id="1" name=""/>
        <p:cNvGrpSpPr/>
        <p:nvPr/>
      </p:nvGrpSpPr>
      <p:grpSpPr>
        <a:xfrm>
          <a:off x="0" y="0"/>
          <a:ext cx="0" cy="0"/>
          <a:chOff x="0" y="0"/>
          <a:chExt cx="0" cy="0"/>
        </a:xfrm>
      </p:grpSpPr>
      <p:sp>
        <p:nvSpPr>
          <p:cNvPr id="37"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rPr dirty="0"/>
              <a:t>Title Text</a:t>
            </a:r>
          </a:p>
        </p:txBody>
      </p:sp>
      <p:sp>
        <p:nvSpPr>
          <p:cNvPr id="38" name="Body Level One…"/>
          <p:cNvSpPr txBox="1">
            <a:spLocks noGrp="1"/>
          </p:cNvSpPr>
          <p:nvPr>
            <p:ph type="body" sz="quarter" idx="1" hasCustomPrompt="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rPr dirty="0"/>
              <a:t>Body Level One</a:t>
            </a:r>
          </a:p>
          <a:p>
            <a:pPr lvl="1"/>
            <a:r>
              <a:rPr dirty="0"/>
              <a:t>Body Level Two</a:t>
            </a:r>
          </a:p>
          <a:p>
            <a:pPr lvl="2"/>
            <a:r>
              <a:rPr dirty="0"/>
              <a:t>Body Level Three</a:t>
            </a:r>
          </a:p>
        </p:txBody>
      </p:sp>
      <p:sp>
        <p:nvSpPr>
          <p:cNvPr id="39" name="Slide Number"/>
          <p:cNvSpPr txBox="1">
            <a:spLocks noGrp="1"/>
          </p:cNvSpPr>
          <p:nvPr>
            <p:ph type="sldNum" sz="quarter" idx="2"/>
          </p:nvPr>
        </p:nvSpPr>
        <p:spPr>
          <a:xfrm>
            <a:off x="8610600" y="6356350"/>
            <a:ext cx="335866" cy="333088"/>
          </a:xfrm>
          <a:prstGeom prst="rect">
            <a:avLst/>
          </a:prstGeom>
        </p:spPr>
        <p:txBody>
          <a:bodyPr/>
          <a:lstStyle>
            <a:lvl1pPr algn="l">
              <a:defRPr>
                <a:solidFill>
                  <a:srgbClr val="000000"/>
                </a:solidFill>
                <a:latin typeface="+mj-lt"/>
                <a:ea typeface="+mj-ea"/>
                <a:cs typeface="+mj-cs"/>
                <a:sym typeface="Calibri"/>
              </a:defRPr>
            </a:lvl1pPr>
          </a:lstStyle>
          <a:p>
            <a:fld id="{86CB4B4D-7CA3-9044-876B-883B54F8677D}" type="slidenum">
              <a:t>‹#›</a:t>
            </a:fld>
            <a:endParaRPr/>
          </a:p>
        </p:txBody>
      </p:sp>
      <p:sp>
        <p:nvSpPr>
          <p:cNvPr id="3" name="Rectangle 8">
            <a:extLst>
              <a:ext uri="{FF2B5EF4-FFF2-40B4-BE49-F238E27FC236}">
                <a16:creationId xmlns:a16="http://schemas.microsoft.com/office/drawing/2014/main" id="{95C79C4A-B5B1-79D1-07B7-69882EFBCAC8}"/>
              </a:ext>
            </a:extLst>
          </p:cNvPr>
          <p:cNvSpPr/>
          <p:nvPr userDrawn="1"/>
        </p:nvSpPr>
        <p:spPr>
          <a:xfrm>
            <a:off x="-89650" y="6387118"/>
            <a:ext cx="8948509" cy="108000"/>
          </a:xfrm>
          <a:prstGeom prst="rect">
            <a:avLst/>
          </a:prstGeom>
          <a:solidFill>
            <a:srgbClr val="50C8CC"/>
          </a:solidFill>
          <a:ln w="12700">
            <a:miter lim="400000"/>
          </a:ln>
        </p:spPr>
        <p:txBody>
          <a:bodyPr lIns="45719" rIns="45719" anchor="ctr"/>
          <a:lstStyle/>
          <a:p>
            <a:pPr algn="ctr">
              <a:defRPr>
                <a:solidFill>
                  <a:srgbClr val="FFFFFF"/>
                </a:solidFill>
              </a:defRPr>
            </a:pPr>
            <a:endParaRPr/>
          </a:p>
        </p:txBody>
      </p:sp>
      <p:sp>
        <p:nvSpPr>
          <p:cNvPr id="5" name="Rectangle 9">
            <a:extLst>
              <a:ext uri="{FF2B5EF4-FFF2-40B4-BE49-F238E27FC236}">
                <a16:creationId xmlns:a16="http://schemas.microsoft.com/office/drawing/2014/main" id="{92E93ECC-C296-522A-675D-329905377042}"/>
              </a:ext>
            </a:extLst>
          </p:cNvPr>
          <p:cNvSpPr/>
          <p:nvPr userDrawn="1"/>
        </p:nvSpPr>
        <p:spPr>
          <a:xfrm>
            <a:off x="11338128" y="6341164"/>
            <a:ext cx="862298" cy="199908"/>
          </a:xfrm>
          <a:prstGeom prst="rect">
            <a:avLst/>
          </a:prstGeom>
          <a:solidFill>
            <a:srgbClr val="50C8CC"/>
          </a:solidFill>
          <a:ln w="12700">
            <a:miter lim="400000"/>
          </a:ln>
        </p:spPr>
        <p:txBody>
          <a:bodyPr lIns="45719" rIns="45719" anchor="ctr"/>
          <a:lstStyle/>
          <a:p>
            <a:pPr algn="ctr">
              <a:defRPr>
                <a:solidFill>
                  <a:srgbClr val="FFFFFF"/>
                </a:solidFill>
              </a:defRPr>
            </a:pPr>
            <a:endParaRPr dirty="0"/>
          </a:p>
        </p:txBody>
      </p:sp>
      <p:pic>
        <p:nvPicPr>
          <p:cNvPr id="7" name="Picture 6" descr="A black background with circles&#10;&#10;Description automatically generated">
            <a:extLst>
              <a:ext uri="{FF2B5EF4-FFF2-40B4-BE49-F238E27FC236}">
                <a16:creationId xmlns:a16="http://schemas.microsoft.com/office/drawing/2014/main" id="{9CD1315A-FAF8-F785-A3CA-649F50D149A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08451" y="394635"/>
            <a:ext cx="1755323" cy="5555021"/>
          </a:xfrm>
          <a:prstGeom prst="rect">
            <a:avLst/>
          </a:prstGeom>
        </p:spPr>
      </p:pic>
      <p:pic>
        <p:nvPicPr>
          <p:cNvPr id="8" name="Picture 7" descr="Blue text on a black background&#10;&#10;Description automatically generated">
            <a:extLst>
              <a:ext uri="{FF2B5EF4-FFF2-40B4-BE49-F238E27FC236}">
                <a16:creationId xmlns:a16="http://schemas.microsoft.com/office/drawing/2014/main" id="{CC64C5BF-ABFC-14A6-F736-4E5BB44C5C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18493" y="6167376"/>
            <a:ext cx="2160000" cy="533164"/>
          </a:xfrm>
          <a:prstGeom prst="rect">
            <a:avLst/>
          </a:prstGeom>
        </p:spPr>
      </p:pic>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Divi saturi">
    <p:spTree>
      <p:nvGrpSpPr>
        <p:cNvPr id="1" name=""/>
        <p:cNvGrpSpPr/>
        <p:nvPr/>
      </p:nvGrpSpPr>
      <p:grpSpPr>
        <a:xfrm>
          <a:off x="0" y="0"/>
          <a:ext cx="0" cy="0"/>
          <a:chOff x="0" y="0"/>
          <a:chExt cx="0" cy="0"/>
        </a:xfrm>
      </p:grpSpPr>
      <p:sp>
        <p:nvSpPr>
          <p:cNvPr id="49" name="Title Text"/>
          <p:cNvSpPr txBox="1">
            <a:spLocks noGrp="1"/>
          </p:cNvSpPr>
          <p:nvPr>
            <p:ph type="title"/>
          </p:nvPr>
        </p:nvSpPr>
        <p:spPr>
          <a:xfrm>
            <a:off x="315882" y="517138"/>
            <a:ext cx="11712634" cy="794828"/>
          </a:xfrm>
          <a:prstGeom prst="rect">
            <a:avLst/>
          </a:prstGeom>
        </p:spPr>
        <p:txBody>
          <a:bodyPr/>
          <a:lstStyle>
            <a:lvl1pPr>
              <a:defRPr b="1">
                <a:latin typeface="Aptos" panose="020B0004020202020204" pitchFamily="34" charset="0"/>
                <a:ea typeface="Aptos" panose="020B0004020202020204" pitchFamily="34" charset="0"/>
                <a:cs typeface="Arial"/>
                <a:sym typeface="Arial"/>
              </a:defRPr>
            </a:lvl1pPr>
          </a:lstStyle>
          <a:p>
            <a:r>
              <a:rPr dirty="0"/>
              <a:t>Title Text</a:t>
            </a:r>
          </a:p>
        </p:txBody>
      </p:sp>
      <p:sp>
        <p:nvSpPr>
          <p:cNvPr id="50" name="Body Level One…"/>
          <p:cNvSpPr txBox="1">
            <a:spLocks noGrp="1"/>
          </p:cNvSpPr>
          <p:nvPr>
            <p:ph type="body" sz="half" idx="1"/>
          </p:nvPr>
        </p:nvSpPr>
        <p:spPr>
          <a:xfrm>
            <a:off x="274319" y="1269960"/>
            <a:ext cx="5745482" cy="4907003"/>
          </a:xfrm>
          <a:prstGeom prst="rect">
            <a:avLst/>
          </a:prstGeom>
        </p:spPr>
        <p:txBody>
          <a:bodyPr/>
          <a:lstStyle>
            <a:lvl1pPr>
              <a:defRPr>
                <a:latin typeface="Aptos" panose="020B0004020202020204" pitchFamily="34" charset="0"/>
                <a:ea typeface="Aptos" panose="020B0004020202020204" pitchFamily="34" charset="0"/>
                <a:cs typeface="Arial"/>
                <a:sym typeface="Arial"/>
              </a:defRPr>
            </a:lvl1pPr>
            <a:lvl2pPr>
              <a:defRPr>
                <a:latin typeface="Aptos" panose="020B0004020202020204" pitchFamily="34" charset="0"/>
                <a:ea typeface="Aptos" panose="020B0004020202020204" pitchFamily="34" charset="0"/>
                <a:cs typeface="Arial"/>
                <a:sym typeface="Arial"/>
              </a:defRPr>
            </a:lvl2pPr>
            <a:lvl3pPr>
              <a:defRPr>
                <a:latin typeface="Aptos" panose="020B0004020202020204" pitchFamily="34" charset="0"/>
                <a:ea typeface="Aptos" panose="020B0004020202020204" pitchFamily="34" charset="0"/>
                <a:cs typeface="Arial"/>
                <a:sym typeface="Arial"/>
              </a:defRPr>
            </a:lvl3pPr>
            <a:lvl4pPr>
              <a:defRPr>
                <a:latin typeface="Aptos" panose="020B0004020202020204" pitchFamily="34" charset="0"/>
                <a:ea typeface="Aptos" panose="020B0004020202020204" pitchFamily="34" charset="0"/>
                <a:cs typeface="Arial"/>
                <a:sym typeface="Arial"/>
              </a:defRPr>
            </a:lvl4pPr>
            <a:lvl5pPr>
              <a:defRPr>
                <a:latin typeface="Aptos" panose="020B0004020202020204" pitchFamily="34" charset="0"/>
                <a:ea typeface="Aptos" panose="020B0004020202020204" pitchFamily="34" charset="0"/>
                <a:cs typeface="Arial"/>
                <a:sym typeface="Aria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 name="Rectangle 8">
            <a:extLst>
              <a:ext uri="{FF2B5EF4-FFF2-40B4-BE49-F238E27FC236}">
                <a16:creationId xmlns:a16="http://schemas.microsoft.com/office/drawing/2014/main" id="{46A538BB-91D3-66F6-42D0-62173D6A6590}"/>
              </a:ext>
            </a:extLst>
          </p:cNvPr>
          <p:cNvSpPr/>
          <p:nvPr userDrawn="1"/>
        </p:nvSpPr>
        <p:spPr>
          <a:xfrm>
            <a:off x="-89650" y="6387118"/>
            <a:ext cx="8948509" cy="108000"/>
          </a:xfrm>
          <a:prstGeom prst="rect">
            <a:avLst/>
          </a:prstGeom>
          <a:solidFill>
            <a:srgbClr val="50C8CC"/>
          </a:solidFill>
          <a:ln w="12700">
            <a:miter lim="400000"/>
          </a:ln>
        </p:spPr>
        <p:txBody>
          <a:bodyPr lIns="45719" rIns="45719" anchor="ctr"/>
          <a:lstStyle/>
          <a:p>
            <a:pPr algn="ctr">
              <a:defRPr>
                <a:solidFill>
                  <a:srgbClr val="FFFFFF"/>
                </a:solidFill>
              </a:defRPr>
            </a:pPr>
            <a:endParaRPr/>
          </a:p>
        </p:txBody>
      </p:sp>
      <p:sp>
        <p:nvSpPr>
          <p:cNvPr id="5" name="Rectangle 9">
            <a:extLst>
              <a:ext uri="{FF2B5EF4-FFF2-40B4-BE49-F238E27FC236}">
                <a16:creationId xmlns:a16="http://schemas.microsoft.com/office/drawing/2014/main" id="{838DBDE6-4A42-746E-CAE4-D7DDEE036757}"/>
              </a:ext>
            </a:extLst>
          </p:cNvPr>
          <p:cNvSpPr/>
          <p:nvPr userDrawn="1"/>
        </p:nvSpPr>
        <p:spPr>
          <a:xfrm>
            <a:off x="11338128" y="6341164"/>
            <a:ext cx="862298" cy="199908"/>
          </a:xfrm>
          <a:prstGeom prst="rect">
            <a:avLst/>
          </a:prstGeom>
          <a:solidFill>
            <a:srgbClr val="50C8CC"/>
          </a:solidFill>
          <a:ln w="12700">
            <a:miter lim="400000"/>
          </a:ln>
        </p:spPr>
        <p:txBody>
          <a:bodyPr lIns="45719" rIns="45719" anchor="ctr"/>
          <a:lstStyle/>
          <a:p>
            <a:pPr algn="ctr">
              <a:defRPr>
                <a:solidFill>
                  <a:srgbClr val="FFFFFF"/>
                </a:solidFill>
              </a:defRPr>
            </a:pPr>
            <a:endParaRPr dirty="0"/>
          </a:p>
        </p:txBody>
      </p:sp>
      <p:pic>
        <p:nvPicPr>
          <p:cNvPr id="7" name="Picture 6" descr="A black background with circles&#10;&#10;Description automatically generated">
            <a:extLst>
              <a:ext uri="{FF2B5EF4-FFF2-40B4-BE49-F238E27FC236}">
                <a16:creationId xmlns:a16="http://schemas.microsoft.com/office/drawing/2014/main" id="{5021EE8E-F045-8197-C75E-422B42150A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08451" y="394635"/>
            <a:ext cx="1755323" cy="5555021"/>
          </a:xfrm>
          <a:prstGeom prst="rect">
            <a:avLst/>
          </a:prstGeom>
        </p:spPr>
      </p:pic>
      <p:pic>
        <p:nvPicPr>
          <p:cNvPr id="8" name="Picture 7" descr="Blue text on a black background&#10;&#10;Description automatically generated">
            <a:extLst>
              <a:ext uri="{FF2B5EF4-FFF2-40B4-BE49-F238E27FC236}">
                <a16:creationId xmlns:a16="http://schemas.microsoft.com/office/drawing/2014/main" id="{94D641FE-8C12-951F-54DD-B555877CD38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18493" y="6167376"/>
            <a:ext cx="2160000" cy="533164"/>
          </a:xfrm>
          <a:prstGeom prst="rect">
            <a:avLst/>
          </a:prstGeom>
        </p:spPr>
      </p:pic>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Salīdzinājums">
    <p:spTree>
      <p:nvGrpSpPr>
        <p:cNvPr id="1" name=""/>
        <p:cNvGrpSpPr/>
        <p:nvPr/>
      </p:nvGrpSpPr>
      <p:grpSpPr>
        <a:xfrm>
          <a:off x="0" y="0"/>
          <a:ext cx="0" cy="0"/>
          <a:chOff x="0" y="0"/>
          <a:chExt cx="0" cy="0"/>
        </a:xfrm>
      </p:grpSpPr>
      <p:sp>
        <p:nvSpPr>
          <p:cNvPr id="61" name="Title Text"/>
          <p:cNvSpPr txBox="1">
            <a:spLocks noGrp="1"/>
          </p:cNvSpPr>
          <p:nvPr>
            <p:ph type="title"/>
          </p:nvPr>
        </p:nvSpPr>
        <p:spPr>
          <a:xfrm>
            <a:off x="399010" y="199506"/>
            <a:ext cx="11438314" cy="972590"/>
          </a:xfrm>
          <a:prstGeom prst="rect">
            <a:avLst/>
          </a:prstGeom>
        </p:spPr>
        <p:txBody>
          <a:bodyPr/>
          <a:lstStyle/>
          <a:p>
            <a:r>
              <a:t>Title Text</a:t>
            </a:r>
          </a:p>
        </p:txBody>
      </p:sp>
      <p:sp>
        <p:nvSpPr>
          <p:cNvPr id="62" name="Body Level One…"/>
          <p:cNvSpPr txBox="1">
            <a:spLocks noGrp="1"/>
          </p:cNvSpPr>
          <p:nvPr>
            <p:ph type="body" sz="quarter" idx="1"/>
          </p:nvPr>
        </p:nvSpPr>
        <p:spPr>
          <a:xfrm>
            <a:off x="399012" y="1426629"/>
            <a:ext cx="5598563" cy="823913"/>
          </a:xfrm>
          <a:prstGeom prst="rect">
            <a:avLst/>
          </a:prstGeom>
        </p:spPr>
        <p:txBody>
          <a:bodyPr anchor="b"/>
          <a:lstStyle>
            <a:lvl1pPr marL="0" indent="0">
              <a:buSzTx/>
              <a:buFontTx/>
              <a:buNone/>
              <a:defRPr sz="2400"/>
            </a:lvl1pPr>
            <a:lvl2pPr marL="0" indent="457200">
              <a:buSzTx/>
              <a:buFontTx/>
              <a:buNone/>
              <a:defRPr sz="2400"/>
            </a:lvl2pPr>
            <a:lvl3pPr marL="0" indent="914400">
              <a:buSzTx/>
              <a:buFontTx/>
              <a:buNone/>
              <a:defRPr sz="2400"/>
            </a:lvl3pPr>
            <a:lvl4pPr marL="0" indent="1371600">
              <a:buSzTx/>
              <a:buFontTx/>
              <a:buNone/>
              <a:defRPr sz="2400"/>
            </a:lvl4pPr>
            <a:lvl5pPr marL="0" indent="1828800">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63" name="Teksta vietturis 4"/>
          <p:cNvSpPr>
            <a:spLocks noGrp="1"/>
          </p:cNvSpPr>
          <p:nvPr>
            <p:ph type="body" sz="quarter" idx="21"/>
          </p:nvPr>
        </p:nvSpPr>
        <p:spPr>
          <a:xfrm>
            <a:off x="6172200" y="1426628"/>
            <a:ext cx="5665124" cy="823914"/>
          </a:xfrm>
          <a:prstGeom prst="rect">
            <a:avLst/>
          </a:prstGeom>
        </p:spPr>
        <p:txBody>
          <a:bodyPr anchor="b"/>
          <a:lstStyle/>
          <a:p>
            <a:pPr marL="0" indent="0">
              <a:buSzTx/>
              <a:buFontTx/>
              <a:buNone/>
              <a:defRPr sz="2400"/>
            </a:pPr>
            <a:endParaRPr/>
          </a:p>
        </p:txBody>
      </p:sp>
      <p:sp>
        <p:nvSpPr>
          <p:cNvPr id="3" name="Rectangle 8">
            <a:extLst>
              <a:ext uri="{FF2B5EF4-FFF2-40B4-BE49-F238E27FC236}">
                <a16:creationId xmlns:a16="http://schemas.microsoft.com/office/drawing/2014/main" id="{77334E2B-12DE-3DDF-4B83-AE223A3E3F99}"/>
              </a:ext>
            </a:extLst>
          </p:cNvPr>
          <p:cNvSpPr/>
          <p:nvPr userDrawn="1"/>
        </p:nvSpPr>
        <p:spPr>
          <a:xfrm>
            <a:off x="-89650" y="6387118"/>
            <a:ext cx="8948509" cy="108000"/>
          </a:xfrm>
          <a:prstGeom prst="rect">
            <a:avLst/>
          </a:prstGeom>
          <a:solidFill>
            <a:srgbClr val="50C8CC"/>
          </a:solidFill>
          <a:ln w="12700">
            <a:miter lim="400000"/>
          </a:ln>
        </p:spPr>
        <p:txBody>
          <a:bodyPr lIns="45719" rIns="45719" anchor="ctr"/>
          <a:lstStyle/>
          <a:p>
            <a:pPr algn="ctr">
              <a:defRPr>
                <a:solidFill>
                  <a:srgbClr val="FFFFFF"/>
                </a:solidFill>
              </a:defRPr>
            </a:pPr>
            <a:endParaRPr/>
          </a:p>
        </p:txBody>
      </p:sp>
      <p:sp>
        <p:nvSpPr>
          <p:cNvPr id="5" name="Rectangle 9">
            <a:extLst>
              <a:ext uri="{FF2B5EF4-FFF2-40B4-BE49-F238E27FC236}">
                <a16:creationId xmlns:a16="http://schemas.microsoft.com/office/drawing/2014/main" id="{84E6E462-0D2F-7B89-24B9-E5BFC4E0BA66}"/>
              </a:ext>
            </a:extLst>
          </p:cNvPr>
          <p:cNvSpPr/>
          <p:nvPr userDrawn="1"/>
        </p:nvSpPr>
        <p:spPr>
          <a:xfrm>
            <a:off x="11338128" y="6341164"/>
            <a:ext cx="862298" cy="199908"/>
          </a:xfrm>
          <a:prstGeom prst="rect">
            <a:avLst/>
          </a:prstGeom>
          <a:solidFill>
            <a:srgbClr val="50C8CC"/>
          </a:solidFill>
          <a:ln w="12700">
            <a:miter lim="400000"/>
          </a:ln>
        </p:spPr>
        <p:txBody>
          <a:bodyPr lIns="45719" rIns="45719" anchor="ctr"/>
          <a:lstStyle/>
          <a:p>
            <a:pPr algn="ctr">
              <a:defRPr>
                <a:solidFill>
                  <a:srgbClr val="FFFFFF"/>
                </a:solidFill>
              </a:defRPr>
            </a:pPr>
            <a:endParaRPr dirty="0"/>
          </a:p>
        </p:txBody>
      </p:sp>
      <p:pic>
        <p:nvPicPr>
          <p:cNvPr id="7" name="Picture 6" descr="A black background with circles&#10;&#10;Description automatically generated">
            <a:extLst>
              <a:ext uri="{FF2B5EF4-FFF2-40B4-BE49-F238E27FC236}">
                <a16:creationId xmlns:a16="http://schemas.microsoft.com/office/drawing/2014/main" id="{C3DA9A42-A303-3702-B1F6-413858914C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08451" y="394635"/>
            <a:ext cx="1755323" cy="5555021"/>
          </a:xfrm>
          <a:prstGeom prst="rect">
            <a:avLst/>
          </a:prstGeom>
        </p:spPr>
      </p:pic>
      <p:pic>
        <p:nvPicPr>
          <p:cNvPr id="8" name="Picture 7" descr="Blue text on a black background&#10;&#10;Description automatically generated">
            <a:extLst>
              <a:ext uri="{FF2B5EF4-FFF2-40B4-BE49-F238E27FC236}">
                <a16:creationId xmlns:a16="http://schemas.microsoft.com/office/drawing/2014/main" id="{525B9475-79E0-205F-92A2-8A87003CD2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18493" y="6167376"/>
            <a:ext cx="2160000" cy="533164"/>
          </a:xfrm>
          <a:prstGeom prst="rect">
            <a:avLst/>
          </a:prstGeom>
        </p:spPr>
      </p:pic>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kai virsraksts">
    <p:spTree>
      <p:nvGrpSpPr>
        <p:cNvPr id="1" name=""/>
        <p:cNvGrpSpPr/>
        <p:nvPr/>
      </p:nvGrpSpPr>
      <p:grpSpPr>
        <a:xfrm>
          <a:off x="0" y="0"/>
          <a:ext cx="0" cy="0"/>
          <a:chOff x="0" y="0"/>
          <a:chExt cx="0" cy="0"/>
        </a:xfrm>
      </p:grpSpPr>
      <p:sp>
        <p:nvSpPr>
          <p:cNvPr id="74" name="Title Text"/>
          <p:cNvSpPr txBox="1">
            <a:spLocks noGrp="1"/>
          </p:cNvSpPr>
          <p:nvPr>
            <p:ph type="title"/>
          </p:nvPr>
        </p:nvSpPr>
        <p:spPr>
          <a:xfrm>
            <a:off x="315882" y="517138"/>
            <a:ext cx="11712634" cy="794828"/>
          </a:xfrm>
          <a:prstGeom prst="rect">
            <a:avLst/>
          </a:prstGeom>
        </p:spPr>
        <p:txBody>
          <a:bodyPr/>
          <a:lstStyle/>
          <a:p>
            <a:r>
              <a:t>Title Text</a:t>
            </a:r>
          </a:p>
        </p:txBody>
      </p:sp>
      <p:sp>
        <p:nvSpPr>
          <p:cNvPr id="3" name="Rectangle 8">
            <a:extLst>
              <a:ext uri="{FF2B5EF4-FFF2-40B4-BE49-F238E27FC236}">
                <a16:creationId xmlns:a16="http://schemas.microsoft.com/office/drawing/2014/main" id="{78503469-56A8-6180-C5DA-5DED096DE52F}"/>
              </a:ext>
            </a:extLst>
          </p:cNvPr>
          <p:cNvSpPr/>
          <p:nvPr userDrawn="1"/>
        </p:nvSpPr>
        <p:spPr>
          <a:xfrm>
            <a:off x="-89650" y="6387118"/>
            <a:ext cx="8948509" cy="108000"/>
          </a:xfrm>
          <a:prstGeom prst="rect">
            <a:avLst/>
          </a:prstGeom>
          <a:solidFill>
            <a:srgbClr val="50C8CC"/>
          </a:solidFill>
          <a:ln w="12700">
            <a:miter lim="400000"/>
          </a:ln>
        </p:spPr>
        <p:txBody>
          <a:bodyPr lIns="45719" rIns="45719" anchor="ctr"/>
          <a:lstStyle/>
          <a:p>
            <a:pPr algn="ctr">
              <a:defRPr>
                <a:solidFill>
                  <a:srgbClr val="FFFFFF"/>
                </a:solidFill>
              </a:defRPr>
            </a:pPr>
            <a:endParaRPr/>
          </a:p>
        </p:txBody>
      </p:sp>
      <p:sp>
        <p:nvSpPr>
          <p:cNvPr id="5" name="Rectangle 9">
            <a:extLst>
              <a:ext uri="{FF2B5EF4-FFF2-40B4-BE49-F238E27FC236}">
                <a16:creationId xmlns:a16="http://schemas.microsoft.com/office/drawing/2014/main" id="{5C79271C-3C05-9851-D825-1050E597995D}"/>
              </a:ext>
            </a:extLst>
          </p:cNvPr>
          <p:cNvSpPr/>
          <p:nvPr userDrawn="1"/>
        </p:nvSpPr>
        <p:spPr>
          <a:xfrm>
            <a:off x="11338128" y="6341164"/>
            <a:ext cx="862298" cy="199908"/>
          </a:xfrm>
          <a:prstGeom prst="rect">
            <a:avLst/>
          </a:prstGeom>
          <a:solidFill>
            <a:srgbClr val="50C8CC"/>
          </a:solidFill>
          <a:ln w="12700">
            <a:miter lim="400000"/>
          </a:ln>
        </p:spPr>
        <p:txBody>
          <a:bodyPr lIns="45719" rIns="45719" anchor="ctr"/>
          <a:lstStyle/>
          <a:p>
            <a:pPr algn="ctr">
              <a:defRPr>
                <a:solidFill>
                  <a:srgbClr val="FFFFFF"/>
                </a:solidFill>
              </a:defRPr>
            </a:pPr>
            <a:endParaRPr dirty="0"/>
          </a:p>
        </p:txBody>
      </p:sp>
      <p:pic>
        <p:nvPicPr>
          <p:cNvPr id="7" name="Picture 6" descr="A black background with circles&#10;&#10;Description automatically generated">
            <a:extLst>
              <a:ext uri="{FF2B5EF4-FFF2-40B4-BE49-F238E27FC236}">
                <a16:creationId xmlns:a16="http://schemas.microsoft.com/office/drawing/2014/main" id="{FFC9FD37-5D8A-3944-5538-7979002454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08451" y="394635"/>
            <a:ext cx="1755323" cy="5555021"/>
          </a:xfrm>
          <a:prstGeom prst="rect">
            <a:avLst/>
          </a:prstGeom>
        </p:spPr>
      </p:pic>
      <p:pic>
        <p:nvPicPr>
          <p:cNvPr id="8" name="Picture 7" descr="Blue text on a black background&#10;&#10;Description automatically generated">
            <a:extLst>
              <a:ext uri="{FF2B5EF4-FFF2-40B4-BE49-F238E27FC236}">
                <a16:creationId xmlns:a16="http://schemas.microsoft.com/office/drawing/2014/main" id="{C7A65A17-7C75-2C17-0FD3-16EFE2723CD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18493" y="6167376"/>
            <a:ext cx="2160000" cy="533164"/>
          </a:xfrm>
          <a:prstGeom prst="rect">
            <a:avLst/>
          </a:prstGeom>
        </p:spPr>
      </p:pic>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ukšs">
    <p:spTree>
      <p:nvGrpSpPr>
        <p:cNvPr id="1" name=""/>
        <p:cNvGrpSpPr/>
        <p:nvPr/>
      </p:nvGrpSpPr>
      <p:grpSpPr>
        <a:xfrm>
          <a:off x="0" y="0"/>
          <a:ext cx="0" cy="0"/>
          <a:chOff x="0" y="0"/>
          <a:chExt cx="0" cy="0"/>
        </a:xfrm>
      </p:grpSpPr>
      <p:sp>
        <p:nvSpPr>
          <p:cNvPr id="3" name="Rectangle 8">
            <a:extLst>
              <a:ext uri="{FF2B5EF4-FFF2-40B4-BE49-F238E27FC236}">
                <a16:creationId xmlns:a16="http://schemas.microsoft.com/office/drawing/2014/main" id="{958501C7-C3AD-AC6F-CAC6-58AD8E799BF9}"/>
              </a:ext>
            </a:extLst>
          </p:cNvPr>
          <p:cNvSpPr/>
          <p:nvPr userDrawn="1"/>
        </p:nvSpPr>
        <p:spPr>
          <a:xfrm>
            <a:off x="-89650" y="6387118"/>
            <a:ext cx="8948509" cy="108000"/>
          </a:xfrm>
          <a:prstGeom prst="rect">
            <a:avLst/>
          </a:prstGeom>
          <a:solidFill>
            <a:srgbClr val="50C8CC"/>
          </a:solidFill>
          <a:ln w="12700">
            <a:miter lim="400000"/>
          </a:ln>
        </p:spPr>
        <p:txBody>
          <a:bodyPr lIns="45719" rIns="45719" anchor="ctr"/>
          <a:lstStyle/>
          <a:p>
            <a:pPr algn="ctr">
              <a:defRPr>
                <a:solidFill>
                  <a:srgbClr val="FFFFFF"/>
                </a:solidFill>
              </a:defRPr>
            </a:pPr>
            <a:endParaRPr/>
          </a:p>
        </p:txBody>
      </p:sp>
      <p:sp>
        <p:nvSpPr>
          <p:cNvPr id="5" name="Rectangle 9">
            <a:extLst>
              <a:ext uri="{FF2B5EF4-FFF2-40B4-BE49-F238E27FC236}">
                <a16:creationId xmlns:a16="http://schemas.microsoft.com/office/drawing/2014/main" id="{065A611D-2894-FB33-3345-40A88E776752}"/>
              </a:ext>
            </a:extLst>
          </p:cNvPr>
          <p:cNvSpPr/>
          <p:nvPr userDrawn="1"/>
        </p:nvSpPr>
        <p:spPr>
          <a:xfrm>
            <a:off x="11338128" y="6341164"/>
            <a:ext cx="862298" cy="199908"/>
          </a:xfrm>
          <a:prstGeom prst="rect">
            <a:avLst/>
          </a:prstGeom>
          <a:solidFill>
            <a:srgbClr val="50C8CC"/>
          </a:solidFill>
          <a:ln w="12700">
            <a:miter lim="400000"/>
          </a:ln>
        </p:spPr>
        <p:txBody>
          <a:bodyPr lIns="45719" rIns="45719" anchor="ctr"/>
          <a:lstStyle/>
          <a:p>
            <a:pPr algn="ctr">
              <a:defRPr>
                <a:solidFill>
                  <a:srgbClr val="FFFFFF"/>
                </a:solidFill>
              </a:defRPr>
            </a:pPr>
            <a:endParaRPr dirty="0"/>
          </a:p>
        </p:txBody>
      </p:sp>
      <p:pic>
        <p:nvPicPr>
          <p:cNvPr id="7" name="Picture 6" descr="A black background with circles&#10;&#10;Description automatically generated">
            <a:extLst>
              <a:ext uri="{FF2B5EF4-FFF2-40B4-BE49-F238E27FC236}">
                <a16:creationId xmlns:a16="http://schemas.microsoft.com/office/drawing/2014/main" id="{5A8EE996-BB6D-355A-5462-72C1C15D01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08451" y="394635"/>
            <a:ext cx="1755323" cy="5555021"/>
          </a:xfrm>
          <a:prstGeom prst="rect">
            <a:avLst/>
          </a:prstGeom>
        </p:spPr>
      </p:pic>
      <p:pic>
        <p:nvPicPr>
          <p:cNvPr id="8" name="Picture 7" descr="Blue text on a black background&#10;&#10;Description automatically generated">
            <a:extLst>
              <a:ext uri="{FF2B5EF4-FFF2-40B4-BE49-F238E27FC236}">
                <a16:creationId xmlns:a16="http://schemas.microsoft.com/office/drawing/2014/main" id="{AB9FE915-EB07-F73F-60E6-AC264F117C6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18493" y="6167376"/>
            <a:ext cx="2160000" cy="533164"/>
          </a:xfrm>
          <a:prstGeom prst="rect">
            <a:avLst/>
          </a:prstGeom>
        </p:spPr>
      </p:pic>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Saturs ar parakstu">
    <p:spTree>
      <p:nvGrpSpPr>
        <p:cNvPr id="1" name=""/>
        <p:cNvGrpSpPr/>
        <p:nvPr/>
      </p:nvGrpSpPr>
      <p:grpSpPr>
        <a:xfrm>
          <a:off x="0" y="0"/>
          <a:ext cx="0" cy="0"/>
          <a:chOff x="0" y="0"/>
          <a:chExt cx="0" cy="0"/>
        </a:xfrm>
      </p:grpSpPr>
      <p:sp>
        <p:nvSpPr>
          <p:cNvPr id="95"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96"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97" name="Teksta vietturis 3"/>
          <p:cNvSpPr>
            <a:spLocks noGrp="1"/>
          </p:cNvSpPr>
          <p:nvPr>
            <p:ph type="body" sz="quarter" idx="21"/>
          </p:nvPr>
        </p:nvSpPr>
        <p:spPr>
          <a:xfrm>
            <a:off x="839787" y="2057400"/>
            <a:ext cx="3932239" cy="3811588"/>
          </a:xfrm>
          <a:prstGeom prst="rect">
            <a:avLst/>
          </a:prstGeom>
        </p:spPr>
        <p:txBody>
          <a:bodyPr/>
          <a:lstStyle/>
          <a:p>
            <a:pPr marL="0" indent="0">
              <a:buSzTx/>
              <a:buFontTx/>
              <a:buNone/>
              <a:defRPr sz="1600"/>
            </a:pPr>
            <a:endParaRPr/>
          </a:p>
        </p:txBody>
      </p:sp>
      <p:sp>
        <p:nvSpPr>
          <p:cNvPr id="3" name="Rectangle 8">
            <a:extLst>
              <a:ext uri="{FF2B5EF4-FFF2-40B4-BE49-F238E27FC236}">
                <a16:creationId xmlns:a16="http://schemas.microsoft.com/office/drawing/2014/main" id="{CB5E54F7-0DB8-1F9E-8D49-3F97476A43F2}"/>
              </a:ext>
            </a:extLst>
          </p:cNvPr>
          <p:cNvSpPr/>
          <p:nvPr userDrawn="1"/>
        </p:nvSpPr>
        <p:spPr>
          <a:xfrm>
            <a:off x="-89650" y="6387118"/>
            <a:ext cx="8948509" cy="108000"/>
          </a:xfrm>
          <a:prstGeom prst="rect">
            <a:avLst/>
          </a:prstGeom>
          <a:solidFill>
            <a:srgbClr val="50C8CC"/>
          </a:solidFill>
          <a:ln w="12700">
            <a:miter lim="400000"/>
          </a:ln>
        </p:spPr>
        <p:txBody>
          <a:bodyPr lIns="45719" rIns="45719" anchor="ctr"/>
          <a:lstStyle/>
          <a:p>
            <a:pPr algn="ctr">
              <a:defRPr>
                <a:solidFill>
                  <a:srgbClr val="FFFFFF"/>
                </a:solidFill>
              </a:defRPr>
            </a:pPr>
            <a:endParaRPr/>
          </a:p>
        </p:txBody>
      </p:sp>
      <p:sp>
        <p:nvSpPr>
          <p:cNvPr id="5" name="Rectangle 9">
            <a:extLst>
              <a:ext uri="{FF2B5EF4-FFF2-40B4-BE49-F238E27FC236}">
                <a16:creationId xmlns:a16="http://schemas.microsoft.com/office/drawing/2014/main" id="{A441C5DF-63DE-7F33-9B56-9392B6C15810}"/>
              </a:ext>
            </a:extLst>
          </p:cNvPr>
          <p:cNvSpPr/>
          <p:nvPr userDrawn="1"/>
        </p:nvSpPr>
        <p:spPr>
          <a:xfrm>
            <a:off x="11338128" y="6341164"/>
            <a:ext cx="862298" cy="199908"/>
          </a:xfrm>
          <a:prstGeom prst="rect">
            <a:avLst/>
          </a:prstGeom>
          <a:solidFill>
            <a:srgbClr val="50C8CC"/>
          </a:solidFill>
          <a:ln w="12700">
            <a:miter lim="400000"/>
          </a:ln>
        </p:spPr>
        <p:txBody>
          <a:bodyPr lIns="45719" rIns="45719" anchor="ctr"/>
          <a:lstStyle/>
          <a:p>
            <a:pPr algn="ctr">
              <a:defRPr>
                <a:solidFill>
                  <a:srgbClr val="FFFFFF"/>
                </a:solidFill>
              </a:defRPr>
            </a:pPr>
            <a:endParaRPr dirty="0"/>
          </a:p>
        </p:txBody>
      </p:sp>
      <p:pic>
        <p:nvPicPr>
          <p:cNvPr id="7" name="Picture 6" descr="A black background with circles&#10;&#10;Description automatically generated">
            <a:extLst>
              <a:ext uri="{FF2B5EF4-FFF2-40B4-BE49-F238E27FC236}">
                <a16:creationId xmlns:a16="http://schemas.microsoft.com/office/drawing/2014/main" id="{F8A14DAA-A022-B66C-3AA6-EAB6DC6259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08451" y="394635"/>
            <a:ext cx="1755323" cy="5555021"/>
          </a:xfrm>
          <a:prstGeom prst="rect">
            <a:avLst/>
          </a:prstGeom>
        </p:spPr>
      </p:pic>
      <p:pic>
        <p:nvPicPr>
          <p:cNvPr id="8" name="Picture 7" descr="Blue text on a black background&#10;&#10;Description automatically generated">
            <a:extLst>
              <a:ext uri="{FF2B5EF4-FFF2-40B4-BE49-F238E27FC236}">
                <a16:creationId xmlns:a16="http://schemas.microsoft.com/office/drawing/2014/main" id="{3AD3FE99-D2B2-1B8A-71CC-9CD5C141489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18493" y="6167376"/>
            <a:ext cx="2160000" cy="533164"/>
          </a:xfrm>
          <a:prstGeom prst="rect">
            <a:avLst/>
          </a:prstGeom>
        </p:spPr>
      </p:pic>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Attēls ar parakstu">
    <p:spTree>
      <p:nvGrpSpPr>
        <p:cNvPr id="1" name=""/>
        <p:cNvGrpSpPr/>
        <p:nvPr/>
      </p:nvGrpSpPr>
      <p:grpSpPr>
        <a:xfrm>
          <a:off x="0" y="0"/>
          <a:ext cx="0" cy="0"/>
          <a:chOff x="0" y="0"/>
          <a:chExt cx="0" cy="0"/>
        </a:xfrm>
      </p:grpSpPr>
      <p:sp>
        <p:nvSpPr>
          <p:cNvPr id="108"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rPr dirty="0"/>
              <a:t>Title Text</a:t>
            </a:r>
          </a:p>
        </p:txBody>
      </p:sp>
      <p:sp>
        <p:nvSpPr>
          <p:cNvPr id="109" name="Attēla vietturis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110"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3" name="Rectangle 8">
            <a:extLst>
              <a:ext uri="{FF2B5EF4-FFF2-40B4-BE49-F238E27FC236}">
                <a16:creationId xmlns:a16="http://schemas.microsoft.com/office/drawing/2014/main" id="{8F063351-AAD8-7D43-DB36-46AF5C5453B7}"/>
              </a:ext>
            </a:extLst>
          </p:cNvPr>
          <p:cNvSpPr/>
          <p:nvPr userDrawn="1"/>
        </p:nvSpPr>
        <p:spPr>
          <a:xfrm>
            <a:off x="-89650" y="6387118"/>
            <a:ext cx="8948509" cy="108000"/>
          </a:xfrm>
          <a:prstGeom prst="rect">
            <a:avLst/>
          </a:prstGeom>
          <a:solidFill>
            <a:srgbClr val="50C8CC"/>
          </a:solidFill>
          <a:ln w="12700">
            <a:miter lim="400000"/>
          </a:ln>
        </p:spPr>
        <p:txBody>
          <a:bodyPr lIns="45719" rIns="45719" anchor="ctr"/>
          <a:lstStyle/>
          <a:p>
            <a:pPr algn="ctr">
              <a:defRPr>
                <a:solidFill>
                  <a:srgbClr val="FFFFFF"/>
                </a:solidFill>
              </a:defRPr>
            </a:pPr>
            <a:endParaRPr/>
          </a:p>
        </p:txBody>
      </p:sp>
      <p:sp>
        <p:nvSpPr>
          <p:cNvPr id="5" name="Rectangle 9">
            <a:extLst>
              <a:ext uri="{FF2B5EF4-FFF2-40B4-BE49-F238E27FC236}">
                <a16:creationId xmlns:a16="http://schemas.microsoft.com/office/drawing/2014/main" id="{B2099A36-37B5-DD9A-033A-E2075EE22574}"/>
              </a:ext>
            </a:extLst>
          </p:cNvPr>
          <p:cNvSpPr/>
          <p:nvPr userDrawn="1"/>
        </p:nvSpPr>
        <p:spPr>
          <a:xfrm>
            <a:off x="11338128" y="6341164"/>
            <a:ext cx="862298" cy="199908"/>
          </a:xfrm>
          <a:prstGeom prst="rect">
            <a:avLst/>
          </a:prstGeom>
          <a:solidFill>
            <a:srgbClr val="50C8CC"/>
          </a:solidFill>
          <a:ln w="12700">
            <a:miter lim="400000"/>
          </a:ln>
        </p:spPr>
        <p:txBody>
          <a:bodyPr lIns="45719" rIns="45719" anchor="ctr"/>
          <a:lstStyle/>
          <a:p>
            <a:pPr algn="ctr">
              <a:defRPr>
                <a:solidFill>
                  <a:srgbClr val="FFFFFF"/>
                </a:solidFill>
              </a:defRPr>
            </a:pPr>
            <a:endParaRPr dirty="0"/>
          </a:p>
        </p:txBody>
      </p:sp>
      <p:pic>
        <p:nvPicPr>
          <p:cNvPr id="7" name="Picture 6" descr="A black background with circles&#10;&#10;Description automatically generated">
            <a:extLst>
              <a:ext uri="{FF2B5EF4-FFF2-40B4-BE49-F238E27FC236}">
                <a16:creationId xmlns:a16="http://schemas.microsoft.com/office/drawing/2014/main" id="{DC37D91A-43D6-F8E8-4A0D-7DDD093580B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08451" y="394635"/>
            <a:ext cx="1755323" cy="5555021"/>
          </a:xfrm>
          <a:prstGeom prst="rect">
            <a:avLst/>
          </a:prstGeom>
        </p:spPr>
      </p:pic>
      <p:pic>
        <p:nvPicPr>
          <p:cNvPr id="8" name="Picture 7" descr="Blue text on a black background&#10;&#10;Description automatically generated">
            <a:extLst>
              <a:ext uri="{FF2B5EF4-FFF2-40B4-BE49-F238E27FC236}">
                <a16:creationId xmlns:a16="http://schemas.microsoft.com/office/drawing/2014/main" id="{CBCD0406-A2D9-DF05-66A0-3A039B71B90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18493" y="6167376"/>
            <a:ext cx="2160000" cy="533164"/>
          </a:xfrm>
          <a:prstGeom prst="rect">
            <a:avLst/>
          </a:prstGeom>
        </p:spPr>
      </p:pic>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p:cNvSpPr/>
          <p:nvPr/>
        </p:nvSpPr>
        <p:spPr>
          <a:xfrm>
            <a:off x="-89650" y="6387118"/>
            <a:ext cx="8948509" cy="108000"/>
          </a:xfrm>
          <a:prstGeom prst="rect">
            <a:avLst/>
          </a:prstGeom>
          <a:solidFill>
            <a:srgbClr val="50C8CC"/>
          </a:solidFill>
          <a:ln w="12700">
            <a:miter lim="400000"/>
          </a:ln>
        </p:spPr>
        <p:txBody>
          <a:bodyPr lIns="45719" rIns="45719" anchor="ctr"/>
          <a:lstStyle/>
          <a:p>
            <a:pPr algn="ctr">
              <a:defRPr>
                <a:solidFill>
                  <a:srgbClr val="FFFFFF"/>
                </a:solidFill>
              </a:defRPr>
            </a:pPr>
            <a:endParaRPr/>
          </a:p>
        </p:txBody>
      </p:sp>
      <p:sp>
        <p:nvSpPr>
          <p:cNvPr id="3" name="Rectangle 9"/>
          <p:cNvSpPr/>
          <p:nvPr/>
        </p:nvSpPr>
        <p:spPr>
          <a:xfrm>
            <a:off x="11338128" y="6341164"/>
            <a:ext cx="862298" cy="199908"/>
          </a:xfrm>
          <a:prstGeom prst="rect">
            <a:avLst/>
          </a:prstGeom>
          <a:solidFill>
            <a:srgbClr val="50C8CC"/>
          </a:solidFill>
          <a:ln w="12700">
            <a:miter lim="400000"/>
          </a:ln>
        </p:spPr>
        <p:txBody>
          <a:bodyPr lIns="45719" rIns="45719" anchor="ctr"/>
          <a:lstStyle/>
          <a:p>
            <a:pPr algn="ctr">
              <a:defRPr>
                <a:solidFill>
                  <a:srgbClr val="FFFFFF"/>
                </a:solidFill>
              </a:defRPr>
            </a:pPr>
            <a:endParaRPr dirty="0"/>
          </a:p>
        </p:txBody>
      </p:sp>
      <p:sp>
        <p:nvSpPr>
          <p:cNvPr id="4" name="Slide Number"/>
          <p:cNvSpPr txBox="1">
            <a:spLocks noGrp="1"/>
          </p:cNvSpPr>
          <p:nvPr>
            <p:ph type="sldNum" sz="quarter" idx="2"/>
          </p:nvPr>
        </p:nvSpPr>
        <p:spPr>
          <a:xfrm>
            <a:off x="11823771" y="6295459"/>
            <a:ext cx="249425" cy="276999"/>
          </a:xfrm>
          <a:prstGeom prst="rect">
            <a:avLst/>
          </a:prstGeom>
          <a:ln w="12700">
            <a:miter lim="400000"/>
          </a:ln>
        </p:spPr>
        <p:txBody>
          <a:bodyPr wrap="none" lIns="45719" rIns="45719">
            <a:spAutoFit/>
          </a:bodyPr>
          <a:lstStyle>
            <a:lvl1pPr algn="ctr">
              <a:defRPr sz="1200">
                <a:solidFill>
                  <a:srgbClr val="FFFFFF"/>
                </a:solidFill>
                <a:latin typeface="Aptos" panose="020B0004020202020204" pitchFamily="34" charset="0"/>
                <a:ea typeface="Aptos" panose="020B0004020202020204" pitchFamily="34" charset="0"/>
                <a:cs typeface="Arial"/>
                <a:sym typeface="Arial"/>
              </a:defRPr>
            </a:lvl1pPr>
          </a:lstStyle>
          <a:p>
            <a:fld id="{86CB4B4D-7CA3-9044-876B-883B54F8677D}" type="slidenum">
              <a:rPr lang="en-LV" smtClean="0"/>
              <a:pPr/>
              <a:t>‹#›</a:t>
            </a:fld>
            <a:endParaRPr lang="en-LV" dirty="0"/>
          </a:p>
        </p:txBody>
      </p:sp>
      <p:sp>
        <p:nvSpPr>
          <p:cNvPr id="6" name="Title Text"/>
          <p:cNvSpPr txBox="1">
            <a:spLocks noGrp="1"/>
          </p:cNvSpPr>
          <p:nvPr>
            <p:ph type="title"/>
          </p:nvPr>
        </p:nvSpPr>
        <p:spPr>
          <a:xfrm>
            <a:off x="609600" y="92074"/>
            <a:ext cx="10972800" cy="15081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rPr dirty="0"/>
              <a:t>Title Text</a:t>
            </a:r>
          </a:p>
        </p:txBody>
      </p:sp>
      <p:sp>
        <p:nvSpPr>
          <p:cNvPr id="7"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pic>
        <p:nvPicPr>
          <p:cNvPr id="11" name="Picture 10" descr="A black background with circles&#10;&#10;Description automatically generated">
            <a:extLst>
              <a:ext uri="{FF2B5EF4-FFF2-40B4-BE49-F238E27FC236}">
                <a16:creationId xmlns:a16="http://schemas.microsoft.com/office/drawing/2014/main" id="{1A4B2E61-9D0B-FA4B-2020-BE95188A6818}"/>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308451" y="394635"/>
            <a:ext cx="1755323" cy="5555021"/>
          </a:xfrm>
          <a:prstGeom prst="rect">
            <a:avLst/>
          </a:prstGeom>
        </p:spPr>
      </p:pic>
      <p:pic>
        <p:nvPicPr>
          <p:cNvPr id="12" name="Picture 11" descr="Blue text on a black background&#10;&#10;Description automatically generated">
            <a:extLst>
              <a:ext uri="{FF2B5EF4-FFF2-40B4-BE49-F238E27FC236}">
                <a16:creationId xmlns:a16="http://schemas.microsoft.com/office/drawing/2014/main" id="{55E2A025-9B54-8FA8-4224-536209FC8A94}"/>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018493" y="6167376"/>
            <a:ext cx="2160000" cy="53316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1D4289"/>
          </a:solidFill>
          <a:uFillTx/>
          <a:latin typeface="Aptos" panose="020B0004020202020204" pitchFamily="34" charset="0"/>
          <a:ea typeface="+mj-ea"/>
          <a:cs typeface="+mj-cs"/>
          <a:sym typeface="Calibri"/>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panose="020B0004020202020204" pitchFamily="34" charset="0"/>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panose="020B0004020202020204" pitchFamily="34" charset="0"/>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panose="020B0004020202020204" pitchFamily="34" charset="0"/>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panose="020B0004020202020204" pitchFamily="34" charset="0"/>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panose="020B0004020202020204" pitchFamily="34" charset="0"/>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ct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1pPr>
      <a:lvl2pPr marL="0" marR="0" indent="457200" algn="ct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2pPr>
      <a:lvl3pPr marL="0" marR="0" indent="914400" algn="ct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3pPr>
      <a:lvl4pPr marL="0" marR="0" indent="1371600" algn="ct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4pPr>
      <a:lvl5pPr marL="0" marR="0" indent="1828800" algn="ct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5pPr>
      <a:lvl6pPr marL="0" marR="0" indent="2286000" algn="ct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6pPr>
      <a:lvl7pPr marL="0" marR="0" indent="2743200" algn="ct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7pPr>
      <a:lvl8pPr marL="0" marR="0" indent="3200400" algn="ct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8pPr>
      <a:lvl9pPr marL="0" marR="0" indent="3657600" algn="ct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 name="Slide Number"/>
          <p:cNvSpPr txBox="1">
            <a:spLocks noGrp="1"/>
          </p:cNvSpPr>
          <p:nvPr>
            <p:ph type="sldNum" sz="quarter" idx="2"/>
          </p:nvPr>
        </p:nvSpPr>
        <p:spPr>
          <a:xfrm>
            <a:off x="11769277" y="6256959"/>
            <a:ext cx="358414" cy="350663"/>
          </a:xfrm>
          <a:prstGeom prst="rect">
            <a:avLst/>
          </a:prstGeom>
          <a:ln w="12700">
            <a:miter lim="400000"/>
          </a:ln>
        </p:spPr>
        <p:txBody>
          <a:bodyPr wrap="none" lIns="45719" rIns="45719">
            <a:spAutoFit/>
          </a:bodyPr>
          <a:lstStyle>
            <a:lvl1pPr algn="ctr">
              <a:defRPr>
                <a:solidFill>
                  <a:srgbClr val="FFFFFF"/>
                </a:solidFill>
                <a:latin typeface="Arial"/>
                <a:ea typeface="Arial"/>
                <a:cs typeface="Arial"/>
                <a:sym typeface="Arial"/>
              </a:defRPr>
            </a:lvl1pPr>
          </a:lstStyle>
          <a:p>
            <a:fld id="{86CB4B4D-7CA3-9044-876B-883B54F8677D}" type="slidenum">
              <a:t>‹#›</a:t>
            </a:fld>
            <a:endParaRPr dirty="0"/>
          </a:p>
        </p:txBody>
      </p:sp>
      <p:sp>
        <p:nvSpPr>
          <p:cNvPr id="6" name="Title Text"/>
          <p:cNvSpPr txBox="1">
            <a:spLocks noGrp="1"/>
          </p:cNvSpPr>
          <p:nvPr>
            <p:ph type="title"/>
          </p:nvPr>
        </p:nvSpPr>
        <p:spPr>
          <a:xfrm>
            <a:off x="609600" y="92074"/>
            <a:ext cx="10972800" cy="15081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rPr dirty="0"/>
              <a:t>Title Text</a:t>
            </a:r>
          </a:p>
        </p:txBody>
      </p:sp>
      <p:sp>
        <p:nvSpPr>
          <p:cNvPr id="7"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extLst>
      <p:ext uri="{BB962C8B-B14F-4D97-AF65-F5344CB8AC3E}">
        <p14:creationId xmlns:p14="http://schemas.microsoft.com/office/powerpoint/2010/main" val="455275945"/>
      </p:ext>
    </p:extLst>
  </p:cSld>
  <p:clrMap bg1="lt1" tx1="dk1" bg2="lt2" tx2="dk2" accent1="accent1" accent2="accent2" accent3="accent3" accent4="accent4" accent5="accent5" accent6="accent6" hlink="hlink" folHlink="folHlink"/>
  <p:sldLayoutIdLst>
    <p:sldLayoutId id="2147483667" r:id="rId1"/>
  </p:sldLayoutIdLst>
  <p:transition spd="med"/>
  <p:txStyles>
    <p:titleStyle>
      <a:lvl1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1D4289"/>
          </a:solidFill>
          <a:uFillTx/>
          <a:latin typeface="Aptos" panose="020B0004020202020204" pitchFamily="34" charset="0"/>
          <a:ea typeface="+mj-ea"/>
          <a:cs typeface="+mj-cs"/>
          <a:sym typeface="Calibri"/>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panose="020B0004020202020204" pitchFamily="34" charset="0"/>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panose="020B0004020202020204" pitchFamily="34" charset="0"/>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panose="020B0004020202020204" pitchFamily="34" charset="0"/>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panose="020B0004020202020204" pitchFamily="34" charset="0"/>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panose="020B0004020202020204" pitchFamily="34" charset="0"/>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ct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1pPr>
      <a:lvl2pPr marL="0" marR="0" indent="457200" algn="ct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2pPr>
      <a:lvl3pPr marL="0" marR="0" indent="914400" algn="ct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3pPr>
      <a:lvl4pPr marL="0" marR="0" indent="1371600" algn="ct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4pPr>
      <a:lvl5pPr marL="0" marR="0" indent="1828800" algn="ct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5pPr>
      <a:lvl6pPr marL="0" marR="0" indent="2286000" algn="ct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6pPr>
      <a:lvl7pPr marL="0" marR="0" indent="2743200" algn="ct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7pPr>
      <a:lvl8pPr marL="0" marR="0" indent="3200400" algn="ct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8pPr>
      <a:lvl9pPr marL="0" marR="0" indent="3657600" algn="ct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Apakšvirsraksts 2"/>
          <p:cNvSpPr txBox="1">
            <a:spLocks noGrp="1"/>
          </p:cNvSpPr>
          <p:nvPr>
            <p:ph type="subTitle" sz="quarter" idx="1"/>
          </p:nvPr>
        </p:nvSpPr>
        <p:spPr>
          <a:xfrm>
            <a:off x="446314" y="3004457"/>
            <a:ext cx="9253500" cy="3611496"/>
          </a:xfrm>
          <a:prstGeom prst="rect">
            <a:avLst/>
          </a:prstGeom>
        </p:spPr>
        <p:txBody>
          <a:bodyPr>
            <a:noAutofit/>
          </a:bodyPr>
          <a:lstStyle>
            <a:lvl1pPr algn="l">
              <a:defRPr sz="2800">
                <a:solidFill>
                  <a:srgbClr val="FFFFFF"/>
                </a:solidFill>
                <a:latin typeface="Arial"/>
                <a:ea typeface="Arial"/>
                <a:cs typeface="Arial"/>
                <a:sym typeface="Arial"/>
              </a:defRPr>
            </a:lvl1pPr>
          </a:lstStyle>
          <a:p>
            <a:pPr algn="ctr">
              <a:lnSpc>
                <a:spcPct val="115000"/>
              </a:lnSpc>
              <a:spcAft>
                <a:spcPts val="1200"/>
              </a:spcAft>
            </a:pPr>
            <a:r>
              <a:rPr lang="lv-LV" b="1" kern="100" dirty="0">
                <a:effectLst/>
                <a:latin typeface="Aptos" panose="020B0004020202020204" pitchFamily="34" charset="0"/>
                <a:ea typeface="Calibri" panose="020F0502020204030204" pitchFamily="34" charset="0"/>
                <a:cs typeface="Times New Roman" panose="02020603050405020304" pitchFamily="18" charset="0"/>
              </a:rPr>
              <a:t>Viedā reģiona stratēģija Sēlijas vēsturiskajai zemei</a:t>
            </a:r>
            <a:endParaRPr lang="lv-LV" kern="100" dirty="0">
              <a:effectLst/>
              <a:latin typeface="Aptos" panose="020B000402020202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lv-LV" sz="1800" kern="100" dirty="0">
                <a:effectLst/>
                <a:latin typeface="Aptos" panose="020B0004020202020204" pitchFamily="34" charset="0"/>
                <a:ea typeface="Calibri" panose="020F0502020204030204" pitchFamily="34" charset="0"/>
                <a:cs typeface="Times New Roman" panose="02020603050405020304" pitchFamily="18" charset="0"/>
              </a:rPr>
              <a:t>Ieva Jātniece, Daina </a:t>
            </a:r>
            <a:r>
              <a:rPr lang="lv-LV" sz="1800" kern="100" dirty="0" err="1">
                <a:effectLst/>
                <a:latin typeface="Aptos" panose="020B0004020202020204" pitchFamily="34" charset="0"/>
                <a:ea typeface="Calibri" panose="020F0502020204030204" pitchFamily="34" charset="0"/>
                <a:cs typeface="Times New Roman" panose="02020603050405020304" pitchFamily="18" charset="0"/>
              </a:rPr>
              <a:t>Alužāne</a:t>
            </a:r>
            <a:endParaRPr lang="lv-LV" sz="1800" kern="100" dirty="0">
              <a:effectLst/>
              <a:latin typeface="Aptos" panose="020B000402020202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lv-LV" sz="1800" kern="100" dirty="0">
                <a:effectLst/>
                <a:latin typeface="Aptos" panose="020B0004020202020204" pitchFamily="34" charset="0"/>
                <a:ea typeface="Calibri" panose="020F0502020204030204" pitchFamily="34" charset="0"/>
                <a:cs typeface="Times New Roman" panose="02020603050405020304" pitchFamily="18" charset="0"/>
              </a:rPr>
              <a:t>Kopienu sadarbības tīkls “Sēlijas salas”</a:t>
            </a:r>
          </a:p>
          <a:p>
            <a:endParaRPr lang="lv-LV" dirty="0">
              <a:latin typeface="Aptos" panose="020B0004020202020204" pitchFamily="34" charset="0"/>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Virsraksts 1"/>
          <p:cNvSpPr txBox="1">
            <a:spLocks noGrp="1"/>
          </p:cNvSpPr>
          <p:nvPr>
            <p:ph type="title"/>
          </p:nvPr>
        </p:nvSpPr>
        <p:spPr>
          <a:xfrm>
            <a:off x="418010" y="440936"/>
            <a:ext cx="11399522" cy="1099998"/>
          </a:xfrm>
          <a:prstGeom prst="rect">
            <a:avLst/>
          </a:prstGeom>
        </p:spPr>
        <p:txBody>
          <a:bodyPr/>
          <a:lstStyle>
            <a:lvl1pPr>
              <a:defRPr b="1">
                <a:solidFill>
                  <a:srgbClr val="1B5089"/>
                </a:solidFill>
                <a:latin typeface="Arial"/>
                <a:ea typeface="Arial"/>
                <a:cs typeface="Arial"/>
                <a:sym typeface="Arial"/>
              </a:defRPr>
            </a:lvl1pPr>
          </a:lstStyle>
          <a:p>
            <a:r>
              <a:rPr lang="lv-LV" dirty="0">
                <a:solidFill>
                  <a:srgbClr val="1D4289"/>
                </a:solidFill>
                <a:latin typeface="Aptos" panose="020B0004020202020204" pitchFamily="34" charset="0"/>
              </a:rPr>
              <a:t>Viedā reģiona stratēģijas iecere</a:t>
            </a:r>
            <a:endParaRPr dirty="0">
              <a:solidFill>
                <a:srgbClr val="1D4289"/>
              </a:solidFill>
              <a:latin typeface="Aptos" panose="020B0004020202020204" pitchFamily="34" charset="0"/>
            </a:endParaRPr>
          </a:p>
        </p:txBody>
      </p:sp>
      <p:sp>
        <p:nvSpPr>
          <p:cNvPr id="124" name="Satura vietturis 2"/>
          <p:cNvSpPr txBox="1">
            <a:spLocks noGrp="1"/>
          </p:cNvSpPr>
          <p:nvPr>
            <p:ph type="body" idx="4294967295"/>
          </p:nvPr>
        </p:nvSpPr>
        <p:spPr>
          <a:xfrm>
            <a:off x="418010" y="1709529"/>
            <a:ext cx="11618973" cy="4264550"/>
          </a:xfrm>
          <a:prstGeom prst="rect">
            <a:avLst/>
          </a:prstGeom>
        </p:spPr>
        <p:txBody>
          <a:bodyPr/>
          <a:lstStyle>
            <a:lvl1pPr marL="0" indent="0">
              <a:lnSpc>
                <a:spcPct val="100000"/>
              </a:lnSpc>
              <a:spcBef>
                <a:spcPts val="600"/>
              </a:spcBef>
              <a:buSzTx/>
              <a:buNone/>
              <a:defRPr>
                <a:latin typeface="Arial"/>
                <a:ea typeface="Arial"/>
                <a:cs typeface="Arial"/>
                <a:sym typeface="Arial"/>
              </a:defRPr>
            </a:lvl1pPr>
          </a:lstStyle>
          <a:p>
            <a:r>
              <a:rPr lang="lv-LV" dirty="0">
                <a:latin typeface="Aptos" panose="020B0004020202020204" pitchFamily="34" charset="0"/>
              </a:rPr>
              <a:t>Likums «Par latviešu vēsturiskajām zemēm» sniedz pamatu Sēlijas kā vienotas teritorijas izpratnei.</a:t>
            </a:r>
          </a:p>
          <a:p>
            <a:r>
              <a:rPr lang="lv-LV" dirty="0">
                <a:latin typeface="Aptos" panose="020B0004020202020204" pitchFamily="34" charset="0"/>
              </a:rPr>
              <a:t>Taču nav nevienas valstiskas vai pašvaldības institūcijas, kas uzņemtos tās stratēģisku attīstību. Trūkst pat sākotnējo statistikas datu.</a:t>
            </a:r>
          </a:p>
          <a:p>
            <a:r>
              <a:rPr lang="lv-LV" dirty="0">
                <a:latin typeface="Aptos" panose="020B0004020202020204" pitchFamily="34" charset="0"/>
              </a:rPr>
              <a:t>Iniciatīvu uzņemas pilsoniskās sabiedrības organizācijas – kopienu sadarbības tīkls «Sēlijas salas» un biedrība «Ūdenszīmes».</a:t>
            </a:r>
          </a:p>
          <a:p>
            <a:r>
              <a:rPr lang="lv-LV" dirty="0">
                <a:latin typeface="Aptos" panose="020B0004020202020204" pitchFamily="34" charset="0"/>
              </a:rPr>
              <a:t>Ar Sabiedrības integrācijas fonda atbalstu 2023./24. gadā tiek īstenots projekts «Savienojums. Viedā reģiona stratēģija Sēlijas vēsturiskajai zemei».</a:t>
            </a:r>
            <a:endParaRPr dirty="0">
              <a:latin typeface="Aptos" panose="020B0004020202020204" pitchFamily="34" charset="0"/>
            </a:endParaRPr>
          </a:p>
        </p:txBody>
      </p:sp>
      <p:sp>
        <p:nvSpPr>
          <p:cNvPr id="125" name="Slaida numura vietturis 3"/>
          <p:cNvSpPr txBox="1">
            <a:spLocks noGrp="1"/>
          </p:cNvSpPr>
          <p:nvPr>
            <p:ph type="sldNum" sz="quarter" idx="2"/>
          </p:nvPr>
        </p:nvSpPr>
        <p:spPr>
          <a:xfrm>
            <a:off x="11832845" y="6297993"/>
            <a:ext cx="231277" cy="35066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a:t>
            </a:fld>
            <a:endParaRPr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lide Number Placeholder 3"/>
          <p:cNvSpPr txBox="1">
            <a:spLocks noGrp="1"/>
          </p:cNvSpPr>
          <p:nvPr>
            <p:ph type="sldNum" sz="quarter" idx="2"/>
          </p:nvPr>
        </p:nvSpPr>
        <p:spPr>
          <a:xfrm>
            <a:off x="11832845" y="6297993"/>
            <a:ext cx="231277" cy="35066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a:t>
            </a:fld>
            <a:endParaRPr dirty="0"/>
          </a:p>
        </p:txBody>
      </p:sp>
      <p:sp>
        <p:nvSpPr>
          <p:cNvPr id="132" name="Virsraksts 1"/>
          <p:cNvSpPr txBox="1">
            <a:spLocks noGrp="1"/>
          </p:cNvSpPr>
          <p:nvPr>
            <p:ph type="title"/>
          </p:nvPr>
        </p:nvSpPr>
        <p:spPr>
          <a:xfrm>
            <a:off x="418010" y="440936"/>
            <a:ext cx="11399522" cy="1099998"/>
          </a:xfrm>
          <a:prstGeom prst="rect">
            <a:avLst/>
          </a:prstGeom>
        </p:spPr>
        <p:txBody>
          <a:bodyPr/>
          <a:lstStyle>
            <a:lvl1pPr>
              <a:defRPr b="1">
                <a:solidFill>
                  <a:srgbClr val="1B5089"/>
                </a:solidFill>
                <a:latin typeface="Arial"/>
                <a:ea typeface="Arial"/>
                <a:cs typeface="Arial"/>
                <a:sym typeface="Arial"/>
              </a:defRPr>
            </a:lvl1pPr>
          </a:lstStyle>
          <a:p>
            <a:r>
              <a:rPr lang="lv-LV" dirty="0">
                <a:solidFill>
                  <a:srgbClr val="1D4289"/>
                </a:solidFill>
                <a:latin typeface="Aptos" panose="020B0004020202020204" pitchFamily="34" charset="0"/>
              </a:rPr>
              <a:t>Stratēģijas mērķi</a:t>
            </a:r>
            <a:endParaRPr dirty="0">
              <a:solidFill>
                <a:srgbClr val="1D4289"/>
              </a:solidFill>
            </a:endParaRPr>
          </a:p>
        </p:txBody>
      </p:sp>
      <p:sp>
        <p:nvSpPr>
          <p:cNvPr id="2" name="Satura vietturis 2">
            <a:extLst>
              <a:ext uri="{FF2B5EF4-FFF2-40B4-BE49-F238E27FC236}">
                <a16:creationId xmlns:a16="http://schemas.microsoft.com/office/drawing/2014/main" id="{485DDB42-AAF5-805F-DC66-6A82317847EC}"/>
              </a:ext>
            </a:extLst>
          </p:cNvPr>
          <p:cNvSpPr txBox="1">
            <a:spLocks/>
          </p:cNvSpPr>
          <p:nvPr/>
        </p:nvSpPr>
        <p:spPr>
          <a:xfrm>
            <a:off x="418010" y="1709529"/>
            <a:ext cx="11618973" cy="4264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marL="0" marR="0" indent="0" algn="l" defTabSz="914400" rtl="0" latinLnBrk="0">
              <a:lnSpc>
                <a:spcPct val="100000"/>
              </a:lnSpc>
              <a:spcBef>
                <a:spcPts val="600"/>
              </a:spcBef>
              <a:spcAft>
                <a:spcPts val="0"/>
              </a:spcAft>
              <a:buClrTx/>
              <a:buSzTx/>
              <a:buFont typeface="Arial"/>
              <a:buNone/>
              <a:tabLst/>
              <a:defRPr sz="2800" b="0" i="0" u="none" strike="noStrike" cap="none" spc="0" baseline="0">
                <a:solidFill>
                  <a:srgbClr val="000000"/>
                </a:solidFill>
                <a:uFillTx/>
                <a:latin typeface="Arial"/>
                <a:ea typeface="Arial"/>
                <a:cs typeface="Arial"/>
                <a:sym typeface="Aria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panose="020B0004020202020204" pitchFamily="34" charset="0"/>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panose="020B0004020202020204" pitchFamily="34" charset="0"/>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panose="020B0004020202020204" pitchFamily="34" charset="0"/>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panose="020B0004020202020204" pitchFamily="34" charset="0"/>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algn="just">
              <a:lnSpc>
                <a:spcPct val="115000"/>
              </a:lnSpc>
              <a:spcAft>
                <a:spcPts val="1000"/>
              </a:spcAft>
            </a:pPr>
            <a:r>
              <a:rPr lang="lv-LV" sz="1800" b="1" kern="100" dirty="0">
                <a:effectLst/>
                <a:latin typeface="Aptos" panose="020B0004020202020204" pitchFamily="34" charset="0"/>
                <a:ea typeface="Calibri" panose="020F0502020204030204" pitchFamily="34" charset="0"/>
                <a:cs typeface="Times New Roman" panose="02020603050405020304" pitchFamily="18" charset="0"/>
              </a:rPr>
              <a:t>Savienota Sēlija</a:t>
            </a:r>
            <a:r>
              <a:rPr lang="lv-LV" sz="1800" i="1" kern="100" dirty="0">
                <a:effectLst/>
                <a:latin typeface="Aptos" panose="020B0004020202020204" pitchFamily="34" charset="0"/>
                <a:ea typeface="Calibri" panose="020F0502020204030204" pitchFamily="34" charset="0"/>
                <a:cs typeface="Times New Roman" panose="02020603050405020304" pitchFamily="18" charset="0"/>
              </a:rPr>
              <a:t>.</a:t>
            </a:r>
            <a:r>
              <a:rPr lang="lv-LV" sz="1800" b="1" kern="100" dirty="0">
                <a:effectLst/>
                <a:latin typeface="Aptos" panose="020B0004020202020204" pitchFamily="34" charset="0"/>
                <a:ea typeface="Calibri" panose="020F0502020204030204" pitchFamily="34" charset="0"/>
                <a:cs typeface="Times New Roman" panose="02020603050405020304" pitchFamily="18" charset="0"/>
              </a:rPr>
              <a:t> </a:t>
            </a:r>
            <a:r>
              <a:rPr lang="lv-LV" sz="1800" kern="100" dirty="0">
                <a:effectLst/>
                <a:latin typeface="Aptos" panose="020B0004020202020204" pitchFamily="34" charset="0"/>
                <a:ea typeface="Calibri" panose="020F0502020204030204" pitchFamily="34" charset="0"/>
                <a:cs typeface="Times New Roman" panose="02020603050405020304" pitchFamily="18" charset="0"/>
              </a:rPr>
              <a:t>Vienota teritorija ar koordinētu un stratēģiski virzīta attīstību, tajā iesaistoties visām sabiedrības grupām, kā arī  valsts un pašvaldību institūcijām. Vienota </a:t>
            </a:r>
            <a:r>
              <a:rPr lang="lv-LV" sz="1800" kern="100" dirty="0" err="1">
                <a:effectLst/>
                <a:latin typeface="Aptos" panose="020B0004020202020204" pitchFamily="34" charset="0"/>
                <a:ea typeface="Calibri" panose="020F0502020204030204" pitchFamily="34" charset="0"/>
                <a:cs typeface="Times New Roman" panose="02020603050405020304" pitchFamily="18" charset="0"/>
              </a:rPr>
              <a:t>kultūrtelpa</a:t>
            </a:r>
            <a:r>
              <a:rPr lang="lv-LV" sz="1800" kern="100" dirty="0">
                <a:effectLst/>
                <a:latin typeface="Aptos" panose="020B0004020202020204" pitchFamily="34" charset="0"/>
                <a:ea typeface="Calibri" panose="020F0502020204030204" pitchFamily="34" charset="0"/>
                <a:cs typeface="Times New Roman" panose="02020603050405020304" pitchFamily="18" charset="0"/>
              </a:rPr>
              <a:t> un vienota informatīvā telpa. Nodrošināta atbilstoša Sēlijas politiskā pārstāvība valsts līmenī, kā arī būtiski stiprināta sadarbība ar valsts institūcijām. </a:t>
            </a:r>
          </a:p>
          <a:p>
            <a:pPr algn="just">
              <a:lnSpc>
                <a:spcPct val="115000"/>
              </a:lnSpc>
              <a:spcAft>
                <a:spcPts val="1000"/>
              </a:spcAft>
            </a:pPr>
            <a:r>
              <a:rPr lang="lv-LV" sz="1800" b="1" kern="100" dirty="0">
                <a:effectLst/>
                <a:latin typeface="Aptos" panose="020B0004020202020204" pitchFamily="34" charset="0"/>
                <a:ea typeface="Calibri" panose="020F0502020204030204" pitchFamily="34" charset="0"/>
                <a:cs typeface="Times New Roman" panose="02020603050405020304" pitchFamily="18" charset="0"/>
              </a:rPr>
              <a:t>Liela Sēlija</a:t>
            </a:r>
            <a:r>
              <a:rPr lang="lv-LV" sz="1800" b="1" i="1" kern="100" dirty="0">
                <a:latin typeface="Aptos" panose="020B0004020202020204" pitchFamily="34" charset="0"/>
                <a:ea typeface="Calibri" panose="020F0502020204030204" pitchFamily="34" charset="0"/>
                <a:cs typeface="Times New Roman" panose="02020603050405020304" pitchFamily="18" charset="0"/>
              </a:rPr>
              <a:t>.</a:t>
            </a:r>
            <a:r>
              <a:rPr lang="lv-LV" sz="1800" b="1" kern="100" dirty="0">
                <a:effectLst/>
                <a:latin typeface="Aptos" panose="020B0004020202020204" pitchFamily="34" charset="0"/>
                <a:ea typeface="Calibri" panose="020F0502020204030204" pitchFamily="34" charset="0"/>
                <a:cs typeface="Times New Roman" panose="02020603050405020304" pitchFamily="18" charset="0"/>
              </a:rPr>
              <a:t> </a:t>
            </a:r>
            <a:r>
              <a:rPr lang="lv-LV" sz="1800" kern="100" dirty="0">
                <a:effectLst/>
                <a:latin typeface="Aptos" panose="020B0004020202020204" pitchFamily="34" charset="0"/>
                <a:ea typeface="Calibri" panose="020F0502020204030204" pitchFamily="34" charset="0"/>
                <a:cs typeface="Times New Roman" panose="02020603050405020304" pitchFamily="18" charset="0"/>
              </a:rPr>
              <a:t>Spilgta, atpazīstama </a:t>
            </a:r>
            <a:r>
              <a:rPr lang="lv-LV" sz="1800" kern="100" dirty="0" err="1">
                <a:effectLst/>
                <a:latin typeface="Aptos" panose="020B0004020202020204" pitchFamily="34" charset="0"/>
                <a:ea typeface="Calibri" panose="020F0502020204030204" pitchFamily="34" charset="0"/>
                <a:cs typeface="Times New Roman" panose="02020603050405020304" pitchFamily="18" charset="0"/>
              </a:rPr>
              <a:t>kultūrtelpa</a:t>
            </a:r>
            <a:r>
              <a:rPr lang="lv-LV" sz="1800" kern="100" dirty="0">
                <a:effectLst/>
                <a:latin typeface="Aptos" panose="020B0004020202020204" pitchFamily="34" charset="0"/>
                <a:ea typeface="Calibri" panose="020F0502020204030204" pitchFamily="34" charset="0"/>
                <a:cs typeface="Times New Roman" panose="02020603050405020304" pitchFamily="18" charset="0"/>
              </a:rPr>
              <a:t> ar izteiktu identitāti,  kas rada  eksporta potenciālu. Teritorija, kas savai attīstībai piesaista iekšējo un ārējo diasporu, ir pievilcīga </a:t>
            </a:r>
            <a:r>
              <a:rPr lang="lv-LV" sz="1800" kern="100" dirty="0" err="1">
                <a:effectLst/>
                <a:latin typeface="Aptos" panose="020B0004020202020204" pitchFamily="34" charset="0"/>
                <a:ea typeface="Calibri" panose="020F0502020204030204" pitchFamily="34" charset="0"/>
                <a:cs typeface="Times New Roman" panose="02020603050405020304" pitchFamily="18" charset="0"/>
              </a:rPr>
              <a:t>jaunienācējiem</a:t>
            </a:r>
            <a:r>
              <a:rPr lang="lv-LV" sz="1800" kern="100" dirty="0">
                <a:effectLst/>
                <a:latin typeface="Aptos" panose="020B0004020202020204" pitchFamily="34" charset="0"/>
                <a:ea typeface="Calibri" panose="020F0502020204030204" pitchFamily="34" charset="0"/>
                <a:cs typeface="Times New Roman" panose="02020603050405020304" pitchFamily="18" charset="0"/>
              </a:rPr>
              <a:t>. Teritorija ar attīstītu, mērķtiecīgi virzītu  starptautisko sadarbību. </a:t>
            </a:r>
          </a:p>
          <a:p>
            <a:pPr algn="just">
              <a:lnSpc>
                <a:spcPct val="115000"/>
              </a:lnSpc>
              <a:spcAft>
                <a:spcPts val="1000"/>
              </a:spcAft>
            </a:pPr>
            <a:r>
              <a:rPr lang="lv-LV" sz="1800" b="1" kern="100" dirty="0">
                <a:effectLst/>
                <a:latin typeface="Aptos" panose="020B0004020202020204" pitchFamily="34" charset="0"/>
                <a:ea typeface="Calibri" panose="020F0502020204030204" pitchFamily="34" charset="0"/>
                <a:cs typeface="Times New Roman" panose="02020603050405020304" pitchFamily="18" charset="0"/>
              </a:rPr>
              <a:t>Plaša Sēlija. </a:t>
            </a:r>
            <a:r>
              <a:rPr lang="lv-LV" sz="1800" kern="100" dirty="0">
                <a:effectLst/>
                <a:latin typeface="Aptos" panose="020B0004020202020204" pitchFamily="34" charset="0"/>
                <a:ea typeface="Calibri" panose="020F0502020204030204" pitchFamily="34" charset="0"/>
                <a:cs typeface="Times New Roman" panose="02020603050405020304" pitchFamily="18" charset="0"/>
              </a:rPr>
              <a:t>Ar sēļu apdzīvoto Lietuvas teritoriju cieši savienota zeme. Attīstīta sadarbība, kultūras, intelektuālo, ekonomisko resursu apmaiņa, tādējādi palielinot šo resursu apjomu gan Latvijas, gan Lietuvas daļā. </a:t>
            </a:r>
          </a:p>
          <a:p>
            <a:pPr algn="just">
              <a:lnSpc>
                <a:spcPct val="115000"/>
              </a:lnSpc>
              <a:spcAft>
                <a:spcPts val="1000"/>
              </a:spcAft>
            </a:pPr>
            <a:r>
              <a:rPr lang="lv-LV" sz="1800" b="1" kern="100" dirty="0">
                <a:effectLst/>
                <a:latin typeface="Aptos" panose="020B0004020202020204" pitchFamily="34" charset="0"/>
                <a:ea typeface="Calibri" panose="020F0502020204030204" pitchFamily="34" charset="0"/>
                <a:cs typeface="Times New Roman" panose="02020603050405020304" pitchFamily="18" charset="0"/>
              </a:rPr>
              <a:t>Dzīva Sēlija</a:t>
            </a:r>
            <a:r>
              <a:rPr lang="lv-LV" sz="1800" b="1" kern="100" dirty="0">
                <a:latin typeface="Aptos" panose="020B0004020202020204" pitchFamily="34" charset="0"/>
                <a:ea typeface="Calibri" panose="020F0502020204030204" pitchFamily="34" charset="0"/>
                <a:cs typeface="Times New Roman" panose="02020603050405020304" pitchFamily="18" charset="0"/>
              </a:rPr>
              <a:t>.</a:t>
            </a:r>
            <a:r>
              <a:rPr lang="lv-LV" sz="1800" b="1" kern="100" dirty="0">
                <a:effectLst/>
                <a:latin typeface="Aptos" panose="020B0004020202020204" pitchFamily="34" charset="0"/>
                <a:ea typeface="Calibri" panose="020F0502020204030204" pitchFamily="34" charset="0"/>
                <a:cs typeface="Times New Roman" panose="02020603050405020304" pitchFamily="18" charset="0"/>
              </a:rPr>
              <a:t> </a:t>
            </a:r>
            <a:r>
              <a:rPr lang="lv-LV" sz="1800" kern="100" dirty="0">
                <a:effectLst/>
                <a:latin typeface="Aptos" panose="020B0004020202020204" pitchFamily="34" charset="0"/>
                <a:ea typeface="Calibri" panose="020F0502020204030204" pitchFamily="34" charset="0"/>
                <a:cs typeface="Times New Roman" panose="02020603050405020304" pitchFamily="18" charset="0"/>
              </a:rPr>
              <a:t>Teritorija ar zinošu un spēcīgu pilsonisko sabiedrību, kas nodrošina  horizontālo sadarbību kultūras, ekonomikas, tradīciju </a:t>
            </a:r>
            <a:r>
              <a:rPr lang="lv-LV" sz="1800" kern="100" dirty="0" err="1">
                <a:effectLst/>
                <a:latin typeface="Aptos" panose="020B0004020202020204" pitchFamily="34" charset="0"/>
                <a:ea typeface="Calibri" panose="020F0502020204030204" pitchFamily="34" charset="0"/>
                <a:cs typeface="Times New Roman" panose="02020603050405020304" pitchFamily="18" charset="0"/>
              </a:rPr>
              <a:t>pārneses</a:t>
            </a:r>
            <a:r>
              <a:rPr lang="lv-LV" sz="1800" kern="100" dirty="0">
                <a:effectLst/>
                <a:latin typeface="Aptos" panose="020B0004020202020204" pitchFamily="34" charset="0"/>
                <a:ea typeface="Calibri" panose="020F0502020204030204" pitchFamily="34" charset="0"/>
                <a:cs typeface="Times New Roman" panose="02020603050405020304" pitchFamily="18" charset="0"/>
              </a:rPr>
              <a:t>, informācijas aprites jomās. Pārliecinoša, vienota  un kompetenta Sēlijas sabiedrības balss gan pašvaldību, gan valsts līmeņa politiskajos procesos.  </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itle 1"/>
          <p:cNvSpPr txBox="1">
            <a:spLocks noGrp="1"/>
          </p:cNvSpPr>
          <p:nvPr>
            <p:ph type="title"/>
          </p:nvPr>
        </p:nvSpPr>
        <p:spPr>
          <a:xfrm>
            <a:off x="609600" y="92074"/>
            <a:ext cx="10972800" cy="1508127"/>
          </a:xfrm>
        </p:spPr>
        <p:txBody>
          <a:bodyPr anchor="ctr">
            <a:normAutofit/>
          </a:bodyPr>
          <a:lstStyle>
            <a:lvl1pPr>
              <a:defRPr>
                <a:solidFill>
                  <a:srgbClr val="1B5089"/>
                </a:solidFill>
              </a:defRPr>
            </a:lvl1pPr>
          </a:lstStyle>
          <a:p>
            <a:r>
              <a:rPr lang="lv-LV" dirty="0">
                <a:solidFill>
                  <a:srgbClr val="1D4289"/>
                </a:solidFill>
              </a:rPr>
              <a:t>Stratēģijas vīzija</a:t>
            </a:r>
            <a:endParaRPr dirty="0">
              <a:solidFill>
                <a:srgbClr val="1D4289"/>
              </a:solidFill>
            </a:endParaRPr>
          </a:p>
        </p:txBody>
      </p:sp>
      <p:sp>
        <p:nvSpPr>
          <p:cNvPr id="136" name="Content Placeholder 2"/>
          <p:cNvSpPr txBox="1">
            <a:spLocks noGrp="1"/>
          </p:cNvSpPr>
          <p:nvPr>
            <p:ph idx="1"/>
          </p:nvPr>
        </p:nvSpPr>
        <p:spPr>
          <a:xfrm>
            <a:off x="418010" y="1709529"/>
            <a:ext cx="5486945" cy="4287010"/>
          </a:xfrm>
        </p:spPr>
        <p:txBody>
          <a:bodyPr>
            <a:normAutofit/>
          </a:bodyPr>
          <a:lstStyle/>
          <a:p>
            <a:pPr>
              <a:spcAft>
                <a:spcPts val="1000"/>
              </a:spcAft>
            </a:pPr>
            <a:r>
              <a:rPr lang="lv-LV" sz="1500" kern="100">
                <a:effectLst/>
              </a:rPr>
              <a:t>Sēlijas vēsturiskā zeme ir teritorija, kurā operatīvi tiek īstenotas sociālās un tehnoloģiskās inovācijas, viedi saskaņojot tās ar unikālajām kultūrvēsturiskajām tradīcijām un sabiedrības dzīvesveidu;</a:t>
            </a:r>
          </a:p>
          <a:p>
            <a:pPr>
              <a:spcAft>
                <a:spcPts val="1000"/>
              </a:spcAft>
            </a:pPr>
            <a:r>
              <a:rPr lang="lv-LV" sz="1500" kern="100">
                <a:effectLst/>
              </a:rPr>
              <a:t> Sēlijas vēsturiskā zeme ir teritorija, kas atzīst un izceļ savu identitāti gan Latvijas, gan Eiropas mērogā. Tās sabiedrība spēj nodrošināt decentralizētu attīstības modeli, un objektīvos trūkumus kompensēt ar attīstītu horizontālo sadarbību; </a:t>
            </a:r>
          </a:p>
          <a:p>
            <a:pPr>
              <a:spcAft>
                <a:spcPts val="1000"/>
              </a:spcAft>
            </a:pPr>
            <a:r>
              <a:rPr lang="lv-LV" sz="1500" kern="100">
                <a:effectLst/>
              </a:rPr>
              <a:t> </a:t>
            </a:r>
            <a:r>
              <a:rPr lang="lv-LV" sz="1500" b="1" kern="100">
                <a:effectLst/>
              </a:rPr>
              <a:t>Sēlijas vēsturiskā zeme ir Latvijas reģions, kura attīstības vektorus nosaka pilsoniskā sabiedrība, vienlaikus uzņemoties to virzību,  attīstītas demokrātijas ietvarā paļaujoties uz valsts un pašvaldību mērķtiecīgu, to funkcijām atbilstošu, iesaisti Sēlijas attīstībā.</a:t>
            </a:r>
          </a:p>
          <a:p>
            <a:endParaRPr lang="lv-LV" sz="1500"/>
          </a:p>
        </p:txBody>
      </p:sp>
      <p:pic>
        <p:nvPicPr>
          <p:cNvPr id="3" name="Attēls 2" descr="Attēls, kurā ir ārpus telpām, koks, augs, dabiska ainava">
            <a:extLst>
              <a:ext uri="{FF2B5EF4-FFF2-40B4-BE49-F238E27FC236}">
                <a16:creationId xmlns:a16="http://schemas.microsoft.com/office/drawing/2014/main" id="{0B4B8497-504A-3CE1-90A8-43C2449D3418}"/>
              </a:ext>
            </a:extLst>
          </p:cNvPr>
          <p:cNvPicPr>
            <a:picLocks noChangeAspect="1"/>
          </p:cNvPicPr>
          <p:nvPr/>
        </p:nvPicPr>
        <p:blipFill>
          <a:blip r:embed="rId2" cstate="print">
            <a:extLst>
              <a:ext uri="{28A0092B-C50C-407E-A947-70E740481C1C}">
                <a14:useLocalDpi xmlns:a14="http://schemas.microsoft.com/office/drawing/2010/main" val="0"/>
              </a:ext>
            </a:extLst>
          </a:blip>
          <a:srcRect l="4007"/>
          <a:stretch/>
        </p:blipFill>
        <p:spPr>
          <a:xfrm>
            <a:off x="6095455" y="1709529"/>
            <a:ext cx="5486945" cy="4287010"/>
          </a:xfrm>
          <a:prstGeom prst="rect">
            <a:avLst/>
          </a:prstGeom>
          <a:noFill/>
          <a:ln w="12700">
            <a:miter lim="400000"/>
          </a:ln>
        </p:spPr>
      </p:pic>
      <p:sp>
        <p:nvSpPr>
          <p:cNvPr id="137" name="Slide Number Placeholder 4" hidden="1"/>
          <p:cNvSpPr txBox="1">
            <a:spLocks noGrp="1"/>
          </p:cNvSpPr>
          <p:nvPr>
            <p:ph type="sldNum" sz="quarter" idx="4294967295"/>
          </p:nvPr>
        </p:nvSpPr>
        <p:spPr>
          <a:xfrm>
            <a:off x="11806874" y="6299210"/>
            <a:ext cx="231277" cy="35066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a:defRPr>
                <a:solidFill>
                  <a:srgbClr val="FFFFFF"/>
                </a:solidFill>
                <a:latin typeface="Arial"/>
                <a:ea typeface="Arial"/>
                <a:cs typeface="Arial"/>
                <a:sym typeface="Arial"/>
              </a:defRPr>
            </a:lvl1pPr>
          </a:lstStyle>
          <a:p>
            <a:pPr>
              <a:spcAft>
                <a:spcPts val="600"/>
              </a:spcAft>
            </a:pPr>
            <a:fld id="{86CB4B4D-7CA3-9044-876B-883B54F8677D}" type="slidenum">
              <a:rPr/>
              <a:pPr>
                <a:spcAft>
                  <a:spcPts val="600"/>
                </a:spcAft>
              </a:pPr>
              <a:t>4</a:t>
            </a:fld>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itle 1"/>
          <p:cNvSpPr txBox="1">
            <a:spLocks noGrp="1"/>
          </p:cNvSpPr>
          <p:nvPr>
            <p:ph type="title"/>
          </p:nvPr>
        </p:nvSpPr>
        <p:spPr>
          <a:xfrm>
            <a:off x="401443" y="457199"/>
            <a:ext cx="5658046" cy="707458"/>
          </a:xfrm>
          <a:prstGeom prst="rect">
            <a:avLst/>
          </a:prstGeom>
        </p:spPr>
        <p:txBody>
          <a:bodyPr>
            <a:normAutofit/>
          </a:bodyPr>
          <a:lstStyle>
            <a:lvl1pPr defTabSz="768095">
              <a:defRPr sz="3696" b="1">
                <a:solidFill>
                  <a:srgbClr val="1B5089"/>
                </a:solidFill>
                <a:latin typeface="Arial"/>
                <a:ea typeface="Arial"/>
                <a:cs typeface="Arial"/>
                <a:sym typeface="Arial"/>
              </a:defRPr>
            </a:lvl1pPr>
          </a:lstStyle>
          <a:p>
            <a:r>
              <a:rPr lang="lv-LV" sz="3200" dirty="0">
                <a:solidFill>
                  <a:srgbClr val="1D4289"/>
                </a:solidFill>
                <a:latin typeface="Aptos" panose="020B0004020202020204" pitchFamily="34" charset="0"/>
              </a:rPr>
              <a:t>Rīcības plāns un rīcība</a:t>
            </a:r>
            <a:endParaRPr sz="3200" dirty="0">
              <a:solidFill>
                <a:srgbClr val="1D4289"/>
              </a:solidFill>
              <a:latin typeface="Aptos" panose="020B0004020202020204" pitchFamily="34" charset="0"/>
            </a:endParaRPr>
          </a:p>
        </p:txBody>
      </p:sp>
      <p:pic>
        <p:nvPicPr>
          <p:cNvPr id="140" name="Picture Placeholder 2" descr="Picture Placeholder 2"/>
          <p:cNvPicPr>
            <a:picLocks noGrp="1" noChangeAspect="1"/>
          </p:cNvPicPr>
          <p:nvPr>
            <p:ph type="pic" idx="21"/>
          </p:nvPr>
        </p:nvPicPr>
        <p:blipFill>
          <a:blip r:embed="rId2"/>
          <a:stretch>
            <a:fillRect/>
          </a:stretch>
        </p:blipFill>
        <p:spPr>
          <a:xfrm>
            <a:off x="5902750" y="457201"/>
            <a:ext cx="5319133" cy="5411788"/>
          </a:xfrm>
          <a:prstGeom prst="rect">
            <a:avLst/>
          </a:prstGeom>
        </p:spPr>
      </p:pic>
      <p:sp>
        <p:nvSpPr>
          <p:cNvPr id="141" name="Slide Number Placeholder 4"/>
          <p:cNvSpPr txBox="1">
            <a:spLocks noGrp="1"/>
          </p:cNvSpPr>
          <p:nvPr>
            <p:ph type="sldNum" sz="quarter" idx="4294967295"/>
          </p:nvPr>
        </p:nvSpPr>
        <p:spPr>
          <a:xfrm>
            <a:off x="11778995" y="6297025"/>
            <a:ext cx="231277" cy="3506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a:defRPr>
                <a:solidFill>
                  <a:srgbClr val="FFFFFF"/>
                </a:solidFill>
                <a:latin typeface="Arial"/>
                <a:ea typeface="Arial"/>
                <a:cs typeface="Arial"/>
                <a:sym typeface="Arial"/>
              </a:defRPr>
            </a:lvl1pPr>
          </a:lstStyle>
          <a:p>
            <a:fld id="{86CB4B4D-7CA3-9044-876B-883B54F8677D}" type="slidenum">
              <a:rPr/>
              <a:t>5</a:t>
            </a:fld>
            <a:endParaRPr dirty="0"/>
          </a:p>
        </p:txBody>
      </p:sp>
      <p:sp>
        <p:nvSpPr>
          <p:cNvPr id="142" name="Satura vietturis 2"/>
          <p:cNvSpPr txBox="1"/>
          <p:nvPr/>
        </p:nvSpPr>
        <p:spPr>
          <a:xfrm>
            <a:off x="463730" y="1449658"/>
            <a:ext cx="5289185" cy="4419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fontScale="92500"/>
          </a:bodyPr>
          <a:lstStyle>
            <a:lvl1pPr>
              <a:spcBef>
                <a:spcPts val="600"/>
              </a:spcBef>
              <a:defRPr sz="2800">
                <a:latin typeface="Arial"/>
                <a:ea typeface="Arial"/>
                <a:cs typeface="Arial"/>
                <a:sym typeface="Arial"/>
              </a:defRPr>
            </a:lvl1pPr>
          </a:lstStyle>
          <a:p>
            <a:r>
              <a:rPr lang="lv-LV" dirty="0">
                <a:latin typeface="Aptos" panose="020B0004020202020204" pitchFamily="34" charset="0"/>
              </a:rPr>
              <a:t>Stratēģija ir aktīvs darba dokuments.</a:t>
            </a:r>
          </a:p>
          <a:p>
            <a:r>
              <a:rPr lang="lv-LV" dirty="0">
                <a:latin typeface="Aptos" panose="020B0004020202020204" pitchFamily="34" charset="0"/>
              </a:rPr>
              <a:t>Tā īstenotāji ir pilsoniskās sabiedrības organizācijas. </a:t>
            </a:r>
          </a:p>
          <a:p>
            <a:r>
              <a:rPr lang="lv-LV" dirty="0">
                <a:latin typeface="Aptos" panose="020B0004020202020204" pitchFamily="34" charset="0"/>
              </a:rPr>
              <a:t>Viedā reģiona stratēģija tiek apstiprināta Sēlijas XI kongresā «Savienojam ideālo un reālo!»</a:t>
            </a:r>
          </a:p>
          <a:p>
            <a:r>
              <a:rPr lang="lv-LV" dirty="0">
                <a:latin typeface="Aptos" panose="020B0004020202020204" pitchFamily="34" charset="0"/>
              </a:rPr>
              <a:t>Kongresu organizē piecu NVO apvienība, šāds gadījums kongresu norises vēsturē ir pirmais. </a:t>
            </a:r>
            <a:endParaRPr dirty="0">
              <a:latin typeface="Aptos" panose="020B0004020202020204" pitchFamily="34" charset="0"/>
            </a:endParaRPr>
          </a:p>
        </p:txBody>
      </p:sp>
      <p:pic>
        <p:nvPicPr>
          <p:cNvPr id="3" name="Attēls 2" descr="Attēls, kurā ir apģērbs, iekštelpu, persona, publiskā runa">
            <a:extLst>
              <a:ext uri="{FF2B5EF4-FFF2-40B4-BE49-F238E27FC236}">
                <a16:creationId xmlns:a16="http://schemas.microsoft.com/office/drawing/2014/main" id="{48951F68-BD14-B58C-ED08-DC1E532B63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7778" y="1187191"/>
            <a:ext cx="5269076" cy="3951807"/>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Title 1"/>
          <p:cNvSpPr txBox="1"/>
          <p:nvPr/>
        </p:nvSpPr>
        <p:spPr>
          <a:xfrm>
            <a:off x="609600" y="92074"/>
            <a:ext cx="10972800" cy="15081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lnSpc>
                <a:spcPct val="90000"/>
              </a:lnSpc>
              <a:defRPr sz="4400" b="1">
                <a:solidFill>
                  <a:srgbClr val="1B5089"/>
                </a:solidFill>
                <a:latin typeface="Arial"/>
                <a:ea typeface="Arial"/>
                <a:cs typeface="Arial"/>
                <a:sym typeface="Arial"/>
              </a:defRPr>
            </a:lvl1pPr>
          </a:lstStyle>
          <a:p>
            <a:pPr>
              <a:spcAft>
                <a:spcPts val="600"/>
              </a:spcAft>
            </a:pPr>
            <a:r>
              <a:rPr lang="lv-LV" dirty="0">
                <a:solidFill>
                  <a:srgbClr val="1D4289"/>
                </a:solidFill>
              </a:rPr>
              <a:t>Īstenošana</a:t>
            </a:r>
            <a:endParaRPr lang="en-US" b="1" i="0" u="none" strike="noStrike" cap="none" spc="0" baseline="0" dirty="0">
              <a:solidFill>
                <a:srgbClr val="1D4289"/>
              </a:solidFill>
              <a:uFillTx/>
            </a:endParaRPr>
          </a:p>
        </p:txBody>
      </p:sp>
      <p:pic>
        <p:nvPicPr>
          <p:cNvPr id="3" name="Attēls 2" descr="Attēls, kurā ir ārpus telpām, zāle, cilvēki, grupa">
            <a:extLst>
              <a:ext uri="{FF2B5EF4-FFF2-40B4-BE49-F238E27FC236}">
                <a16:creationId xmlns:a16="http://schemas.microsoft.com/office/drawing/2014/main" id="{F8DF1C36-D029-5E0A-C96E-B1C39884B5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628" y="1709529"/>
            <a:ext cx="6422486" cy="4287010"/>
          </a:xfrm>
          <a:prstGeom prst="rect">
            <a:avLst/>
          </a:prstGeom>
          <a:noFill/>
          <a:ln w="12700">
            <a:miter lim="400000"/>
          </a:ln>
        </p:spPr>
      </p:pic>
      <p:pic>
        <p:nvPicPr>
          <p:cNvPr id="144" name="Picture Placeholder 2" descr="Picture Placeholder 2"/>
          <p:cNvPicPr>
            <a:picLocks noGrp="1" noChangeAspect="1"/>
          </p:cNvPicPr>
          <p:nvPr>
            <p:ph type="pic" idx="4294967295"/>
          </p:nvPr>
        </p:nvPicPr>
        <p:blipFill>
          <a:blip r:embed="rId3"/>
          <a:stretch>
            <a:fillRect/>
          </a:stretch>
        </p:blipFill>
        <p:spPr>
          <a:xfrm>
            <a:off x="8290233" y="2206951"/>
            <a:ext cx="3292166" cy="3292166"/>
          </a:xfrm>
          <a:prstGeom prst="rect">
            <a:avLst/>
          </a:prstGeom>
          <a:noFill/>
        </p:spPr>
      </p:pic>
      <p:sp>
        <p:nvSpPr>
          <p:cNvPr id="145" name="Slide Number Placeholder 4" hidden="1"/>
          <p:cNvSpPr txBox="1">
            <a:spLocks noGrp="1"/>
          </p:cNvSpPr>
          <p:nvPr>
            <p:ph type="sldNum" sz="quarter" idx="4294967295"/>
          </p:nvPr>
        </p:nvSpPr>
        <p:spPr>
          <a:xfrm>
            <a:off x="11813057" y="6296235"/>
            <a:ext cx="220004" cy="33308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lgn="ctr">
              <a:defRPr>
                <a:solidFill>
                  <a:srgbClr val="FFFFFF"/>
                </a:solidFill>
              </a:defRPr>
            </a:lvl1pPr>
          </a:lstStyle>
          <a:p>
            <a:pPr>
              <a:spcAft>
                <a:spcPts val="600"/>
              </a:spcAft>
            </a:pPr>
            <a:fld id="{86CB4B4D-7CA3-9044-876B-883B54F8677D}" type="slidenum">
              <a:rPr/>
              <a:pPr>
                <a:spcAft>
                  <a:spcPts val="600"/>
                </a:spcAft>
              </a:pPr>
              <a:t>6</a:t>
            </a:fld>
            <a:endParaRPr/>
          </a:p>
        </p:txBody>
      </p:sp>
      <p:pic>
        <p:nvPicPr>
          <p:cNvPr id="5" name="Attēls 4" descr="Attēls, kurā ir teksts, grāmata, persona">
            <a:extLst>
              <a:ext uri="{FF2B5EF4-FFF2-40B4-BE49-F238E27FC236}">
                <a16:creationId xmlns:a16="http://schemas.microsoft.com/office/drawing/2014/main" id="{04D03D87-1EC1-AE21-52FA-03F623A6D3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2983" y="2206951"/>
            <a:ext cx="3446189" cy="3292165"/>
          </a:xfrm>
          <a:prstGeom prst="rect">
            <a:avLst/>
          </a:prstGeo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lide Number Placeholder 2"/>
          <p:cNvSpPr txBox="1">
            <a:spLocks noGrp="1"/>
          </p:cNvSpPr>
          <p:nvPr>
            <p:ph type="sldNum" sz="quarter" idx="4294967295"/>
          </p:nvPr>
        </p:nvSpPr>
        <p:spPr>
          <a:xfrm>
            <a:off x="11808217" y="6289654"/>
            <a:ext cx="220003" cy="33308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a:defRPr>
                <a:solidFill>
                  <a:srgbClr val="FFFFFF"/>
                </a:solidFill>
              </a:defRPr>
            </a:lvl1pPr>
          </a:lstStyle>
          <a:p>
            <a:fld id="{86CB4B4D-7CA3-9044-876B-883B54F8677D}" type="slidenum">
              <a:rPr/>
              <a:t>7</a:t>
            </a:fld>
            <a:endParaRPr dirty="0"/>
          </a:p>
        </p:txBody>
      </p:sp>
      <p:sp>
        <p:nvSpPr>
          <p:cNvPr id="149" name="Title 4"/>
          <p:cNvSpPr txBox="1">
            <a:spLocks noGrp="1"/>
          </p:cNvSpPr>
          <p:nvPr>
            <p:ph type="title"/>
          </p:nvPr>
        </p:nvSpPr>
        <p:spPr>
          <a:xfrm>
            <a:off x="418010" y="517137"/>
            <a:ext cx="11610506" cy="794830"/>
          </a:xfrm>
          <a:prstGeom prst="rect">
            <a:avLst/>
          </a:prstGeom>
        </p:spPr>
        <p:txBody>
          <a:bodyPr>
            <a:normAutofit fontScale="90000"/>
          </a:bodyPr>
          <a:lstStyle>
            <a:lvl1pPr>
              <a:defRPr b="1">
                <a:solidFill>
                  <a:srgbClr val="1B5089"/>
                </a:solidFill>
                <a:latin typeface="Arial"/>
                <a:ea typeface="Arial"/>
                <a:cs typeface="Arial"/>
                <a:sym typeface="Arial"/>
              </a:defRPr>
            </a:lvl1pPr>
          </a:lstStyle>
          <a:p>
            <a:br>
              <a:rPr lang="lv-LV" dirty="0">
                <a:latin typeface="Aptos" panose="020B0004020202020204" pitchFamily="34" charset="0"/>
              </a:rPr>
            </a:br>
            <a:r>
              <a:rPr lang="lv-LV" sz="4900" dirty="0">
                <a:latin typeface="Aptos" panose="020B0004020202020204" pitchFamily="34" charset="0"/>
              </a:rPr>
              <a:t>Īstenošana</a:t>
            </a:r>
            <a:br>
              <a:rPr lang="lv-LV" dirty="0">
                <a:latin typeface="Aptos" panose="020B0004020202020204" pitchFamily="34" charset="0"/>
              </a:rPr>
            </a:br>
            <a:endParaRPr dirty="0">
              <a:solidFill>
                <a:srgbClr val="1D4289"/>
              </a:solidFill>
              <a:latin typeface="Aptos" panose="020B0004020202020204" pitchFamily="34" charset="0"/>
            </a:endParaRPr>
          </a:p>
        </p:txBody>
      </p:sp>
      <p:sp>
        <p:nvSpPr>
          <p:cNvPr id="150" name="Satura vietturis 2"/>
          <p:cNvSpPr txBox="1"/>
          <p:nvPr/>
        </p:nvSpPr>
        <p:spPr>
          <a:xfrm>
            <a:off x="463730" y="1709529"/>
            <a:ext cx="10802984" cy="4264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lnSpcReduction="10000"/>
          </a:bodyPr>
          <a:lstStyle/>
          <a:p>
            <a:pPr>
              <a:spcBef>
                <a:spcPts val="600"/>
              </a:spcBef>
              <a:defRPr sz="2800">
                <a:latin typeface="Arial"/>
                <a:ea typeface="Arial"/>
                <a:cs typeface="Arial"/>
                <a:sym typeface="Arial"/>
              </a:defRPr>
            </a:pPr>
            <a:r>
              <a:rPr lang="lv-LV" sz="2400" b="1" kern="100" dirty="0">
                <a:effectLst/>
                <a:latin typeface="Aptos" panose="020B0004020202020204" pitchFamily="34" charset="0"/>
                <a:ea typeface="Calibri" panose="020F0502020204030204" pitchFamily="34" charset="0"/>
                <a:cs typeface="Times New Roman" panose="02020603050405020304" pitchFamily="18" charset="0"/>
              </a:rPr>
              <a:t>2025./26.gadā </a:t>
            </a:r>
          </a:p>
          <a:p>
            <a:pPr>
              <a:spcBef>
                <a:spcPts val="600"/>
              </a:spcBef>
              <a:defRPr sz="2800">
                <a:latin typeface="Arial"/>
                <a:ea typeface="Arial"/>
                <a:cs typeface="Arial"/>
                <a:sym typeface="Arial"/>
              </a:defRPr>
            </a:pPr>
            <a:r>
              <a:rPr lang="lv-LV" sz="2400" b="1" kern="100" dirty="0">
                <a:effectLst/>
                <a:latin typeface="Aptos" panose="020B0004020202020204" pitchFamily="34" charset="0"/>
                <a:ea typeface="Calibri" panose="020F0502020204030204" pitchFamily="34" charset="0"/>
                <a:cs typeface="Times New Roman" panose="02020603050405020304" pitchFamily="18" charset="0"/>
              </a:rPr>
              <a:t>Kopienu sadarbības tīkls «Sēlijas salas» </a:t>
            </a:r>
            <a:r>
              <a:rPr lang="lv-LV" sz="2400" kern="100" dirty="0">
                <a:effectLst/>
                <a:latin typeface="Aptos" panose="020B0004020202020204" pitchFamily="34" charset="0"/>
                <a:ea typeface="Calibri" panose="020F0502020204030204" pitchFamily="34" charset="0"/>
                <a:cs typeface="Times New Roman" panose="02020603050405020304" pitchFamily="18" charset="0"/>
              </a:rPr>
              <a:t>īsteno projektu “Savienota un dzīva Sēlija”, nodrošinot informācijas apriti, apmācības, kopīgus pasākumus, kā arī piesaistot jaunus speciālistus NVO sektoram. </a:t>
            </a:r>
          </a:p>
          <a:p>
            <a:pPr>
              <a:spcBef>
                <a:spcPts val="600"/>
              </a:spcBef>
              <a:defRPr sz="2800">
                <a:latin typeface="Arial"/>
                <a:ea typeface="Arial"/>
                <a:cs typeface="Arial"/>
                <a:sym typeface="Arial"/>
              </a:defRPr>
            </a:pPr>
            <a:r>
              <a:rPr lang="lv-LV" sz="2400" b="1" kern="100" dirty="0">
                <a:effectLst/>
                <a:latin typeface="Aptos" panose="020B0004020202020204" pitchFamily="34" charset="0"/>
                <a:ea typeface="Calibri" panose="020F0502020204030204" pitchFamily="34" charset="0"/>
                <a:cs typeface="Times New Roman" panose="02020603050405020304" pitchFamily="18" charset="0"/>
              </a:rPr>
              <a:t>Biedrība «Ūdenszīmes</a:t>
            </a:r>
            <a:r>
              <a:rPr lang="lv-LV" sz="2400" b="1" kern="100" dirty="0">
                <a:latin typeface="Aptos" panose="020B0004020202020204" pitchFamily="34" charset="0"/>
                <a:ea typeface="Calibri" panose="020F0502020204030204" pitchFamily="34" charset="0"/>
                <a:cs typeface="Times New Roman" panose="02020603050405020304" pitchFamily="18" charset="0"/>
              </a:rPr>
              <a:t>»</a:t>
            </a:r>
            <a:r>
              <a:rPr lang="lv-LV" sz="2400" b="1" kern="100" dirty="0">
                <a:effectLst/>
                <a:latin typeface="Aptos" panose="020B0004020202020204" pitchFamily="34" charset="0"/>
                <a:ea typeface="Calibri" panose="020F0502020204030204" pitchFamily="34" charset="0"/>
                <a:cs typeface="Times New Roman" panose="02020603050405020304" pitchFamily="18" charset="0"/>
              </a:rPr>
              <a:t> </a:t>
            </a:r>
            <a:r>
              <a:rPr lang="lv-LV" sz="2400" kern="100" dirty="0">
                <a:effectLst/>
                <a:latin typeface="Aptos" panose="020B0004020202020204" pitchFamily="34" charset="0"/>
                <a:ea typeface="Calibri" panose="020F0502020204030204" pitchFamily="34" charset="0"/>
                <a:cs typeface="Times New Roman" panose="02020603050405020304" pitchFamily="18" charset="0"/>
              </a:rPr>
              <a:t>strādā ar projektu «Sēlijas viedā reģiona stratēģijas īstenošana. Vieta, kultūra, inovācijas» , tā ietvaros izveidojot Sēlijas kultūras kanonu un Sēlijas tautas bibliotēku,  organizējot kopienu NVO forumus, kā arī konkursu «Sēlijas sudrabs». </a:t>
            </a:r>
          </a:p>
          <a:p>
            <a:pPr>
              <a:spcBef>
                <a:spcPts val="600"/>
              </a:spcBef>
              <a:defRPr sz="2800">
                <a:latin typeface="Arial"/>
                <a:ea typeface="Arial"/>
                <a:cs typeface="Arial"/>
                <a:sym typeface="Arial"/>
              </a:defRPr>
            </a:pPr>
            <a:r>
              <a:rPr lang="lv-LV" sz="2400" b="1" kern="100" dirty="0">
                <a:latin typeface="Aptos" panose="020B0004020202020204" pitchFamily="34" charset="0"/>
                <a:ea typeface="Calibri" panose="020F0502020204030204" pitchFamily="34" charset="0"/>
                <a:cs typeface="Times New Roman" panose="02020603050405020304" pitchFamily="18" charset="0"/>
              </a:rPr>
              <a:t>Biedrība «Sēlijas laivas» </a:t>
            </a:r>
            <a:r>
              <a:rPr lang="lv-LV" sz="2400" kern="100" dirty="0">
                <a:latin typeface="Aptos" panose="020B0004020202020204" pitchFamily="34" charset="0"/>
                <a:ea typeface="Calibri" panose="020F0502020204030204" pitchFamily="34" charset="0"/>
                <a:cs typeface="Times New Roman" panose="02020603050405020304" pitchFamily="18" charset="0"/>
              </a:rPr>
              <a:t>ved pārgājienos uz Lietuvas pierobežas ciematiem.</a:t>
            </a:r>
          </a:p>
          <a:p>
            <a:pPr>
              <a:spcBef>
                <a:spcPts val="600"/>
              </a:spcBef>
              <a:defRPr sz="2800">
                <a:latin typeface="Arial"/>
                <a:ea typeface="Arial"/>
                <a:cs typeface="Arial"/>
                <a:sym typeface="Arial"/>
              </a:defRPr>
            </a:pPr>
            <a:r>
              <a:rPr lang="lv-LV" sz="2400" b="1" kern="100" dirty="0">
                <a:latin typeface="Aptos" panose="020B0004020202020204" pitchFamily="34" charset="0"/>
                <a:ea typeface="Calibri" panose="020F0502020204030204" pitchFamily="34" charset="0"/>
                <a:cs typeface="Times New Roman" panose="02020603050405020304" pitchFamily="18" charset="0"/>
              </a:rPr>
              <a:t>Lauku partnerība «Kaimiņi» </a:t>
            </a:r>
            <a:r>
              <a:rPr lang="lv-LV" sz="2400" kern="100" dirty="0">
                <a:latin typeface="Aptos" panose="020B0004020202020204" pitchFamily="34" charset="0"/>
                <a:ea typeface="Calibri" panose="020F0502020204030204" pitchFamily="34" charset="0"/>
                <a:cs typeface="Times New Roman" panose="02020603050405020304" pitchFamily="18" charset="0"/>
              </a:rPr>
              <a:t>administrē Sēlijas kultūras programmu un organizē starptautiskās sadarbības projektus. </a:t>
            </a:r>
            <a:endParaRPr lang="lv-LV" sz="2400" kern="100" dirty="0">
              <a:effectLst/>
              <a:latin typeface="Aptos" panose="020B0004020202020204" pitchFamily="34" charset="0"/>
              <a:ea typeface="Calibri" panose="020F0502020204030204" pitchFamily="34" charset="0"/>
              <a:cs typeface="Times New Roman" panose="02020603050405020304" pitchFamily="18" charset="0"/>
            </a:endParaRPr>
          </a:p>
          <a:p>
            <a:pPr>
              <a:spcBef>
                <a:spcPts val="600"/>
              </a:spcBef>
              <a:defRPr sz="2800">
                <a:latin typeface="Arial"/>
                <a:ea typeface="Arial"/>
                <a:cs typeface="Arial"/>
                <a:sym typeface="Arial"/>
              </a:defRPr>
            </a:pPr>
            <a:endParaRPr lang="en-GB" dirty="0">
              <a:latin typeface="Aptos" panose="020B0004020202020204" pitchFamily="34" charset="0"/>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irsraksts 2">
            <a:extLst>
              <a:ext uri="{FF2B5EF4-FFF2-40B4-BE49-F238E27FC236}">
                <a16:creationId xmlns:a16="http://schemas.microsoft.com/office/drawing/2014/main" id="{DAEB67E1-01B7-111E-2799-335F243A75C3}"/>
              </a:ext>
            </a:extLst>
          </p:cNvPr>
          <p:cNvSpPr>
            <a:spLocks noGrp="1"/>
          </p:cNvSpPr>
          <p:nvPr>
            <p:ph type="title"/>
          </p:nvPr>
        </p:nvSpPr>
        <p:spPr>
          <a:xfrm>
            <a:off x="609600" y="92074"/>
            <a:ext cx="10972800" cy="1508127"/>
          </a:xfrm>
        </p:spPr>
        <p:txBody>
          <a:bodyPr anchor="ctr">
            <a:normAutofit/>
          </a:bodyPr>
          <a:lstStyle/>
          <a:p>
            <a:r>
              <a:rPr lang="lv-LV" dirty="0"/>
              <a:t>Īstenošana</a:t>
            </a:r>
          </a:p>
        </p:txBody>
      </p:sp>
      <p:sp>
        <p:nvSpPr>
          <p:cNvPr id="4" name="Teksta vietturis 3">
            <a:extLst>
              <a:ext uri="{FF2B5EF4-FFF2-40B4-BE49-F238E27FC236}">
                <a16:creationId xmlns:a16="http://schemas.microsoft.com/office/drawing/2014/main" id="{A1403ABC-91FC-FE8F-E165-564269E4F0E5}"/>
              </a:ext>
            </a:extLst>
          </p:cNvPr>
          <p:cNvSpPr>
            <a:spLocks noGrp="1"/>
          </p:cNvSpPr>
          <p:nvPr>
            <p:ph idx="1"/>
          </p:nvPr>
        </p:nvSpPr>
        <p:spPr>
          <a:xfrm>
            <a:off x="418010" y="1709529"/>
            <a:ext cx="5486945" cy="4287010"/>
          </a:xfrm>
        </p:spPr>
        <p:txBody>
          <a:bodyPr>
            <a:normAutofit/>
          </a:bodyPr>
          <a:lstStyle/>
          <a:p>
            <a:r>
              <a:rPr lang="lv-LV" sz="1800" dirty="0"/>
              <a:t>Pirmajos divos stratēģijas īstenošanas mēnešos jūtam tās efektivitāti un viedos risinājumus :</a:t>
            </a:r>
          </a:p>
          <a:p>
            <a:r>
              <a:rPr lang="lv-LV" sz="1800" dirty="0"/>
              <a:t>Stratēģijā ietvertās ieceres uzņemas īstenot aizvien vairāk Sēlijas kopienu un NVO;</a:t>
            </a:r>
          </a:p>
          <a:p>
            <a:r>
              <a:rPr lang="lv-LV" sz="1800" dirty="0"/>
              <a:t>Tas tiek darīts bez pamudinājuma. Pat bez papildus informēšanas;</a:t>
            </a:r>
          </a:p>
          <a:p>
            <a:r>
              <a:rPr lang="lv-LV" sz="1800" dirty="0"/>
              <a:t>Stratēģijas rīcības plānam atbilstošas iniciatīvas saņemam no «ārpuses» – citu reģionu NVO, izglītības, kultūras iestādēm;</a:t>
            </a:r>
          </a:p>
          <a:p>
            <a:r>
              <a:rPr lang="lv-LV" sz="1800" dirty="0"/>
              <a:t>Spējam ātri reaģēt, jo zinām, uz ko tieši virzāmies. </a:t>
            </a:r>
          </a:p>
          <a:p>
            <a:pPr marL="0" indent="0">
              <a:buNone/>
            </a:pPr>
            <a:r>
              <a:rPr lang="lv-LV" sz="1800" dirty="0"/>
              <a:t> </a:t>
            </a:r>
          </a:p>
        </p:txBody>
      </p:sp>
      <p:pic>
        <p:nvPicPr>
          <p:cNvPr id="11" name="Attēla vietturis 10" descr="Attēls, kurā ir teksts, ekrānuzņēmums, fonts, grafiskais dizains&#10;&#10;Mākslīgā intelekta ģenerētais saturs var būt nepareizs.">
            <a:extLst>
              <a:ext uri="{FF2B5EF4-FFF2-40B4-BE49-F238E27FC236}">
                <a16:creationId xmlns:a16="http://schemas.microsoft.com/office/drawing/2014/main" id="{C21CB6FD-136A-4378-A904-AA09E33CAB92}"/>
              </a:ext>
            </a:extLst>
          </p:cNvPr>
          <p:cNvPicPr>
            <a:picLocks noGrp="1" noChangeAspect="1"/>
          </p:cNvPicPr>
          <p:nvPr>
            <p:ph type="pic" sz="half" idx="4294967295"/>
          </p:nvPr>
        </p:nvPicPr>
        <p:blipFill>
          <a:blip r:embed="rId2" cstate="print">
            <a:extLst>
              <a:ext uri="{28A0092B-C50C-407E-A947-70E740481C1C}">
                <a14:useLocalDpi xmlns:a14="http://schemas.microsoft.com/office/drawing/2010/main" val="0"/>
              </a:ext>
            </a:extLst>
          </a:blip>
          <a:srcRect t="16285" r="-3" b="3166"/>
          <a:stretch/>
        </p:blipFill>
        <p:spPr>
          <a:xfrm>
            <a:off x="6095455" y="1709529"/>
            <a:ext cx="5486945" cy="4287010"/>
          </a:xfrm>
          <a:noFill/>
        </p:spPr>
      </p:pic>
    </p:spTree>
    <p:extLst>
      <p:ext uri="{BB962C8B-B14F-4D97-AF65-F5344CB8AC3E}">
        <p14:creationId xmlns:p14="http://schemas.microsoft.com/office/powerpoint/2010/main" val="282961491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itle 1"/>
          <p:cNvSpPr txBox="1">
            <a:spLocks noGrp="1"/>
          </p:cNvSpPr>
          <p:nvPr>
            <p:ph type="title"/>
          </p:nvPr>
        </p:nvSpPr>
        <p:spPr>
          <a:xfrm>
            <a:off x="1265661" y="1092692"/>
            <a:ext cx="9660671" cy="1600200"/>
          </a:xfrm>
          <a:prstGeom prst="rect">
            <a:avLst/>
          </a:prstGeom>
        </p:spPr>
        <p:txBody>
          <a:bodyPr anchor="ctr">
            <a:normAutofit/>
          </a:bodyPr>
          <a:lstStyle/>
          <a:p>
            <a:pPr algn="ctr">
              <a:defRPr b="1">
                <a:solidFill>
                  <a:srgbClr val="1B5089"/>
                </a:solidFill>
                <a:latin typeface="Arial"/>
                <a:ea typeface="Arial"/>
                <a:cs typeface="Arial"/>
                <a:sym typeface="Arial"/>
              </a:defRPr>
            </a:pPr>
            <a:r>
              <a:rPr lang="lv-LV" sz="6000">
                <a:solidFill>
                  <a:srgbClr val="50C8CC"/>
                </a:solidFill>
              </a:rPr>
              <a:t>Paldies!</a:t>
            </a:r>
            <a:endParaRPr sz="6000" dirty="0">
              <a:solidFill>
                <a:srgbClr val="50C8CC"/>
              </a:solidFill>
            </a:endParaRPr>
          </a:p>
        </p:txBody>
      </p:sp>
      <p:pic>
        <p:nvPicPr>
          <p:cNvPr id="3" name="Picture 2" descr="A black background with circles&#10;&#10;Description automatically generated">
            <a:extLst>
              <a:ext uri="{FF2B5EF4-FFF2-40B4-BE49-F238E27FC236}">
                <a16:creationId xmlns:a16="http://schemas.microsoft.com/office/drawing/2014/main" id="{95D5A79F-3F1E-F9F4-A04A-8BD839A04D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08451" y="394635"/>
            <a:ext cx="1755323" cy="5555021"/>
          </a:xfrm>
          <a:prstGeom prst="rect">
            <a:avLst/>
          </a:prstGeom>
        </p:spPr>
      </p:pic>
      <p:pic>
        <p:nvPicPr>
          <p:cNvPr id="7" name="Picture 6" descr="A logo with blue and green circles&#10;&#10;Description automatically generated">
            <a:extLst>
              <a:ext uri="{FF2B5EF4-FFF2-40B4-BE49-F238E27FC236}">
                <a16:creationId xmlns:a16="http://schemas.microsoft.com/office/drawing/2014/main" id="{E4AD891B-3A4B-899D-12BC-BEDCBC82FC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3519" y="3624181"/>
            <a:ext cx="3564953" cy="2437200"/>
          </a:xfrm>
          <a:prstGeom prst="rect">
            <a:avLst/>
          </a:prstGeom>
        </p:spPr>
      </p:pic>
    </p:spTree>
  </p:cSld>
  <p:clrMapOvr>
    <a:masterClrMapping/>
  </p:clrMapOvr>
  <p:transition spd="med"/>
</p:sld>
</file>

<file path=ppt/theme/theme1.xml><?xml version="1.0" encoding="utf-8"?>
<a:theme xmlns:a="http://schemas.openxmlformats.org/drawingml/2006/main" name="Office dizains">
  <a:themeElements>
    <a:clrScheme name="Office dizains">
      <a:dk1>
        <a:srgbClr val="000000"/>
      </a:dk1>
      <a:lt1>
        <a:srgbClr val="FFFFFF"/>
      </a:lt1>
      <a:dk2>
        <a:srgbClr val="A7A7A7"/>
      </a:dk2>
      <a:lt2>
        <a:srgbClr val="535353"/>
      </a:lt2>
      <a:accent1>
        <a:srgbClr val="E84C22"/>
      </a:accent1>
      <a:accent2>
        <a:srgbClr val="FFBD47"/>
      </a:accent2>
      <a:accent3>
        <a:srgbClr val="B64926"/>
      </a:accent3>
      <a:accent4>
        <a:srgbClr val="FF8427"/>
      </a:accent4>
      <a:accent5>
        <a:srgbClr val="CC9900"/>
      </a:accent5>
      <a:accent6>
        <a:srgbClr val="B22600"/>
      </a:accent6>
      <a:hlink>
        <a:srgbClr val="0000FF"/>
      </a:hlink>
      <a:folHlink>
        <a:srgbClr val="FF00FF"/>
      </a:folHlink>
    </a:clrScheme>
    <a:fontScheme name="Office dizains">
      <a:majorFont>
        <a:latin typeface="Calibri"/>
        <a:ea typeface="Calibri"/>
        <a:cs typeface="Calibri"/>
      </a:majorFont>
      <a:minorFont>
        <a:latin typeface="Helvetica"/>
        <a:ea typeface="Helvetica"/>
        <a:cs typeface="Helvetica"/>
      </a:minorFont>
    </a:fontScheme>
    <a:fmtScheme name="Office dizain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Office dizains">
  <a:themeElements>
    <a:clrScheme name="Office dizains">
      <a:dk1>
        <a:srgbClr val="000000"/>
      </a:dk1>
      <a:lt1>
        <a:srgbClr val="FFFFFF"/>
      </a:lt1>
      <a:dk2>
        <a:srgbClr val="A7A7A7"/>
      </a:dk2>
      <a:lt2>
        <a:srgbClr val="535353"/>
      </a:lt2>
      <a:accent1>
        <a:srgbClr val="E84C22"/>
      </a:accent1>
      <a:accent2>
        <a:srgbClr val="FFBD47"/>
      </a:accent2>
      <a:accent3>
        <a:srgbClr val="B64926"/>
      </a:accent3>
      <a:accent4>
        <a:srgbClr val="FF8427"/>
      </a:accent4>
      <a:accent5>
        <a:srgbClr val="CC9900"/>
      </a:accent5>
      <a:accent6>
        <a:srgbClr val="B22600"/>
      </a:accent6>
      <a:hlink>
        <a:srgbClr val="0000FF"/>
      </a:hlink>
      <a:folHlink>
        <a:srgbClr val="FF00FF"/>
      </a:folHlink>
    </a:clrScheme>
    <a:fontScheme name="Office dizains">
      <a:majorFont>
        <a:latin typeface="Calibri"/>
        <a:ea typeface="Calibri"/>
        <a:cs typeface="Calibri"/>
      </a:majorFont>
      <a:minorFont>
        <a:latin typeface="Helvetica"/>
        <a:ea typeface="Helvetica"/>
        <a:cs typeface="Helvetica"/>
      </a:minorFont>
    </a:fontScheme>
    <a:fmtScheme name="Office dizain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dizains">
  <a:themeElements>
    <a:clrScheme name="Office dizains">
      <a:dk1>
        <a:srgbClr val="000000"/>
      </a:dk1>
      <a:lt1>
        <a:srgbClr val="FFFFFF"/>
      </a:lt1>
      <a:dk2>
        <a:srgbClr val="A7A7A7"/>
      </a:dk2>
      <a:lt2>
        <a:srgbClr val="535353"/>
      </a:lt2>
      <a:accent1>
        <a:srgbClr val="E84C22"/>
      </a:accent1>
      <a:accent2>
        <a:srgbClr val="FFBD47"/>
      </a:accent2>
      <a:accent3>
        <a:srgbClr val="B64926"/>
      </a:accent3>
      <a:accent4>
        <a:srgbClr val="FF8427"/>
      </a:accent4>
      <a:accent5>
        <a:srgbClr val="CC9900"/>
      </a:accent5>
      <a:accent6>
        <a:srgbClr val="B22600"/>
      </a:accent6>
      <a:hlink>
        <a:srgbClr val="0000FF"/>
      </a:hlink>
      <a:folHlink>
        <a:srgbClr val="FF00FF"/>
      </a:folHlink>
    </a:clrScheme>
    <a:fontScheme name="Office dizains">
      <a:majorFont>
        <a:latin typeface="Calibri"/>
        <a:ea typeface="Calibri"/>
        <a:cs typeface="Calibri"/>
      </a:majorFont>
      <a:minorFont>
        <a:latin typeface="Helvetica"/>
        <a:ea typeface="Helvetica"/>
        <a:cs typeface="Helvetica"/>
      </a:minorFont>
    </a:fontScheme>
    <a:fmtScheme name="Office dizain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A56A9BB659A844A1AB85BDC07DD464" ma:contentTypeVersion="12" ma:contentTypeDescription="Create a new document." ma:contentTypeScope="" ma:versionID="fa721a9032b88421e1a747d20560d9b8">
  <xsd:schema xmlns:xsd="http://www.w3.org/2001/XMLSchema" xmlns:xs="http://www.w3.org/2001/XMLSchema" xmlns:p="http://schemas.microsoft.com/office/2006/metadata/properties" xmlns:ns2="a94dbdb0-0d7a-48fa-b918-810b6d5afc12" xmlns:ns3="40a08685-cc23-4db5-9c50-e716a2d6a7dc" targetNamespace="http://schemas.microsoft.com/office/2006/metadata/properties" ma:root="true" ma:fieldsID="02ab598710e1141f5eec9f34ad3a14d1" ns2:_="" ns3:_="">
    <xsd:import namespace="a94dbdb0-0d7a-48fa-b918-810b6d5afc12"/>
    <xsd:import namespace="40a08685-cc23-4db5-9c50-e716a2d6a7d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4dbdb0-0d7a-48fa-b918-810b6d5afc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bc0b185-4452-496b-8675-b05c2822374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a08685-cc23-4db5-9c50-e716a2d6a7dc"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8c21ff6f-3bc2-4cd0-b200-9798d1d38a47}" ma:internalName="TaxCatchAll" ma:showField="CatchAllData" ma:web="40a08685-cc23-4db5-9c50-e716a2d6a7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94dbdb0-0d7a-48fa-b918-810b6d5afc12">
      <Terms xmlns="http://schemas.microsoft.com/office/infopath/2007/PartnerControls"/>
    </lcf76f155ced4ddcb4097134ff3c332f>
    <TaxCatchAll xmlns="40a08685-cc23-4db5-9c50-e716a2d6a7d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746767-C278-4E9A-924F-24EAC3D883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4dbdb0-0d7a-48fa-b918-810b6d5afc12"/>
    <ds:schemaRef ds:uri="40a08685-cc23-4db5-9c50-e716a2d6a7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35CB142-508F-4661-84F0-33DF31CBBA04}">
  <ds:schemaRefs>
    <ds:schemaRef ds:uri="http://purl.org/dc/elements/1.1/"/>
    <ds:schemaRef ds:uri="http://schemas.microsoft.com/office/2006/metadata/properties"/>
    <ds:schemaRef ds:uri="http://schemas.openxmlformats.org/package/2006/metadata/core-properties"/>
    <ds:schemaRef ds:uri="dd51c1e1-b1d7-4db2-ab98-996284ee1d0c"/>
    <ds:schemaRef ds:uri="http://purl.org/dc/terms/"/>
    <ds:schemaRef ds:uri="http://schemas.microsoft.com/office/2006/documentManagement/types"/>
    <ds:schemaRef ds:uri="http://www.w3.org/XML/1998/namespace"/>
    <ds:schemaRef ds:uri="http://schemas.microsoft.com/office/infopath/2007/PartnerControls"/>
    <ds:schemaRef ds:uri="b8b769d9-0875-4bf4-9bfa-c0755bd295e0"/>
    <ds:schemaRef ds:uri="http://purl.org/dc/dcmitype/"/>
    <ds:schemaRef ds:uri="a94dbdb0-0d7a-48fa-b918-810b6d5afc12"/>
    <ds:schemaRef ds:uri="40a08685-cc23-4db5-9c50-e716a2d6a7dc"/>
  </ds:schemaRefs>
</ds:datastoreItem>
</file>

<file path=customXml/itemProps3.xml><?xml version="1.0" encoding="utf-8"?>
<ds:datastoreItem xmlns:ds="http://schemas.openxmlformats.org/officeDocument/2006/customXml" ds:itemID="{6F51710B-7076-40C8-B0D9-60D0188F74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157</TotalTime>
  <Words>604</Words>
  <Application>Microsoft Office PowerPoint</Application>
  <PresentationFormat>Platekrāna</PresentationFormat>
  <Paragraphs>43</Paragraphs>
  <Slides>9</Slides>
  <Notes>0</Notes>
  <HiddenSlides>0</HiddenSlides>
  <MMClips>0</MMClips>
  <ScaleCrop>false</ScaleCrop>
  <HeadingPairs>
    <vt:vector size="6" baseType="variant">
      <vt:variant>
        <vt:lpstr>Lietotie fonti</vt:lpstr>
      </vt:variant>
      <vt:variant>
        <vt:i4>3</vt:i4>
      </vt:variant>
      <vt:variant>
        <vt:lpstr>Dizains</vt:lpstr>
      </vt:variant>
      <vt:variant>
        <vt:i4>2</vt:i4>
      </vt:variant>
      <vt:variant>
        <vt:lpstr>Slaidu virsraksti</vt:lpstr>
      </vt:variant>
      <vt:variant>
        <vt:i4>9</vt:i4>
      </vt:variant>
    </vt:vector>
  </HeadingPairs>
  <TitlesOfParts>
    <vt:vector size="14" baseType="lpstr">
      <vt:lpstr>Aptos</vt:lpstr>
      <vt:lpstr>Arial</vt:lpstr>
      <vt:lpstr>Calibri</vt:lpstr>
      <vt:lpstr>Office dizains</vt:lpstr>
      <vt:lpstr>1_Office dizains</vt:lpstr>
      <vt:lpstr>PowerPoint prezentācija</vt:lpstr>
      <vt:lpstr>Viedā reģiona stratēģijas iecere</vt:lpstr>
      <vt:lpstr>Stratēģijas mērķi</vt:lpstr>
      <vt:lpstr>Stratēģijas vīzija</vt:lpstr>
      <vt:lpstr>Rīcības plāns un rīcība</vt:lpstr>
      <vt:lpstr>PowerPoint prezentācija</vt:lpstr>
      <vt:lpstr> Īstenošana </vt:lpstr>
      <vt:lpstr>Īstenošana</vt:lpstr>
      <vt:lpstr>Paldies!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Ieva Jātniece</cp:lastModifiedBy>
  <cp:revision>17</cp:revision>
  <dcterms:modified xsi:type="dcterms:W3CDTF">2025-02-27T11:34:03Z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0x01010084A56A9BB659A844A1AB85BDC07DD464</vt:lpwstr>
  </property>
</Properties>
</file>