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324" r:id="rId4"/>
    <p:sldId id="266" r:id="rId5"/>
    <p:sldId id="270" r:id="rId6"/>
    <p:sldId id="294" r:id="rId7"/>
    <p:sldId id="296" r:id="rId8"/>
    <p:sldId id="325" r:id="rId9"/>
    <p:sldId id="334" r:id="rId10"/>
    <p:sldId id="322" r:id="rId11"/>
    <p:sldId id="329" r:id="rId12"/>
    <p:sldId id="335" r:id="rId13"/>
    <p:sldId id="328" r:id="rId14"/>
    <p:sldId id="269" r:id="rId15"/>
    <p:sldId id="282" r:id="rId16"/>
    <p:sldId id="284" r:id="rId17"/>
    <p:sldId id="292" r:id="rId18"/>
    <p:sldId id="326" r:id="rId19"/>
    <p:sldId id="285" r:id="rId20"/>
    <p:sldId id="333" r:id="rId21"/>
    <p:sldId id="332" r:id="rId22"/>
    <p:sldId id="300" r:id="rId2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A3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Gaišs stils 2 - izcēlum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660"/>
  </p:normalViewPr>
  <p:slideViewPr>
    <p:cSldViewPr snapToGrid="0">
      <p:cViewPr varScale="1">
        <p:scale>
          <a:sx n="56" d="100"/>
          <a:sy n="56" d="100"/>
        </p:scale>
        <p:origin x="48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5078C50-57FE-1B86-30D1-C451ACB24C7F}"/>
              </a:ext>
            </a:extLst>
          </p:cNvPr>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a:extLst>
              <a:ext uri="{FF2B5EF4-FFF2-40B4-BE49-F238E27FC236}">
                <a16:creationId xmlns:a16="http://schemas.microsoft.com/office/drawing/2014/main" id="{4AAE2231-4CE5-55CC-F35E-DB6D08DC9C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id="{81CC0ED2-9AFF-1254-0D6B-73E98692ED44}"/>
              </a:ext>
            </a:extLst>
          </p:cNvPr>
          <p:cNvSpPr>
            <a:spLocks noGrp="1"/>
          </p:cNvSpPr>
          <p:nvPr>
            <p:ph type="dt" sz="half" idx="10"/>
          </p:nvPr>
        </p:nvSpPr>
        <p:spPr/>
        <p:txBody>
          <a:bodyPr/>
          <a:lstStyle/>
          <a:p>
            <a:fld id="{DD668780-9CE8-4E82-8C2F-9A8294131078}" type="datetimeFigureOut">
              <a:rPr lang="lv-LV" smtClean="0"/>
              <a:t>06.03.2025</a:t>
            </a:fld>
            <a:endParaRPr lang="lv-LV"/>
          </a:p>
        </p:txBody>
      </p:sp>
      <p:sp>
        <p:nvSpPr>
          <p:cNvPr id="5" name="Kājenes vietturis 4">
            <a:extLst>
              <a:ext uri="{FF2B5EF4-FFF2-40B4-BE49-F238E27FC236}">
                <a16:creationId xmlns:a16="http://schemas.microsoft.com/office/drawing/2014/main" id="{8A0E2014-3686-73F6-8444-9716AECE0FF7}"/>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3E0E866B-FF43-1D10-BFAD-5C850C5EA596}"/>
              </a:ext>
            </a:extLst>
          </p:cNvPr>
          <p:cNvSpPr>
            <a:spLocks noGrp="1"/>
          </p:cNvSpPr>
          <p:nvPr>
            <p:ph type="sldNum" sz="quarter" idx="12"/>
          </p:nvPr>
        </p:nvSpPr>
        <p:spPr/>
        <p:txBody>
          <a:bodyPr/>
          <a:lstStyle/>
          <a:p>
            <a:fld id="{222759B1-EA57-41C2-9879-2078F3B5B306}" type="slidenum">
              <a:rPr lang="lv-LV" smtClean="0"/>
              <a:t>‹#›</a:t>
            </a:fld>
            <a:endParaRPr lang="lv-LV"/>
          </a:p>
        </p:txBody>
      </p:sp>
    </p:spTree>
    <p:extLst>
      <p:ext uri="{BB962C8B-B14F-4D97-AF65-F5344CB8AC3E}">
        <p14:creationId xmlns:p14="http://schemas.microsoft.com/office/powerpoint/2010/main" val="291008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74775B0-9ECE-F00C-C44B-DE9A32FB02B1}"/>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40ABA3C6-0EEC-7D20-2E36-F61D4929C107}"/>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E95556D0-4620-8BD3-6C0D-0C89E2D29224}"/>
              </a:ext>
            </a:extLst>
          </p:cNvPr>
          <p:cNvSpPr>
            <a:spLocks noGrp="1"/>
          </p:cNvSpPr>
          <p:nvPr>
            <p:ph type="dt" sz="half" idx="10"/>
          </p:nvPr>
        </p:nvSpPr>
        <p:spPr/>
        <p:txBody>
          <a:bodyPr/>
          <a:lstStyle/>
          <a:p>
            <a:fld id="{DD668780-9CE8-4E82-8C2F-9A8294131078}" type="datetimeFigureOut">
              <a:rPr lang="lv-LV" smtClean="0"/>
              <a:t>06.03.2025</a:t>
            </a:fld>
            <a:endParaRPr lang="lv-LV"/>
          </a:p>
        </p:txBody>
      </p:sp>
      <p:sp>
        <p:nvSpPr>
          <p:cNvPr id="5" name="Kājenes vietturis 4">
            <a:extLst>
              <a:ext uri="{FF2B5EF4-FFF2-40B4-BE49-F238E27FC236}">
                <a16:creationId xmlns:a16="http://schemas.microsoft.com/office/drawing/2014/main" id="{6ED5741D-2C49-6105-D854-F7A0A286A7BD}"/>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A96A88C3-573A-420C-8F3C-BA4080E24661}"/>
              </a:ext>
            </a:extLst>
          </p:cNvPr>
          <p:cNvSpPr>
            <a:spLocks noGrp="1"/>
          </p:cNvSpPr>
          <p:nvPr>
            <p:ph type="sldNum" sz="quarter" idx="12"/>
          </p:nvPr>
        </p:nvSpPr>
        <p:spPr/>
        <p:txBody>
          <a:bodyPr/>
          <a:lstStyle/>
          <a:p>
            <a:fld id="{222759B1-EA57-41C2-9879-2078F3B5B306}" type="slidenum">
              <a:rPr lang="lv-LV" smtClean="0"/>
              <a:t>‹#›</a:t>
            </a:fld>
            <a:endParaRPr lang="lv-LV"/>
          </a:p>
        </p:txBody>
      </p:sp>
    </p:spTree>
    <p:extLst>
      <p:ext uri="{BB962C8B-B14F-4D97-AF65-F5344CB8AC3E}">
        <p14:creationId xmlns:p14="http://schemas.microsoft.com/office/powerpoint/2010/main" val="252715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CD07B608-13A3-7368-65B3-420485317AF3}"/>
              </a:ext>
            </a:extLst>
          </p:cNvPr>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B19697B8-1FA8-907E-337C-95A60A967385}"/>
              </a:ext>
            </a:extLst>
          </p:cNvPr>
          <p:cNvSpPr>
            <a:spLocks noGrp="1"/>
          </p:cNvSpPr>
          <p:nvPr>
            <p:ph type="body" orient="vert" idx="1"/>
          </p:nvPr>
        </p:nvSpPr>
        <p:spPr>
          <a:xfrm>
            <a:off x="838200" y="365125"/>
            <a:ext cx="7734300"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01918345-9E4A-2AEF-DA45-51FC79C68A60}"/>
              </a:ext>
            </a:extLst>
          </p:cNvPr>
          <p:cNvSpPr>
            <a:spLocks noGrp="1"/>
          </p:cNvSpPr>
          <p:nvPr>
            <p:ph type="dt" sz="half" idx="10"/>
          </p:nvPr>
        </p:nvSpPr>
        <p:spPr/>
        <p:txBody>
          <a:bodyPr/>
          <a:lstStyle/>
          <a:p>
            <a:fld id="{DD668780-9CE8-4E82-8C2F-9A8294131078}" type="datetimeFigureOut">
              <a:rPr lang="lv-LV" smtClean="0"/>
              <a:t>06.03.2025</a:t>
            </a:fld>
            <a:endParaRPr lang="lv-LV"/>
          </a:p>
        </p:txBody>
      </p:sp>
      <p:sp>
        <p:nvSpPr>
          <p:cNvPr id="5" name="Kājenes vietturis 4">
            <a:extLst>
              <a:ext uri="{FF2B5EF4-FFF2-40B4-BE49-F238E27FC236}">
                <a16:creationId xmlns:a16="http://schemas.microsoft.com/office/drawing/2014/main" id="{C86A5820-A26A-9210-621F-DD33DF0D4761}"/>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00255E45-EA2C-0817-23E5-4D22882BE3FF}"/>
              </a:ext>
            </a:extLst>
          </p:cNvPr>
          <p:cNvSpPr>
            <a:spLocks noGrp="1"/>
          </p:cNvSpPr>
          <p:nvPr>
            <p:ph type="sldNum" sz="quarter" idx="12"/>
          </p:nvPr>
        </p:nvSpPr>
        <p:spPr/>
        <p:txBody>
          <a:bodyPr/>
          <a:lstStyle/>
          <a:p>
            <a:fld id="{222759B1-EA57-41C2-9879-2078F3B5B306}" type="slidenum">
              <a:rPr lang="lv-LV" smtClean="0"/>
              <a:t>‹#›</a:t>
            </a:fld>
            <a:endParaRPr lang="lv-LV"/>
          </a:p>
        </p:txBody>
      </p:sp>
    </p:spTree>
    <p:extLst>
      <p:ext uri="{BB962C8B-B14F-4D97-AF65-F5344CB8AC3E}">
        <p14:creationId xmlns:p14="http://schemas.microsoft.com/office/powerpoint/2010/main" val="388852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694CAFD-43F8-7B76-D72E-28CAA86C3B9C}"/>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C87BA68B-5521-10D2-1B0A-3E6863D96924}"/>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8328B185-C29C-8F2A-2EE7-1F758F0A9AB1}"/>
              </a:ext>
            </a:extLst>
          </p:cNvPr>
          <p:cNvSpPr>
            <a:spLocks noGrp="1"/>
          </p:cNvSpPr>
          <p:nvPr>
            <p:ph type="dt" sz="half" idx="10"/>
          </p:nvPr>
        </p:nvSpPr>
        <p:spPr/>
        <p:txBody>
          <a:bodyPr/>
          <a:lstStyle/>
          <a:p>
            <a:fld id="{DD668780-9CE8-4E82-8C2F-9A8294131078}" type="datetimeFigureOut">
              <a:rPr lang="lv-LV" smtClean="0"/>
              <a:t>06.03.2025</a:t>
            </a:fld>
            <a:endParaRPr lang="lv-LV"/>
          </a:p>
        </p:txBody>
      </p:sp>
      <p:sp>
        <p:nvSpPr>
          <p:cNvPr id="5" name="Kājenes vietturis 4">
            <a:extLst>
              <a:ext uri="{FF2B5EF4-FFF2-40B4-BE49-F238E27FC236}">
                <a16:creationId xmlns:a16="http://schemas.microsoft.com/office/drawing/2014/main" id="{EEB0A083-4142-5F2E-0CC6-93922D61C23F}"/>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B924A6D4-5ED2-9364-79FD-BFB406688C44}"/>
              </a:ext>
            </a:extLst>
          </p:cNvPr>
          <p:cNvSpPr>
            <a:spLocks noGrp="1"/>
          </p:cNvSpPr>
          <p:nvPr>
            <p:ph type="sldNum" sz="quarter" idx="12"/>
          </p:nvPr>
        </p:nvSpPr>
        <p:spPr/>
        <p:txBody>
          <a:bodyPr/>
          <a:lstStyle/>
          <a:p>
            <a:fld id="{222759B1-EA57-41C2-9879-2078F3B5B306}" type="slidenum">
              <a:rPr lang="lv-LV" smtClean="0"/>
              <a:t>‹#›</a:t>
            </a:fld>
            <a:endParaRPr lang="lv-LV"/>
          </a:p>
        </p:txBody>
      </p:sp>
    </p:spTree>
    <p:extLst>
      <p:ext uri="{BB962C8B-B14F-4D97-AF65-F5344CB8AC3E}">
        <p14:creationId xmlns:p14="http://schemas.microsoft.com/office/powerpoint/2010/main" val="3492300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9659304-9CA0-11F8-01E0-A23856D48E68}"/>
              </a:ext>
            </a:extLst>
          </p:cNvPr>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B53022CA-3F8E-5AF0-B919-96CD80A253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id="{44C2284F-705F-DE70-D47B-89FD472614C7}"/>
              </a:ext>
            </a:extLst>
          </p:cNvPr>
          <p:cNvSpPr>
            <a:spLocks noGrp="1"/>
          </p:cNvSpPr>
          <p:nvPr>
            <p:ph type="dt" sz="half" idx="10"/>
          </p:nvPr>
        </p:nvSpPr>
        <p:spPr/>
        <p:txBody>
          <a:bodyPr/>
          <a:lstStyle/>
          <a:p>
            <a:fld id="{DD668780-9CE8-4E82-8C2F-9A8294131078}" type="datetimeFigureOut">
              <a:rPr lang="lv-LV" smtClean="0"/>
              <a:t>06.03.2025</a:t>
            </a:fld>
            <a:endParaRPr lang="lv-LV"/>
          </a:p>
        </p:txBody>
      </p:sp>
      <p:sp>
        <p:nvSpPr>
          <p:cNvPr id="5" name="Kājenes vietturis 4">
            <a:extLst>
              <a:ext uri="{FF2B5EF4-FFF2-40B4-BE49-F238E27FC236}">
                <a16:creationId xmlns:a16="http://schemas.microsoft.com/office/drawing/2014/main" id="{C9C66489-568C-0C3F-F34C-8E391B54096D}"/>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943894A6-9DEB-E10D-8101-A02D08AEDC86}"/>
              </a:ext>
            </a:extLst>
          </p:cNvPr>
          <p:cNvSpPr>
            <a:spLocks noGrp="1"/>
          </p:cNvSpPr>
          <p:nvPr>
            <p:ph type="sldNum" sz="quarter" idx="12"/>
          </p:nvPr>
        </p:nvSpPr>
        <p:spPr/>
        <p:txBody>
          <a:bodyPr/>
          <a:lstStyle/>
          <a:p>
            <a:fld id="{222759B1-EA57-41C2-9879-2078F3B5B306}" type="slidenum">
              <a:rPr lang="lv-LV" smtClean="0"/>
              <a:t>‹#›</a:t>
            </a:fld>
            <a:endParaRPr lang="lv-LV"/>
          </a:p>
        </p:txBody>
      </p:sp>
    </p:spTree>
    <p:extLst>
      <p:ext uri="{BB962C8B-B14F-4D97-AF65-F5344CB8AC3E}">
        <p14:creationId xmlns:p14="http://schemas.microsoft.com/office/powerpoint/2010/main" val="162974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E42471A-2736-77AB-EE22-9B3F18E106A3}"/>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96042510-31C9-D85E-C730-FD450FC197F1}"/>
              </a:ext>
            </a:extLst>
          </p:cNvPr>
          <p:cNvSpPr>
            <a:spLocks noGrp="1"/>
          </p:cNvSpPr>
          <p:nvPr>
            <p:ph sz="half" idx="1"/>
          </p:nvPr>
        </p:nvSpPr>
        <p:spPr>
          <a:xfrm>
            <a:off x="838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F0CF9D7F-8C7C-A70D-A7A0-DEFA5E8C2B95}"/>
              </a:ext>
            </a:extLst>
          </p:cNvPr>
          <p:cNvSpPr>
            <a:spLocks noGrp="1"/>
          </p:cNvSpPr>
          <p:nvPr>
            <p:ph sz="half" idx="2"/>
          </p:nvPr>
        </p:nvSpPr>
        <p:spPr>
          <a:xfrm>
            <a:off x="6172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9495CE87-392C-E3B6-13C5-77AC8E066095}"/>
              </a:ext>
            </a:extLst>
          </p:cNvPr>
          <p:cNvSpPr>
            <a:spLocks noGrp="1"/>
          </p:cNvSpPr>
          <p:nvPr>
            <p:ph type="dt" sz="half" idx="10"/>
          </p:nvPr>
        </p:nvSpPr>
        <p:spPr/>
        <p:txBody>
          <a:bodyPr/>
          <a:lstStyle/>
          <a:p>
            <a:fld id="{DD668780-9CE8-4E82-8C2F-9A8294131078}" type="datetimeFigureOut">
              <a:rPr lang="lv-LV" smtClean="0"/>
              <a:t>06.03.2025</a:t>
            </a:fld>
            <a:endParaRPr lang="lv-LV"/>
          </a:p>
        </p:txBody>
      </p:sp>
      <p:sp>
        <p:nvSpPr>
          <p:cNvPr id="6" name="Kājenes vietturis 5">
            <a:extLst>
              <a:ext uri="{FF2B5EF4-FFF2-40B4-BE49-F238E27FC236}">
                <a16:creationId xmlns:a16="http://schemas.microsoft.com/office/drawing/2014/main" id="{B37D06E7-504B-0B93-9D5F-45F17DB6FCBB}"/>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78603F1F-211F-46D6-FB81-E2EE76C51580}"/>
              </a:ext>
            </a:extLst>
          </p:cNvPr>
          <p:cNvSpPr>
            <a:spLocks noGrp="1"/>
          </p:cNvSpPr>
          <p:nvPr>
            <p:ph type="sldNum" sz="quarter" idx="12"/>
          </p:nvPr>
        </p:nvSpPr>
        <p:spPr/>
        <p:txBody>
          <a:bodyPr/>
          <a:lstStyle/>
          <a:p>
            <a:fld id="{222759B1-EA57-41C2-9879-2078F3B5B306}" type="slidenum">
              <a:rPr lang="lv-LV" smtClean="0"/>
              <a:t>‹#›</a:t>
            </a:fld>
            <a:endParaRPr lang="lv-LV"/>
          </a:p>
        </p:txBody>
      </p:sp>
    </p:spTree>
    <p:extLst>
      <p:ext uri="{BB962C8B-B14F-4D97-AF65-F5344CB8AC3E}">
        <p14:creationId xmlns:p14="http://schemas.microsoft.com/office/powerpoint/2010/main" val="267720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60EA73B-7117-0541-DB69-1B3D22853815}"/>
              </a:ext>
            </a:extLst>
          </p:cNvPr>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13C50A3B-A2B3-B4BD-AFFB-7B9BD4E0CE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EC0CA017-61A7-64B8-5877-CDF61BEC0CA4}"/>
              </a:ext>
            </a:extLst>
          </p:cNvPr>
          <p:cNvSpPr>
            <a:spLocks noGrp="1"/>
          </p:cNvSpPr>
          <p:nvPr>
            <p:ph sz="half" idx="2"/>
          </p:nvPr>
        </p:nvSpPr>
        <p:spPr>
          <a:xfrm>
            <a:off x="839788" y="2505075"/>
            <a:ext cx="515778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A6F20459-99B9-8B37-448C-20F8197590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6DE9456F-2DF0-1CAB-E9CC-4447C55EECB3}"/>
              </a:ext>
            </a:extLst>
          </p:cNvPr>
          <p:cNvSpPr>
            <a:spLocks noGrp="1"/>
          </p:cNvSpPr>
          <p:nvPr>
            <p:ph sz="quarter" idx="4"/>
          </p:nvPr>
        </p:nvSpPr>
        <p:spPr>
          <a:xfrm>
            <a:off x="6172200" y="2505075"/>
            <a:ext cx="51831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E5C376FE-3234-9862-F0EF-B4AE00A9B401}"/>
              </a:ext>
            </a:extLst>
          </p:cNvPr>
          <p:cNvSpPr>
            <a:spLocks noGrp="1"/>
          </p:cNvSpPr>
          <p:nvPr>
            <p:ph type="dt" sz="half" idx="10"/>
          </p:nvPr>
        </p:nvSpPr>
        <p:spPr/>
        <p:txBody>
          <a:bodyPr/>
          <a:lstStyle/>
          <a:p>
            <a:fld id="{DD668780-9CE8-4E82-8C2F-9A8294131078}" type="datetimeFigureOut">
              <a:rPr lang="lv-LV" smtClean="0"/>
              <a:t>06.03.2025</a:t>
            </a:fld>
            <a:endParaRPr lang="lv-LV"/>
          </a:p>
        </p:txBody>
      </p:sp>
      <p:sp>
        <p:nvSpPr>
          <p:cNvPr id="8" name="Kājenes vietturis 7">
            <a:extLst>
              <a:ext uri="{FF2B5EF4-FFF2-40B4-BE49-F238E27FC236}">
                <a16:creationId xmlns:a16="http://schemas.microsoft.com/office/drawing/2014/main" id="{A2D5A6E3-3FC0-0E42-5062-2636997C88D8}"/>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3D93568C-E18C-77FF-DB73-FCFA24225421}"/>
              </a:ext>
            </a:extLst>
          </p:cNvPr>
          <p:cNvSpPr>
            <a:spLocks noGrp="1"/>
          </p:cNvSpPr>
          <p:nvPr>
            <p:ph type="sldNum" sz="quarter" idx="12"/>
          </p:nvPr>
        </p:nvSpPr>
        <p:spPr/>
        <p:txBody>
          <a:bodyPr/>
          <a:lstStyle/>
          <a:p>
            <a:fld id="{222759B1-EA57-41C2-9879-2078F3B5B306}" type="slidenum">
              <a:rPr lang="lv-LV" smtClean="0"/>
              <a:t>‹#›</a:t>
            </a:fld>
            <a:endParaRPr lang="lv-LV"/>
          </a:p>
        </p:txBody>
      </p:sp>
    </p:spTree>
    <p:extLst>
      <p:ext uri="{BB962C8B-B14F-4D97-AF65-F5344CB8AC3E}">
        <p14:creationId xmlns:p14="http://schemas.microsoft.com/office/powerpoint/2010/main" val="3475582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C6477F0-29B5-C7E8-9666-2C8C61ED69BC}"/>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E17E2170-E619-3E13-4702-EF325B698D2B}"/>
              </a:ext>
            </a:extLst>
          </p:cNvPr>
          <p:cNvSpPr>
            <a:spLocks noGrp="1"/>
          </p:cNvSpPr>
          <p:nvPr>
            <p:ph type="dt" sz="half" idx="10"/>
          </p:nvPr>
        </p:nvSpPr>
        <p:spPr/>
        <p:txBody>
          <a:bodyPr/>
          <a:lstStyle/>
          <a:p>
            <a:fld id="{DD668780-9CE8-4E82-8C2F-9A8294131078}" type="datetimeFigureOut">
              <a:rPr lang="lv-LV" smtClean="0"/>
              <a:t>06.03.2025</a:t>
            </a:fld>
            <a:endParaRPr lang="lv-LV"/>
          </a:p>
        </p:txBody>
      </p:sp>
      <p:sp>
        <p:nvSpPr>
          <p:cNvPr id="4" name="Kājenes vietturis 3">
            <a:extLst>
              <a:ext uri="{FF2B5EF4-FFF2-40B4-BE49-F238E27FC236}">
                <a16:creationId xmlns:a16="http://schemas.microsoft.com/office/drawing/2014/main" id="{B305713A-4C13-7A8B-39D1-3FE53D7082B6}"/>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7D8D4092-B763-C47F-B9E1-B32BEDC40F77}"/>
              </a:ext>
            </a:extLst>
          </p:cNvPr>
          <p:cNvSpPr>
            <a:spLocks noGrp="1"/>
          </p:cNvSpPr>
          <p:nvPr>
            <p:ph type="sldNum" sz="quarter" idx="12"/>
          </p:nvPr>
        </p:nvSpPr>
        <p:spPr/>
        <p:txBody>
          <a:bodyPr/>
          <a:lstStyle/>
          <a:p>
            <a:fld id="{222759B1-EA57-41C2-9879-2078F3B5B306}" type="slidenum">
              <a:rPr lang="lv-LV" smtClean="0"/>
              <a:t>‹#›</a:t>
            </a:fld>
            <a:endParaRPr lang="lv-LV"/>
          </a:p>
        </p:txBody>
      </p:sp>
    </p:spTree>
    <p:extLst>
      <p:ext uri="{BB962C8B-B14F-4D97-AF65-F5344CB8AC3E}">
        <p14:creationId xmlns:p14="http://schemas.microsoft.com/office/powerpoint/2010/main" val="3979683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470600AB-F080-0F2C-0DAC-FD0BE3D7981C}"/>
              </a:ext>
            </a:extLst>
          </p:cNvPr>
          <p:cNvSpPr>
            <a:spLocks noGrp="1"/>
          </p:cNvSpPr>
          <p:nvPr>
            <p:ph type="dt" sz="half" idx="10"/>
          </p:nvPr>
        </p:nvSpPr>
        <p:spPr/>
        <p:txBody>
          <a:bodyPr/>
          <a:lstStyle/>
          <a:p>
            <a:fld id="{DD668780-9CE8-4E82-8C2F-9A8294131078}" type="datetimeFigureOut">
              <a:rPr lang="lv-LV" smtClean="0"/>
              <a:t>06.03.2025</a:t>
            </a:fld>
            <a:endParaRPr lang="lv-LV"/>
          </a:p>
        </p:txBody>
      </p:sp>
      <p:sp>
        <p:nvSpPr>
          <p:cNvPr id="3" name="Kājenes vietturis 2">
            <a:extLst>
              <a:ext uri="{FF2B5EF4-FFF2-40B4-BE49-F238E27FC236}">
                <a16:creationId xmlns:a16="http://schemas.microsoft.com/office/drawing/2014/main" id="{D0288D6F-CBD8-9237-1B13-E1FCDDFE2E38}"/>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8486AB9D-42EB-AA65-3624-EA88F865B891}"/>
              </a:ext>
            </a:extLst>
          </p:cNvPr>
          <p:cNvSpPr>
            <a:spLocks noGrp="1"/>
          </p:cNvSpPr>
          <p:nvPr>
            <p:ph type="sldNum" sz="quarter" idx="12"/>
          </p:nvPr>
        </p:nvSpPr>
        <p:spPr/>
        <p:txBody>
          <a:bodyPr/>
          <a:lstStyle/>
          <a:p>
            <a:fld id="{222759B1-EA57-41C2-9879-2078F3B5B306}" type="slidenum">
              <a:rPr lang="lv-LV" smtClean="0"/>
              <a:t>‹#›</a:t>
            </a:fld>
            <a:endParaRPr lang="lv-LV"/>
          </a:p>
        </p:txBody>
      </p:sp>
    </p:spTree>
    <p:extLst>
      <p:ext uri="{BB962C8B-B14F-4D97-AF65-F5344CB8AC3E}">
        <p14:creationId xmlns:p14="http://schemas.microsoft.com/office/powerpoint/2010/main" val="3588413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06D7B52-A872-B039-07D9-E5386B58404F}"/>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6551FE65-A4EA-B272-F864-4376276774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027C5E95-C2CE-DA9B-33FD-79C8C1DE1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63573BFE-2BCD-E866-EA52-531B4198DF8D}"/>
              </a:ext>
            </a:extLst>
          </p:cNvPr>
          <p:cNvSpPr>
            <a:spLocks noGrp="1"/>
          </p:cNvSpPr>
          <p:nvPr>
            <p:ph type="dt" sz="half" idx="10"/>
          </p:nvPr>
        </p:nvSpPr>
        <p:spPr/>
        <p:txBody>
          <a:bodyPr/>
          <a:lstStyle/>
          <a:p>
            <a:fld id="{DD668780-9CE8-4E82-8C2F-9A8294131078}" type="datetimeFigureOut">
              <a:rPr lang="lv-LV" smtClean="0"/>
              <a:t>06.03.2025</a:t>
            </a:fld>
            <a:endParaRPr lang="lv-LV"/>
          </a:p>
        </p:txBody>
      </p:sp>
      <p:sp>
        <p:nvSpPr>
          <p:cNvPr id="6" name="Kājenes vietturis 5">
            <a:extLst>
              <a:ext uri="{FF2B5EF4-FFF2-40B4-BE49-F238E27FC236}">
                <a16:creationId xmlns:a16="http://schemas.microsoft.com/office/drawing/2014/main" id="{CF3DE16F-1636-1421-00C2-5855B51159C6}"/>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A777AF93-0D18-07B0-620C-9CAF1504B0B5}"/>
              </a:ext>
            </a:extLst>
          </p:cNvPr>
          <p:cNvSpPr>
            <a:spLocks noGrp="1"/>
          </p:cNvSpPr>
          <p:nvPr>
            <p:ph type="sldNum" sz="quarter" idx="12"/>
          </p:nvPr>
        </p:nvSpPr>
        <p:spPr/>
        <p:txBody>
          <a:bodyPr/>
          <a:lstStyle/>
          <a:p>
            <a:fld id="{222759B1-EA57-41C2-9879-2078F3B5B306}" type="slidenum">
              <a:rPr lang="lv-LV" smtClean="0"/>
              <a:t>‹#›</a:t>
            </a:fld>
            <a:endParaRPr lang="lv-LV"/>
          </a:p>
        </p:txBody>
      </p:sp>
    </p:spTree>
    <p:extLst>
      <p:ext uri="{BB962C8B-B14F-4D97-AF65-F5344CB8AC3E}">
        <p14:creationId xmlns:p14="http://schemas.microsoft.com/office/powerpoint/2010/main" val="3092755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99CEDD9-0C62-615B-C124-03D47E6DA3EB}"/>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C449A726-D26C-B79A-F882-0335006F22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a:extLst>
              <a:ext uri="{FF2B5EF4-FFF2-40B4-BE49-F238E27FC236}">
                <a16:creationId xmlns:a16="http://schemas.microsoft.com/office/drawing/2014/main" id="{FA7BCF02-5E83-1573-5CC5-68F1A4A54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A29345B1-0C17-B9C1-E8BA-C148CD62C6D4}"/>
              </a:ext>
            </a:extLst>
          </p:cNvPr>
          <p:cNvSpPr>
            <a:spLocks noGrp="1"/>
          </p:cNvSpPr>
          <p:nvPr>
            <p:ph type="dt" sz="half" idx="10"/>
          </p:nvPr>
        </p:nvSpPr>
        <p:spPr/>
        <p:txBody>
          <a:bodyPr/>
          <a:lstStyle/>
          <a:p>
            <a:fld id="{DD668780-9CE8-4E82-8C2F-9A8294131078}" type="datetimeFigureOut">
              <a:rPr lang="lv-LV" smtClean="0"/>
              <a:t>06.03.2025</a:t>
            </a:fld>
            <a:endParaRPr lang="lv-LV"/>
          </a:p>
        </p:txBody>
      </p:sp>
      <p:sp>
        <p:nvSpPr>
          <p:cNvPr id="6" name="Kājenes vietturis 5">
            <a:extLst>
              <a:ext uri="{FF2B5EF4-FFF2-40B4-BE49-F238E27FC236}">
                <a16:creationId xmlns:a16="http://schemas.microsoft.com/office/drawing/2014/main" id="{C30E0029-80E3-37F5-8FBA-F0549793CD51}"/>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49FB8D52-04B1-4657-CA27-BDC09BC013DD}"/>
              </a:ext>
            </a:extLst>
          </p:cNvPr>
          <p:cNvSpPr>
            <a:spLocks noGrp="1"/>
          </p:cNvSpPr>
          <p:nvPr>
            <p:ph type="sldNum" sz="quarter" idx="12"/>
          </p:nvPr>
        </p:nvSpPr>
        <p:spPr/>
        <p:txBody>
          <a:bodyPr/>
          <a:lstStyle/>
          <a:p>
            <a:fld id="{222759B1-EA57-41C2-9879-2078F3B5B306}" type="slidenum">
              <a:rPr lang="lv-LV" smtClean="0"/>
              <a:t>‹#›</a:t>
            </a:fld>
            <a:endParaRPr lang="lv-LV"/>
          </a:p>
        </p:txBody>
      </p:sp>
    </p:spTree>
    <p:extLst>
      <p:ext uri="{BB962C8B-B14F-4D97-AF65-F5344CB8AC3E}">
        <p14:creationId xmlns:p14="http://schemas.microsoft.com/office/powerpoint/2010/main" val="1717372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9F7A183A-2802-2489-F206-998E3A6637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82791531-21C7-D413-4EA8-14BBE87881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5FB96FD7-E7F2-4B32-CADE-F9E1B82BA5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68780-9CE8-4E82-8C2F-9A8294131078}" type="datetimeFigureOut">
              <a:rPr lang="lv-LV" smtClean="0"/>
              <a:t>06.03.2025</a:t>
            </a:fld>
            <a:endParaRPr lang="lv-LV"/>
          </a:p>
        </p:txBody>
      </p:sp>
      <p:sp>
        <p:nvSpPr>
          <p:cNvPr id="5" name="Kājenes vietturis 4">
            <a:extLst>
              <a:ext uri="{FF2B5EF4-FFF2-40B4-BE49-F238E27FC236}">
                <a16:creationId xmlns:a16="http://schemas.microsoft.com/office/drawing/2014/main" id="{5C2088CD-B8EE-2A77-F5C0-3ED8885BD0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id="{6F3018DC-40D1-AC80-6608-5B257C28A3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759B1-EA57-41C2-9879-2078F3B5B306}" type="slidenum">
              <a:rPr lang="lv-LV" smtClean="0"/>
              <a:t>‹#›</a:t>
            </a:fld>
            <a:endParaRPr lang="lv-LV"/>
          </a:p>
        </p:txBody>
      </p:sp>
    </p:spTree>
    <p:extLst>
      <p:ext uri="{BB962C8B-B14F-4D97-AF65-F5344CB8AC3E}">
        <p14:creationId xmlns:p14="http://schemas.microsoft.com/office/powerpoint/2010/main" val="1498594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indra.murzina@adazunovads.lv" TargetMode="External"/><Relationship Id="rId2" Type="http://schemas.openxmlformats.org/officeDocument/2006/relationships/hyperlink" Target="mailto:inga.perkone@adazunovads.lv" TargetMode="External"/><Relationship Id="rId1" Type="http://schemas.openxmlformats.org/officeDocument/2006/relationships/slideLayout" Target="../slideLayouts/slideLayout1.xml"/><Relationship Id="rId4" Type="http://schemas.openxmlformats.org/officeDocument/2006/relationships/hyperlink" Target="mailto:peteris.skinkis@lu.l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610093C-5B6D-43DB-7AF6-E42C9B22F3BA}"/>
              </a:ext>
            </a:extLst>
          </p:cNvPr>
          <p:cNvSpPr>
            <a:spLocks noGrp="1"/>
          </p:cNvSpPr>
          <p:nvPr>
            <p:ph type="ctrTitle"/>
          </p:nvPr>
        </p:nvSpPr>
        <p:spPr>
          <a:xfrm>
            <a:off x="2466108" y="1122362"/>
            <a:ext cx="8801965" cy="2889567"/>
          </a:xfrm>
        </p:spPr>
        <p:txBody>
          <a:bodyPr>
            <a:noAutofit/>
          </a:bodyPr>
          <a:lstStyle/>
          <a:p>
            <a:pPr marL="24130" marR="304800" indent="-2540" algn="ctr">
              <a:lnSpc>
                <a:spcPct val="93000"/>
              </a:lnSpc>
              <a:spcAft>
                <a:spcPts val="0"/>
              </a:spcAft>
            </a:pPr>
            <a:r>
              <a:rPr lang="lv-LV" sz="4000" b="1" dirty="0">
                <a:effectLst/>
                <a:ea typeface="Times New Roman" panose="02020603050405020304" pitchFamily="18" charset="0"/>
              </a:rPr>
              <a:t>CIEMU PLĀNOŠANA PIERĪGĀ </a:t>
            </a:r>
            <a:br>
              <a:rPr lang="lv-LV" sz="4000" b="1" dirty="0">
                <a:effectLst/>
                <a:ea typeface="Times New Roman" panose="02020603050405020304" pitchFamily="18" charset="0"/>
              </a:rPr>
            </a:br>
            <a:r>
              <a:rPr lang="lv-LV" sz="4000" b="1" dirty="0">
                <a:effectLst/>
                <a:ea typeface="Times New Roman" panose="02020603050405020304" pitchFamily="18" charset="0"/>
              </a:rPr>
              <a:t>ĀDAŽU NOVADĀ</a:t>
            </a:r>
            <a:endParaRPr lang="lv-LV" sz="4000" dirty="0">
              <a:effectLst/>
              <a:ea typeface="Times New Roman" panose="02020603050405020304" pitchFamily="18" charset="0"/>
            </a:endParaRPr>
          </a:p>
        </p:txBody>
      </p:sp>
      <p:sp>
        <p:nvSpPr>
          <p:cNvPr id="3" name="Apakšvirsraksts 2">
            <a:extLst>
              <a:ext uri="{FF2B5EF4-FFF2-40B4-BE49-F238E27FC236}">
                <a16:creationId xmlns:a16="http://schemas.microsoft.com/office/drawing/2014/main" id="{8B85F212-B5C0-27DD-009E-989A32CE365F}"/>
              </a:ext>
            </a:extLst>
          </p:cNvPr>
          <p:cNvSpPr>
            <a:spLocks noGrp="1"/>
          </p:cNvSpPr>
          <p:nvPr>
            <p:ph type="subTitle" idx="1"/>
          </p:nvPr>
        </p:nvSpPr>
        <p:spPr>
          <a:xfrm>
            <a:off x="1876424" y="4720590"/>
            <a:ext cx="9639300" cy="2011680"/>
          </a:xfrm>
        </p:spPr>
        <p:txBody>
          <a:bodyPr>
            <a:normAutofit/>
          </a:bodyPr>
          <a:lstStyle/>
          <a:p>
            <a:endParaRPr lang="lv-LV" sz="2000" dirty="0">
              <a:latin typeface="Montserrat" panose="00000500000000000000" pitchFamily="50" charset="-70"/>
            </a:endParaRPr>
          </a:p>
          <a:p>
            <a:pPr algn="r"/>
            <a:r>
              <a:rPr lang="lv-LV" sz="2000" dirty="0">
                <a:latin typeface="+mj-lt"/>
              </a:rPr>
              <a:t>Attīstības un projektu nodaļas vadītāja </a:t>
            </a:r>
            <a:r>
              <a:rPr lang="lv-LV" sz="2000" b="1" dirty="0">
                <a:latin typeface="+mj-lt"/>
              </a:rPr>
              <a:t>Inga Pērkone</a:t>
            </a:r>
            <a:endParaRPr lang="lv-LV" sz="2000" dirty="0">
              <a:latin typeface="+mj-lt"/>
            </a:endParaRPr>
          </a:p>
          <a:p>
            <a:pPr algn="r"/>
            <a:r>
              <a:rPr lang="lv-LV" sz="2000" dirty="0">
                <a:latin typeface="+mj-lt"/>
              </a:rPr>
              <a:t>Teritorijas plānošanas nodaļas vecākā teritorijas plānotāja</a:t>
            </a:r>
            <a:r>
              <a:rPr lang="lv-LV" sz="2000" b="1" dirty="0">
                <a:latin typeface="+mj-lt"/>
              </a:rPr>
              <a:t> Indra </a:t>
            </a:r>
            <a:r>
              <a:rPr lang="lv-LV" sz="2000" b="1" dirty="0" err="1">
                <a:latin typeface="+mj-lt"/>
              </a:rPr>
              <a:t>Murziņa</a:t>
            </a:r>
            <a:endParaRPr lang="lv-LV" sz="2000" b="1" dirty="0">
              <a:latin typeface="+mj-lt"/>
            </a:endParaRPr>
          </a:p>
          <a:p>
            <a:pPr algn="r"/>
            <a:r>
              <a:rPr lang="lv-LV" sz="2000" b="1" dirty="0">
                <a:latin typeface="+mj-lt"/>
              </a:rPr>
              <a:t>Pēteris Šķiņķis</a:t>
            </a:r>
          </a:p>
          <a:p>
            <a:r>
              <a:rPr lang="lv-LV" sz="2000" dirty="0">
                <a:latin typeface="+mj-lt"/>
              </a:rPr>
              <a:t>2025.gada 7.marts </a:t>
            </a:r>
          </a:p>
          <a:p>
            <a:endParaRPr lang="lv-LV" sz="2000" b="1" dirty="0">
              <a:latin typeface="Montserrat" panose="00000500000000000000" pitchFamily="50" charset="-70"/>
            </a:endParaRPr>
          </a:p>
          <a:p>
            <a:pPr algn="r"/>
            <a:endParaRPr lang="lv-LV" sz="2000" b="1" dirty="0">
              <a:latin typeface="Montserrat" panose="00000500000000000000" pitchFamily="50" charset="-70"/>
            </a:endParaRPr>
          </a:p>
        </p:txBody>
      </p:sp>
      <p:pic>
        <p:nvPicPr>
          <p:cNvPr id="13" name="Attēls 12">
            <a:extLst>
              <a:ext uri="{FF2B5EF4-FFF2-40B4-BE49-F238E27FC236}">
                <a16:creationId xmlns:a16="http://schemas.microsoft.com/office/drawing/2014/main" id="{55B12770-2297-1E18-F996-D476FB7F4D22}"/>
              </a:ext>
            </a:extLst>
          </p:cNvPr>
          <p:cNvPicPr>
            <a:picLocks noChangeAspect="1"/>
          </p:cNvPicPr>
          <p:nvPr/>
        </p:nvPicPr>
        <p:blipFill>
          <a:blip r:embed="rId2">
            <a:extLst>
              <a:ext uri="{28A0092B-C50C-407E-A947-70E740481C1C}">
                <a14:useLocalDpi xmlns:a14="http://schemas.microsoft.com/office/drawing/2010/main" val="0"/>
              </a:ext>
            </a:extLst>
          </a:blip>
          <a:srcRect l="3854" r="75758"/>
          <a:stretch/>
        </p:blipFill>
        <p:spPr>
          <a:xfrm>
            <a:off x="12121" y="0"/>
            <a:ext cx="1864303" cy="6858000"/>
          </a:xfrm>
          <a:prstGeom prst="rect">
            <a:avLst/>
          </a:prstGeom>
        </p:spPr>
      </p:pic>
      <p:pic>
        <p:nvPicPr>
          <p:cNvPr id="4" name="Picture 3">
            <a:extLst>
              <a:ext uri="{FF2B5EF4-FFF2-40B4-BE49-F238E27FC236}">
                <a16:creationId xmlns:a16="http://schemas.microsoft.com/office/drawing/2014/main" id="{646BC480-8DA6-568D-AA60-E2CBB684D87B}"/>
              </a:ext>
            </a:extLst>
          </p:cNvPr>
          <p:cNvPicPr>
            <a:picLocks noChangeAspect="1"/>
          </p:cNvPicPr>
          <p:nvPr/>
        </p:nvPicPr>
        <p:blipFill>
          <a:blip r:embed="rId3"/>
          <a:stretch>
            <a:fillRect/>
          </a:stretch>
        </p:blipFill>
        <p:spPr>
          <a:xfrm>
            <a:off x="2159000" y="239843"/>
            <a:ext cx="4699000" cy="1101911"/>
          </a:xfrm>
          <a:prstGeom prst="rect">
            <a:avLst/>
          </a:prstGeom>
        </p:spPr>
      </p:pic>
      <p:pic>
        <p:nvPicPr>
          <p:cNvPr id="5" name="Picture 4">
            <a:extLst>
              <a:ext uri="{FF2B5EF4-FFF2-40B4-BE49-F238E27FC236}">
                <a16:creationId xmlns:a16="http://schemas.microsoft.com/office/drawing/2014/main" id="{D23B5475-BBF7-8D3C-862A-1A97C9214A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064708" y="239843"/>
            <a:ext cx="3712875" cy="1214203"/>
          </a:xfrm>
          <a:prstGeom prst="rect">
            <a:avLst/>
          </a:prstGeom>
          <a:noFill/>
        </p:spPr>
      </p:pic>
    </p:spTree>
    <p:extLst>
      <p:ext uri="{BB962C8B-B14F-4D97-AF65-F5344CB8AC3E}">
        <p14:creationId xmlns:p14="http://schemas.microsoft.com/office/powerpoint/2010/main" val="4182838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0261-9632-2663-1408-49C2FAD73609}"/>
            </a:ext>
          </a:extLst>
        </p:cNvPr>
        <p:cNvGrpSpPr/>
        <p:nvPr/>
      </p:nvGrpSpPr>
      <p:grpSpPr>
        <a:xfrm>
          <a:off x="0" y="0"/>
          <a:ext cx="0" cy="0"/>
          <a:chOff x="0" y="0"/>
          <a:chExt cx="0" cy="0"/>
        </a:xfrm>
      </p:grpSpPr>
      <p:sp>
        <p:nvSpPr>
          <p:cNvPr id="3" name="Virsraksts 1">
            <a:extLst>
              <a:ext uri="{FF2B5EF4-FFF2-40B4-BE49-F238E27FC236}">
                <a16:creationId xmlns:a16="http://schemas.microsoft.com/office/drawing/2014/main" id="{22A2497A-5974-D7CD-115B-0C4EB1F626CD}"/>
              </a:ext>
            </a:extLst>
          </p:cNvPr>
          <p:cNvSpPr txBox="1">
            <a:spLocks/>
          </p:cNvSpPr>
          <p:nvPr/>
        </p:nvSpPr>
        <p:spPr>
          <a:xfrm>
            <a:off x="339436" y="199799"/>
            <a:ext cx="11492346" cy="1116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200" b="1" dirty="0">
                <a:latin typeface="+mn-lt"/>
              </a:rPr>
              <a:t>Ciemu attīstības plāni</a:t>
            </a:r>
          </a:p>
        </p:txBody>
      </p:sp>
      <p:pic>
        <p:nvPicPr>
          <p:cNvPr id="11" name="Attēls 10">
            <a:extLst>
              <a:ext uri="{FF2B5EF4-FFF2-40B4-BE49-F238E27FC236}">
                <a16:creationId xmlns:a16="http://schemas.microsoft.com/office/drawing/2014/main" id="{DAEFE216-4B33-68AF-CE5D-B11677FDA29E}"/>
              </a:ext>
            </a:extLst>
          </p:cNvPr>
          <p:cNvPicPr>
            <a:picLocks noChangeAspect="1"/>
          </p:cNvPicPr>
          <p:nvPr/>
        </p:nvPicPr>
        <p:blipFill>
          <a:blip r:embed="rId2">
            <a:extLst>
              <a:ext uri="{28A0092B-C50C-407E-A947-70E740481C1C}">
                <a14:useLocalDpi xmlns:a14="http://schemas.microsoft.com/office/drawing/2010/main" val="0"/>
              </a:ext>
            </a:extLst>
          </a:blip>
          <a:srcRect l="14629" t="8888" r="8334" b="17284"/>
          <a:stretch/>
        </p:blipFill>
        <p:spPr>
          <a:xfrm>
            <a:off x="1008166" y="1474416"/>
            <a:ext cx="6256234" cy="4496668"/>
          </a:xfrm>
          <a:prstGeom prst="rect">
            <a:avLst/>
          </a:prstGeom>
        </p:spPr>
      </p:pic>
      <p:pic>
        <p:nvPicPr>
          <p:cNvPr id="13" name="Attēls 12">
            <a:extLst>
              <a:ext uri="{FF2B5EF4-FFF2-40B4-BE49-F238E27FC236}">
                <a16:creationId xmlns:a16="http://schemas.microsoft.com/office/drawing/2014/main" id="{7B4359D6-621F-D341-957D-4545C07DC938}"/>
              </a:ext>
            </a:extLst>
          </p:cNvPr>
          <p:cNvPicPr>
            <a:picLocks noChangeAspect="1"/>
          </p:cNvPicPr>
          <p:nvPr/>
        </p:nvPicPr>
        <p:blipFill>
          <a:blip r:embed="rId3">
            <a:extLst>
              <a:ext uri="{28A0092B-C50C-407E-A947-70E740481C1C}">
                <a14:useLocalDpi xmlns:a14="http://schemas.microsoft.com/office/drawing/2010/main" val="0"/>
              </a:ext>
            </a:extLst>
          </a:blip>
          <a:srcRect t="8889" b="20920"/>
          <a:stretch/>
        </p:blipFill>
        <p:spPr>
          <a:xfrm>
            <a:off x="7416800" y="1474416"/>
            <a:ext cx="4572000" cy="2406842"/>
          </a:xfrm>
          <a:prstGeom prst="rect">
            <a:avLst/>
          </a:prstGeom>
        </p:spPr>
      </p:pic>
      <p:pic>
        <p:nvPicPr>
          <p:cNvPr id="15" name="Attēls 14">
            <a:extLst>
              <a:ext uri="{FF2B5EF4-FFF2-40B4-BE49-F238E27FC236}">
                <a16:creationId xmlns:a16="http://schemas.microsoft.com/office/drawing/2014/main" id="{91CE4AA5-515B-F74F-3AE0-C723AE5FA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867" y="4074229"/>
            <a:ext cx="3704207" cy="2618710"/>
          </a:xfrm>
          <a:prstGeom prst="rect">
            <a:avLst/>
          </a:prstGeom>
        </p:spPr>
      </p:pic>
      <p:pic>
        <p:nvPicPr>
          <p:cNvPr id="2" name="Attēls 1">
            <a:extLst>
              <a:ext uri="{FF2B5EF4-FFF2-40B4-BE49-F238E27FC236}">
                <a16:creationId xmlns:a16="http://schemas.microsoft.com/office/drawing/2014/main" id="{D761B0FF-0960-42D6-1B1A-B8B8ECED9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68" y="5842903"/>
            <a:ext cx="832231" cy="832231"/>
          </a:xfrm>
          <a:prstGeom prst="rect">
            <a:avLst/>
          </a:prstGeom>
        </p:spPr>
      </p:pic>
    </p:spTree>
    <p:extLst>
      <p:ext uri="{BB962C8B-B14F-4D97-AF65-F5344CB8AC3E}">
        <p14:creationId xmlns:p14="http://schemas.microsoft.com/office/powerpoint/2010/main" val="1264122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573F-08F1-BB47-AB22-54456A111D99}"/>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45C6AE9-76C0-7D4A-EF00-A72254B46ED2}"/>
              </a:ext>
            </a:extLst>
          </p:cNvPr>
          <p:cNvSpPr>
            <a:spLocks noGrp="1"/>
          </p:cNvSpPr>
          <p:nvPr>
            <p:ph type="title"/>
          </p:nvPr>
        </p:nvSpPr>
        <p:spPr>
          <a:xfrm>
            <a:off x="547254" y="199799"/>
            <a:ext cx="11284528" cy="1116384"/>
          </a:xfrm>
        </p:spPr>
        <p:txBody>
          <a:bodyPr>
            <a:normAutofit/>
          </a:bodyPr>
          <a:lstStyle/>
          <a:p>
            <a:r>
              <a:rPr lang="lv-LV" sz="3200" b="1" dirty="0">
                <a:latin typeface="+mn-lt"/>
              </a:rPr>
              <a:t>Ciemu attīstības plāni</a:t>
            </a:r>
          </a:p>
        </p:txBody>
      </p:sp>
      <p:sp>
        <p:nvSpPr>
          <p:cNvPr id="4" name="Satura vietturis 3">
            <a:extLst>
              <a:ext uri="{FF2B5EF4-FFF2-40B4-BE49-F238E27FC236}">
                <a16:creationId xmlns:a16="http://schemas.microsoft.com/office/drawing/2014/main" id="{CFBA014C-DCB3-0206-908D-65F44F1858E5}"/>
              </a:ext>
            </a:extLst>
          </p:cNvPr>
          <p:cNvSpPr txBox="1">
            <a:spLocks noGrp="1"/>
          </p:cNvSpPr>
          <p:nvPr>
            <p:ph idx="1"/>
          </p:nvPr>
        </p:nvSpPr>
        <p:spPr>
          <a:xfrm>
            <a:off x="547254" y="1525361"/>
            <a:ext cx="11360265" cy="2539157"/>
          </a:xfrm>
          <a:prstGeom prst="rect">
            <a:avLst/>
          </a:prstGeom>
          <a:noFill/>
        </p:spPr>
        <p:txBody>
          <a:bodyPr wrap="square">
            <a:spAutoFit/>
          </a:bodyPr>
          <a:lstStyle/>
          <a:p>
            <a:pPr marL="0" indent="0" algn="just">
              <a:lnSpc>
                <a:spcPct val="100000"/>
              </a:lnSpc>
              <a:spcBef>
                <a:spcPts val="1800"/>
              </a:spcBef>
              <a:buNone/>
            </a:pPr>
            <a:r>
              <a:rPr lang="en-GB" sz="2400" dirty="0" err="1">
                <a:effectLst/>
                <a:ea typeface="Times New Roman" panose="02020603050405020304" pitchFamily="18" charset="0"/>
              </a:rPr>
              <a:t>Ādažu</a:t>
            </a:r>
            <a:r>
              <a:rPr lang="en-GB" sz="2400" dirty="0">
                <a:effectLst/>
                <a:ea typeface="Times New Roman" panose="02020603050405020304" pitchFamily="18" charset="0"/>
              </a:rPr>
              <a:t> </a:t>
            </a:r>
            <a:r>
              <a:rPr lang="en-GB" sz="2400" dirty="0" err="1">
                <a:effectLst/>
                <a:ea typeface="Times New Roman" panose="02020603050405020304" pitchFamily="18" charset="0"/>
              </a:rPr>
              <a:t>novadā</a:t>
            </a:r>
            <a:r>
              <a:rPr lang="en-GB" sz="2400" dirty="0">
                <a:effectLst/>
                <a:ea typeface="Times New Roman" panose="02020603050405020304" pitchFamily="18" charset="0"/>
              </a:rPr>
              <a:t> </a:t>
            </a:r>
            <a:r>
              <a:rPr lang="en-GB" sz="2400" dirty="0" err="1">
                <a:effectLst/>
                <a:ea typeface="Times New Roman" panose="02020603050405020304" pitchFamily="18" charset="0"/>
              </a:rPr>
              <a:t>ciem</a:t>
            </a:r>
            <a:r>
              <a:rPr lang="lv-LV" sz="2400" dirty="0">
                <a:effectLst/>
                <a:ea typeface="Times New Roman" panose="02020603050405020304" pitchFamily="18" charset="0"/>
              </a:rPr>
              <a:t>u</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plān</a:t>
            </a:r>
            <a:r>
              <a:rPr lang="lv-LV" sz="2400" dirty="0">
                <a:effectLst/>
                <a:ea typeface="Times New Roman" panose="02020603050405020304" pitchFamily="18" charset="0"/>
              </a:rPr>
              <a:t>i </a:t>
            </a:r>
            <a:r>
              <a:rPr lang="en-GB" sz="2400" dirty="0" err="1">
                <a:effectLst/>
                <a:ea typeface="Times New Roman" panose="02020603050405020304" pitchFamily="18" charset="0"/>
              </a:rPr>
              <a:t>iecerēt</a:t>
            </a:r>
            <a:r>
              <a:rPr lang="lv-LV" sz="2400" dirty="0">
                <a:effectLst/>
                <a:ea typeface="Times New Roman" panose="02020603050405020304" pitchFamily="18" charset="0"/>
              </a:rPr>
              <a:t>i</a:t>
            </a:r>
            <a:r>
              <a:rPr lang="en-GB" sz="2400" dirty="0">
                <a:effectLst/>
                <a:ea typeface="Times New Roman" panose="02020603050405020304" pitchFamily="18" charset="0"/>
              </a:rPr>
              <a:t> </a:t>
            </a:r>
            <a:r>
              <a:rPr lang="en-GB" sz="2400" dirty="0" err="1">
                <a:effectLst/>
                <a:ea typeface="Times New Roman" panose="02020603050405020304" pitchFamily="18" charset="0"/>
              </a:rPr>
              <a:t>kā</a:t>
            </a:r>
            <a:r>
              <a:rPr lang="en-GB" sz="2400" dirty="0">
                <a:effectLst/>
                <a:ea typeface="Times New Roman" panose="02020603050405020304" pitchFamily="18" charset="0"/>
              </a:rPr>
              <a:t> </a:t>
            </a:r>
            <a:r>
              <a:rPr lang="en-GB" sz="2400" dirty="0" err="1">
                <a:effectLst/>
                <a:ea typeface="Times New Roman" panose="02020603050405020304" pitchFamily="18" charset="0"/>
              </a:rPr>
              <a:t>daļa</a:t>
            </a:r>
            <a:r>
              <a:rPr lang="en-GB" sz="2400" dirty="0">
                <a:effectLst/>
                <a:ea typeface="Times New Roman" panose="02020603050405020304" pitchFamily="18" charset="0"/>
              </a:rPr>
              <a:t> no </a:t>
            </a:r>
            <a:r>
              <a:rPr lang="en-GB" sz="2400" dirty="0" err="1">
                <a:effectLst/>
                <a:ea typeface="Times New Roman" panose="02020603050405020304" pitchFamily="18" charset="0"/>
              </a:rPr>
              <a:t>plašāka</a:t>
            </a:r>
            <a:r>
              <a:rPr lang="en-GB" sz="2400" dirty="0">
                <a:effectLst/>
                <a:ea typeface="Times New Roman" panose="02020603050405020304" pitchFamily="18" charset="0"/>
              </a:rPr>
              <a:t> </a:t>
            </a:r>
            <a:r>
              <a:rPr lang="en-GB" sz="2400" dirty="0" err="1">
                <a:effectLst/>
                <a:ea typeface="Times New Roman" panose="02020603050405020304" pitchFamily="18" charset="0"/>
              </a:rPr>
              <a:t>teritorijas</a:t>
            </a:r>
            <a:r>
              <a:rPr lang="en-GB" sz="2400" dirty="0">
                <a:effectLst/>
                <a:ea typeface="Times New Roman" panose="02020603050405020304" pitchFamily="18" charset="0"/>
              </a:rPr>
              <a:t> </a:t>
            </a:r>
            <a:r>
              <a:rPr lang="en-GB" sz="2400" dirty="0" err="1">
                <a:effectLst/>
                <a:ea typeface="Times New Roman" panose="02020603050405020304" pitchFamily="18" charset="0"/>
              </a:rPr>
              <a:t>plānošanas</a:t>
            </a:r>
            <a:r>
              <a:rPr lang="en-GB" sz="2400" dirty="0">
                <a:effectLst/>
                <a:ea typeface="Times New Roman" panose="02020603050405020304" pitchFamily="18" charset="0"/>
              </a:rPr>
              <a:t> </a:t>
            </a:r>
            <a:r>
              <a:rPr lang="en-GB" sz="2400" dirty="0" err="1">
                <a:effectLst/>
                <a:ea typeface="Times New Roman" panose="02020603050405020304" pitchFamily="18" charset="0"/>
              </a:rPr>
              <a:t>ietvara</a:t>
            </a:r>
            <a:r>
              <a:rPr lang="en-GB" sz="2400" dirty="0">
                <a:effectLst/>
                <a:ea typeface="Times New Roman" panose="02020603050405020304" pitchFamily="18" charset="0"/>
              </a:rPr>
              <a:t>, </a:t>
            </a:r>
            <a:r>
              <a:rPr lang="en-GB" sz="2400" dirty="0" err="1">
                <a:effectLst/>
                <a:ea typeface="Times New Roman" panose="02020603050405020304" pitchFamily="18" charset="0"/>
              </a:rPr>
              <a:t>saistī</a:t>
            </a:r>
            <a:r>
              <a:rPr lang="lv-LV" sz="2400" dirty="0" err="1">
                <a:effectLst/>
                <a:ea typeface="Times New Roman" panose="02020603050405020304" pitchFamily="18" charset="0"/>
              </a:rPr>
              <a:t>bā</a:t>
            </a:r>
            <a:r>
              <a:rPr lang="en-GB" sz="2400" dirty="0">
                <a:effectLst/>
                <a:ea typeface="Times New Roman" panose="02020603050405020304" pitchFamily="18" charset="0"/>
              </a:rPr>
              <a:t> </a:t>
            </a:r>
            <a:r>
              <a:rPr lang="en-GB" sz="2400" dirty="0" err="1">
                <a:effectLst/>
                <a:ea typeface="Times New Roman" panose="02020603050405020304" pitchFamily="18" charset="0"/>
              </a:rPr>
              <a:t>ar</a:t>
            </a:r>
            <a:r>
              <a:rPr lang="en-GB" sz="2400" dirty="0">
                <a:effectLst/>
                <a:ea typeface="Times New Roman" panose="02020603050405020304" pitchFamily="18" charset="0"/>
              </a:rPr>
              <a:t> </a:t>
            </a:r>
            <a:r>
              <a:rPr lang="en-GB" sz="2400" dirty="0" err="1">
                <a:effectLst/>
                <a:ea typeface="Times New Roman" panose="02020603050405020304" pitchFamily="18" charset="0"/>
              </a:rPr>
              <a:t>Ādažu</a:t>
            </a:r>
            <a:r>
              <a:rPr lang="en-GB" sz="2400" dirty="0">
                <a:effectLst/>
                <a:ea typeface="Times New Roman" panose="02020603050405020304" pitchFamily="18" charset="0"/>
              </a:rPr>
              <a:t> </a:t>
            </a:r>
            <a:r>
              <a:rPr lang="en-GB" sz="2400" dirty="0" err="1">
                <a:effectLst/>
                <a:ea typeface="Times New Roman" panose="02020603050405020304" pitchFamily="18" charset="0"/>
              </a:rPr>
              <a:t>novada</a:t>
            </a:r>
            <a:r>
              <a:rPr lang="en-GB" sz="2400" dirty="0">
                <a:effectLst/>
                <a:ea typeface="Times New Roman" panose="02020603050405020304" pitchFamily="18" charset="0"/>
              </a:rPr>
              <a:t> </a:t>
            </a:r>
            <a:r>
              <a:rPr lang="en-GB" sz="2400" dirty="0" err="1">
                <a:effectLst/>
                <a:ea typeface="Times New Roman" panose="02020603050405020304" pitchFamily="18" charset="0"/>
              </a:rPr>
              <a:t>plānošanas</a:t>
            </a:r>
            <a:r>
              <a:rPr lang="en-GB" sz="2400" dirty="0">
                <a:effectLst/>
                <a:ea typeface="Times New Roman" panose="02020603050405020304" pitchFamily="18" charset="0"/>
              </a:rPr>
              <a:t> </a:t>
            </a:r>
            <a:r>
              <a:rPr lang="en-GB" sz="2400" dirty="0" err="1">
                <a:effectLst/>
                <a:ea typeface="Times New Roman" panose="02020603050405020304" pitchFamily="18" charset="0"/>
              </a:rPr>
              <a:t>dokumentiem</a:t>
            </a:r>
            <a:r>
              <a:rPr lang="en-GB" sz="2400" dirty="0">
                <a:effectLst/>
                <a:ea typeface="Times New Roman" panose="02020603050405020304" pitchFamily="18" charset="0"/>
              </a:rPr>
              <a:t>, </a:t>
            </a:r>
            <a:r>
              <a:rPr lang="en-GB" sz="2400" dirty="0" err="1">
                <a:effectLst/>
                <a:ea typeface="Times New Roman" panose="02020603050405020304" pitchFamily="18" charset="0"/>
              </a:rPr>
              <a:t>detalizējot</a:t>
            </a:r>
            <a:r>
              <a:rPr lang="en-GB" sz="2400" dirty="0">
                <a:effectLst/>
                <a:ea typeface="Times New Roman" panose="02020603050405020304" pitchFamily="18" charset="0"/>
              </a:rPr>
              <a:t> </a:t>
            </a:r>
            <a:r>
              <a:rPr lang="en-GB" sz="2400" dirty="0" err="1">
                <a:effectLst/>
                <a:ea typeface="Times New Roman" panose="02020603050405020304" pitchFamily="18" charset="0"/>
              </a:rPr>
              <a:t>konkrētās</a:t>
            </a:r>
            <a:r>
              <a:rPr lang="en-GB" sz="2400" dirty="0">
                <a:effectLst/>
                <a:ea typeface="Times New Roman" panose="02020603050405020304" pitchFamily="18" charset="0"/>
              </a:rPr>
              <a:t> </a:t>
            </a:r>
            <a:r>
              <a:rPr lang="en-GB" sz="2400" dirty="0" err="1">
                <a:effectLst/>
                <a:ea typeface="Times New Roman" panose="02020603050405020304" pitchFamily="18" charset="0"/>
              </a:rPr>
              <a:t>teritorijas</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attīstību</a:t>
            </a:r>
            <a:r>
              <a:rPr lang="en-GB" sz="2400" dirty="0">
                <a:effectLst/>
                <a:ea typeface="Times New Roman" panose="02020603050405020304" pitchFamily="18" charset="0"/>
              </a:rPr>
              <a:t> </a:t>
            </a:r>
            <a:endParaRPr lang="lv-LV" sz="2400" dirty="0">
              <a:effectLst/>
              <a:ea typeface="Times New Roman" panose="02020603050405020304" pitchFamily="18" charset="0"/>
            </a:endParaRPr>
          </a:p>
          <a:p>
            <a:pPr marL="0" indent="0" algn="just">
              <a:lnSpc>
                <a:spcPct val="100000"/>
              </a:lnSpc>
              <a:spcBef>
                <a:spcPts val="1800"/>
              </a:spcBef>
              <a:buNone/>
            </a:pPr>
            <a:r>
              <a:rPr lang="lv-LV" sz="2400" dirty="0">
                <a:effectLst/>
                <a:ea typeface="Times New Roman" panose="02020603050405020304" pitchFamily="18" charset="0"/>
              </a:rPr>
              <a:t>D</a:t>
            </a:r>
            <a:r>
              <a:rPr lang="en-GB" sz="2400" dirty="0" err="1">
                <a:effectLst/>
                <a:ea typeface="Times New Roman" panose="02020603050405020304" pitchFamily="18" charset="0"/>
              </a:rPr>
              <a:t>efinētais</a:t>
            </a:r>
            <a:r>
              <a:rPr lang="en-GB" sz="2400" dirty="0">
                <a:effectLst/>
                <a:ea typeface="Times New Roman" panose="02020603050405020304" pitchFamily="18" charset="0"/>
              </a:rPr>
              <a:t> </a:t>
            </a:r>
            <a:r>
              <a:rPr lang="en-GB" sz="2400" dirty="0" err="1">
                <a:effectLst/>
                <a:ea typeface="Times New Roman" panose="02020603050405020304" pitchFamily="18" charset="0"/>
              </a:rPr>
              <a:t>ciemu</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plānu</a:t>
            </a:r>
            <a:r>
              <a:rPr lang="en-GB" sz="2400" dirty="0">
                <a:effectLst/>
                <a:ea typeface="Times New Roman" panose="02020603050405020304" pitchFamily="18" charset="0"/>
              </a:rPr>
              <a:t> </a:t>
            </a:r>
            <a:r>
              <a:rPr lang="en-GB" sz="2400" dirty="0" err="1">
                <a:effectLst/>
                <a:ea typeface="Times New Roman" panose="02020603050405020304" pitchFamily="18" charset="0"/>
              </a:rPr>
              <a:t>mērķis</a:t>
            </a:r>
            <a:r>
              <a:rPr lang="en-GB" sz="2400" dirty="0">
                <a:effectLst/>
                <a:ea typeface="Times New Roman" panose="02020603050405020304" pitchFamily="18" charset="0"/>
              </a:rPr>
              <a:t> </a:t>
            </a:r>
            <a:r>
              <a:rPr lang="en-GB" sz="2400" dirty="0" err="1">
                <a:effectLst/>
                <a:ea typeface="Times New Roman" panose="02020603050405020304" pitchFamily="18" charset="0"/>
              </a:rPr>
              <a:t>ir</a:t>
            </a:r>
            <a:r>
              <a:rPr lang="en-GB" sz="2400" dirty="0">
                <a:effectLst/>
                <a:ea typeface="Times New Roman" panose="02020603050405020304" pitchFamily="18" charset="0"/>
              </a:rPr>
              <a:t> </a:t>
            </a:r>
            <a:r>
              <a:rPr lang="en-GB" sz="2400" dirty="0" err="1">
                <a:effectLst/>
                <a:ea typeface="Times New Roman" panose="02020603050405020304" pitchFamily="18" charset="0"/>
              </a:rPr>
              <a:t>nodrošināt</a:t>
            </a:r>
            <a:r>
              <a:rPr lang="en-GB" sz="2400" dirty="0">
                <a:effectLst/>
                <a:ea typeface="Times New Roman" panose="02020603050405020304" pitchFamily="18" charset="0"/>
              </a:rPr>
              <a:t> </a:t>
            </a:r>
            <a:r>
              <a:rPr lang="en-GB" sz="2400" dirty="0" err="1">
                <a:effectLst/>
                <a:ea typeface="Times New Roman" panose="02020603050405020304" pitchFamily="18" charset="0"/>
              </a:rPr>
              <a:t>līdzsvarotu</a:t>
            </a:r>
            <a:r>
              <a:rPr lang="en-GB" sz="2400" dirty="0">
                <a:effectLst/>
                <a:ea typeface="Times New Roman" panose="02020603050405020304" pitchFamily="18" charset="0"/>
              </a:rPr>
              <a:t> </a:t>
            </a:r>
            <a:r>
              <a:rPr lang="en-GB" sz="2400" dirty="0" err="1">
                <a:effectLst/>
                <a:ea typeface="Times New Roman" panose="02020603050405020304" pitchFamily="18" charset="0"/>
              </a:rPr>
              <a:t>katra</a:t>
            </a:r>
            <a:r>
              <a:rPr lang="en-GB" sz="2400" dirty="0">
                <a:effectLst/>
                <a:ea typeface="Times New Roman" panose="02020603050405020304" pitchFamily="18" charset="0"/>
              </a:rPr>
              <a:t> </a:t>
            </a:r>
            <a:r>
              <a:rPr lang="en-GB" sz="2400" dirty="0" err="1">
                <a:effectLst/>
                <a:ea typeface="Times New Roman" panose="02020603050405020304" pitchFamily="18" charset="0"/>
              </a:rPr>
              <a:t>ciema</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attīstību</a:t>
            </a:r>
            <a:r>
              <a:rPr lang="en-GB" sz="2400" dirty="0">
                <a:effectLst/>
                <a:ea typeface="Times New Roman" panose="02020603050405020304" pitchFamily="18" charset="0"/>
              </a:rPr>
              <a:t>, kas </a:t>
            </a:r>
            <a:r>
              <a:rPr lang="en-GB" sz="2400" dirty="0" err="1">
                <a:effectLst/>
                <a:ea typeface="Times New Roman" panose="02020603050405020304" pitchFamily="18" charset="0"/>
              </a:rPr>
              <a:t>veicinātu</a:t>
            </a:r>
            <a:r>
              <a:rPr lang="en-GB" sz="2400" dirty="0">
                <a:effectLst/>
                <a:ea typeface="Times New Roman" panose="02020603050405020304" pitchFamily="18" charset="0"/>
              </a:rPr>
              <a:t> </a:t>
            </a:r>
            <a:r>
              <a:rPr lang="en-GB" sz="2400" dirty="0" err="1">
                <a:effectLst/>
                <a:ea typeface="Times New Roman" panose="02020603050405020304" pitchFamily="18" charset="0"/>
              </a:rPr>
              <a:t>vietējo</a:t>
            </a:r>
            <a:r>
              <a:rPr lang="en-GB" sz="2400" dirty="0">
                <a:effectLst/>
                <a:ea typeface="Times New Roman" panose="02020603050405020304" pitchFamily="18" charset="0"/>
              </a:rPr>
              <a:t> </a:t>
            </a:r>
            <a:r>
              <a:rPr lang="en-GB" sz="2400" dirty="0" err="1">
                <a:effectLst/>
                <a:ea typeface="Times New Roman" panose="02020603050405020304" pitchFamily="18" charset="0"/>
              </a:rPr>
              <a:t>iedzīvotāju</a:t>
            </a:r>
            <a:r>
              <a:rPr lang="en-GB" sz="2400" dirty="0">
                <a:effectLst/>
                <a:ea typeface="Times New Roman" panose="02020603050405020304" pitchFamily="18" charset="0"/>
              </a:rPr>
              <a:t> </a:t>
            </a:r>
            <a:r>
              <a:rPr lang="en-GB" sz="2400" dirty="0" err="1">
                <a:effectLst/>
                <a:ea typeface="Times New Roman" panose="02020603050405020304" pitchFamily="18" charset="0"/>
              </a:rPr>
              <a:t>labklājību</a:t>
            </a:r>
            <a:r>
              <a:rPr lang="en-GB" sz="2400" dirty="0">
                <a:effectLst/>
                <a:ea typeface="Times New Roman" panose="02020603050405020304" pitchFamily="18" charset="0"/>
              </a:rPr>
              <a:t>, </a:t>
            </a:r>
            <a:r>
              <a:rPr lang="en-GB" sz="2400" dirty="0" err="1">
                <a:effectLst/>
                <a:ea typeface="Times New Roman" panose="02020603050405020304" pitchFamily="18" charset="0"/>
              </a:rPr>
              <a:t>uzlabotu</a:t>
            </a:r>
            <a:r>
              <a:rPr lang="en-GB" sz="2400" dirty="0">
                <a:effectLst/>
                <a:ea typeface="Times New Roman" panose="02020603050405020304" pitchFamily="18" charset="0"/>
              </a:rPr>
              <a:t> </a:t>
            </a:r>
            <a:r>
              <a:rPr lang="en-GB" sz="2400" dirty="0" err="1">
                <a:effectLst/>
                <a:ea typeface="Times New Roman" panose="02020603050405020304" pitchFamily="18" charset="0"/>
              </a:rPr>
              <a:t>infrastruktūru</a:t>
            </a:r>
            <a:r>
              <a:rPr lang="en-GB" sz="2400" dirty="0">
                <a:effectLst/>
                <a:ea typeface="Times New Roman" panose="02020603050405020304" pitchFamily="18" charset="0"/>
              </a:rPr>
              <a:t> un </a:t>
            </a:r>
            <a:r>
              <a:rPr lang="en-GB" sz="2400" dirty="0" err="1">
                <a:effectLst/>
                <a:ea typeface="Times New Roman" panose="02020603050405020304" pitchFamily="18" charset="0"/>
              </a:rPr>
              <a:t>sabiedriskos</a:t>
            </a:r>
            <a:r>
              <a:rPr lang="en-GB" sz="2400" dirty="0">
                <a:effectLst/>
                <a:ea typeface="Times New Roman" panose="02020603050405020304" pitchFamily="18" charset="0"/>
              </a:rPr>
              <a:t> </a:t>
            </a:r>
            <a:r>
              <a:rPr lang="en-GB" sz="2400" dirty="0" err="1">
                <a:effectLst/>
                <a:ea typeface="Times New Roman" panose="02020603050405020304" pitchFamily="18" charset="0"/>
              </a:rPr>
              <a:t>pakalpojumus</a:t>
            </a:r>
            <a:r>
              <a:rPr lang="en-GB" sz="2400" dirty="0">
                <a:effectLst/>
                <a:ea typeface="Times New Roman" panose="02020603050405020304" pitchFamily="18" charset="0"/>
              </a:rPr>
              <a:t> un </a:t>
            </a:r>
            <a:r>
              <a:rPr lang="en-GB" sz="2400" dirty="0" err="1">
                <a:effectLst/>
                <a:ea typeface="Times New Roman" panose="02020603050405020304" pitchFamily="18" charset="0"/>
              </a:rPr>
              <a:t>saglabātu</a:t>
            </a:r>
            <a:r>
              <a:rPr lang="en-GB" sz="2400" dirty="0">
                <a:effectLst/>
                <a:ea typeface="Times New Roman" panose="02020603050405020304" pitchFamily="18" charset="0"/>
              </a:rPr>
              <a:t> </a:t>
            </a:r>
            <a:r>
              <a:rPr lang="en-GB" sz="2400" dirty="0" err="1">
                <a:effectLst/>
                <a:ea typeface="Times New Roman" panose="02020603050405020304" pitchFamily="18" charset="0"/>
              </a:rPr>
              <a:t>dabas</a:t>
            </a:r>
            <a:r>
              <a:rPr lang="en-GB" sz="2400" dirty="0">
                <a:effectLst/>
                <a:ea typeface="Times New Roman" panose="02020603050405020304" pitchFamily="18" charset="0"/>
              </a:rPr>
              <a:t> un </a:t>
            </a:r>
            <a:r>
              <a:rPr lang="en-GB" sz="2400" dirty="0" err="1">
                <a:effectLst/>
                <a:ea typeface="Times New Roman" panose="02020603050405020304" pitchFamily="18" charset="0"/>
              </a:rPr>
              <a:t>kultūrvēsturisko</a:t>
            </a:r>
            <a:r>
              <a:rPr lang="en-GB" sz="2400" dirty="0">
                <a:effectLst/>
                <a:ea typeface="Times New Roman" panose="02020603050405020304" pitchFamily="18" charset="0"/>
              </a:rPr>
              <a:t> </a:t>
            </a:r>
            <a:r>
              <a:rPr lang="en-GB" sz="2400" dirty="0" err="1">
                <a:effectLst/>
                <a:ea typeface="Times New Roman" panose="02020603050405020304" pitchFamily="18" charset="0"/>
              </a:rPr>
              <a:t>mantojumu</a:t>
            </a:r>
            <a:r>
              <a:rPr lang="en-GB" sz="2400" dirty="0">
                <a:effectLst/>
                <a:ea typeface="Times New Roman" panose="02020603050405020304" pitchFamily="18" charset="0"/>
              </a:rPr>
              <a:t> </a:t>
            </a:r>
            <a:r>
              <a:rPr lang="en-GB" sz="2400" dirty="0" err="1">
                <a:effectLst/>
                <a:ea typeface="Times New Roman" panose="02020603050405020304" pitchFamily="18" charset="0"/>
              </a:rPr>
              <a:t>nākamajām</a:t>
            </a:r>
            <a:r>
              <a:rPr lang="en-GB" sz="2400" dirty="0">
                <a:effectLst/>
                <a:ea typeface="Times New Roman" panose="02020603050405020304" pitchFamily="18" charset="0"/>
              </a:rPr>
              <a:t> </a:t>
            </a:r>
            <a:r>
              <a:rPr lang="en-GB" sz="2400" dirty="0" err="1">
                <a:effectLst/>
                <a:ea typeface="Times New Roman" panose="02020603050405020304" pitchFamily="18" charset="0"/>
              </a:rPr>
              <a:t>paaudzēm</a:t>
            </a:r>
            <a:endParaRPr lang="lv-LV" sz="2400" dirty="0">
              <a:effectLst/>
              <a:ea typeface="Times New Roman" panose="02020603050405020304" pitchFamily="18" charset="0"/>
            </a:endParaRPr>
          </a:p>
        </p:txBody>
      </p:sp>
    </p:spTree>
    <p:extLst>
      <p:ext uri="{BB962C8B-B14F-4D97-AF65-F5344CB8AC3E}">
        <p14:creationId xmlns:p14="http://schemas.microsoft.com/office/powerpoint/2010/main" val="2806369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573F-08F1-BB47-AB22-54456A111D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65C994-EC1A-6088-0886-B41D303DD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087" y="1152622"/>
            <a:ext cx="8068962" cy="5705378"/>
          </a:xfrm>
          <a:prstGeom prst="rect">
            <a:avLst/>
          </a:prstGeom>
        </p:spPr>
      </p:pic>
      <p:sp>
        <p:nvSpPr>
          <p:cNvPr id="7" name="Title 1">
            <a:extLst>
              <a:ext uri="{FF2B5EF4-FFF2-40B4-BE49-F238E27FC236}">
                <a16:creationId xmlns:a16="http://schemas.microsoft.com/office/drawing/2014/main" id="{6FCAD3C5-26E0-4653-8D29-A8747943F2F3}"/>
              </a:ext>
            </a:extLst>
          </p:cNvPr>
          <p:cNvSpPr txBox="1">
            <a:spLocks/>
          </p:cNvSpPr>
          <p:nvPr/>
        </p:nvSpPr>
        <p:spPr>
          <a:xfrm>
            <a:off x="860544" y="321276"/>
            <a:ext cx="10515599" cy="9020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spcBef>
                <a:spcPts val="1200"/>
              </a:spcBef>
              <a:buNone/>
            </a:pPr>
            <a:r>
              <a:rPr lang="lv-LV" sz="2800" b="1" dirty="0">
                <a:latin typeface="+mj-lt"/>
              </a:rPr>
              <a:t>Ciemu teritorijas</a:t>
            </a:r>
          </a:p>
        </p:txBody>
      </p:sp>
    </p:spTree>
    <p:extLst>
      <p:ext uri="{BB962C8B-B14F-4D97-AF65-F5344CB8AC3E}">
        <p14:creationId xmlns:p14="http://schemas.microsoft.com/office/powerpoint/2010/main" val="4248653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573F-08F1-BB47-AB22-54456A111D99}"/>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45C6AE9-76C0-7D4A-EF00-A72254B46ED2}"/>
              </a:ext>
            </a:extLst>
          </p:cNvPr>
          <p:cNvSpPr>
            <a:spLocks noGrp="1"/>
          </p:cNvSpPr>
          <p:nvPr>
            <p:ph type="title"/>
          </p:nvPr>
        </p:nvSpPr>
        <p:spPr>
          <a:xfrm>
            <a:off x="765810" y="199799"/>
            <a:ext cx="11065972" cy="1116384"/>
          </a:xfrm>
        </p:spPr>
        <p:txBody>
          <a:bodyPr>
            <a:normAutofit/>
          </a:bodyPr>
          <a:lstStyle/>
          <a:p>
            <a:r>
              <a:rPr lang="lv-LV" sz="3200" b="1" dirty="0">
                <a:effectLst/>
                <a:latin typeface="+mn-lt"/>
                <a:ea typeface="Times New Roman" panose="02020603050405020304" pitchFamily="18" charset="0"/>
              </a:rPr>
              <a:t>Ciemu plānošana</a:t>
            </a:r>
            <a:endParaRPr lang="lv-LV" sz="3200" b="1" dirty="0">
              <a:latin typeface="Montserrat" panose="00000500000000000000" pitchFamily="50" charset="-70"/>
            </a:endParaRPr>
          </a:p>
        </p:txBody>
      </p:sp>
      <p:sp>
        <p:nvSpPr>
          <p:cNvPr id="4" name="Satura vietturis 3">
            <a:extLst>
              <a:ext uri="{FF2B5EF4-FFF2-40B4-BE49-F238E27FC236}">
                <a16:creationId xmlns:a16="http://schemas.microsoft.com/office/drawing/2014/main" id="{CFBA014C-DCB3-0206-908D-65F44F1858E5}"/>
              </a:ext>
            </a:extLst>
          </p:cNvPr>
          <p:cNvSpPr txBox="1">
            <a:spLocks noGrp="1"/>
          </p:cNvSpPr>
          <p:nvPr>
            <p:ph idx="1"/>
          </p:nvPr>
        </p:nvSpPr>
        <p:spPr>
          <a:xfrm>
            <a:off x="547254" y="1149179"/>
            <a:ext cx="11154595" cy="4708981"/>
          </a:xfrm>
          <a:prstGeom prst="rect">
            <a:avLst/>
          </a:prstGeom>
          <a:noFill/>
        </p:spPr>
        <p:txBody>
          <a:bodyPr wrap="square">
            <a:spAutoFit/>
          </a:bodyPr>
          <a:lstStyle/>
          <a:p>
            <a:pPr indent="0" algn="just">
              <a:lnSpc>
                <a:spcPct val="100000"/>
              </a:lnSpc>
              <a:spcBef>
                <a:spcPts val="1800"/>
              </a:spcBef>
              <a:buNone/>
            </a:pPr>
            <a:r>
              <a:rPr lang="en-GB" sz="2400" dirty="0" err="1">
                <a:effectLst/>
                <a:ea typeface="Times New Roman" panose="02020603050405020304" pitchFamily="18" charset="0"/>
              </a:rPr>
              <a:t>Ādažu</a:t>
            </a:r>
            <a:r>
              <a:rPr lang="en-GB" sz="2400" dirty="0">
                <a:effectLst/>
                <a:ea typeface="Times New Roman" panose="02020603050405020304" pitchFamily="18" charset="0"/>
              </a:rPr>
              <a:t> </a:t>
            </a:r>
            <a:r>
              <a:rPr lang="en-GB" sz="2400" dirty="0" err="1">
                <a:effectLst/>
                <a:ea typeface="Times New Roman" panose="02020603050405020304" pitchFamily="18" charset="0"/>
              </a:rPr>
              <a:t>novadā</a:t>
            </a:r>
            <a:r>
              <a:rPr lang="en-GB" sz="2400" dirty="0">
                <a:effectLst/>
                <a:ea typeface="Times New Roman" panose="02020603050405020304" pitchFamily="18" charset="0"/>
              </a:rPr>
              <a:t> </a:t>
            </a:r>
            <a:r>
              <a:rPr lang="en-GB" sz="2400" dirty="0" err="1">
                <a:effectLst/>
                <a:ea typeface="Times New Roman" panose="02020603050405020304" pitchFamily="18" charset="0"/>
              </a:rPr>
              <a:t>ir</a:t>
            </a:r>
            <a:r>
              <a:rPr lang="en-GB" sz="2400" dirty="0">
                <a:effectLst/>
                <a:ea typeface="Times New Roman" panose="02020603050405020304" pitchFamily="18" charset="0"/>
              </a:rPr>
              <a:t> 21 </a:t>
            </a:r>
            <a:r>
              <a:rPr lang="en-GB" sz="2400" dirty="0" err="1">
                <a:effectLst/>
                <a:ea typeface="Times New Roman" panose="02020603050405020304" pitchFamily="18" charset="0"/>
              </a:rPr>
              <a:t>ciems</a:t>
            </a:r>
            <a:r>
              <a:rPr lang="en-GB" sz="2400" dirty="0">
                <a:effectLst/>
                <a:ea typeface="Times New Roman" panose="02020603050405020304" pitchFamily="18" charset="0"/>
              </a:rPr>
              <a:t> un </a:t>
            </a:r>
            <a:r>
              <a:rPr lang="en-GB" sz="2400" dirty="0" err="1">
                <a:effectLst/>
                <a:ea typeface="Times New Roman" panose="02020603050405020304" pitchFamily="18" charset="0"/>
              </a:rPr>
              <a:t>bija</a:t>
            </a:r>
            <a:r>
              <a:rPr lang="en-GB" sz="2400" dirty="0">
                <a:effectLst/>
                <a:ea typeface="Times New Roman" panose="02020603050405020304" pitchFamily="18" charset="0"/>
              </a:rPr>
              <a:t> </a:t>
            </a:r>
            <a:r>
              <a:rPr lang="en-GB" sz="2400" dirty="0" err="1">
                <a:effectLst/>
                <a:ea typeface="Times New Roman" panose="02020603050405020304" pitchFamily="18" charset="0"/>
              </a:rPr>
              <a:t>plānots</a:t>
            </a:r>
            <a:r>
              <a:rPr lang="en-GB" sz="2400" dirty="0">
                <a:effectLst/>
                <a:ea typeface="Times New Roman" panose="02020603050405020304" pitchFamily="18" charset="0"/>
              </a:rPr>
              <a:t> </a:t>
            </a:r>
            <a:r>
              <a:rPr lang="en-GB" sz="2400" dirty="0" err="1">
                <a:effectLst/>
                <a:ea typeface="Times New Roman" panose="02020603050405020304" pitchFamily="18" charset="0"/>
              </a:rPr>
              <a:t>izstrādāt</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plānu</a:t>
            </a:r>
            <a:r>
              <a:rPr lang="en-GB" sz="2400" dirty="0">
                <a:effectLst/>
                <a:ea typeface="Times New Roman" panose="02020603050405020304" pitchFamily="18" charset="0"/>
              </a:rPr>
              <a:t> </a:t>
            </a:r>
            <a:r>
              <a:rPr lang="en-GB" sz="2400" dirty="0" err="1">
                <a:effectLst/>
                <a:ea typeface="Times New Roman" panose="02020603050405020304" pitchFamily="18" charset="0"/>
              </a:rPr>
              <a:t>katram</a:t>
            </a:r>
            <a:r>
              <a:rPr lang="en-GB" sz="2400" dirty="0">
                <a:effectLst/>
                <a:ea typeface="Times New Roman" panose="02020603050405020304" pitchFamily="18" charset="0"/>
              </a:rPr>
              <a:t> no </a:t>
            </a:r>
            <a:r>
              <a:rPr lang="en-GB" sz="2400" dirty="0" err="1">
                <a:effectLst/>
                <a:ea typeface="Times New Roman" panose="02020603050405020304" pitchFamily="18" charset="0"/>
              </a:rPr>
              <a:t>tiem</a:t>
            </a:r>
            <a:r>
              <a:rPr lang="en-GB" sz="2400" dirty="0">
                <a:effectLst/>
                <a:ea typeface="Times New Roman" panose="02020603050405020304" pitchFamily="18" charset="0"/>
              </a:rPr>
              <a:t>. </a:t>
            </a:r>
            <a:r>
              <a:rPr lang="en-GB" sz="2400" dirty="0" err="1">
                <a:effectLst/>
                <a:ea typeface="Times New Roman" panose="02020603050405020304" pitchFamily="18" charset="0"/>
              </a:rPr>
              <a:t>Katra</a:t>
            </a:r>
            <a:r>
              <a:rPr lang="en-GB" sz="2400" dirty="0">
                <a:effectLst/>
                <a:ea typeface="Times New Roman" panose="02020603050405020304" pitchFamily="18" charset="0"/>
              </a:rPr>
              <a:t> </a:t>
            </a:r>
            <a:r>
              <a:rPr lang="en-GB" sz="2400" dirty="0" err="1">
                <a:effectLst/>
                <a:ea typeface="Times New Roman" panose="02020603050405020304" pitchFamily="18" charset="0"/>
              </a:rPr>
              <a:t>ciema</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plāns</a:t>
            </a:r>
            <a:r>
              <a:rPr lang="en-GB" sz="2400" dirty="0">
                <a:effectLst/>
                <a:ea typeface="Times New Roman" panose="02020603050405020304" pitchFamily="18" charset="0"/>
              </a:rPr>
              <a:t> </a:t>
            </a:r>
            <a:r>
              <a:rPr lang="en-GB" sz="2400" dirty="0" err="1">
                <a:effectLst/>
                <a:ea typeface="Times New Roman" panose="02020603050405020304" pitchFamily="18" charset="0"/>
              </a:rPr>
              <a:t>tiek</a:t>
            </a:r>
            <a:r>
              <a:rPr lang="en-GB" sz="2400" dirty="0">
                <a:effectLst/>
                <a:ea typeface="Times New Roman" panose="02020603050405020304" pitchFamily="18" charset="0"/>
              </a:rPr>
              <a:t> </a:t>
            </a:r>
            <a:r>
              <a:rPr lang="en-GB" sz="2400" dirty="0" err="1">
                <a:effectLst/>
                <a:ea typeface="Times New Roman" panose="02020603050405020304" pitchFamily="18" charset="0"/>
              </a:rPr>
              <a:t>veidots</a:t>
            </a:r>
            <a:r>
              <a:rPr lang="en-GB" sz="2400" dirty="0">
                <a:effectLst/>
                <a:ea typeface="Times New Roman" panose="02020603050405020304" pitchFamily="18" charset="0"/>
              </a:rPr>
              <a:t> </a:t>
            </a:r>
            <a:r>
              <a:rPr lang="en-GB" sz="2400" dirty="0" err="1">
                <a:effectLst/>
                <a:ea typeface="Times New Roman" panose="02020603050405020304" pitchFamily="18" charset="0"/>
              </a:rPr>
              <a:t>kā</a:t>
            </a:r>
            <a:r>
              <a:rPr lang="en-GB" sz="2400" dirty="0">
                <a:effectLst/>
                <a:ea typeface="Times New Roman" panose="02020603050405020304" pitchFamily="18" charset="0"/>
              </a:rPr>
              <a:t> </a:t>
            </a:r>
            <a:r>
              <a:rPr lang="en-GB" sz="2400" dirty="0" err="1">
                <a:effectLst/>
                <a:ea typeface="Times New Roman" panose="02020603050405020304" pitchFamily="18" charset="0"/>
              </a:rPr>
              <a:t>Ādažu</a:t>
            </a:r>
            <a:r>
              <a:rPr lang="en-GB" sz="2400" dirty="0">
                <a:effectLst/>
                <a:ea typeface="Times New Roman" panose="02020603050405020304" pitchFamily="18" charset="0"/>
              </a:rPr>
              <a:t> </a:t>
            </a:r>
            <a:r>
              <a:rPr lang="en-GB" sz="2400" dirty="0" err="1">
                <a:effectLst/>
                <a:ea typeface="Times New Roman" panose="02020603050405020304" pitchFamily="18" charset="0"/>
              </a:rPr>
              <a:t>novada</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programmas</a:t>
            </a:r>
            <a:r>
              <a:rPr lang="en-GB" sz="2400" dirty="0">
                <a:effectLst/>
                <a:ea typeface="Times New Roman" panose="02020603050405020304" pitchFamily="18" charset="0"/>
              </a:rPr>
              <a:t> (2021.-2027.) </a:t>
            </a:r>
            <a:r>
              <a:rPr lang="en-GB" sz="2400" dirty="0" err="1">
                <a:effectLst/>
                <a:ea typeface="Times New Roman" panose="02020603050405020304" pitchFamily="18" charset="0"/>
              </a:rPr>
              <a:t>pielikums</a:t>
            </a:r>
            <a:r>
              <a:rPr lang="en-GB" sz="2400" dirty="0">
                <a:effectLst/>
                <a:ea typeface="Times New Roman" panose="02020603050405020304" pitchFamily="18" charset="0"/>
              </a:rPr>
              <a:t>, </a:t>
            </a:r>
            <a:r>
              <a:rPr lang="en-GB" sz="2400" dirty="0" err="1">
                <a:effectLst/>
                <a:ea typeface="Times New Roman" panose="02020603050405020304" pitchFamily="18" charset="0"/>
              </a:rPr>
              <a:t>tāpēc</a:t>
            </a:r>
            <a:r>
              <a:rPr lang="en-GB" sz="2400" dirty="0">
                <a:effectLst/>
                <a:ea typeface="Times New Roman" panose="02020603050405020304" pitchFamily="18" charset="0"/>
              </a:rPr>
              <a:t> </a:t>
            </a:r>
            <a:r>
              <a:rPr lang="lv-LV" sz="2400" dirty="0">
                <a:effectLst/>
                <a:ea typeface="Times New Roman" panose="02020603050405020304" pitchFamily="18" charset="0"/>
              </a:rPr>
              <a:t>kā </a:t>
            </a:r>
            <a:r>
              <a:rPr lang="en-GB" sz="2400" dirty="0">
                <a:effectLst/>
                <a:ea typeface="Times New Roman" panose="02020603050405020304" pitchFamily="18" charset="0"/>
              </a:rPr>
              <a:t>to </a:t>
            </a:r>
            <a:r>
              <a:rPr lang="en-GB" sz="2400" dirty="0" err="1">
                <a:effectLst/>
                <a:ea typeface="Times New Roman" panose="02020603050405020304" pitchFamily="18" charset="0"/>
              </a:rPr>
              <a:t>darbības</a:t>
            </a:r>
            <a:r>
              <a:rPr lang="en-GB" sz="2400" dirty="0">
                <a:effectLst/>
                <a:ea typeface="Times New Roman" panose="02020603050405020304" pitchFamily="18" charset="0"/>
              </a:rPr>
              <a:t> </a:t>
            </a:r>
            <a:r>
              <a:rPr lang="en-GB" sz="2400" dirty="0" err="1">
                <a:effectLst/>
                <a:ea typeface="Times New Roman" panose="02020603050405020304" pitchFamily="18" charset="0"/>
              </a:rPr>
              <a:t>termiņš</a:t>
            </a:r>
            <a:r>
              <a:rPr lang="en-GB" sz="2400" dirty="0">
                <a:effectLst/>
                <a:ea typeface="Times New Roman" panose="02020603050405020304" pitchFamily="18" charset="0"/>
              </a:rPr>
              <a:t> </a:t>
            </a:r>
            <a:r>
              <a:rPr lang="en-GB" sz="2400" dirty="0" err="1">
                <a:effectLst/>
                <a:ea typeface="Times New Roman" panose="02020603050405020304" pitchFamily="18" charset="0"/>
              </a:rPr>
              <a:t>noteikts</a:t>
            </a:r>
            <a:r>
              <a:rPr lang="en-GB" sz="2400" dirty="0">
                <a:effectLst/>
                <a:ea typeface="Times New Roman" panose="02020603050405020304" pitchFamily="18" charset="0"/>
              </a:rPr>
              <a:t> 2027. gads</a:t>
            </a:r>
            <a:endParaRPr lang="lv-LV" sz="2400" dirty="0">
              <a:effectLst/>
              <a:ea typeface="Times New Roman" panose="02020603050405020304" pitchFamily="18" charset="0"/>
            </a:endParaRPr>
          </a:p>
          <a:p>
            <a:pPr indent="0" algn="just">
              <a:lnSpc>
                <a:spcPct val="100000"/>
              </a:lnSpc>
              <a:spcBef>
                <a:spcPts val="1800"/>
              </a:spcBef>
              <a:buNone/>
            </a:pPr>
            <a:r>
              <a:rPr lang="lv-LV" sz="2400" dirty="0">
                <a:effectLst/>
                <a:ea typeface="Times New Roman" panose="02020603050405020304" pitchFamily="18" charset="0"/>
              </a:rPr>
              <a:t>L</a:t>
            </a:r>
            <a:r>
              <a:rPr lang="en-GB" sz="2400" dirty="0" err="1">
                <a:effectLst/>
                <a:ea typeface="Times New Roman" panose="02020603050405020304" pitchFamily="18" charset="0"/>
              </a:rPr>
              <a:t>ielāko</a:t>
            </a:r>
            <a:r>
              <a:rPr lang="en-GB" sz="2400" dirty="0">
                <a:effectLst/>
                <a:ea typeface="Times New Roman" panose="02020603050405020304" pitchFamily="18" charset="0"/>
              </a:rPr>
              <a:t> </a:t>
            </a:r>
            <a:r>
              <a:rPr lang="en-GB" sz="2400" dirty="0" err="1">
                <a:effectLst/>
                <a:ea typeface="Times New Roman" panose="02020603050405020304" pitchFamily="18" charset="0"/>
              </a:rPr>
              <a:t>daļu</a:t>
            </a:r>
            <a:r>
              <a:rPr lang="en-GB" sz="2400" dirty="0">
                <a:effectLst/>
                <a:ea typeface="Times New Roman" panose="02020603050405020304" pitchFamily="18" charset="0"/>
              </a:rPr>
              <a:t> no </a:t>
            </a:r>
            <a:r>
              <a:rPr lang="en-GB" sz="2400" dirty="0" err="1">
                <a:effectLst/>
                <a:ea typeface="Times New Roman" panose="02020603050405020304" pitchFamily="18" charset="0"/>
              </a:rPr>
              <a:t>plāna</a:t>
            </a:r>
            <a:r>
              <a:rPr lang="en-GB" sz="2400" dirty="0">
                <a:effectLst/>
                <a:ea typeface="Times New Roman" panose="02020603050405020304" pitchFamily="18" charset="0"/>
              </a:rPr>
              <a:t> </a:t>
            </a:r>
            <a:r>
              <a:rPr lang="en-GB" sz="2400" dirty="0" err="1">
                <a:effectLst/>
                <a:ea typeface="Times New Roman" panose="02020603050405020304" pitchFamily="18" charset="0"/>
              </a:rPr>
              <a:t>izstrādes</a:t>
            </a:r>
            <a:r>
              <a:rPr lang="en-GB" sz="2400" dirty="0">
                <a:effectLst/>
                <a:ea typeface="Times New Roman" panose="02020603050405020304" pitchFamily="18" charset="0"/>
              </a:rPr>
              <a:t> </a:t>
            </a:r>
            <a:r>
              <a:rPr lang="en-GB" sz="2400" dirty="0" err="1">
                <a:effectLst/>
                <a:ea typeface="Times New Roman" panose="02020603050405020304" pitchFamily="18" charset="0"/>
              </a:rPr>
              <a:t>laikā</a:t>
            </a:r>
            <a:r>
              <a:rPr lang="en-GB" sz="2400" dirty="0">
                <a:effectLst/>
                <a:ea typeface="Times New Roman" panose="02020603050405020304" pitchFamily="18" charset="0"/>
              </a:rPr>
              <a:t> </a:t>
            </a:r>
            <a:r>
              <a:rPr lang="en-GB" sz="2400" dirty="0" err="1">
                <a:effectLst/>
                <a:ea typeface="Times New Roman" panose="02020603050405020304" pitchFamily="18" charset="0"/>
              </a:rPr>
              <a:t>noteiktajiem</a:t>
            </a:r>
            <a:r>
              <a:rPr lang="en-GB" sz="2400" dirty="0">
                <a:effectLst/>
                <a:ea typeface="Times New Roman" panose="02020603050405020304" pitchFamily="18" charset="0"/>
              </a:rPr>
              <a:t> </a:t>
            </a:r>
            <a:r>
              <a:rPr lang="en-GB" sz="2400" dirty="0" err="1">
                <a:effectLst/>
                <a:ea typeface="Times New Roman" panose="02020603050405020304" pitchFamily="18" charset="0"/>
              </a:rPr>
              <a:t>pasākumiem</a:t>
            </a:r>
            <a:r>
              <a:rPr lang="en-GB" sz="2400" dirty="0">
                <a:effectLst/>
                <a:ea typeface="Times New Roman" panose="02020603050405020304" pitchFamily="18" charset="0"/>
              </a:rPr>
              <a:t> </a:t>
            </a:r>
            <a:r>
              <a:rPr lang="en-GB" sz="2400" dirty="0" err="1">
                <a:effectLst/>
                <a:ea typeface="Times New Roman" panose="02020603050405020304" pitchFamily="18" charset="0"/>
              </a:rPr>
              <a:t>nevarēs</a:t>
            </a:r>
            <a:r>
              <a:rPr lang="en-GB" sz="2400" dirty="0">
                <a:effectLst/>
                <a:ea typeface="Times New Roman" panose="02020603050405020304" pitchFamily="18" charset="0"/>
              </a:rPr>
              <a:t> </a:t>
            </a:r>
            <a:r>
              <a:rPr lang="en-GB" sz="2400" dirty="0" err="1">
                <a:effectLst/>
                <a:ea typeface="Times New Roman" panose="02020603050405020304" pitchFamily="18" charset="0"/>
              </a:rPr>
              <a:t>īstenot</a:t>
            </a:r>
            <a:r>
              <a:rPr lang="en-GB" sz="2400" dirty="0">
                <a:effectLst/>
                <a:ea typeface="Times New Roman" panose="02020603050405020304" pitchFamily="18" charset="0"/>
              </a:rPr>
              <a:t> </a:t>
            </a:r>
            <a:r>
              <a:rPr lang="en-GB" sz="2400" dirty="0" err="1">
                <a:effectLst/>
                <a:ea typeface="Times New Roman" panose="02020603050405020304" pitchFamily="18" charset="0"/>
              </a:rPr>
              <a:t>tuvāko</a:t>
            </a:r>
            <a:r>
              <a:rPr lang="en-GB" sz="2400" dirty="0">
                <a:effectLst/>
                <a:ea typeface="Times New Roman" panose="02020603050405020304" pitchFamily="18" charset="0"/>
              </a:rPr>
              <a:t> 2 </a:t>
            </a:r>
            <a:r>
              <a:rPr lang="en-GB" sz="2400" dirty="0" err="1">
                <a:effectLst/>
                <a:ea typeface="Times New Roman" panose="02020603050405020304" pitchFamily="18" charset="0"/>
              </a:rPr>
              <a:t>gadu</a:t>
            </a:r>
            <a:r>
              <a:rPr lang="en-GB" sz="2400" dirty="0">
                <a:effectLst/>
                <a:ea typeface="Times New Roman" panose="02020603050405020304" pitchFamily="18" charset="0"/>
              </a:rPr>
              <a:t> </a:t>
            </a:r>
            <a:r>
              <a:rPr lang="en-GB" sz="2400" dirty="0" err="1">
                <a:effectLst/>
                <a:ea typeface="Times New Roman" panose="02020603050405020304" pitchFamily="18" charset="0"/>
              </a:rPr>
              <a:t>laikā</a:t>
            </a:r>
            <a:r>
              <a:rPr lang="en-GB" sz="2400" dirty="0">
                <a:effectLst/>
                <a:ea typeface="Times New Roman" panose="02020603050405020304" pitchFamily="18" charset="0"/>
              </a:rPr>
              <a:t>, </a:t>
            </a:r>
            <a:r>
              <a:rPr lang="en-GB" sz="2400" dirty="0" err="1">
                <a:effectLst/>
                <a:ea typeface="Times New Roman" panose="02020603050405020304" pitchFamily="18" charset="0"/>
              </a:rPr>
              <a:t>tāpēc</a:t>
            </a:r>
            <a:r>
              <a:rPr lang="en-GB" sz="2400" dirty="0">
                <a:effectLst/>
                <a:ea typeface="Times New Roman" panose="02020603050405020304" pitchFamily="18" charset="0"/>
              </a:rPr>
              <a:t> </a:t>
            </a:r>
            <a:r>
              <a:rPr lang="en-GB" sz="2400" dirty="0" err="1">
                <a:effectLst/>
                <a:ea typeface="Times New Roman" panose="02020603050405020304" pitchFamily="18" charset="0"/>
              </a:rPr>
              <a:t>dokumenti</a:t>
            </a:r>
            <a:r>
              <a:rPr lang="en-GB" sz="2400" dirty="0">
                <a:effectLst/>
                <a:ea typeface="Times New Roman" panose="02020603050405020304" pitchFamily="18" charset="0"/>
              </a:rPr>
              <a:t> </a:t>
            </a:r>
            <a:r>
              <a:rPr lang="en-GB" sz="2400" dirty="0" err="1">
                <a:effectLst/>
                <a:ea typeface="Times New Roman" panose="02020603050405020304" pitchFamily="18" charset="0"/>
              </a:rPr>
              <a:t>veidos</a:t>
            </a:r>
            <a:r>
              <a:rPr lang="en-GB" sz="2400" dirty="0">
                <a:effectLst/>
                <a:ea typeface="Times New Roman" panose="02020603050405020304" pitchFamily="18" charset="0"/>
              </a:rPr>
              <a:t> </a:t>
            </a:r>
            <a:r>
              <a:rPr lang="en-GB" sz="2400" dirty="0" err="1">
                <a:effectLst/>
                <a:ea typeface="Times New Roman" panose="02020603050405020304" pitchFamily="18" charset="0"/>
              </a:rPr>
              <a:t>pamatu</a:t>
            </a:r>
            <a:r>
              <a:rPr lang="en-GB" sz="2400" dirty="0">
                <a:effectLst/>
                <a:ea typeface="Times New Roman" panose="02020603050405020304" pitchFamily="18" charset="0"/>
              </a:rPr>
              <a:t> </a:t>
            </a:r>
            <a:r>
              <a:rPr lang="en-GB" sz="2400" dirty="0" err="1">
                <a:effectLst/>
                <a:ea typeface="Times New Roman" panose="02020603050405020304" pitchFamily="18" charset="0"/>
              </a:rPr>
              <a:t>nākamajiem</a:t>
            </a:r>
            <a:r>
              <a:rPr lang="en-GB" sz="2400" dirty="0">
                <a:effectLst/>
                <a:ea typeface="Times New Roman" panose="02020603050405020304" pitchFamily="18" charset="0"/>
              </a:rPr>
              <a:t> </a:t>
            </a:r>
            <a:r>
              <a:rPr lang="en-GB" sz="2400" dirty="0" err="1">
                <a:effectLst/>
                <a:ea typeface="Times New Roman" panose="02020603050405020304" pitchFamily="18" charset="0"/>
              </a:rPr>
              <a:t>ciemu</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plāniem</a:t>
            </a:r>
            <a:endParaRPr lang="lv-LV" sz="2400" dirty="0">
              <a:effectLst/>
              <a:ea typeface="Times New Roman" panose="02020603050405020304" pitchFamily="18" charset="0"/>
            </a:endParaRPr>
          </a:p>
          <a:p>
            <a:pPr indent="0" algn="just">
              <a:lnSpc>
                <a:spcPct val="100000"/>
              </a:lnSpc>
              <a:spcBef>
                <a:spcPts val="1800"/>
              </a:spcBef>
              <a:buNone/>
            </a:pPr>
            <a:r>
              <a:rPr lang="en-GB" sz="2400" dirty="0" err="1">
                <a:ea typeface="Times New Roman" panose="02020603050405020304" pitchFamily="18" charset="0"/>
              </a:rPr>
              <a:t>iedzīvotāju</a:t>
            </a:r>
            <a:r>
              <a:rPr lang="en-GB" sz="2400" dirty="0">
                <a:ea typeface="Times New Roman" panose="02020603050405020304" pitchFamily="18" charset="0"/>
              </a:rPr>
              <a:t> </a:t>
            </a:r>
            <a:r>
              <a:rPr lang="en-GB" sz="2400" dirty="0" err="1">
                <a:ea typeface="Times New Roman" panose="02020603050405020304" pitchFamily="18" charset="0"/>
              </a:rPr>
              <a:t>aktīva</a:t>
            </a:r>
            <a:r>
              <a:rPr lang="en-GB" sz="2400" dirty="0">
                <a:ea typeface="Times New Roman" panose="02020603050405020304" pitchFamily="18" charset="0"/>
              </a:rPr>
              <a:t> </a:t>
            </a:r>
            <a:r>
              <a:rPr lang="en-GB" sz="2400" dirty="0" err="1">
                <a:ea typeface="Times New Roman" panose="02020603050405020304" pitchFamily="18" charset="0"/>
              </a:rPr>
              <a:t>iesaist</a:t>
            </a:r>
            <a:r>
              <a:rPr lang="lv-LV" sz="2400" dirty="0" err="1">
                <a:ea typeface="Times New Roman" panose="02020603050405020304" pitchFamily="18" charset="0"/>
              </a:rPr>
              <a:t>īšanās</a:t>
            </a:r>
            <a:r>
              <a:rPr lang="lv-LV" sz="2400" dirty="0">
                <a:ea typeface="Times New Roman" panose="02020603050405020304" pitchFamily="18" charset="0"/>
              </a:rPr>
              <a:t>: </a:t>
            </a:r>
            <a:r>
              <a:rPr lang="en-GB" sz="2400" dirty="0" err="1">
                <a:effectLst/>
                <a:ea typeface="Times New Roman" panose="02020603050405020304" pitchFamily="18" charset="0"/>
              </a:rPr>
              <a:t>izstrādāti</a:t>
            </a:r>
            <a:r>
              <a:rPr lang="en-GB" sz="2400" dirty="0">
                <a:effectLst/>
                <a:ea typeface="Times New Roman" panose="02020603050405020304" pitchFamily="18" charset="0"/>
              </a:rPr>
              <a:t> 19 </a:t>
            </a:r>
            <a:r>
              <a:rPr lang="en-GB" sz="2400" dirty="0" err="1">
                <a:effectLst/>
                <a:ea typeface="Times New Roman" panose="02020603050405020304" pitchFamily="18" charset="0"/>
              </a:rPr>
              <a:t>ciemu</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plānu</a:t>
            </a:r>
            <a:r>
              <a:rPr lang="en-GB" sz="2400" dirty="0">
                <a:effectLst/>
                <a:ea typeface="Times New Roman" panose="02020603050405020304" pitchFamily="18" charset="0"/>
              </a:rPr>
              <a:t> </a:t>
            </a:r>
            <a:r>
              <a:rPr lang="en-GB" sz="2400" dirty="0" err="1">
                <a:effectLst/>
                <a:ea typeface="Times New Roman" panose="02020603050405020304" pitchFamily="18" charset="0"/>
              </a:rPr>
              <a:t>pirmie</a:t>
            </a:r>
            <a:r>
              <a:rPr lang="en-GB" sz="2400" dirty="0">
                <a:effectLst/>
                <a:ea typeface="Times New Roman" panose="02020603050405020304" pitchFamily="18" charset="0"/>
              </a:rPr>
              <a:t> </a:t>
            </a:r>
            <a:r>
              <a:rPr lang="en-GB" sz="2400" dirty="0" err="1">
                <a:effectLst/>
                <a:ea typeface="Times New Roman" panose="02020603050405020304" pitchFamily="18" charset="0"/>
              </a:rPr>
              <a:t>uzmetumi</a:t>
            </a:r>
            <a:endParaRPr lang="lv-LV" sz="2400" dirty="0">
              <a:effectLst/>
              <a:ea typeface="Times New Roman" panose="02020603050405020304" pitchFamily="18" charset="0"/>
            </a:endParaRPr>
          </a:p>
          <a:p>
            <a:pPr indent="0" algn="just">
              <a:lnSpc>
                <a:spcPct val="100000"/>
              </a:lnSpc>
              <a:spcBef>
                <a:spcPts val="1800"/>
              </a:spcBef>
              <a:buNone/>
            </a:pPr>
            <a:r>
              <a:rPr lang="lv-LV" sz="2400" dirty="0">
                <a:ea typeface="Times New Roman" panose="02020603050405020304" pitchFamily="18" charset="0"/>
              </a:rPr>
              <a:t>2</a:t>
            </a:r>
            <a:r>
              <a:rPr lang="en-GB" sz="2400" dirty="0">
                <a:ea typeface="Times New Roman" panose="02020603050405020304" pitchFamily="18" charset="0"/>
              </a:rPr>
              <a:t> </a:t>
            </a:r>
            <a:r>
              <a:rPr lang="en-GB" sz="2400" dirty="0" err="1">
                <a:ea typeface="Times New Roman" panose="02020603050405020304" pitchFamily="18" charset="0"/>
              </a:rPr>
              <a:t>ciemiem</a:t>
            </a:r>
            <a:r>
              <a:rPr lang="en-GB" sz="2400" dirty="0">
                <a:ea typeface="Times New Roman" panose="02020603050405020304" pitchFamily="18" charset="0"/>
              </a:rPr>
              <a:t> </a:t>
            </a:r>
            <a:r>
              <a:rPr lang="en-GB" sz="2400" dirty="0" err="1">
                <a:ea typeface="Times New Roman" panose="02020603050405020304" pitchFamily="18" charset="0"/>
              </a:rPr>
              <a:t>tiek</a:t>
            </a:r>
            <a:r>
              <a:rPr lang="en-GB" sz="2400" dirty="0">
                <a:ea typeface="Times New Roman" panose="02020603050405020304" pitchFamily="18" charset="0"/>
              </a:rPr>
              <a:t> </a:t>
            </a:r>
            <a:r>
              <a:rPr lang="en-GB" sz="2400" dirty="0" err="1">
                <a:ea typeface="Times New Roman" panose="02020603050405020304" pitchFamily="18" charset="0"/>
              </a:rPr>
              <a:t>veidots</a:t>
            </a:r>
            <a:r>
              <a:rPr lang="en-GB" sz="2400" dirty="0">
                <a:ea typeface="Times New Roman" panose="02020603050405020304" pitchFamily="18" charset="0"/>
              </a:rPr>
              <a:t> </a:t>
            </a:r>
            <a:r>
              <a:rPr lang="en-GB" sz="2400" dirty="0" err="1">
                <a:ea typeface="Times New Roman" panose="02020603050405020304" pitchFamily="18" charset="0"/>
              </a:rPr>
              <a:t>kopīgs</a:t>
            </a:r>
            <a:r>
              <a:rPr lang="en-GB" sz="2400" dirty="0">
                <a:ea typeface="Times New Roman" panose="02020603050405020304" pitchFamily="18" charset="0"/>
              </a:rPr>
              <a:t> </a:t>
            </a:r>
            <a:r>
              <a:rPr lang="en-GB" sz="2400" dirty="0" err="1">
                <a:ea typeface="Times New Roman" panose="02020603050405020304" pitchFamily="18" charset="0"/>
              </a:rPr>
              <a:t>ciemu</a:t>
            </a:r>
            <a:r>
              <a:rPr lang="en-GB" sz="2400" dirty="0">
                <a:ea typeface="Times New Roman" panose="02020603050405020304" pitchFamily="18" charset="0"/>
              </a:rPr>
              <a:t> </a:t>
            </a:r>
            <a:r>
              <a:rPr lang="en-GB" sz="2400" dirty="0" err="1">
                <a:ea typeface="Times New Roman" panose="02020603050405020304" pitchFamily="18" charset="0"/>
              </a:rPr>
              <a:t>attīstības</a:t>
            </a:r>
            <a:r>
              <a:rPr lang="en-GB" sz="2400" dirty="0">
                <a:ea typeface="Times New Roman" panose="02020603050405020304" pitchFamily="18" charset="0"/>
              </a:rPr>
              <a:t> </a:t>
            </a:r>
            <a:r>
              <a:rPr lang="en-GB" sz="2400" dirty="0" err="1">
                <a:ea typeface="Times New Roman" panose="02020603050405020304" pitchFamily="18" charset="0"/>
              </a:rPr>
              <a:t>plāns</a:t>
            </a:r>
            <a:r>
              <a:rPr lang="en-GB" sz="2400" dirty="0">
                <a:ea typeface="Times New Roman" panose="02020603050405020304" pitchFamily="18" charset="0"/>
              </a:rPr>
              <a:t>, </a:t>
            </a:r>
            <a:r>
              <a:rPr lang="en-GB" sz="2400" dirty="0" err="1">
                <a:ea typeface="Times New Roman" panose="02020603050405020304" pitchFamily="18" charset="0"/>
              </a:rPr>
              <a:t>iedzīvotāju</a:t>
            </a:r>
            <a:r>
              <a:rPr lang="en-GB" sz="2400" dirty="0">
                <a:ea typeface="Times New Roman" panose="02020603050405020304" pitchFamily="18" charset="0"/>
              </a:rPr>
              <a:t> </a:t>
            </a:r>
            <a:r>
              <a:rPr lang="en-GB" sz="2400" dirty="0" err="1">
                <a:ea typeface="Times New Roman" panose="02020603050405020304" pitchFamily="18" charset="0"/>
              </a:rPr>
              <a:t>skaits</a:t>
            </a:r>
            <a:r>
              <a:rPr lang="en-GB" sz="2400" dirty="0">
                <a:ea typeface="Times New Roman" panose="02020603050405020304" pitchFamily="18" charset="0"/>
              </a:rPr>
              <a:t> </a:t>
            </a:r>
            <a:r>
              <a:rPr lang="en-GB" sz="2400" dirty="0" err="1">
                <a:ea typeface="Times New Roman" panose="02020603050405020304" pitchFamily="18" charset="0"/>
              </a:rPr>
              <a:t>ir</a:t>
            </a:r>
            <a:r>
              <a:rPr lang="en-GB" sz="2400" dirty="0">
                <a:ea typeface="Times New Roman" panose="02020603050405020304" pitchFamily="18" charset="0"/>
              </a:rPr>
              <a:t> </a:t>
            </a:r>
            <a:r>
              <a:rPr lang="en-GB" sz="2400" dirty="0" err="1">
                <a:ea typeface="Times New Roman" panose="02020603050405020304" pitchFamily="18" charset="0"/>
              </a:rPr>
              <a:t>neliels</a:t>
            </a:r>
            <a:r>
              <a:rPr lang="en-GB" sz="2400" dirty="0">
                <a:ea typeface="Times New Roman" panose="02020603050405020304" pitchFamily="18" charset="0"/>
              </a:rPr>
              <a:t>, </a:t>
            </a:r>
            <a:r>
              <a:rPr lang="en-GB" sz="2400" dirty="0" err="1">
                <a:ea typeface="Times New Roman" panose="02020603050405020304" pitchFamily="18" charset="0"/>
              </a:rPr>
              <a:t>līdzīgas</a:t>
            </a:r>
            <a:r>
              <a:rPr lang="en-GB" sz="2400" dirty="0">
                <a:ea typeface="Times New Roman" panose="02020603050405020304" pitchFamily="18" charset="0"/>
              </a:rPr>
              <a:t> </a:t>
            </a:r>
            <a:r>
              <a:rPr lang="en-GB" sz="2400" dirty="0" err="1">
                <a:ea typeface="Times New Roman" panose="02020603050405020304" pitchFamily="18" charset="0"/>
              </a:rPr>
              <a:t>problēmas</a:t>
            </a:r>
            <a:endParaRPr lang="lv-LV" sz="2400" dirty="0">
              <a:ea typeface="Times New Roman" panose="02020603050405020304" pitchFamily="18" charset="0"/>
            </a:endParaRPr>
          </a:p>
          <a:p>
            <a:pPr indent="0" algn="just">
              <a:lnSpc>
                <a:spcPct val="100000"/>
              </a:lnSpc>
              <a:spcBef>
                <a:spcPts val="1800"/>
              </a:spcBef>
              <a:buNone/>
            </a:pPr>
            <a:r>
              <a:rPr lang="lv-LV" sz="2400" dirty="0">
                <a:effectLst/>
                <a:ea typeface="Times New Roman" panose="02020603050405020304" pitchFamily="18" charset="0"/>
              </a:rPr>
              <a:t>1</a:t>
            </a:r>
            <a:r>
              <a:rPr lang="en-GB" sz="2400" dirty="0">
                <a:effectLst/>
                <a:ea typeface="Times New Roman" panose="02020603050405020304" pitchFamily="18" charset="0"/>
              </a:rPr>
              <a:t> </a:t>
            </a:r>
            <a:r>
              <a:rPr lang="en-GB" sz="2400" dirty="0" err="1">
                <a:effectLst/>
                <a:ea typeface="Times New Roman" panose="02020603050405020304" pitchFamily="18" charset="0"/>
              </a:rPr>
              <a:t>ciema</a:t>
            </a:r>
            <a:r>
              <a:rPr lang="en-GB" sz="2400" dirty="0">
                <a:effectLst/>
                <a:ea typeface="Times New Roman" panose="02020603050405020304" pitchFamily="18" charset="0"/>
              </a:rPr>
              <a:t> </a:t>
            </a:r>
            <a:r>
              <a:rPr lang="en-GB" sz="2400" dirty="0" err="1">
                <a:effectLst/>
                <a:ea typeface="Times New Roman" panose="02020603050405020304" pitchFamily="18" charset="0"/>
              </a:rPr>
              <a:t>iedzīvotāji</a:t>
            </a:r>
            <a:r>
              <a:rPr lang="en-GB" sz="2400" dirty="0">
                <a:effectLst/>
                <a:ea typeface="Times New Roman" panose="02020603050405020304" pitchFamily="18" charset="0"/>
              </a:rPr>
              <a:t> </a:t>
            </a:r>
            <a:r>
              <a:rPr lang="en-GB" sz="2400" dirty="0" err="1">
                <a:effectLst/>
                <a:ea typeface="Times New Roman" panose="02020603050405020304" pitchFamily="18" charset="0"/>
              </a:rPr>
              <a:t>nevienā</a:t>
            </a:r>
            <a:r>
              <a:rPr lang="en-GB" sz="2400" dirty="0">
                <a:effectLst/>
                <a:ea typeface="Times New Roman" panose="02020603050405020304" pitchFamily="18" charset="0"/>
              </a:rPr>
              <a:t> no </a:t>
            </a:r>
            <a:r>
              <a:rPr lang="en-GB" sz="2400" dirty="0" err="1">
                <a:effectLst/>
                <a:ea typeface="Times New Roman" panose="02020603050405020304" pitchFamily="18" charset="0"/>
              </a:rPr>
              <a:t>aktivitātēm</a:t>
            </a:r>
            <a:r>
              <a:rPr lang="en-GB" sz="2400" dirty="0">
                <a:effectLst/>
                <a:ea typeface="Times New Roman" panose="02020603050405020304" pitchFamily="18" charset="0"/>
              </a:rPr>
              <a:t> </a:t>
            </a:r>
            <a:r>
              <a:rPr lang="en-GB" sz="2400" dirty="0" err="1">
                <a:effectLst/>
                <a:ea typeface="Times New Roman" panose="02020603050405020304" pitchFamily="18" charset="0"/>
              </a:rPr>
              <a:t>neiesaistījās</a:t>
            </a:r>
            <a:r>
              <a:rPr lang="en-GB" sz="2400" dirty="0">
                <a:effectLst/>
                <a:ea typeface="Times New Roman" panose="02020603050405020304" pitchFamily="18" charset="0"/>
              </a:rPr>
              <a:t>, </a:t>
            </a:r>
            <a:r>
              <a:rPr lang="en-GB" sz="2400" dirty="0" err="1">
                <a:effectLst/>
                <a:ea typeface="Times New Roman" panose="02020603050405020304" pitchFamily="18" charset="0"/>
              </a:rPr>
              <a:t>ciemam</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plāns</a:t>
            </a:r>
            <a:r>
              <a:rPr lang="en-GB" sz="2400" dirty="0">
                <a:effectLst/>
                <a:ea typeface="Times New Roman" panose="02020603050405020304" pitchFamily="18" charset="0"/>
              </a:rPr>
              <a:t> </a:t>
            </a:r>
            <a:r>
              <a:rPr lang="en-GB" sz="2400" dirty="0" err="1">
                <a:effectLst/>
                <a:ea typeface="Times New Roman" panose="02020603050405020304" pitchFamily="18" charset="0"/>
              </a:rPr>
              <a:t>netiek</a:t>
            </a:r>
            <a:r>
              <a:rPr lang="en-GB" sz="2400" dirty="0">
                <a:effectLst/>
                <a:ea typeface="Times New Roman" panose="02020603050405020304" pitchFamily="18" charset="0"/>
              </a:rPr>
              <a:t> </a:t>
            </a:r>
            <a:r>
              <a:rPr lang="en-GB" sz="2400" dirty="0" err="1">
                <a:effectLst/>
                <a:ea typeface="Times New Roman" panose="02020603050405020304" pitchFamily="18" charset="0"/>
              </a:rPr>
              <a:t>izstrādāts</a:t>
            </a:r>
            <a:r>
              <a:rPr lang="en-GB" sz="2400" dirty="0">
                <a:effectLst/>
                <a:ea typeface="Times New Roman" panose="02020603050405020304" pitchFamily="18" charset="0"/>
              </a:rPr>
              <a:t> </a:t>
            </a:r>
            <a:endParaRPr lang="lv-LV" sz="2400" dirty="0">
              <a:effectLst/>
              <a:ea typeface="Times New Roman" panose="02020603050405020304" pitchFamily="18" charset="0"/>
            </a:endParaRPr>
          </a:p>
        </p:txBody>
      </p:sp>
    </p:spTree>
    <p:extLst>
      <p:ext uri="{BB962C8B-B14F-4D97-AF65-F5344CB8AC3E}">
        <p14:creationId xmlns:p14="http://schemas.microsoft.com/office/powerpoint/2010/main" val="2780516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95B7F-BB7F-2512-C5C3-958443F84AB4}"/>
            </a:ext>
          </a:extLst>
        </p:cNvPr>
        <p:cNvGrpSpPr/>
        <p:nvPr/>
      </p:nvGrpSpPr>
      <p:grpSpPr>
        <a:xfrm>
          <a:off x="0" y="0"/>
          <a:ext cx="0" cy="0"/>
          <a:chOff x="0" y="0"/>
          <a:chExt cx="0" cy="0"/>
        </a:xfrm>
      </p:grpSpPr>
      <p:sp>
        <p:nvSpPr>
          <p:cNvPr id="5" name="Virsraksts 1">
            <a:extLst>
              <a:ext uri="{FF2B5EF4-FFF2-40B4-BE49-F238E27FC236}">
                <a16:creationId xmlns:a16="http://schemas.microsoft.com/office/drawing/2014/main" id="{8AB40EB1-60CD-D878-3798-5854B8EF40BC}"/>
              </a:ext>
            </a:extLst>
          </p:cNvPr>
          <p:cNvSpPr>
            <a:spLocks noGrp="1"/>
          </p:cNvSpPr>
          <p:nvPr>
            <p:ph type="title"/>
          </p:nvPr>
        </p:nvSpPr>
        <p:spPr>
          <a:xfrm>
            <a:off x="339436" y="199799"/>
            <a:ext cx="11492346" cy="1116384"/>
          </a:xfrm>
        </p:spPr>
        <p:txBody>
          <a:bodyPr>
            <a:normAutofit/>
          </a:bodyPr>
          <a:lstStyle/>
          <a:p>
            <a:r>
              <a:rPr lang="lv-LV" sz="3200" dirty="0">
                <a:latin typeface="+mn-lt"/>
              </a:rPr>
              <a:t>Iedzīvotāju skaits ciemos 2019 - 2024.</a:t>
            </a:r>
          </a:p>
        </p:txBody>
      </p:sp>
      <p:pic>
        <p:nvPicPr>
          <p:cNvPr id="6" name="Attēls 5">
            <a:extLst>
              <a:ext uri="{FF2B5EF4-FFF2-40B4-BE49-F238E27FC236}">
                <a16:creationId xmlns:a16="http://schemas.microsoft.com/office/drawing/2014/main" id="{F0F57B86-21F6-75BB-CA4C-11E82C4DBFF8}"/>
              </a:ext>
            </a:extLst>
          </p:cNvPr>
          <p:cNvPicPr>
            <a:picLocks noChangeAspect="1"/>
          </p:cNvPicPr>
          <p:nvPr/>
        </p:nvPicPr>
        <p:blipFill>
          <a:blip r:embed="rId2"/>
          <a:stretch>
            <a:fillRect/>
          </a:stretch>
        </p:blipFill>
        <p:spPr>
          <a:xfrm>
            <a:off x="868403" y="1316183"/>
            <a:ext cx="10795739" cy="5196418"/>
          </a:xfrm>
          <a:prstGeom prst="rect">
            <a:avLst/>
          </a:prstGeom>
        </p:spPr>
      </p:pic>
    </p:spTree>
    <p:extLst>
      <p:ext uri="{BB962C8B-B14F-4D97-AF65-F5344CB8AC3E}">
        <p14:creationId xmlns:p14="http://schemas.microsoft.com/office/powerpoint/2010/main" val="262198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40340-8588-FE54-C7F7-5D2F3D551730}"/>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A6CD8933-52B8-5254-870A-A5C778F54CE8}"/>
              </a:ext>
            </a:extLst>
          </p:cNvPr>
          <p:cNvSpPr>
            <a:spLocks noGrp="1"/>
          </p:cNvSpPr>
          <p:nvPr>
            <p:ph idx="1"/>
          </p:nvPr>
        </p:nvSpPr>
        <p:spPr>
          <a:xfrm>
            <a:off x="360218" y="1316183"/>
            <a:ext cx="11628582" cy="4351338"/>
          </a:xfrm>
        </p:spPr>
        <p:txBody>
          <a:bodyPr>
            <a:normAutofit/>
          </a:bodyPr>
          <a:lstStyle/>
          <a:p>
            <a:r>
              <a:rPr lang="lv-LV" sz="2400" dirty="0"/>
              <a:t>18 klātienes tikšanās </a:t>
            </a:r>
          </a:p>
          <a:p>
            <a:r>
              <a:rPr lang="lv-LV" sz="2400" dirty="0">
                <a:solidFill>
                  <a:srgbClr val="0070C0"/>
                </a:solidFill>
              </a:rPr>
              <a:t>Praktisks darbs ciemu attīstības plānošanā</a:t>
            </a:r>
          </a:p>
          <a:p>
            <a:r>
              <a:rPr lang="lv-LV" sz="2400" dirty="0"/>
              <a:t>Publicitātes aktivitātes (mājas lapā, FB, </a:t>
            </a:r>
            <a:r>
              <a:rPr lang="lv-LV" sz="2400" dirty="0" err="1"/>
              <a:t>Watsap</a:t>
            </a:r>
            <a:r>
              <a:rPr lang="lv-LV" sz="2400" dirty="0"/>
              <a:t> grupās, avīzē)</a:t>
            </a:r>
          </a:p>
          <a:p>
            <a:r>
              <a:rPr lang="lv-LV" sz="2400" dirty="0"/>
              <a:t>Iedzīvotāju aptaujas</a:t>
            </a:r>
          </a:p>
          <a:p>
            <a:r>
              <a:rPr lang="lv-LV" sz="2400" dirty="0"/>
              <a:t>Jaunu </a:t>
            </a:r>
            <a:r>
              <a:rPr lang="lv-LV" sz="2400" dirty="0" err="1"/>
              <a:t>Watsap</a:t>
            </a:r>
            <a:r>
              <a:rPr lang="lv-LV" sz="2400" dirty="0"/>
              <a:t> grupu veidošana ciemos, kur kopienas nav izveidojušās</a:t>
            </a:r>
          </a:p>
          <a:p>
            <a:r>
              <a:rPr lang="lv-LV" sz="2400" dirty="0"/>
              <a:t>Kopienu ekspertes darbs</a:t>
            </a:r>
          </a:p>
          <a:p>
            <a:r>
              <a:rPr lang="lv-LV" sz="2400" dirty="0"/>
              <a:t>Paralēli ciemu attīstības plāniem uzsākta pilsētas apkaimju plānošana</a:t>
            </a:r>
          </a:p>
          <a:p>
            <a:r>
              <a:rPr lang="lv-LV" sz="2400" dirty="0"/>
              <a:t>Iespēja iedzīvotājiem uzzināt par aktuālākajiem jautājumiem, kas attiecas uz viņu ciemu</a:t>
            </a:r>
          </a:p>
        </p:txBody>
      </p:sp>
      <p:sp>
        <p:nvSpPr>
          <p:cNvPr id="4" name="Virsraksts 1">
            <a:extLst>
              <a:ext uri="{FF2B5EF4-FFF2-40B4-BE49-F238E27FC236}">
                <a16:creationId xmlns:a16="http://schemas.microsoft.com/office/drawing/2014/main" id="{68E33773-E158-9174-BBFC-A2FE836C8659}"/>
              </a:ext>
            </a:extLst>
          </p:cNvPr>
          <p:cNvSpPr txBox="1">
            <a:spLocks/>
          </p:cNvSpPr>
          <p:nvPr/>
        </p:nvSpPr>
        <p:spPr>
          <a:xfrm>
            <a:off x="360218" y="199799"/>
            <a:ext cx="11471564" cy="1116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a:latin typeface="+mn-lt"/>
              </a:rPr>
              <a:t>Ciemu attīstības plānu izstrādes process</a:t>
            </a:r>
          </a:p>
        </p:txBody>
      </p:sp>
      <p:pic>
        <p:nvPicPr>
          <p:cNvPr id="7" name="Attēls 6">
            <a:extLst>
              <a:ext uri="{FF2B5EF4-FFF2-40B4-BE49-F238E27FC236}">
                <a16:creationId xmlns:a16="http://schemas.microsoft.com/office/drawing/2014/main" id="{B4741383-8F48-7B7A-040F-2EB909AFD112}"/>
              </a:ext>
            </a:extLst>
          </p:cNvPr>
          <p:cNvPicPr>
            <a:picLocks noChangeAspect="1"/>
          </p:cNvPicPr>
          <p:nvPr/>
        </p:nvPicPr>
        <p:blipFill>
          <a:blip r:embed="rId2"/>
          <a:stretch>
            <a:fillRect/>
          </a:stretch>
        </p:blipFill>
        <p:spPr>
          <a:xfrm>
            <a:off x="9934833" y="5130799"/>
            <a:ext cx="1732232" cy="1527401"/>
          </a:xfrm>
          <a:prstGeom prst="rect">
            <a:avLst/>
          </a:prstGeom>
        </p:spPr>
      </p:pic>
      <p:pic>
        <p:nvPicPr>
          <p:cNvPr id="9" name="Attēls 8">
            <a:extLst>
              <a:ext uri="{FF2B5EF4-FFF2-40B4-BE49-F238E27FC236}">
                <a16:creationId xmlns:a16="http://schemas.microsoft.com/office/drawing/2014/main" id="{0EEF0F39-5733-9AE7-8D2C-705D62001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296" y="5130799"/>
            <a:ext cx="2712251" cy="1527401"/>
          </a:xfrm>
          <a:prstGeom prst="rect">
            <a:avLst/>
          </a:prstGeom>
        </p:spPr>
      </p:pic>
      <p:pic>
        <p:nvPicPr>
          <p:cNvPr id="12" name="Attēls 11">
            <a:extLst>
              <a:ext uri="{FF2B5EF4-FFF2-40B4-BE49-F238E27FC236}">
                <a16:creationId xmlns:a16="http://schemas.microsoft.com/office/drawing/2014/main" id="{A4575939-4CC0-ADD9-AA02-E1A5BC675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1304" y="5462101"/>
            <a:ext cx="1516771" cy="854168"/>
          </a:xfrm>
          <a:prstGeom prst="rect">
            <a:avLst/>
          </a:prstGeom>
        </p:spPr>
      </p:pic>
      <p:pic>
        <p:nvPicPr>
          <p:cNvPr id="14" name="Attēls 13">
            <a:extLst>
              <a:ext uri="{FF2B5EF4-FFF2-40B4-BE49-F238E27FC236}">
                <a16:creationId xmlns:a16="http://schemas.microsoft.com/office/drawing/2014/main" id="{33F8A06F-88F7-CBC4-9EB5-FB0364629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56" y="5141428"/>
            <a:ext cx="2693377" cy="1516772"/>
          </a:xfrm>
          <a:prstGeom prst="rect">
            <a:avLst/>
          </a:prstGeom>
        </p:spPr>
      </p:pic>
      <p:pic>
        <p:nvPicPr>
          <p:cNvPr id="6146" name="Picture 2" descr="arNBS_30okt2024">
            <a:extLst>
              <a:ext uri="{FF2B5EF4-FFF2-40B4-BE49-F238E27FC236}">
                <a16:creationId xmlns:a16="http://schemas.microsoft.com/office/drawing/2014/main" id="{AE836260-D82B-1B39-1827-2780C66EBF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0737" y="5141429"/>
            <a:ext cx="2645574" cy="151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934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FC0B6-A1A0-77D0-F549-987CAF698891}"/>
            </a:ext>
          </a:extLst>
        </p:cNvPr>
        <p:cNvGrpSpPr/>
        <p:nvPr/>
      </p:nvGrpSpPr>
      <p:grpSpPr>
        <a:xfrm>
          <a:off x="0" y="0"/>
          <a:ext cx="0" cy="0"/>
          <a:chOff x="0" y="0"/>
          <a:chExt cx="0" cy="0"/>
        </a:xfrm>
      </p:grpSpPr>
      <p:pic>
        <p:nvPicPr>
          <p:cNvPr id="5" name="Satura vietturis 4">
            <a:extLst>
              <a:ext uri="{FF2B5EF4-FFF2-40B4-BE49-F238E27FC236}">
                <a16:creationId xmlns:a16="http://schemas.microsoft.com/office/drawing/2014/main" id="{1B248D3F-4A4F-3F0E-7B23-345920BE47EE}"/>
              </a:ext>
            </a:extLst>
          </p:cNvPr>
          <p:cNvPicPr>
            <a:picLocks noGrp="1" noChangeAspect="1"/>
          </p:cNvPicPr>
          <p:nvPr>
            <p:ph idx="1"/>
          </p:nvPr>
        </p:nvPicPr>
        <p:blipFill>
          <a:blip r:embed="rId2"/>
          <a:srcRect t="18286" b="23130"/>
          <a:stretch/>
        </p:blipFill>
        <p:spPr>
          <a:xfrm>
            <a:off x="197708" y="1013255"/>
            <a:ext cx="11994292" cy="3385750"/>
          </a:xfrm>
          <a:prstGeom prst="rect">
            <a:avLst/>
          </a:prstGeom>
        </p:spPr>
      </p:pic>
      <p:sp>
        <p:nvSpPr>
          <p:cNvPr id="7" name="Virsraksts 1">
            <a:extLst>
              <a:ext uri="{FF2B5EF4-FFF2-40B4-BE49-F238E27FC236}">
                <a16:creationId xmlns:a16="http://schemas.microsoft.com/office/drawing/2014/main" id="{BFD991F9-97EB-0125-CA6C-29045414FC0B}"/>
              </a:ext>
            </a:extLst>
          </p:cNvPr>
          <p:cNvSpPr txBox="1">
            <a:spLocks/>
          </p:cNvSpPr>
          <p:nvPr/>
        </p:nvSpPr>
        <p:spPr>
          <a:xfrm>
            <a:off x="339436" y="199799"/>
            <a:ext cx="11492346" cy="1116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a:latin typeface="+mn-lt"/>
              </a:rPr>
              <a:t>Ciemu attīstības plānu izstrādes process</a:t>
            </a:r>
          </a:p>
        </p:txBody>
      </p:sp>
      <p:pic>
        <p:nvPicPr>
          <p:cNvPr id="11" name="Attēls 10">
            <a:extLst>
              <a:ext uri="{FF2B5EF4-FFF2-40B4-BE49-F238E27FC236}">
                <a16:creationId xmlns:a16="http://schemas.microsoft.com/office/drawing/2014/main" id="{94E080B0-B73C-7131-41EA-8E694B277635}"/>
              </a:ext>
            </a:extLst>
          </p:cNvPr>
          <p:cNvPicPr>
            <a:picLocks noChangeAspect="1"/>
          </p:cNvPicPr>
          <p:nvPr/>
        </p:nvPicPr>
        <p:blipFill>
          <a:blip r:embed="rId3">
            <a:extLst>
              <a:ext uri="{28A0092B-C50C-407E-A947-70E740481C1C}">
                <a14:useLocalDpi xmlns:a14="http://schemas.microsoft.com/office/drawing/2010/main" val="0"/>
              </a:ext>
            </a:extLst>
          </a:blip>
          <a:srcRect l="63889" t="54321" r="10185" b="11605"/>
          <a:stretch/>
        </p:blipFill>
        <p:spPr>
          <a:xfrm>
            <a:off x="3922262" y="1485517"/>
            <a:ext cx="1344626" cy="1325417"/>
          </a:xfrm>
          <a:prstGeom prst="rect">
            <a:avLst/>
          </a:prstGeom>
        </p:spPr>
      </p:pic>
      <p:pic>
        <p:nvPicPr>
          <p:cNvPr id="13" name="Attēls 12">
            <a:extLst>
              <a:ext uri="{FF2B5EF4-FFF2-40B4-BE49-F238E27FC236}">
                <a16:creationId xmlns:a16="http://schemas.microsoft.com/office/drawing/2014/main" id="{BD7790A9-09C3-D036-17F7-313727A3F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5581" y="5701880"/>
            <a:ext cx="2118785" cy="1193191"/>
          </a:xfrm>
          <a:prstGeom prst="rect">
            <a:avLst/>
          </a:prstGeom>
        </p:spPr>
      </p:pic>
      <p:pic>
        <p:nvPicPr>
          <p:cNvPr id="3074" name="Picture 2">
            <a:extLst>
              <a:ext uri="{FF2B5EF4-FFF2-40B4-BE49-F238E27FC236}">
                <a16:creationId xmlns:a16="http://schemas.microsoft.com/office/drawing/2014/main" id="{72298B8D-3C4A-71AF-E0AD-47BC2E478B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599" y="5692244"/>
            <a:ext cx="2118784" cy="1193191"/>
          </a:xfrm>
          <a:prstGeom prst="rect">
            <a:avLst/>
          </a:prstGeom>
          <a:noFill/>
          <a:extLst>
            <a:ext uri="{909E8E84-426E-40DD-AFC4-6F175D3DCCD1}">
              <a14:hiddenFill xmlns:a14="http://schemas.microsoft.com/office/drawing/2010/main">
                <a:solidFill>
                  <a:srgbClr val="FFFFFF"/>
                </a:solidFill>
              </a14:hiddenFill>
            </a:ext>
          </a:extLst>
        </p:spPr>
      </p:pic>
      <p:pic>
        <p:nvPicPr>
          <p:cNvPr id="15" name="Attēls 14">
            <a:extLst>
              <a:ext uri="{FF2B5EF4-FFF2-40B4-BE49-F238E27FC236}">
                <a16:creationId xmlns:a16="http://schemas.microsoft.com/office/drawing/2014/main" id="{4939F3E2-E2EB-DAAB-9AF2-DE429DAC9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2772" y="5676103"/>
            <a:ext cx="2118785" cy="1193192"/>
          </a:xfrm>
          <a:prstGeom prst="rect">
            <a:avLst/>
          </a:prstGeom>
        </p:spPr>
      </p:pic>
      <p:pic>
        <p:nvPicPr>
          <p:cNvPr id="17" name="Attēls 16">
            <a:extLst>
              <a:ext uri="{FF2B5EF4-FFF2-40B4-BE49-F238E27FC236}">
                <a16:creationId xmlns:a16="http://schemas.microsoft.com/office/drawing/2014/main" id="{3B4D22B0-5D7C-880C-A790-6C9055BC64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4617" y="5701879"/>
            <a:ext cx="2118786" cy="1193192"/>
          </a:xfrm>
          <a:prstGeom prst="rect">
            <a:avLst/>
          </a:prstGeom>
        </p:spPr>
      </p:pic>
      <p:pic>
        <p:nvPicPr>
          <p:cNvPr id="19" name="Attēls 18">
            <a:extLst>
              <a:ext uri="{FF2B5EF4-FFF2-40B4-BE49-F238E27FC236}">
                <a16:creationId xmlns:a16="http://schemas.microsoft.com/office/drawing/2014/main" id="{827B753C-E119-9AD0-CEC2-21F0EB52AC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462" y="5664808"/>
            <a:ext cx="2118786" cy="1193192"/>
          </a:xfrm>
          <a:prstGeom prst="rect">
            <a:avLst/>
          </a:prstGeom>
        </p:spPr>
      </p:pic>
      <p:sp>
        <p:nvSpPr>
          <p:cNvPr id="2" name="Satura vietturis 3">
            <a:extLst>
              <a:ext uri="{FF2B5EF4-FFF2-40B4-BE49-F238E27FC236}">
                <a16:creationId xmlns:a16="http://schemas.microsoft.com/office/drawing/2014/main" id="{F613BDCC-32B6-DB1E-AD69-07D0C0A4ED02}"/>
              </a:ext>
            </a:extLst>
          </p:cNvPr>
          <p:cNvSpPr txBox="1">
            <a:spLocks/>
          </p:cNvSpPr>
          <p:nvPr/>
        </p:nvSpPr>
        <p:spPr>
          <a:xfrm>
            <a:off x="197708" y="3744097"/>
            <a:ext cx="11763633" cy="1538883"/>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50000"/>
              </a:lnSpc>
              <a:buFont typeface="Arial" panose="020B0604020202020204" pitchFamily="34" charset="0"/>
              <a:buNone/>
            </a:pPr>
            <a:endParaRPr lang="lv-LV" sz="2400" dirty="0">
              <a:solidFill>
                <a:srgbClr val="0070C0"/>
              </a:solidFill>
              <a:ea typeface="Times New Roman" panose="02020603050405020304" pitchFamily="18" charset="0"/>
            </a:endParaRPr>
          </a:p>
          <a:p>
            <a:pPr indent="0" algn="just">
              <a:lnSpc>
                <a:spcPct val="100000"/>
              </a:lnSpc>
              <a:spcBef>
                <a:spcPts val="600"/>
              </a:spcBef>
              <a:buFont typeface="Arial" panose="020B0604020202020204" pitchFamily="34" charset="0"/>
              <a:buNone/>
            </a:pPr>
            <a:r>
              <a:rPr lang="en-GB" sz="2400" dirty="0" err="1">
                <a:ea typeface="Times New Roman" panose="02020603050405020304" pitchFamily="18" charset="0"/>
              </a:rPr>
              <a:t>plānu</a:t>
            </a:r>
            <a:r>
              <a:rPr lang="en-GB" sz="2400" dirty="0">
                <a:ea typeface="Times New Roman" panose="02020603050405020304" pitchFamily="18" charset="0"/>
              </a:rPr>
              <a:t> </a:t>
            </a:r>
            <a:r>
              <a:rPr lang="en-GB" sz="2400" dirty="0" err="1">
                <a:ea typeface="Times New Roman" panose="02020603050405020304" pitchFamily="18" charset="0"/>
              </a:rPr>
              <a:t>izstrāde</a:t>
            </a:r>
            <a:r>
              <a:rPr lang="en-GB" sz="2400" dirty="0">
                <a:ea typeface="Times New Roman" panose="02020603050405020304" pitchFamily="18" charset="0"/>
              </a:rPr>
              <a:t> tika </a:t>
            </a:r>
            <a:r>
              <a:rPr lang="en-GB" sz="2400" dirty="0" err="1">
                <a:ea typeface="Times New Roman" panose="02020603050405020304" pitchFamily="18" charset="0"/>
              </a:rPr>
              <a:t>uzsākta</a:t>
            </a:r>
            <a:r>
              <a:rPr lang="en-GB" sz="2400" dirty="0">
                <a:ea typeface="Times New Roman" panose="02020603050405020304" pitchFamily="18" charset="0"/>
              </a:rPr>
              <a:t> 2024. gada </a:t>
            </a:r>
            <a:r>
              <a:rPr lang="en-GB" sz="2400" dirty="0" err="1">
                <a:ea typeface="Times New Roman" panose="02020603050405020304" pitchFamily="18" charset="0"/>
              </a:rPr>
              <a:t>maijā</a:t>
            </a:r>
            <a:r>
              <a:rPr lang="en-GB" sz="2400" dirty="0">
                <a:ea typeface="Times New Roman" panose="02020603050405020304" pitchFamily="18" charset="0"/>
              </a:rPr>
              <a:t> un </a:t>
            </a:r>
            <a:r>
              <a:rPr lang="en-GB" sz="2400" dirty="0" err="1">
                <a:ea typeface="Times New Roman" panose="02020603050405020304" pitchFamily="18" charset="0"/>
              </a:rPr>
              <a:t>turpinās</a:t>
            </a:r>
            <a:r>
              <a:rPr lang="en-GB" sz="2400" dirty="0">
                <a:ea typeface="Times New Roman" panose="02020603050405020304" pitchFamily="18" charset="0"/>
              </a:rPr>
              <a:t> 2025. </a:t>
            </a:r>
            <a:r>
              <a:rPr lang="en-GB" sz="2400" dirty="0" err="1">
                <a:ea typeface="Times New Roman" panose="02020603050405020304" pitchFamily="18" charset="0"/>
              </a:rPr>
              <a:t>gadā</a:t>
            </a:r>
            <a:r>
              <a:rPr lang="en-GB" sz="2400" dirty="0">
                <a:ea typeface="Times New Roman" panose="02020603050405020304" pitchFamily="18" charset="0"/>
              </a:rPr>
              <a:t> </a:t>
            </a:r>
            <a:endParaRPr lang="lv-LV" sz="2400" dirty="0">
              <a:ea typeface="Times New Roman" panose="02020603050405020304" pitchFamily="18" charset="0"/>
            </a:endParaRPr>
          </a:p>
          <a:p>
            <a:pPr indent="0" algn="just">
              <a:lnSpc>
                <a:spcPct val="100000"/>
              </a:lnSpc>
              <a:spcBef>
                <a:spcPts val="600"/>
              </a:spcBef>
              <a:buFont typeface="Arial" panose="020B0604020202020204" pitchFamily="34" charset="0"/>
              <a:buNone/>
            </a:pPr>
            <a:r>
              <a:rPr lang="en-GB" sz="2400" dirty="0">
                <a:ea typeface="Times New Roman" panose="02020603050405020304" pitchFamily="18" charset="0"/>
              </a:rPr>
              <a:t>2024. </a:t>
            </a:r>
            <a:r>
              <a:rPr lang="en-GB" sz="2400" dirty="0" err="1">
                <a:ea typeface="Times New Roman" panose="02020603050405020304" pitchFamily="18" charset="0"/>
              </a:rPr>
              <a:t>gadā</a:t>
            </a:r>
            <a:r>
              <a:rPr lang="en-GB" sz="2400" dirty="0">
                <a:ea typeface="Times New Roman" panose="02020603050405020304" pitchFamily="18" charset="0"/>
              </a:rPr>
              <a:t> tika </a:t>
            </a:r>
            <a:r>
              <a:rPr lang="en-GB" sz="2400" dirty="0" err="1">
                <a:ea typeface="Times New Roman" panose="02020603050405020304" pitchFamily="18" charset="0"/>
              </a:rPr>
              <a:t>noorganizētas</a:t>
            </a:r>
            <a:r>
              <a:rPr lang="en-GB" sz="2400" dirty="0">
                <a:ea typeface="Times New Roman" panose="02020603050405020304" pitchFamily="18" charset="0"/>
              </a:rPr>
              <a:t> 18 </a:t>
            </a:r>
            <a:r>
              <a:rPr lang="en-GB" sz="2400" dirty="0" err="1">
                <a:ea typeface="Times New Roman" panose="02020603050405020304" pitchFamily="18" charset="0"/>
              </a:rPr>
              <a:t>klātienes</a:t>
            </a:r>
            <a:r>
              <a:rPr lang="en-GB" sz="2400" dirty="0">
                <a:ea typeface="Times New Roman" panose="02020603050405020304" pitchFamily="18" charset="0"/>
              </a:rPr>
              <a:t> </a:t>
            </a:r>
            <a:r>
              <a:rPr lang="en-GB" sz="2400" dirty="0" err="1">
                <a:ea typeface="Times New Roman" panose="02020603050405020304" pitchFamily="18" charset="0"/>
              </a:rPr>
              <a:t>tikšanās</a:t>
            </a:r>
            <a:r>
              <a:rPr lang="en-GB" sz="2400" dirty="0">
                <a:ea typeface="Times New Roman" panose="02020603050405020304" pitchFamily="18" charset="0"/>
              </a:rPr>
              <a:t> </a:t>
            </a:r>
            <a:r>
              <a:rPr lang="en-GB" sz="2400" dirty="0" err="1">
                <a:ea typeface="Times New Roman" panose="02020603050405020304" pitchFamily="18" charset="0"/>
              </a:rPr>
              <a:t>katra</a:t>
            </a:r>
            <a:r>
              <a:rPr lang="en-GB" sz="2400" dirty="0">
                <a:ea typeface="Times New Roman" panose="02020603050405020304" pitchFamily="18" charset="0"/>
              </a:rPr>
              <a:t> </a:t>
            </a:r>
            <a:r>
              <a:rPr lang="en-GB" sz="2400" dirty="0" err="1">
                <a:ea typeface="Times New Roman" panose="02020603050405020304" pitchFamily="18" charset="0"/>
              </a:rPr>
              <a:t>ciema</a:t>
            </a:r>
            <a:r>
              <a:rPr lang="en-GB" sz="2400" dirty="0">
                <a:ea typeface="Times New Roman" panose="02020603050405020304" pitchFamily="18" charset="0"/>
              </a:rPr>
              <a:t> </a:t>
            </a:r>
            <a:r>
              <a:rPr lang="en-GB" sz="2400" dirty="0" err="1">
                <a:ea typeface="Times New Roman" panose="02020603050405020304" pitchFamily="18" charset="0"/>
              </a:rPr>
              <a:t>teritorijā</a:t>
            </a:r>
            <a:r>
              <a:rPr lang="en-GB" sz="2400" dirty="0">
                <a:ea typeface="Times New Roman" panose="02020603050405020304" pitchFamily="18" charset="0"/>
              </a:rPr>
              <a:t> </a:t>
            </a:r>
            <a:endParaRPr lang="lv-LV" sz="2400" dirty="0">
              <a:ea typeface="Times New Roman" panose="02020603050405020304" pitchFamily="18" charset="0"/>
            </a:endParaRPr>
          </a:p>
        </p:txBody>
      </p:sp>
    </p:spTree>
    <p:extLst>
      <p:ext uri="{BB962C8B-B14F-4D97-AF65-F5344CB8AC3E}">
        <p14:creationId xmlns:p14="http://schemas.microsoft.com/office/powerpoint/2010/main" val="505125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69999-8625-BBBD-4E41-8EBC06D3C194}"/>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A284324F-54AE-779E-A32F-FCBB109E49E6}"/>
              </a:ext>
            </a:extLst>
          </p:cNvPr>
          <p:cNvSpPr>
            <a:spLocks noGrp="1"/>
          </p:cNvSpPr>
          <p:nvPr>
            <p:ph idx="1"/>
          </p:nvPr>
        </p:nvSpPr>
        <p:spPr>
          <a:xfrm>
            <a:off x="457200" y="1316183"/>
            <a:ext cx="11178746" cy="4939626"/>
          </a:xfrm>
        </p:spPr>
        <p:txBody>
          <a:bodyPr>
            <a:noAutofit/>
          </a:bodyPr>
          <a:lstStyle/>
          <a:p>
            <a:pPr marL="0" indent="0">
              <a:buNone/>
            </a:pPr>
            <a:r>
              <a:rPr lang="lv-LV" sz="2100" dirty="0">
                <a:solidFill>
                  <a:srgbClr val="0070C0"/>
                </a:solidFill>
                <a:latin typeface="Montserrat" panose="00000500000000000000" pitchFamily="50" charset="-70"/>
              </a:rPr>
              <a:t>+ </a:t>
            </a:r>
            <a:r>
              <a:rPr lang="lv-LV" sz="2400" b="1" dirty="0" err="1"/>
              <a:t>Garupes</a:t>
            </a:r>
            <a:r>
              <a:rPr lang="lv-LV" sz="2400" b="1" dirty="0"/>
              <a:t> ciemam </a:t>
            </a:r>
            <a:r>
              <a:rPr lang="lv-LV" sz="2400" dirty="0"/>
              <a:t>2020.gadā bija </a:t>
            </a:r>
            <a:r>
              <a:rPr lang="lv-LV" sz="2400" b="1" dirty="0"/>
              <a:t>izstrādāts</a:t>
            </a:r>
            <a:r>
              <a:rPr lang="lv-LV" sz="2400" dirty="0"/>
              <a:t> ciema attīstības </a:t>
            </a:r>
            <a:r>
              <a:rPr lang="lv-LV" sz="2400" b="1" dirty="0"/>
              <a:t>plāns</a:t>
            </a:r>
          </a:p>
          <a:p>
            <a:pPr marL="0" indent="0">
              <a:buNone/>
            </a:pPr>
            <a:r>
              <a:rPr lang="lv-LV" sz="2400" dirty="0"/>
              <a:t>+ Sabiedrība </a:t>
            </a:r>
            <a:r>
              <a:rPr lang="lv-LV" sz="2400" b="1" dirty="0"/>
              <a:t>mazos ciemos ir aktīva</a:t>
            </a:r>
            <a:r>
              <a:rPr lang="lv-LV" sz="2400" dirty="0"/>
              <a:t>, vēlas iesaistīties sava ciema attīstībā</a:t>
            </a:r>
          </a:p>
          <a:p>
            <a:pPr marL="0" indent="0">
              <a:buNone/>
            </a:pPr>
            <a:r>
              <a:rPr lang="lv-LV" sz="2400" dirty="0"/>
              <a:t>+ Ciemu attīstības plānu izstrādes sanāksmēs </a:t>
            </a:r>
            <a:r>
              <a:rPr lang="lv-LV" sz="2400" b="1" dirty="0"/>
              <a:t>organizēja Attīstības un plānošanas nodaļa</a:t>
            </a:r>
            <a:r>
              <a:rPr lang="lv-LV" sz="2400" dirty="0"/>
              <a:t>, bet sanāksmēs </a:t>
            </a:r>
            <a:r>
              <a:rPr lang="lv-LV" sz="2400" b="1" dirty="0"/>
              <a:t>ar informāciju dalījās arī citas </a:t>
            </a:r>
            <a:r>
              <a:rPr lang="lv-LV" sz="2400" dirty="0"/>
              <a:t>struktūrvienības un uzņēmumi – Teritorijas plānošanas nodaļa, SIA «Ādažu ūdens», pašvaldības aģentūra, vadība</a:t>
            </a:r>
          </a:p>
          <a:p>
            <a:pPr marL="0" indent="0">
              <a:buNone/>
            </a:pPr>
            <a:r>
              <a:rPr lang="lv-LV" sz="2400" dirty="0"/>
              <a:t>+ Ciemu attīstības plānu izstrādes jaunumiem pašvaldības </a:t>
            </a:r>
            <a:r>
              <a:rPr lang="lv-LV" sz="2400" b="1" dirty="0"/>
              <a:t>mājas lapā </a:t>
            </a:r>
            <a:r>
              <a:rPr lang="lv-LV" sz="2400" dirty="0"/>
              <a:t>izveidota</a:t>
            </a:r>
            <a:r>
              <a:rPr lang="lv-LV" sz="2400" b="1" dirty="0"/>
              <a:t> atsevišķa sadaļa</a:t>
            </a:r>
          </a:p>
          <a:p>
            <a:pPr marL="0" indent="0">
              <a:buNone/>
            </a:pPr>
            <a:r>
              <a:rPr lang="lv-LV" sz="2400" dirty="0"/>
              <a:t>+ Tikšanās tika organizētas </a:t>
            </a:r>
            <a:r>
              <a:rPr lang="lv-LV" sz="2400" b="1" dirty="0"/>
              <a:t>klātienē</a:t>
            </a:r>
            <a:r>
              <a:rPr lang="lv-LV" sz="2400" dirty="0"/>
              <a:t>, tieši </a:t>
            </a:r>
            <a:r>
              <a:rPr lang="lv-LV" sz="2400" b="1" dirty="0"/>
              <a:t>ciemos</a:t>
            </a:r>
            <a:r>
              <a:rPr lang="lv-LV" sz="2400" dirty="0"/>
              <a:t>, </a:t>
            </a:r>
            <a:r>
              <a:rPr lang="lv-LV" sz="2400" b="1" dirty="0"/>
              <a:t>vakarpusē</a:t>
            </a:r>
          </a:p>
          <a:p>
            <a:pPr marL="0" indent="0">
              <a:buNone/>
            </a:pPr>
            <a:r>
              <a:rPr lang="lv-LV" sz="2400" dirty="0"/>
              <a:t>+ Sanāksmēs iedzīvotāji </a:t>
            </a:r>
            <a:r>
              <a:rPr lang="lv-LV" sz="2400" b="1" dirty="0"/>
              <a:t>izrunā</a:t>
            </a:r>
            <a:r>
              <a:rPr lang="lv-LV" sz="2400" dirty="0"/>
              <a:t> tos </a:t>
            </a:r>
            <a:r>
              <a:rPr lang="lv-LV" sz="2400" b="1" dirty="0"/>
              <a:t>jautājumus</a:t>
            </a:r>
            <a:r>
              <a:rPr lang="lv-LV" sz="2400" dirty="0"/>
              <a:t>, </a:t>
            </a:r>
            <a:r>
              <a:rPr lang="lv-LV" sz="2400" b="1" dirty="0"/>
              <a:t>kas</a:t>
            </a:r>
            <a:r>
              <a:rPr lang="lv-LV" sz="2400" dirty="0"/>
              <a:t> viņiem </a:t>
            </a:r>
            <a:r>
              <a:rPr lang="lv-LV" sz="2400" b="1" dirty="0"/>
              <a:t>ir</a:t>
            </a:r>
            <a:r>
              <a:rPr lang="lv-LV" sz="2400" dirty="0"/>
              <a:t> </a:t>
            </a:r>
            <a:r>
              <a:rPr lang="lv-LV" sz="2400" b="1" dirty="0"/>
              <a:t>aktuāli</a:t>
            </a:r>
          </a:p>
          <a:p>
            <a:pPr marL="0" indent="0">
              <a:buNone/>
            </a:pPr>
            <a:r>
              <a:rPr lang="lv-LV" sz="2400" dirty="0"/>
              <a:t>- Sabiedrība </a:t>
            </a:r>
            <a:r>
              <a:rPr lang="lv-LV" sz="2400" b="1" dirty="0"/>
              <a:t>pilsētā</a:t>
            </a:r>
            <a:r>
              <a:rPr lang="lv-LV" sz="2400" dirty="0"/>
              <a:t> </a:t>
            </a:r>
            <a:r>
              <a:rPr lang="lv-LV" sz="2400" b="1" dirty="0"/>
              <a:t>un lielajos ciemos ir mazaktīva</a:t>
            </a:r>
          </a:p>
          <a:p>
            <a:pPr marL="0" indent="0">
              <a:buNone/>
            </a:pPr>
            <a:r>
              <a:rPr lang="lv-LV" sz="2400" dirty="0"/>
              <a:t>- Tikai </a:t>
            </a:r>
            <a:r>
              <a:rPr lang="lv-LV" sz="2400" b="1" dirty="0"/>
              <a:t>atsevišķos</a:t>
            </a:r>
            <a:r>
              <a:rPr lang="lv-LV" sz="2400" dirty="0"/>
              <a:t> </a:t>
            </a:r>
            <a:r>
              <a:rPr lang="lv-LV" sz="2400" b="1" dirty="0"/>
              <a:t>ciemos</a:t>
            </a:r>
            <a:r>
              <a:rPr lang="lv-LV" sz="2400" dirty="0"/>
              <a:t> </a:t>
            </a:r>
            <a:r>
              <a:rPr lang="lv-LV" sz="2400" b="1" dirty="0"/>
              <a:t>ir telpas</a:t>
            </a:r>
            <a:r>
              <a:rPr lang="lv-LV" sz="2400" dirty="0"/>
              <a:t>, kur kopienas var sanākt kopā</a:t>
            </a:r>
          </a:p>
          <a:p>
            <a:pPr marL="0" indent="0">
              <a:buNone/>
            </a:pPr>
            <a:r>
              <a:rPr lang="lv-LV" sz="2400" dirty="0"/>
              <a:t>- Daļā ciemu iedzīvotāji </a:t>
            </a:r>
            <a:r>
              <a:rPr lang="lv-LV" sz="2400" b="1" dirty="0"/>
              <a:t>atnāk, lai izteiktu neapmierinātību </a:t>
            </a:r>
            <a:r>
              <a:rPr lang="lv-LV" sz="2400" dirty="0"/>
              <a:t>par visām tēmām, kas viņiem nepatīk</a:t>
            </a:r>
          </a:p>
        </p:txBody>
      </p:sp>
      <p:sp>
        <p:nvSpPr>
          <p:cNvPr id="6" name="Virsraksts 1">
            <a:extLst>
              <a:ext uri="{FF2B5EF4-FFF2-40B4-BE49-F238E27FC236}">
                <a16:creationId xmlns:a16="http://schemas.microsoft.com/office/drawing/2014/main" id="{5C6B6DEE-A6E1-579D-5D7A-394D4CDE4F0D}"/>
              </a:ext>
            </a:extLst>
          </p:cNvPr>
          <p:cNvSpPr txBox="1">
            <a:spLocks/>
          </p:cNvSpPr>
          <p:nvPr/>
        </p:nvSpPr>
        <p:spPr>
          <a:xfrm>
            <a:off x="556054" y="199799"/>
            <a:ext cx="11275728" cy="1116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a:latin typeface="+mn-lt"/>
              </a:rPr>
              <a:t>Ciemu attīstības plānu izstrādes process</a:t>
            </a:r>
          </a:p>
        </p:txBody>
      </p:sp>
    </p:spTree>
    <p:extLst>
      <p:ext uri="{BB962C8B-B14F-4D97-AF65-F5344CB8AC3E}">
        <p14:creationId xmlns:p14="http://schemas.microsoft.com/office/powerpoint/2010/main" val="57862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573F-08F1-BB47-AB22-54456A111D99}"/>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45C6AE9-76C0-7D4A-EF00-A72254B46ED2}"/>
              </a:ext>
            </a:extLst>
          </p:cNvPr>
          <p:cNvSpPr>
            <a:spLocks noGrp="1"/>
          </p:cNvSpPr>
          <p:nvPr>
            <p:ph type="title"/>
          </p:nvPr>
        </p:nvSpPr>
        <p:spPr>
          <a:xfrm>
            <a:off x="547254" y="199799"/>
            <a:ext cx="11284528" cy="1116384"/>
          </a:xfrm>
        </p:spPr>
        <p:txBody>
          <a:bodyPr>
            <a:normAutofit/>
          </a:bodyPr>
          <a:lstStyle/>
          <a:p>
            <a:pPr algn="ctr"/>
            <a:r>
              <a:rPr lang="lv-LV" sz="3200" b="1" dirty="0"/>
              <a:t>Ciemi, «ciemi» un novada teritorijas plānojums</a:t>
            </a:r>
          </a:p>
        </p:txBody>
      </p:sp>
      <p:sp>
        <p:nvSpPr>
          <p:cNvPr id="4" name="Satura vietturis 3">
            <a:extLst>
              <a:ext uri="{FF2B5EF4-FFF2-40B4-BE49-F238E27FC236}">
                <a16:creationId xmlns:a16="http://schemas.microsoft.com/office/drawing/2014/main" id="{CFBA014C-DCB3-0206-908D-65F44F1858E5}"/>
              </a:ext>
            </a:extLst>
          </p:cNvPr>
          <p:cNvSpPr txBox="1">
            <a:spLocks noGrp="1"/>
          </p:cNvSpPr>
          <p:nvPr>
            <p:ph idx="1"/>
          </p:nvPr>
        </p:nvSpPr>
        <p:spPr>
          <a:xfrm>
            <a:off x="547255" y="1421027"/>
            <a:ext cx="11097491" cy="5381986"/>
          </a:xfrm>
          <a:prstGeom prst="rect">
            <a:avLst/>
          </a:prstGeom>
          <a:noFill/>
        </p:spPr>
        <p:txBody>
          <a:bodyPr wrap="square">
            <a:spAutoFit/>
          </a:bodyPr>
          <a:lstStyle/>
          <a:p>
            <a:pPr>
              <a:spcBef>
                <a:spcPts val="1800"/>
              </a:spcBef>
            </a:pPr>
            <a:r>
              <a:rPr lang="lv-LV" sz="2400" dirty="0"/>
              <a:t>V</a:t>
            </a:r>
            <a:r>
              <a:rPr lang="lv-LV" sz="2400" dirty="0">
                <a:effectLst/>
              </a:rPr>
              <a:t>isa novada teritorija iepriekšējos plānošanas periodos ir sadalīta «ciemos» (izņemot mežus un ūdeņus</a:t>
            </a:r>
            <a:r>
              <a:rPr lang="lv-LV" sz="2400" dirty="0"/>
              <a:t>), ciemi neatbilst MK noteikumos noteiktajiem kritērijiem</a:t>
            </a:r>
            <a:endParaRPr lang="lv-LV" sz="2400" dirty="0">
              <a:effectLst/>
            </a:endParaRPr>
          </a:p>
          <a:p>
            <a:pPr>
              <a:spcBef>
                <a:spcPts val="1800"/>
              </a:spcBef>
            </a:pPr>
            <a:r>
              <a:rPr lang="lv-LV" sz="2400" dirty="0"/>
              <a:t>Ja tiktu realizēti visi izstrādātie detālplānojumi, tad paredzamais iedzīvotāju skaits novadā pieaugtu vismaz trīskārtīgi</a:t>
            </a:r>
          </a:p>
          <a:p>
            <a:pPr>
              <a:spcBef>
                <a:spcPts val="1800"/>
              </a:spcBef>
            </a:pPr>
            <a:r>
              <a:rPr lang="lv-LV" sz="2400" dirty="0"/>
              <a:t>C</a:t>
            </a:r>
            <a:r>
              <a:rPr lang="lv-LV" sz="2400" dirty="0">
                <a:effectLst/>
              </a:rPr>
              <a:t>iemu statuss un attīstība netika saistīta ar esošo un plānoto infrastruktūru (pakalpojumu pieejamība, ūdenssaimniecības aglomerācijas u.c.) </a:t>
            </a:r>
          </a:p>
          <a:p>
            <a:pPr>
              <a:spcBef>
                <a:spcPts val="1800"/>
              </a:spcBef>
            </a:pPr>
            <a:r>
              <a:rPr lang="lv-LV" sz="2400" dirty="0">
                <a:effectLst/>
              </a:rPr>
              <a:t>Rezultāts - stihiska apbūves izplešanās</a:t>
            </a:r>
          </a:p>
          <a:p>
            <a:pPr>
              <a:spcBef>
                <a:spcPts val="1800"/>
              </a:spcBef>
            </a:pPr>
            <a:r>
              <a:rPr lang="lv-LV" sz="2400" dirty="0">
                <a:effectLst/>
              </a:rPr>
              <a:t>Ādažu novada jaunajā teritorijas plānojumā paredzēts izslēgt no ciemu un arī Ādažu pilsētas  teritorijām neapbūvētas lauksaimniecības teritorijas, vairākās teritorijās mainīt teritorijas plānojumā funkcionālo zonējumu no savrupmāju apbūves uz lauksaimniecības un mežu zemēm samazinot dabas pamatnes transformēšanu apbūvei</a:t>
            </a:r>
            <a:endParaRPr lang="lv-LV" sz="2400" dirty="0"/>
          </a:p>
          <a:p>
            <a:pPr marL="0" indent="0">
              <a:buNone/>
            </a:pPr>
            <a:r>
              <a:rPr lang="lv-LV" sz="1800" dirty="0">
                <a:effectLst/>
              </a:rPr>
              <a:t> </a:t>
            </a:r>
            <a:endParaRPr lang="lv-LV" sz="1200" dirty="0"/>
          </a:p>
        </p:txBody>
      </p:sp>
    </p:spTree>
    <p:extLst>
      <p:ext uri="{BB962C8B-B14F-4D97-AF65-F5344CB8AC3E}">
        <p14:creationId xmlns:p14="http://schemas.microsoft.com/office/powerpoint/2010/main" val="765243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2527B4-D977-9858-78A4-EA9071FF2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5261" y="341713"/>
            <a:ext cx="8146739" cy="6516287"/>
          </a:xfrm>
          <a:prstGeom prst="rect">
            <a:avLst/>
          </a:prstGeom>
        </p:spPr>
      </p:pic>
      <p:sp>
        <p:nvSpPr>
          <p:cNvPr id="2" name="Title 1">
            <a:extLst>
              <a:ext uri="{FF2B5EF4-FFF2-40B4-BE49-F238E27FC236}">
                <a16:creationId xmlns:a16="http://schemas.microsoft.com/office/drawing/2014/main" id="{E762C2E9-F8B2-39DB-CA51-650210547FD4}"/>
              </a:ext>
            </a:extLst>
          </p:cNvPr>
          <p:cNvSpPr txBox="1">
            <a:spLocks/>
          </p:cNvSpPr>
          <p:nvPr/>
        </p:nvSpPr>
        <p:spPr>
          <a:xfrm>
            <a:off x="444844" y="247135"/>
            <a:ext cx="3121316" cy="19817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lv-LV" sz="2800" dirty="0">
                <a:latin typeface="+mn-lt"/>
                <a:cs typeface="Arial" panose="020B0604020202020204" pitchFamily="34" charset="0"/>
              </a:rPr>
              <a:t>Detālplānojumu</a:t>
            </a:r>
          </a:p>
          <a:p>
            <a:pPr>
              <a:spcBef>
                <a:spcPts val="0"/>
              </a:spcBef>
            </a:pPr>
            <a:r>
              <a:rPr lang="lv-LV" sz="2800" dirty="0">
                <a:latin typeface="+mn-lt"/>
                <a:cs typeface="Arial" panose="020B0604020202020204" pitchFamily="34" charset="0"/>
              </a:rPr>
              <a:t>un </a:t>
            </a:r>
          </a:p>
          <a:p>
            <a:pPr>
              <a:spcBef>
                <a:spcPts val="0"/>
              </a:spcBef>
            </a:pPr>
            <a:r>
              <a:rPr lang="lv-LV" sz="2800" dirty="0" err="1">
                <a:latin typeface="+mn-lt"/>
                <a:cs typeface="Arial" panose="020B0604020202020204" pitchFamily="34" charset="0"/>
              </a:rPr>
              <a:t>lokālplānojumu</a:t>
            </a:r>
            <a:r>
              <a:rPr lang="lv-LV" sz="2800" dirty="0">
                <a:latin typeface="+mn-lt"/>
                <a:cs typeface="Arial" panose="020B0604020202020204" pitchFamily="34" charset="0"/>
              </a:rPr>
              <a:t> teritorijas</a:t>
            </a:r>
          </a:p>
        </p:txBody>
      </p:sp>
      <p:pic>
        <p:nvPicPr>
          <p:cNvPr id="3" name="Picture 2">
            <a:extLst>
              <a:ext uri="{FF2B5EF4-FFF2-40B4-BE49-F238E27FC236}">
                <a16:creationId xmlns:a16="http://schemas.microsoft.com/office/drawing/2014/main" id="{5B23E118-7BB0-2B08-531E-72BA667D1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1895"/>
            <a:ext cx="3908293" cy="3126105"/>
          </a:xfrm>
          <a:prstGeom prst="rect">
            <a:avLst/>
          </a:prstGeom>
        </p:spPr>
      </p:pic>
    </p:spTree>
    <p:extLst>
      <p:ext uri="{BB962C8B-B14F-4D97-AF65-F5344CB8AC3E}">
        <p14:creationId xmlns:p14="http://schemas.microsoft.com/office/powerpoint/2010/main" val="1481173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573F-08F1-BB47-AB22-54456A111D99}"/>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45C6AE9-76C0-7D4A-EF00-A72254B46ED2}"/>
              </a:ext>
            </a:extLst>
          </p:cNvPr>
          <p:cNvSpPr>
            <a:spLocks noGrp="1"/>
          </p:cNvSpPr>
          <p:nvPr>
            <p:ph type="title"/>
          </p:nvPr>
        </p:nvSpPr>
        <p:spPr>
          <a:xfrm>
            <a:off x="339436" y="199799"/>
            <a:ext cx="10196484" cy="1116384"/>
          </a:xfrm>
        </p:spPr>
        <p:txBody>
          <a:bodyPr>
            <a:normAutofit/>
          </a:bodyPr>
          <a:lstStyle/>
          <a:p>
            <a:pPr algn="ctr"/>
            <a:r>
              <a:rPr lang="lv-LV" sz="3200" b="1" dirty="0">
                <a:latin typeface="+mn-lt"/>
              </a:rPr>
              <a:t>Ādažu novads</a:t>
            </a:r>
          </a:p>
        </p:txBody>
      </p:sp>
      <p:pic>
        <p:nvPicPr>
          <p:cNvPr id="5" name="Picture 4">
            <a:extLst>
              <a:ext uri="{FF2B5EF4-FFF2-40B4-BE49-F238E27FC236}">
                <a16:creationId xmlns:a16="http://schemas.microsoft.com/office/drawing/2014/main" id="{F77BA267-822E-2F13-859C-1C9946FD8AEE}"/>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258" b="98798" l="1693" r="95889">
                        <a14:foregroundMark x1="49940" y1="9099" x2="55018" y2="2575"/>
                        <a14:foregroundMark x1="55018" y1="2575" x2="55925" y2="515"/>
                        <a14:foregroundMark x1="56953" y1="1288" x2="64087" y2="429"/>
                        <a14:foregroundMark x1="64087" y1="429" x2="80048" y2="6094"/>
                        <a14:foregroundMark x1="80048" y1="6094" x2="98972" y2="33906"/>
                        <a14:foregroundMark x1="98972" y1="33906" x2="96372" y2="98197"/>
                        <a14:foregroundMark x1="96372" y1="98197" x2="3325" y2="95365"/>
                        <a14:foregroundMark x1="3325" y1="95365" x2="1149" y2="87897"/>
                        <a14:foregroundMark x1="1149" y1="87897" x2="1209" y2="78970"/>
                        <a14:foregroundMark x1="1209" y1="78970" x2="4353" y2="71588"/>
                        <a14:foregroundMark x1="4353" y1="71588" x2="36638" y2="35107"/>
                        <a14:foregroundMark x1="36638" y1="35107" x2="43289" y2="19313"/>
                        <a14:foregroundMark x1="43289" y1="19313" x2="53567" y2="6180"/>
                        <a14:foregroundMark x1="53567" y1="6180" x2="55139" y2="2403"/>
                        <a14:foregroundMark x1="54474" y1="5923" x2="60580" y2="5150"/>
                        <a14:foregroundMark x1="60580" y1="5150" x2="83132" y2="7639"/>
                        <a14:foregroundMark x1="83132" y1="7639" x2="91415" y2="26867"/>
                        <a14:foregroundMark x1="91415" y1="26867" x2="95042" y2="63777"/>
                        <a14:foregroundMark x1="95042" y1="63777" x2="80895" y2="81116"/>
                        <a14:foregroundMark x1="80895" y1="81116" x2="60157" y2="81116"/>
                        <a14:foregroundMark x1="60157" y1="81116" x2="49214" y2="64378"/>
                        <a14:foregroundMark x1="49214" y1="64378" x2="49033" y2="21974"/>
                        <a14:foregroundMark x1="49033" y1="21974" x2="54595" y2="5923"/>
                        <a14:foregroundMark x1="31802" y1="32961" x2="30472" y2="36481"/>
                        <a14:foregroundMark x1="30895" y1="34077" x2="29565" y2="33906"/>
                        <a14:foregroundMark x1="29565" y1="35021" x2="29686" y2="36137"/>
                        <a14:foregroundMark x1="52539" y1="7210" x2="60520" y2="16481"/>
                        <a14:foregroundMark x1="60520" y1="16481" x2="59734" y2="34249"/>
                        <a14:foregroundMark x1="59734" y1="34249" x2="54897" y2="39485"/>
                        <a14:foregroundMark x1="54897" y1="39485" x2="50544" y2="31931"/>
                        <a14:foregroundMark x1="50544" y1="31931" x2="50363" y2="18112"/>
                        <a14:foregroundMark x1="50363" y1="18112" x2="51995" y2="8927"/>
                        <a14:foregroundMark x1="93470" y1="944" x2="99033" y2="773"/>
                        <a14:foregroundMark x1="99033" y1="773" x2="99154" y2="92361"/>
                        <a14:foregroundMark x1="99154" y1="92361" x2="84946" y2="98112"/>
                        <a14:foregroundMark x1="84946" y1="98112" x2="1209" y2="94592"/>
                        <a14:foregroundMark x1="1209" y1="94592" x2="786" y2="72017"/>
                        <a14:foregroundMark x1="786" y1="72017" x2="5139" y2="66266"/>
                        <a14:foregroundMark x1="5139" y1="66266" x2="8646" y2="75794"/>
                        <a14:foregroundMark x1="8646" y1="75794" x2="45163" y2="69700"/>
                        <a14:foregroundMark x1="45163" y1="69700" x2="63966" y2="77425"/>
                        <a14:foregroundMark x1="63966" y1="77425" x2="82346" y2="68412"/>
                        <a14:foregroundMark x1="82346" y1="68412" x2="95949" y2="11245"/>
                        <a14:foregroundMark x1="95949" y1="11245" x2="93894" y2="1288"/>
                        <a14:foregroundMark x1="8283" y1="80515" x2="19528" y2="72446"/>
                        <a14:foregroundMark x1="19528" y1="72446" x2="35671" y2="70300"/>
                        <a14:foregroundMark x1="35671" y1="70300" x2="39903" y2="89099"/>
                        <a14:foregroundMark x1="39903" y1="89099" x2="29625" y2="97511"/>
                        <a14:foregroundMark x1="29625" y1="97511" x2="11064" y2="98884"/>
                        <a14:foregroundMark x1="11064" y1="98884" x2="1753" y2="90300"/>
                        <a14:foregroundMark x1="1753" y1="90300" x2="6409" y2="80515"/>
                        <a14:foregroundMark x1="6409" y1="80515" x2="9492" y2="77597"/>
                        <a14:foregroundMark x1="57195" y1="7983" x2="66022" y2="5751"/>
                        <a14:foregroundMark x1="66022" y1="5751" x2="81923" y2="12446"/>
                        <a14:foregroundMark x1="81923" y1="12446" x2="86941" y2="35193"/>
                        <a14:foregroundMark x1="86941" y1="35193" x2="83676" y2="60601"/>
                        <a14:foregroundMark x1="83676" y1="60601" x2="73398" y2="68498"/>
                        <a14:foregroundMark x1="73398" y1="68498" x2="58948" y2="50300"/>
                        <a14:foregroundMark x1="58948" y1="50300" x2="53688" y2="24635"/>
                        <a14:foregroundMark x1="53688" y1="24635" x2="57195" y2="6867"/>
                        <a14:foregroundMark x1="5985" y1="83863" x2="46312" y2="72275"/>
                        <a14:foregroundMark x1="46312" y1="72275" x2="61366" y2="71159"/>
                        <a14:foregroundMark x1="61366" y1="71159" x2="89238" y2="80515"/>
                        <a14:foregroundMark x1="89238" y1="80515" x2="94680" y2="88412"/>
                        <a14:foregroundMark x1="94680" y1="88412" x2="91536" y2="95966"/>
                        <a14:foregroundMark x1="91536" y1="95966" x2="7799" y2="97339"/>
                        <a14:foregroundMark x1="7799" y1="97339" x2="1874" y2="93820"/>
                        <a14:foregroundMark x1="1874" y1="93820" x2="4837" y2="85665"/>
                        <a14:foregroundMark x1="4837" y1="85665" x2="5320" y2="85408"/>
                        <a14:foregroundMark x1="41717" y1="83176" x2="47279" y2="79571"/>
                        <a14:foregroundMark x1="47279" y1="79571" x2="56227" y2="83777"/>
                        <a14:foregroundMark x1="56227" y1="83777" x2="52237" y2="90472"/>
                        <a14:foregroundMark x1="52237" y1="90472" x2="44317" y2="94249"/>
                        <a14:foregroundMark x1="44317" y1="94249" x2="39661" y2="91931"/>
                        <a14:foregroundMark x1="39661" y1="91931" x2="40992" y2="83176"/>
                        <a14:foregroundMark x1="40992" y1="83176" x2="42322" y2="80515"/>
                        <a14:foregroundMark x1="2056" y1="96996" x2="32830" y2="89614"/>
                        <a14:foregroundMark x1="32830" y1="89614" x2="48670" y2="90300"/>
                        <a14:foregroundMark x1="48670" y1="90300" x2="48609" y2="97768"/>
                        <a14:foregroundMark x1="48609" y1="97768" x2="23579" y2="98798"/>
                        <a14:foregroundMark x1="23579" y1="98798" x2="5320" y2="95021"/>
                      </a14:backgroundRemoval>
                    </a14:imgEffect>
                  </a14:imgLayer>
                </a14:imgProps>
              </a:ext>
              <a:ext uri="{28A0092B-C50C-407E-A947-70E740481C1C}">
                <a14:useLocalDpi xmlns:a14="http://schemas.microsoft.com/office/drawing/2010/main"/>
              </a:ext>
            </a:extLst>
          </a:blip>
          <a:stretch>
            <a:fillRect/>
          </a:stretch>
        </p:blipFill>
        <p:spPr>
          <a:xfrm>
            <a:off x="3495039" y="0"/>
            <a:ext cx="8696961" cy="6858001"/>
          </a:xfrm>
          <a:prstGeom prst="rect">
            <a:avLst/>
          </a:prstGeom>
        </p:spPr>
      </p:pic>
      <p:sp>
        <p:nvSpPr>
          <p:cNvPr id="4" name="Satura vietturis 3">
            <a:extLst>
              <a:ext uri="{FF2B5EF4-FFF2-40B4-BE49-F238E27FC236}">
                <a16:creationId xmlns:a16="http://schemas.microsoft.com/office/drawing/2014/main" id="{CFBA014C-DCB3-0206-908D-65F44F1858E5}"/>
              </a:ext>
            </a:extLst>
          </p:cNvPr>
          <p:cNvSpPr txBox="1">
            <a:spLocks noGrp="1"/>
          </p:cNvSpPr>
          <p:nvPr>
            <p:ph idx="1"/>
          </p:nvPr>
        </p:nvSpPr>
        <p:spPr>
          <a:xfrm>
            <a:off x="203200" y="1525361"/>
            <a:ext cx="6800273" cy="4315027"/>
          </a:xfrm>
          <a:prstGeom prst="rect">
            <a:avLst/>
          </a:prstGeom>
          <a:noFill/>
        </p:spPr>
        <p:txBody>
          <a:bodyPr wrap="square">
            <a:spAutoFit/>
          </a:bodyPr>
          <a:lstStyle/>
          <a:p>
            <a:pPr marL="0" indent="0">
              <a:spcBef>
                <a:spcPts val="1200"/>
              </a:spcBef>
              <a:buNone/>
            </a:pPr>
            <a:r>
              <a:rPr lang="lv-LV" sz="2400" b="1" dirty="0">
                <a:solidFill>
                  <a:srgbClr val="4D4D4C"/>
                </a:solidFill>
                <a:latin typeface="+mj-lt"/>
              </a:rPr>
              <a:t>Iedzīvotāji - 24 500</a:t>
            </a:r>
          </a:p>
          <a:p>
            <a:pPr marL="0" indent="0">
              <a:spcBef>
                <a:spcPts val="1200"/>
              </a:spcBef>
              <a:buNone/>
            </a:pPr>
            <a:endParaRPr lang="lv-LV" sz="2400" b="1" dirty="0">
              <a:solidFill>
                <a:srgbClr val="4D4D4C"/>
              </a:solidFill>
              <a:latin typeface="+mj-lt"/>
            </a:endParaRPr>
          </a:p>
          <a:p>
            <a:pPr marL="0" indent="0">
              <a:spcBef>
                <a:spcPts val="1200"/>
              </a:spcBef>
              <a:buNone/>
            </a:pPr>
            <a:r>
              <a:rPr lang="lv-LV" sz="2400" b="1" dirty="0">
                <a:solidFill>
                  <a:srgbClr val="4D4D4C"/>
                </a:solidFill>
                <a:latin typeface="+mj-lt"/>
              </a:rPr>
              <a:t>Ādažu pagasts - 11 ciemi</a:t>
            </a:r>
          </a:p>
          <a:p>
            <a:pPr marL="0" indent="0">
              <a:spcBef>
                <a:spcPts val="1200"/>
              </a:spcBef>
              <a:buNone/>
            </a:pPr>
            <a:r>
              <a:rPr lang="lv-LV" sz="2400" b="1" dirty="0">
                <a:solidFill>
                  <a:srgbClr val="4D4D4C"/>
                </a:solidFill>
                <a:latin typeface="+mj-lt"/>
              </a:rPr>
              <a:t>Carnikavas pagasts - 11 ciemi</a:t>
            </a:r>
          </a:p>
          <a:p>
            <a:pPr marL="0" indent="0">
              <a:spcBef>
                <a:spcPts val="1200"/>
              </a:spcBef>
              <a:buNone/>
            </a:pPr>
            <a:r>
              <a:rPr lang="lv-LV" sz="2400" b="1" dirty="0">
                <a:solidFill>
                  <a:srgbClr val="4D4D4C"/>
                </a:solidFill>
                <a:latin typeface="+mj-lt"/>
              </a:rPr>
              <a:t>Ādažu pilsēta</a:t>
            </a:r>
          </a:p>
          <a:p>
            <a:pPr marL="0" indent="0">
              <a:spcBef>
                <a:spcPts val="1200"/>
              </a:spcBef>
              <a:buNone/>
            </a:pPr>
            <a:endParaRPr lang="lv-LV" sz="2400" b="1" dirty="0">
              <a:solidFill>
                <a:srgbClr val="4D4D4C"/>
              </a:solidFill>
              <a:latin typeface="+mj-lt"/>
            </a:endParaRPr>
          </a:p>
          <a:p>
            <a:pPr marL="0" indent="0">
              <a:spcBef>
                <a:spcPts val="1200"/>
              </a:spcBef>
              <a:buNone/>
            </a:pPr>
            <a:r>
              <a:rPr lang="lv-LV" sz="2400" b="1" dirty="0">
                <a:solidFill>
                  <a:srgbClr val="4D4D4C"/>
                </a:solidFill>
                <a:latin typeface="+mj-lt"/>
              </a:rPr>
              <a:t>Ādažu poligons </a:t>
            </a:r>
          </a:p>
          <a:p>
            <a:pPr marL="0" indent="0">
              <a:spcBef>
                <a:spcPts val="1200"/>
              </a:spcBef>
              <a:buNone/>
            </a:pPr>
            <a:r>
              <a:rPr lang="lv-LV" sz="2400" b="1" dirty="0">
                <a:solidFill>
                  <a:srgbClr val="4D4D4C"/>
                </a:solidFill>
                <a:latin typeface="+mj-lt"/>
              </a:rPr>
              <a:t>"Piejūras" dabas parks</a:t>
            </a:r>
          </a:p>
          <a:p>
            <a:pPr marL="0" indent="0">
              <a:spcBef>
                <a:spcPts val="1200"/>
              </a:spcBef>
              <a:buNone/>
            </a:pPr>
            <a:r>
              <a:rPr lang="lv-LV" sz="2400" b="1" dirty="0">
                <a:solidFill>
                  <a:srgbClr val="4D4D4C"/>
                </a:solidFill>
                <a:latin typeface="+mj-lt"/>
              </a:rPr>
              <a:t>Rīgas metropoles reģions</a:t>
            </a:r>
          </a:p>
        </p:txBody>
      </p:sp>
    </p:spTree>
    <p:extLst>
      <p:ext uri="{BB962C8B-B14F-4D97-AF65-F5344CB8AC3E}">
        <p14:creationId xmlns:p14="http://schemas.microsoft.com/office/powerpoint/2010/main" val="260172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573F-08F1-BB47-AB22-54456A111D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65C994-EC1A-6088-0886-B41D303DD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3320"/>
            <a:ext cx="6099064" cy="4312508"/>
          </a:xfrm>
          <a:prstGeom prst="rect">
            <a:avLst/>
          </a:prstGeom>
        </p:spPr>
      </p:pic>
      <p:pic>
        <p:nvPicPr>
          <p:cNvPr id="5" name="Picture 4">
            <a:extLst>
              <a:ext uri="{FF2B5EF4-FFF2-40B4-BE49-F238E27FC236}">
                <a16:creationId xmlns:a16="http://schemas.microsoft.com/office/drawing/2014/main" id="{DF594DD7-5FFA-4533-F732-3D7DCE57F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938" y="1223319"/>
            <a:ext cx="6099062" cy="4312508"/>
          </a:xfrm>
          <a:prstGeom prst="rect">
            <a:avLst/>
          </a:prstGeom>
        </p:spPr>
      </p:pic>
      <p:sp>
        <p:nvSpPr>
          <p:cNvPr id="7" name="Title 1">
            <a:extLst>
              <a:ext uri="{FF2B5EF4-FFF2-40B4-BE49-F238E27FC236}">
                <a16:creationId xmlns:a16="http://schemas.microsoft.com/office/drawing/2014/main" id="{6FCAD3C5-26E0-4653-8D29-A8747943F2F3}"/>
              </a:ext>
            </a:extLst>
          </p:cNvPr>
          <p:cNvSpPr txBox="1">
            <a:spLocks/>
          </p:cNvSpPr>
          <p:nvPr/>
        </p:nvSpPr>
        <p:spPr>
          <a:xfrm>
            <a:off x="860544" y="321276"/>
            <a:ext cx="10515599" cy="9020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spcBef>
                <a:spcPts val="1200"/>
              </a:spcBef>
              <a:buNone/>
            </a:pPr>
            <a:r>
              <a:rPr lang="lv-LV" sz="2800" b="1" dirty="0">
                <a:latin typeface="+mj-lt"/>
              </a:rPr>
              <a:t>Esošā un paredzētā teritoriju struktūra novada teritorijas plānojumā</a:t>
            </a:r>
          </a:p>
        </p:txBody>
      </p:sp>
    </p:spTree>
    <p:extLst>
      <p:ext uri="{BB962C8B-B14F-4D97-AF65-F5344CB8AC3E}">
        <p14:creationId xmlns:p14="http://schemas.microsoft.com/office/powerpoint/2010/main" val="4123130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573F-08F1-BB47-AB22-54456A111D99}"/>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45C6AE9-76C0-7D4A-EF00-A72254B46ED2}"/>
              </a:ext>
            </a:extLst>
          </p:cNvPr>
          <p:cNvSpPr>
            <a:spLocks noGrp="1"/>
          </p:cNvSpPr>
          <p:nvPr>
            <p:ph type="title"/>
          </p:nvPr>
        </p:nvSpPr>
        <p:spPr>
          <a:xfrm>
            <a:off x="664557" y="199799"/>
            <a:ext cx="11167225" cy="1116384"/>
          </a:xfrm>
        </p:spPr>
        <p:txBody>
          <a:bodyPr>
            <a:normAutofit/>
          </a:bodyPr>
          <a:lstStyle/>
          <a:p>
            <a:pPr algn="ctr"/>
            <a:r>
              <a:rPr lang="lv-LV" sz="3200" dirty="0">
                <a:latin typeface="+mn-lt"/>
              </a:rPr>
              <a:t>Noslēgumam</a:t>
            </a:r>
          </a:p>
        </p:txBody>
      </p:sp>
      <p:sp>
        <p:nvSpPr>
          <p:cNvPr id="4" name="Satura vietturis 3">
            <a:extLst>
              <a:ext uri="{FF2B5EF4-FFF2-40B4-BE49-F238E27FC236}">
                <a16:creationId xmlns:a16="http://schemas.microsoft.com/office/drawing/2014/main" id="{CFBA014C-DCB3-0206-908D-65F44F1858E5}"/>
              </a:ext>
            </a:extLst>
          </p:cNvPr>
          <p:cNvSpPr txBox="1">
            <a:spLocks noGrp="1"/>
          </p:cNvSpPr>
          <p:nvPr>
            <p:ph idx="1"/>
          </p:nvPr>
        </p:nvSpPr>
        <p:spPr>
          <a:xfrm>
            <a:off x="547254" y="1062681"/>
            <a:ext cx="11284528" cy="4893647"/>
          </a:xfrm>
          <a:prstGeom prst="rect">
            <a:avLst/>
          </a:prstGeom>
          <a:noFill/>
        </p:spPr>
        <p:txBody>
          <a:bodyPr wrap="square">
            <a:spAutoFit/>
          </a:bodyPr>
          <a:lstStyle/>
          <a:p>
            <a:pPr indent="0" algn="just">
              <a:lnSpc>
                <a:spcPct val="100000"/>
              </a:lnSpc>
              <a:spcBef>
                <a:spcPts val="0"/>
              </a:spcBef>
              <a:buNone/>
            </a:pPr>
            <a:r>
              <a:rPr lang="lv-LV" sz="2400" b="1" dirty="0">
                <a:effectLst/>
                <a:ea typeface="Times New Roman" panose="02020603050405020304" pitchFamily="18" charset="0"/>
              </a:rPr>
              <a:t>Kopienu darbs</a:t>
            </a:r>
          </a:p>
          <a:p>
            <a:pPr indent="0" algn="just">
              <a:lnSpc>
                <a:spcPct val="100000"/>
              </a:lnSpc>
              <a:spcBef>
                <a:spcPts val="0"/>
              </a:spcBef>
              <a:buNone/>
            </a:pPr>
            <a:r>
              <a:rPr lang="en-GB" sz="2400" dirty="0" err="1">
                <a:effectLst/>
                <a:ea typeface="Times New Roman" panose="02020603050405020304" pitchFamily="18" charset="0"/>
              </a:rPr>
              <a:t>Ciemu</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plānu</a:t>
            </a:r>
            <a:r>
              <a:rPr lang="en-GB" sz="2400" dirty="0">
                <a:effectLst/>
                <a:ea typeface="Times New Roman" panose="02020603050405020304" pitchFamily="18" charset="0"/>
              </a:rPr>
              <a:t> </a:t>
            </a:r>
            <a:r>
              <a:rPr lang="en-GB" sz="2400" dirty="0" err="1">
                <a:effectLst/>
                <a:ea typeface="Times New Roman" panose="02020603050405020304" pitchFamily="18" charset="0"/>
              </a:rPr>
              <a:t>izstrādes</a:t>
            </a:r>
            <a:r>
              <a:rPr lang="en-GB" sz="2400" dirty="0">
                <a:effectLst/>
                <a:ea typeface="Times New Roman" panose="02020603050405020304" pitchFamily="18" charset="0"/>
              </a:rPr>
              <a:t> </a:t>
            </a:r>
            <a:r>
              <a:rPr lang="en-GB" sz="2400" dirty="0" err="1">
                <a:effectLst/>
                <a:ea typeface="Times New Roman" panose="02020603050405020304" pitchFamily="18" charset="0"/>
              </a:rPr>
              <a:t>aktivitātes</a:t>
            </a:r>
            <a:r>
              <a:rPr lang="en-GB" sz="2400" dirty="0">
                <a:effectLst/>
                <a:ea typeface="Times New Roman" panose="02020603050405020304" pitchFamily="18" charset="0"/>
              </a:rPr>
              <a:t> </a:t>
            </a:r>
            <a:r>
              <a:rPr lang="en-GB" sz="2400" dirty="0" err="1">
                <a:effectLst/>
                <a:ea typeface="Times New Roman" panose="02020603050405020304" pitchFamily="18" charset="0"/>
              </a:rPr>
              <a:t>ir</a:t>
            </a:r>
            <a:r>
              <a:rPr lang="en-GB" sz="2400" dirty="0">
                <a:effectLst/>
                <a:ea typeface="Times New Roman" panose="02020603050405020304" pitchFamily="18" charset="0"/>
              </a:rPr>
              <a:t> </a:t>
            </a:r>
            <a:r>
              <a:rPr lang="en-GB" sz="2400" dirty="0" err="1">
                <a:effectLst/>
                <a:ea typeface="Times New Roman" panose="02020603050405020304" pitchFamily="18" charset="0"/>
              </a:rPr>
              <a:t>veids</a:t>
            </a:r>
            <a:r>
              <a:rPr lang="en-GB" sz="2400" dirty="0">
                <a:effectLst/>
                <a:ea typeface="Times New Roman" panose="02020603050405020304" pitchFamily="18" charset="0"/>
              </a:rPr>
              <a:t> </a:t>
            </a:r>
            <a:r>
              <a:rPr lang="en-GB" sz="2400" dirty="0" err="1">
                <a:effectLst/>
                <a:ea typeface="Times New Roman" panose="02020603050405020304" pitchFamily="18" charset="0"/>
              </a:rPr>
              <a:t>kā</a:t>
            </a:r>
            <a:r>
              <a:rPr lang="en-GB" sz="2400" dirty="0">
                <a:effectLst/>
                <a:ea typeface="Times New Roman" panose="02020603050405020304" pitchFamily="18" charset="0"/>
              </a:rPr>
              <a:t> </a:t>
            </a:r>
            <a:r>
              <a:rPr lang="lv-LV" sz="2400" dirty="0">
                <a:effectLst/>
                <a:ea typeface="Times New Roman" panose="02020603050405020304" pitchFamily="18" charset="0"/>
              </a:rPr>
              <a:t>pilnveidot</a:t>
            </a:r>
            <a:r>
              <a:rPr lang="en-GB" sz="2400" dirty="0">
                <a:effectLst/>
                <a:ea typeface="Times New Roman" panose="02020603050405020304" pitchFamily="18" charset="0"/>
              </a:rPr>
              <a:t> </a:t>
            </a:r>
            <a:r>
              <a:rPr lang="en-GB" sz="2400" dirty="0" err="1">
                <a:effectLst/>
                <a:ea typeface="Times New Roman" panose="02020603050405020304" pitchFamily="18" charset="0"/>
              </a:rPr>
              <a:t>komunikāciju</a:t>
            </a:r>
            <a:r>
              <a:rPr lang="en-GB" sz="2400" dirty="0">
                <a:effectLst/>
                <a:ea typeface="Times New Roman" panose="02020603050405020304" pitchFamily="18" charset="0"/>
              </a:rPr>
              <a:t> </a:t>
            </a:r>
            <a:r>
              <a:rPr lang="en-GB" sz="2400" dirty="0" err="1">
                <a:effectLst/>
                <a:ea typeface="Times New Roman" panose="02020603050405020304" pitchFamily="18" charset="0"/>
              </a:rPr>
              <a:t>ar</a:t>
            </a:r>
            <a:r>
              <a:rPr lang="en-GB" sz="2400" dirty="0">
                <a:effectLst/>
                <a:ea typeface="Times New Roman" panose="02020603050405020304" pitchFamily="18" charset="0"/>
              </a:rPr>
              <a:t> </a:t>
            </a:r>
            <a:r>
              <a:rPr lang="en-GB" sz="2400" dirty="0" err="1">
                <a:effectLst/>
                <a:ea typeface="Times New Roman" panose="02020603050405020304" pitchFamily="18" charset="0"/>
              </a:rPr>
              <a:t>vietējām</a:t>
            </a:r>
            <a:r>
              <a:rPr lang="en-GB" sz="2400" dirty="0">
                <a:effectLst/>
                <a:ea typeface="Times New Roman" panose="02020603050405020304" pitchFamily="18" charset="0"/>
              </a:rPr>
              <a:t> </a:t>
            </a:r>
            <a:r>
              <a:rPr lang="en-GB" sz="2400" dirty="0" err="1">
                <a:effectLst/>
                <a:ea typeface="Times New Roman" panose="02020603050405020304" pitchFamily="18" charset="0"/>
              </a:rPr>
              <a:t>kopienām</a:t>
            </a:r>
            <a:r>
              <a:rPr lang="en-GB" sz="2400" dirty="0">
                <a:effectLst/>
                <a:ea typeface="Times New Roman" panose="02020603050405020304" pitchFamily="18" charset="0"/>
              </a:rPr>
              <a:t>, </a:t>
            </a:r>
            <a:r>
              <a:rPr lang="en-GB" sz="2400" dirty="0" err="1">
                <a:effectLst/>
                <a:ea typeface="Times New Roman" panose="02020603050405020304" pitchFamily="18" charset="0"/>
              </a:rPr>
              <a:t>vairāk</a:t>
            </a:r>
            <a:r>
              <a:rPr lang="en-GB" sz="2400" dirty="0">
                <a:effectLst/>
                <a:ea typeface="Times New Roman" panose="02020603050405020304" pitchFamily="18" charset="0"/>
              </a:rPr>
              <a:t> </a:t>
            </a:r>
            <a:r>
              <a:rPr lang="en-GB" sz="2400" dirty="0" err="1">
                <a:effectLst/>
                <a:ea typeface="Times New Roman" panose="02020603050405020304" pitchFamily="18" charset="0"/>
              </a:rPr>
              <a:t>iedziļināties</a:t>
            </a:r>
            <a:r>
              <a:rPr lang="en-GB" sz="2400" dirty="0">
                <a:effectLst/>
                <a:ea typeface="Times New Roman" panose="02020603050405020304" pitchFamily="18" charset="0"/>
              </a:rPr>
              <a:t> </a:t>
            </a:r>
            <a:r>
              <a:rPr lang="en-GB" sz="2400" dirty="0" err="1">
                <a:effectLst/>
                <a:ea typeface="Times New Roman" panose="02020603050405020304" pitchFamily="18" charset="0"/>
              </a:rPr>
              <a:t>konkrētās</a:t>
            </a:r>
            <a:r>
              <a:rPr lang="en-GB" sz="2400" dirty="0">
                <a:effectLst/>
                <a:ea typeface="Times New Roman" panose="02020603050405020304" pitchFamily="18" charset="0"/>
              </a:rPr>
              <a:t> </a:t>
            </a:r>
            <a:r>
              <a:rPr lang="en-GB" sz="2400" dirty="0" err="1">
                <a:effectLst/>
                <a:ea typeface="Times New Roman" panose="02020603050405020304" pitchFamily="18" charset="0"/>
              </a:rPr>
              <a:t>teritorijas</a:t>
            </a:r>
            <a:r>
              <a:rPr lang="en-GB" sz="2400" dirty="0">
                <a:effectLst/>
                <a:ea typeface="Times New Roman" panose="02020603050405020304" pitchFamily="18" charset="0"/>
              </a:rPr>
              <a:t> </a:t>
            </a:r>
            <a:r>
              <a:rPr lang="en-GB" sz="2400" dirty="0" err="1">
                <a:effectLst/>
                <a:ea typeface="Times New Roman" panose="02020603050405020304" pitchFamily="18" charset="0"/>
              </a:rPr>
              <a:t>problēmu</a:t>
            </a:r>
            <a:r>
              <a:rPr lang="en-GB" sz="2400" dirty="0">
                <a:effectLst/>
                <a:ea typeface="Times New Roman" panose="02020603050405020304" pitchFamily="18" charset="0"/>
              </a:rPr>
              <a:t> </a:t>
            </a:r>
            <a:r>
              <a:rPr lang="en-GB" sz="2400" dirty="0" err="1">
                <a:effectLst/>
                <a:ea typeface="Times New Roman" panose="02020603050405020304" pitchFamily="18" charset="0"/>
              </a:rPr>
              <a:t>jautājumos</a:t>
            </a:r>
            <a:r>
              <a:rPr lang="en-GB" sz="2400" dirty="0">
                <a:effectLst/>
                <a:ea typeface="Times New Roman" panose="02020603050405020304" pitchFamily="18" charset="0"/>
              </a:rPr>
              <a:t>, </a:t>
            </a:r>
            <a:r>
              <a:rPr lang="en-GB" sz="2400" dirty="0" err="1">
                <a:effectLst/>
                <a:ea typeface="Times New Roman" panose="02020603050405020304" pitchFamily="18" charset="0"/>
              </a:rPr>
              <a:t>kā</a:t>
            </a:r>
            <a:r>
              <a:rPr lang="en-GB" sz="2400" dirty="0">
                <a:effectLst/>
                <a:ea typeface="Times New Roman" panose="02020603050405020304" pitchFamily="18" charset="0"/>
              </a:rPr>
              <a:t> </a:t>
            </a:r>
            <a:r>
              <a:rPr lang="en-GB" sz="2400" dirty="0" err="1">
                <a:effectLst/>
                <a:ea typeface="Times New Roman" panose="02020603050405020304" pitchFamily="18" charset="0"/>
              </a:rPr>
              <a:t>arī</a:t>
            </a:r>
            <a:r>
              <a:rPr lang="en-GB" sz="2400" dirty="0">
                <a:effectLst/>
                <a:ea typeface="Times New Roman" panose="02020603050405020304" pitchFamily="18" charset="0"/>
              </a:rPr>
              <a:t> </a:t>
            </a:r>
            <a:r>
              <a:rPr lang="en-GB" sz="2400" dirty="0" err="1">
                <a:effectLst/>
                <a:ea typeface="Times New Roman" panose="02020603050405020304" pitchFamily="18" charset="0"/>
              </a:rPr>
              <a:t>apmainīties</a:t>
            </a:r>
            <a:r>
              <a:rPr lang="en-GB" sz="2400" dirty="0">
                <a:effectLst/>
                <a:ea typeface="Times New Roman" panose="02020603050405020304" pitchFamily="18" charset="0"/>
              </a:rPr>
              <a:t> </a:t>
            </a:r>
            <a:r>
              <a:rPr lang="en-GB" sz="2400" dirty="0" err="1">
                <a:effectLst/>
                <a:ea typeface="Times New Roman" panose="02020603050405020304" pitchFamily="18" charset="0"/>
              </a:rPr>
              <a:t>ar</a:t>
            </a:r>
            <a:r>
              <a:rPr lang="en-GB" sz="2400" dirty="0">
                <a:effectLst/>
                <a:ea typeface="Times New Roman" panose="02020603050405020304" pitchFamily="18" charset="0"/>
              </a:rPr>
              <a:t> </a:t>
            </a:r>
            <a:r>
              <a:rPr lang="en-GB" sz="2400" dirty="0" err="1">
                <a:effectLst/>
                <a:ea typeface="Times New Roman" panose="02020603050405020304" pitchFamily="18" charset="0"/>
              </a:rPr>
              <a:t>citu</a:t>
            </a:r>
            <a:r>
              <a:rPr lang="en-GB" sz="2400" dirty="0">
                <a:effectLst/>
                <a:ea typeface="Times New Roman" panose="02020603050405020304" pitchFamily="18" charset="0"/>
              </a:rPr>
              <a:t> </a:t>
            </a:r>
            <a:r>
              <a:rPr lang="en-GB" sz="2400" dirty="0" err="1">
                <a:effectLst/>
                <a:ea typeface="Times New Roman" panose="02020603050405020304" pitchFamily="18" charset="0"/>
              </a:rPr>
              <a:t>svarīgu</a:t>
            </a:r>
            <a:r>
              <a:rPr lang="en-GB" sz="2400" dirty="0">
                <a:effectLst/>
                <a:ea typeface="Times New Roman" panose="02020603050405020304" pitchFamily="18" charset="0"/>
              </a:rPr>
              <a:t> </a:t>
            </a:r>
            <a:r>
              <a:rPr lang="en-GB" sz="2400" dirty="0" err="1">
                <a:effectLst/>
                <a:ea typeface="Times New Roman" panose="02020603050405020304" pitchFamily="18" charset="0"/>
              </a:rPr>
              <a:t>informāciju</a:t>
            </a:r>
            <a:r>
              <a:rPr lang="en-GB" sz="2400" dirty="0">
                <a:effectLst/>
                <a:ea typeface="Times New Roman" panose="02020603050405020304" pitchFamily="18" charset="0"/>
              </a:rPr>
              <a:t>, kas </a:t>
            </a:r>
            <a:r>
              <a:rPr lang="en-GB" sz="2400" dirty="0" err="1">
                <a:effectLst/>
                <a:ea typeface="Times New Roman" panose="02020603050405020304" pitchFamily="18" charset="0"/>
              </a:rPr>
              <a:t>varētu</a:t>
            </a:r>
            <a:r>
              <a:rPr lang="en-GB" sz="2400" dirty="0">
                <a:effectLst/>
                <a:ea typeface="Times New Roman" panose="02020603050405020304" pitchFamily="18" charset="0"/>
              </a:rPr>
              <a:t> </a:t>
            </a:r>
            <a:r>
              <a:rPr lang="en-GB" sz="2400" dirty="0" err="1">
                <a:effectLst/>
                <a:ea typeface="Times New Roman" panose="02020603050405020304" pitchFamily="18" charset="0"/>
              </a:rPr>
              <a:t>būt</a:t>
            </a:r>
            <a:r>
              <a:rPr lang="en-GB" sz="2400" dirty="0">
                <a:effectLst/>
                <a:ea typeface="Times New Roman" panose="02020603050405020304" pitchFamily="18" charset="0"/>
              </a:rPr>
              <a:t> </a:t>
            </a:r>
            <a:r>
              <a:rPr lang="en-GB" sz="2400" dirty="0" err="1">
                <a:effectLst/>
                <a:ea typeface="Times New Roman" panose="02020603050405020304" pitchFamily="18" charset="0"/>
              </a:rPr>
              <a:t>aktuāla</a:t>
            </a:r>
            <a:r>
              <a:rPr lang="en-GB" sz="2400" dirty="0">
                <a:effectLst/>
                <a:ea typeface="Times New Roman" panose="02020603050405020304" pitchFamily="18" charset="0"/>
              </a:rPr>
              <a:t> </a:t>
            </a:r>
            <a:r>
              <a:rPr lang="en-GB" sz="2400" dirty="0" err="1">
                <a:effectLst/>
                <a:ea typeface="Times New Roman" panose="02020603050405020304" pitchFamily="18" charset="0"/>
              </a:rPr>
              <a:t>konkrētajai</a:t>
            </a:r>
            <a:r>
              <a:rPr lang="en-GB" sz="2400" dirty="0">
                <a:effectLst/>
                <a:ea typeface="Times New Roman" panose="02020603050405020304" pitchFamily="18" charset="0"/>
              </a:rPr>
              <a:t> </a:t>
            </a:r>
            <a:r>
              <a:rPr lang="en-GB" sz="2400" dirty="0" err="1">
                <a:effectLst/>
                <a:ea typeface="Times New Roman" panose="02020603050405020304" pitchFamily="18" charset="0"/>
              </a:rPr>
              <a:t>kopienai</a:t>
            </a:r>
            <a:endParaRPr lang="lv-LV" sz="2400" dirty="0">
              <a:effectLst/>
              <a:ea typeface="Times New Roman" panose="02020603050405020304" pitchFamily="18" charset="0"/>
            </a:endParaRPr>
          </a:p>
          <a:p>
            <a:pPr indent="0" algn="just">
              <a:lnSpc>
                <a:spcPct val="100000"/>
              </a:lnSpc>
              <a:spcBef>
                <a:spcPts val="0"/>
              </a:spcBef>
              <a:buNone/>
            </a:pPr>
            <a:endParaRPr lang="lv-LV" sz="2400" b="1" dirty="0">
              <a:effectLst/>
              <a:ea typeface="Times New Roman" panose="02020603050405020304" pitchFamily="18" charset="0"/>
            </a:endParaRPr>
          </a:p>
          <a:p>
            <a:pPr indent="0" algn="just">
              <a:lnSpc>
                <a:spcPct val="100000"/>
              </a:lnSpc>
              <a:spcBef>
                <a:spcPts val="0"/>
              </a:spcBef>
              <a:buNone/>
            </a:pPr>
            <a:r>
              <a:rPr lang="lv-LV" sz="2400" b="1" dirty="0">
                <a:effectLst/>
                <a:ea typeface="Times New Roman" panose="02020603050405020304" pitchFamily="18" charset="0"/>
              </a:rPr>
              <a:t>Infrastruktūra</a:t>
            </a:r>
          </a:p>
          <a:p>
            <a:pPr indent="0" algn="just">
              <a:lnSpc>
                <a:spcPct val="100000"/>
              </a:lnSpc>
              <a:spcBef>
                <a:spcPts val="0"/>
              </a:spcBef>
              <a:buNone/>
            </a:pPr>
            <a:r>
              <a:rPr lang="en-GB" sz="2400" dirty="0" err="1">
                <a:effectLst/>
                <a:ea typeface="Times New Roman" panose="02020603050405020304" pitchFamily="18" charset="0"/>
              </a:rPr>
              <a:t>Svarīg</a:t>
            </a:r>
            <a:r>
              <a:rPr lang="lv-LV" sz="2400" dirty="0">
                <a:effectLst/>
                <a:ea typeface="Times New Roman" panose="02020603050405020304" pitchFamily="18" charset="0"/>
              </a:rPr>
              <a:t>i - </a:t>
            </a:r>
            <a:r>
              <a:rPr lang="en-GB" sz="2400" dirty="0" err="1">
                <a:effectLst/>
                <a:ea typeface="Times New Roman" panose="02020603050405020304" pitchFamily="18" charset="0"/>
              </a:rPr>
              <a:t>sociālo</a:t>
            </a:r>
            <a:r>
              <a:rPr lang="en-GB" sz="2400" dirty="0">
                <a:effectLst/>
                <a:ea typeface="Times New Roman" panose="02020603050405020304" pitchFamily="18" charset="0"/>
              </a:rPr>
              <a:t> </a:t>
            </a:r>
            <a:r>
              <a:rPr lang="en-GB" sz="2400" dirty="0" err="1">
                <a:effectLst/>
                <a:ea typeface="Times New Roman" panose="02020603050405020304" pitchFamily="18" charset="0"/>
              </a:rPr>
              <a:t>tīklošanās</a:t>
            </a:r>
            <a:r>
              <a:rPr lang="en-GB" sz="2400" dirty="0">
                <a:effectLst/>
                <a:ea typeface="Times New Roman" panose="02020603050405020304" pitchFamily="18" charset="0"/>
              </a:rPr>
              <a:t> </a:t>
            </a:r>
            <a:r>
              <a:rPr lang="en-GB" sz="2400" dirty="0" err="1">
                <a:effectLst/>
                <a:ea typeface="Times New Roman" panose="02020603050405020304" pitchFamily="18" charset="0"/>
              </a:rPr>
              <a:t>centru</a:t>
            </a:r>
            <a:r>
              <a:rPr lang="en-GB" sz="2400" dirty="0">
                <a:effectLst/>
                <a:ea typeface="Times New Roman" panose="02020603050405020304" pitchFamily="18" charset="0"/>
              </a:rPr>
              <a:t> </a:t>
            </a:r>
            <a:r>
              <a:rPr lang="en-GB" sz="2400" dirty="0" err="1">
                <a:effectLst/>
                <a:ea typeface="Times New Roman" panose="02020603050405020304" pitchFamily="18" charset="0"/>
              </a:rPr>
              <a:t>esamība</a:t>
            </a:r>
            <a:r>
              <a:rPr lang="en-GB" sz="2400" dirty="0">
                <a:effectLst/>
                <a:ea typeface="Times New Roman" panose="02020603050405020304" pitchFamily="18" charset="0"/>
              </a:rPr>
              <a:t>: </a:t>
            </a:r>
            <a:r>
              <a:rPr lang="en-GB" sz="2400" dirty="0" err="1">
                <a:effectLst/>
                <a:ea typeface="Times New Roman" panose="02020603050405020304" pitchFamily="18" charset="0"/>
              </a:rPr>
              <a:t>kopienu</a:t>
            </a:r>
            <a:r>
              <a:rPr lang="en-GB" sz="2400" dirty="0">
                <a:effectLst/>
                <a:ea typeface="Times New Roman" panose="02020603050405020304" pitchFamily="18" charset="0"/>
              </a:rPr>
              <a:t> </a:t>
            </a:r>
            <a:r>
              <a:rPr lang="en-GB" sz="2400" dirty="0" err="1">
                <a:effectLst/>
                <a:ea typeface="Times New Roman" panose="02020603050405020304" pitchFamily="18" charset="0"/>
              </a:rPr>
              <a:t>centri</a:t>
            </a:r>
            <a:r>
              <a:rPr lang="en-GB" sz="2400" dirty="0">
                <a:effectLst/>
                <a:ea typeface="Times New Roman" panose="02020603050405020304" pitchFamily="18" charset="0"/>
              </a:rPr>
              <a:t>, </a:t>
            </a:r>
            <a:r>
              <a:rPr lang="en-GB" sz="2400" dirty="0" err="1">
                <a:effectLst/>
                <a:ea typeface="Times New Roman" panose="02020603050405020304" pitchFamily="18" charset="0"/>
              </a:rPr>
              <a:t>skolas</a:t>
            </a:r>
            <a:r>
              <a:rPr lang="en-GB" sz="2400" dirty="0">
                <a:effectLst/>
                <a:ea typeface="Times New Roman" panose="02020603050405020304" pitchFamily="18" charset="0"/>
              </a:rPr>
              <a:t>, </a:t>
            </a:r>
            <a:r>
              <a:rPr lang="en-GB" sz="2400" dirty="0" err="1">
                <a:effectLst/>
                <a:ea typeface="Times New Roman" panose="02020603050405020304" pitchFamily="18" charset="0"/>
              </a:rPr>
              <a:t>kultūras</a:t>
            </a:r>
            <a:r>
              <a:rPr lang="en-GB" sz="2400" dirty="0">
                <a:effectLst/>
                <a:ea typeface="Times New Roman" panose="02020603050405020304" pitchFamily="18" charset="0"/>
              </a:rPr>
              <a:t> </a:t>
            </a:r>
            <a:r>
              <a:rPr lang="en-GB" sz="2400" dirty="0" err="1">
                <a:effectLst/>
                <a:ea typeface="Times New Roman" panose="02020603050405020304" pitchFamily="18" charset="0"/>
              </a:rPr>
              <a:t>nami</a:t>
            </a:r>
            <a:r>
              <a:rPr lang="en-GB" sz="2400" dirty="0">
                <a:effectLst/>
                <a:ea typeface="Times New Roman" panose="02020603050405020304" pitchFamily="18" charset="0"/>
              </a:rPr>
              <a:t>, </a:t>
            </a:r>
            <a:r>
              <a:rPr lang="en-GB" sz="2400" dirty="0" err="1">
                <a:effectLst/>
                <a:ea typeface="Times New Roman" panose="02020603050405020304" pitchFamily="18" charset="0"/>
              </a:rPr>
              <a:t>bibliotēkas</a:t>
            </a:r>
            <a:r>
              <a:rPr lang="en-GB" sz="2400" dirty="0">
                <a:effectLst/>
                <a:ea typeface="Times New Roman" panose="02020603050405020304" pitchFamily="18" charset="0"/>
              </a:rPr>
              <a:t> un </a:t>
            </a:r>
            <a:r>
              <a:rPr lang="en-GB" sz="2400" dirty="0" err="1">
                <a:effectLst/>
                <a:ea typeface="Times New Roman" panose="02020603050405020304" pitchFamily="18" charset="0"/>
              </a:rPr>
              <a:t>citas</a:t>
            </a:r>
            <a:r>
              <a:rPr lang="en-GB" sz="2400" dirty="0">
                <a:effectLst/>
                <a:ea typeface="Times New Roman" panose="02020603050405020304" pitchFamily="18" charset="0"/>
              </a:rPr>
              <a:t> </a:t>
            </a:r>
            <a:r>
              <a:rPr lang="en-GB" sz="2400" dirty="0" err="1">
                <a:effectLst/>
                <a:ea typeface="Times New Roman" panose="02020603050405020304" pitchFamily="18" charset="0"/>
              </a:rPr>
              <a:t>sociāli</a:t>
            </a:r>
            <a:r>
              <a:rPr lang="en-GB" sz="2400" dirty="0">
                <a:effectLst/>
                <a:ea typeface="Times New Roman" panose="02020603050405020304" pitchFamily="18" charset="0"/>
              </a:rPr>
              <a:t> </a:t>
            </a:r>
            <a:r>
              <a:rPr lang="en-GB" sz="2400" dirty="0" err="1">
                <a:effectLst/>
                <a:ea typeface="Times New Roman" panose="02020603050405020304" pitchFamily="18" charset="0"/>
              </a:rPr>
              <a:t>brīvi</a:t>
            </a:r>
            <a:r>
              <a:rPr lang="en-GB" sz="2400" dirty="0">
                <a:effectLst/>
                <a:ea typeface="Times New Roman" panose="02020603050405020304" pitchFamily="18" charset="0"/>
              </a:rPr>
              <a:t> </a:t>
            </a:r>
            <a:r>
              <a:rPr lang="en-GB" sz="2400" dirty="0" err="1">
                <a:effectLst/>
                <a:ea typeface="Times New Roman" panose="02020603050405020304" pitchFamily="18" charset="0"/>
              </a:rPr>
              <a:t>pieejamas</a:t>
            </a:r>
            <a:r>
              <a:rPr lang="en-GB" sz="2400" dirty="0">
                <a:effectLst/>
                <a:ea typeface="Times New Roman" panose="02020603050405020304" pitchFamily="18" charset="0"/>
              </a:rPr>
              <a:t> </a:t>
            </a:r>
            <a:r>
              <a:rPr lang="en-GB" sz="2400" dirty="0" err="1">
                <a:effectLst/>
                <a:ea typeface="Times New Roman" panose="02020603050405020304" pitchFamily="18" charset="0"/>
              </a:rPr>
              <a:t>vietas</a:t>
            </a:r>
            <a:r>
              <a:rPr lang="en-GB" sz="2400" dirty="0">
                <a:effectLst/>
                <a:ea typeface="Times New Roman" panose="02020603050405020304" pitchFamily="18" charset="0"/>
              </a:rPr>
              <a:t> </a:t>
            </a:r>
            <a:endParaRPr lang="lv-LV" sz="2400" dirty="0">
              <a:effectLst/>
              <a:ea typeface="Times New Roman" panose="02020603050405020304" pitchFamily="18" charset="0"/>
            </a:endParaRPr>
          </a:p>
          <a:p>
            <a:pPr indent="0" algn="just">
              <a:lnSpc>
                <a:spcPct val="100000"/>
              </a:lnSpc>
              <a:spcBef>
                <a:spcPts val="0"/>
              </a:spcBef>
              <a:buNone/>
            </a:pPr>
            <a:r>
              <a:rPr lang="lv-LV" sz="2400" dirty="0">
                <a:effectLst/>
                <a:ea typeface="Times New Roman" panose="02020603050405020304" pitchFamily="18" charset="0"/>
              </a:rPr>
              <a:t>K</a:t>
            </a:r>
            <a:r>
              <a:rPr lang="en-GB" sz="2400" dirty="0" err="1">
                <a:effectLst/>
                <a:ea typeface="Times New Roman" panose="02020603050405020304" pitchFamily="18" charset="0"/>
              </a:rPr>
              <a:t>atrā</a:t>
            </a:r>
            <a:r>
              <a:rPr lang="en-GB" sz="2400" dirty="0">
                <a:effectLst/>
                <a:ea typeface="Times New Roman" panose="02020603050405020304" pitchFamily="18" charset="0"/>
              </a:rPr>
              <a:t> no </a:t>
            </a:r>
            <a:r>
              <a:rPr lang="en-GB" sz="2400" dirty="0" err="1">
                <a:effectLst/>
                <a:ea typeface="Times New Roman" panose="02020603050405020304" pitchFamily="18" charset="0"/>
              </a:rPr>
              <a:t>kopienām</a:t>
            </a:r>
            <a:r>
              <a:rPr lang="en-GB" sz="2400" dirty="0">
                <a:effectLst/>
                <a:ea typeface="Times New Roman" panose="02020603050405020304" pitchFamily="18" charset="0"/>
              </a:rPr>
              <a:t> </a:t>
            </a:r>
            <a:r>
              <a:rPr lang="lv-LV" sz="2400" dirty="0">
                <a:effectLst/>
                <a:ea typeface="Times New Roman" panose="02020603050405020304" pitchFamily="18" charset="0"/>
              </a:rPr>
              <a:t>nepieciešams</a:t>
            </a:r>
            <a:r>
              <a:rPr lang="en-GB" sz="2400" dirty="0">
                <a:effectLst/>
                <a:ea typeface="Times New Roman" panose="02020603050405020304" pitchFamily="18" charset="0"/>
              </a:rPr>
              <a:t> </a:t>
            </a:r>
            <a:r>
              <a:rPr lang="en-GB" sz="2400" dirty="0" err="1">
                <a:effectLst/>
                <a:ea typeface="Times New Roman" panose="02020603050405020304" pitchFamily="18" charset="0"/>
              </a:rPr>
              <a:t>veidot</a:t>
            </a:r>
            <a:r>
              <a:rPr lang="en-GB" sz="2400" dirty="0">
                <a:effectLst/>
                <a:ea typeface="Times New Roman" panose="02020603050405020304" pitchFamily="18" charset="0"/>
              </a:rPr>
              <a:t> </a:t>
            </a:r>
            <a:r>
              <a:rPr lang="lv-LV" sz="2400" dirty="0">
                <a:effectLst/>
                <a:ea typeface="Times New Roman" panose="02020603050405020304" pitchFamily="18" charset="0"/>
              </a:rPr>
              <a:t>sociālās tīklošanās </a:t>
            </a:r>
            <a:r>
              <a:rPr lang="en-GB" sz="2400" dirty="0" err="1">
                <a:effectLst/>
                <a:ea typeface="Times New Roman" panose="02020603050405020304" pitchFamily="18" charset="0"/>
              </a:rPr>
              <a:t>vieta</a:t>
            </a:r>
            <a:r>
              <a:rPr lang="lv-LV" sz="2400" dirty="0">
                <a:effectLst/>
                <a:ea typeface="Times New Roman" panose="02020603050405020304" pitchFamily="18" charset="0"/>
              </a:rPr>
              <a:t>s</a:t>
            </a:r>
          </a:p>
          <a:p>
            <a:pPr indent="0" algn="just">
              <a:lnSpc>
                <a:spcPct val="100000"/>
              </a:lnSpc>
              <a:spcBef>
                <a:spcPts val="0"/>
              </a:spcBef>
              <a:buNone/>
            </a:pPr>
            <a:endParaRPr lang="lv-LV" sz="2400" dirty="0">
              <a:ea typeface="Times New Roman" panose="02020603050405020304" pitchFamily="18" charset="0"/>
            </a:endParaRPr>
          </a:p>
          <a:p>
            <a:pPr indent="0" algn="just">
              <a:lnSpc>
                <a:spcPct val="100000"/>
              </a:lnSpc>
              <a:spcBef>
                <a:spcPts val="0"/>
              </a:spcBef>
              <a:buNone/>
            </a:pPr>
            <a:r>
              <a:rPr lang="lv-LV" sz="2400" b="1" dirty="0">
                <a:effectLst/>
                <a:ea typeface="Times New Roman" panose="02020603050405020304" pitchFamily="18" charset="0"/>
              </a:rPr>
              <a:t>Teritorijas plānošana</a:t>
            </a:r>
          </a:p>
          <a:p>
            <a:pPr indent="0" algn="just">
              <a:lnSpc>
                <a:spcPct val="100000"/>
              </a:lnSpc>
              <a:spcBef>
                <a:spcPts val="0"/>
              </a:spcBef>
              <a:buNone/>
            </a:pPr>
            <a:r>
              <a:rPr lang="lv-LV" sz="2400" dirty="0">
                <a:effectLst/>
                <a:ea typeface="Times New Roman" panose="02020603050405020304" pitchFamily="18" charset="0"/>
              </a:rPr>
              <a:t>Teritorijas plānojumu izstrāde ir viena no iespējām - ciemus kā plānošanas teritorijas</a:t>
            </a:r>
          </a:p>
          <a:p>
            <a:pPr indent="0" algn="just">
              <a:lnSpc>
                <a:spcPct val="100000"/>
              </a:lnSpc>
              <a:spcBef>
                <a:spcPts val="0"/>
              </a:spcBef>
              <a:buNone/>
            </a:pPr>
            <a:r>
              <a:rPr lang="lv-LV" sz="2400" dirty="0">
                <a:ea typeface="Times New Roman" panose="02020603050405020304" pitchFamily="18" charset="0"/>
              </a:rPr>
              <a:t>konvertēt ciemos, kā pilnvērtīgas / labas apdzīvotās vietas (vismaz 2 pamatfunkcijas)</a:t>
            </a:r>
            <a:endParaRPr lang="lv-LV" sz="2400" dirty="0">
              <a:effectLst/>
              <a:ea typeface="Times New Roman" panose="02020603050405020304" pitchFamily="18" charset="0"/>
            </a:endParaRPr>
          </a:p>
        </p:txBody>
      </p:sp>
    </p:spTree>
    <p:extLst>
      <p:ext uri="{BB962C8B-B14F-4D97-AF65-F5344CB8AC3E}">
        <p14:creationId xmlns:p14="http://schemas.microsoft.com/office/powerpoint/2010/main" val="1894793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384FB-082B-17A6-AB65-BFDC2017B1DB}"/>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F00C6528-BEDA-2400-3F34-D068C704D1C5}"/>
              </a:ext>
            </a:extLst>
          </p:cNvPr>
          <p:cNvSpPr>
            <a:spLocks noGrp="1"/>
          </p:cNvSpPr>
          <p:nvPr>
            <p:ph type="ctrTitle"/>
          </p:nvPr>
        </p:nvSpPr>
        <p:spPr>
          <a:xfrm>
            <a:off x="342900" y="1122363"/>
            <a:ext cx="10925173" cy="3369627"/>
          </a:xfrm>
        </p:spPr>
        <p:txBody>
          <a:bodyPr>
            <a:noAutofit/>
          </a:bodyPr>
          <a:lstStyle/>
          <a:p>
            <a:br>
              <a:rPr lang="lv-LV" sz="2800" b="1" dirty="0">
                <a:latin typeface="Montserrat" panose="00000500000000000000" pitchFamily="50" charset="-70"/>
              </a:rPr>
            </a:br>
            <a:br>
              <a:rPr lang="lv-LV" sz="2800" b="1" dirty="0">
                <a:latin typeface="Montserrat" panose="00000500000000000000" pitchFamily="50" charset="-70"/>
              </a:rPr>
            </a:br>
            <a:r>
              <a:rPr lang="lv-LV" sz="2800" b="1" dirty="0"/>
              <a:t>paldies par uzmanību!</a:t>
            </a:r>
            <a:br>
              <a:rPr lang="lv-LV" sz="2800" b="1" dirty="0">
                <a:latin typeface="Montserrat" panose="00000500000000000000" pitchFamily="50" charset="-70"/>
              </a:rPr>
            </a:br>
            <a:br>
              <a:rPr lang="lv-LV" sz="2800" b="1" dirty="0">
                <a:latin typeface="Montserrat" panose="00000500000000000000" pitchFamily="50" charset="-70"/>
              </a:rPr>
            </a:br>
            <a:br>
              <a:rPr lang="lv-LV" sz="1100" dirty="0"/>
            </a:br>
            <a:br>
              <a:rPr lang="lv-LV" sz="1100" dirty="0"/>
            </a:br>
            <a:endParaRPr lang="lv-LV" sz="2800" b="1" dirty="0">
              <a:latin typeface="Montserrat" panose="00000500000000000000" pitchFamily="50" charset="-70"/>
            </a:endParaRPr>
          </a:p>
        </p:txBody>
      </p:sp>
      <p:sp>
        <p:nvSpPr>
          <p:cNvPr id="4" name="TextBox 3">
            <a:extLst>
              <a:ext uri="{FF2B5EF4-FFF2-40B4-BE49-F238E27FC236}">
                <a16:creationId xmlns:a16="http://schemas.microsoft.com/office/drawing/2014/main" id="{C23A35C4-088B-D5FC-AAAA-39985D4E8567}"/>
              </a:ext>
            </a:extLst>
          </p:cNvPr>
          <p:cNvSpPr txBox="1"/>
          <p:nvPr/>
        </p:nvSpPr>
        <p:spPr>
          <a:xfrm>
            <a:off x="662940" y="3244334"/>
            <a:ext cx="11144250" cy="3139321"/>
          </a:xfrm>
          <a:prstGeom prst="rect">
            <a:avLst/>
          </a:prstGeom>
          <a:noFill/>
        </p:spPr>
        <p:txBody>
          <a:bodyPr wrap="square">
            <a:spAutoFit/>
          </a:bodyPr>
          <a:lstStyle/>
          <a:p>
            <a:pPr marL="0" indent="0">
              <a:buNone/>
            </a:pPr>
            <a:endParaRPr lang="lv-LV" sz="1800" dirty="0">
              <a:hlinkClick r:id="rId2"/>
            </a:endParaRPr>
          </a:p>
          <a:p>
            <a:pPr marL="0" indent="0">
              <a:buNone/>
            </a:pPr>
            <a:endParaRPr lang="lv-LV" dirty="0">
              <a:hlinkClick r:id="rId2"/>
            </a:endParaRPr>
          </a:p>
          <a:p>
            <a:pPr marL="0" indent="0">
              <a:buNone/>
            </a:pPr>
            <a:endParaRPr lang="lv-LV" sz="1800" dirty="0">
              <a:hlinkClick r:id="rId2"/>
            </a:endParaRPr>
          </a:p>
          <a:p>
            <a:pPr marL="0" indent="0">
              <a:buNone/>
            </a:pPr>
            <a:endParaRPr lang="lv-LV" dirty="0">
              <a:hlinkClick r:id="rId2"/>
            </a:endParaRPr>
          </a:p>
          <a:p>
            <a:pPr marL="0" indent="0">
              <a:buNone/>
            </a:pPr>
            <a:endParaRPr lang="lv-LV" sz="1800" dirty="0">
              <a:hlinkClick r:id="rId2"/>
            </a:endParaRPr>
          </a:p>
          <a:p>
            <a:pPr marL="0" indent="0">
              <a:buNone/>
            </a:pPr>
            <a:endParaRPr lang="lv-LV" dirty="0">
              <a:hlinkClick r:id="rId2"/>
            </a:endParaRPr>
          </a:p>
          <a:p>
            <a:pPr marL="0" indent="0">
              <a:buNone/>
            </a:pPr>
            <a:endParaRPr lang="lv-LV" sz="1800" dirty="0">
              <a:hlinkClick r:id="rId2"/>
            </a:endParaRPr>
          </a:p>
          <a:p>
            <a:pPr marL="0" indent="0">
              <a:buNone/>
            </a:pPr>
            <a:r>
              <a:rPr lang="lv-LV" sz="1800" dirty="0">
                <a:hlinkClick r:id="rId2"/>
              </a:rPr>
              <a:t>inga.perkone@adazunovads.lv</a:t>
            </a:r>
            <a:br>
              <a:rPr lang="lv-LV" sz="1800" dirty="0"/>
            </a:br>
            <a:r>
              <a:rPr lang="lv-LV" sz="1800" dirty="0">
                <a:hlinkClick r:id="rId3"/>
              </a:rPr>
              <a:t>indra.murzina@adazunovads.lv</a:t>
            </a:r>
            <a:br>
              <a:rPr lang="lv-LV" sz="1800" dirty="0"/>
            </a:br>
            <a:r>
              <a:rPr lang="lv-LV" sz="1800" dirty="0">
                <a:hlinkClick r:id="rId4"/>
              </a:rPr>
              <a:t>peteris.skinkis@lu.lv</a:t>
            </a:r>
            <a:br>
              <a:rPr lang="lv-LV" sz="1800" dirty="0"/>
            </a:br>
            <a:endParaRPr lang="lv-LV" dirty="0"/>
          </a:p>
        </p:txBody>
      </p:sp>
    </p:spTree>
    <p:extLst>
      <p:ext uri="{BB962C8B-B14F-4D97-AF65-F5344CB8AC3E}">
        <p14:creationId xmlns:p14="http://schemas.microsoft.com/office/powerpoint/2010/main" val="2325300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573F-08F1-BB47-AB22-54456A111D99}"/>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45C6AE9-76C0-7D4A-EF00-A72254B46ED2}"/>
              </a:ext>
            </a:extLst>
          </p:cNvPr>
          <p:cNvSpPr>
            <a:spLocks noGrp="1"/>
          </p:cNvSpPr>
          <p:nvPr>
            <p:ph type="title"/>
          </p:nvPr>
        </p:nvSpPr>
        <p:spPr>
          <a:xfrm>
            <a:off x="547254" y="199799"/>
            <a:ext cx="11284528" cy="1116384"/>
          </a:xfrm>
        </p:spPr>
        <p:txBody>
          <a:bodyPr>
            <a:normAutofit/>
          </a:bodyPr>
          <a:lstStyle/>
          <a:p>
            <a:r>
              <a:rPr lang="lv-LV" sz="3200" b="1" dirty="0">
                <a:latin typeface="+mn-lt"/>
              </a:rPr>
              <a:t>Ādažu novada attīstības plānošana</a:t>
            </a:r>
          </a:p>
        </p:txBody>
      </p:sp>
      <p:sp>
        <p:nvSpPr>
          <p:cNvPr id="4" name="Satura vietturis 3">
            <a:extLst>
              <a:ext uri="{FF2B5EF4-FFF2-40B4-BE49-F238E27FC236}">
                <a16:creationId xmlns:a16="http://schemas.microsoft.com/office/drawing/2014/main" id="{CFBA014C-DCB3-0206-908D-65F44F1858E5}"/>
              </a:ext>
            </a:extLst>
          </p:cNvPr>
          <p:cNvSpPr txBox="1">
            <a:spLocks noGrp="1"/>
          </p:cNvSpPr>
          <p:nvPr>
            <p:ph idx="1"/>
          </p:nvPr>
        </p:nvSpPr>
        <p:spPr>
          <a:xfrm>
            <a:off x="547254" y="1525361"/>
            <a:ext cx="11284527" cy="3283976"/>
          </a:xfrm>
          <a:prstGeom prst="rect">
            <a:avLst/>
          </a:prstGeom>
          <a:noFill/>
        </p:spPr>
        <p:txBody>
          <a:bodyPr wrap="square">
            <a:spAutoFit/>
          </a:bodyPr>
          <a:lstStyle/>
          <a:p>
            <a:pPr marL="0" indent="0">
              <a:spcBef>
                <a:spcPts val="1800"/>
              </a:spcBef>
              <a:buNone/>
            </a:pPr>
            <a:r>
              <a:rPr lang="lv-LV" sz="2400" kern="0" dirty="0">
                <a:ea typeface="Times New Roman" panose="02020603050405020304" pitchFamily="18" charset="0"/>
              </a:rPr>
              <a:t>P</a:t>
            </a:r>
            <a:r>
              <a:rPr lang="en-GB" sz="2400" kern="0" dirty="0" err="1">
                <a:effectLst/>
                <a:ea typeface="Times New Roman" panose="02020603050405020304" pitchFamily="18" charset="0"/>
              </a:rPr>
              <a:t>lānošanas</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prakse</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īstenojas</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ievērojot</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normatīvu</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nosacījumu</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ietvarus</a:t>
            </a:r>
            <a:endParaRPr lang="lv-LV" sz="2400" kern="0" dirty="0">
              <a:effectLst/>
              <a:ea typeface="Times New Roman" panose="02020603050405020304" pitchFamily="18" charset="0"/>
            </a:endParaRPr>
          </a:p>
          <a:p>
            <a:pPr marL="0" indent="0">
              <a:spcBef>
                <a:spcPts val="1800"/>
              </a:spcBef>
              <a:buNone/>
            </a:pPr>
            <a:r>
              <a:rPr lang="en-GB" sz="2400" dirty="0" err="1">
                <a:effectLst/>
                <a:ea typeface="Times New Roman" panose="02020603050405020304" pitchFamily="18" charset="0"/>
              </a:rPr>
              <a:t>Ādažu</a:t>
            </a:r>
            <a:r>
              <a:rPr lang="en-GB" sz="2400" dirty="0">
                <a:effectLst/>
                <a:ea typeface="Times New Roman" panose="02020603050405020304" pitchFamily="18" charset="0"/>
              </a:rPr>
              <a:t> </a:t>
            </a:r>
            <a:r>
              <a:rPr lang="en-GB" sz="2400" dirty="0" err="1">
                <a:effectLst/>
                <a:ea typeface="Times New Roman" panose="02020603050405020304" pitchFamily="18" charset="0"/>
              </a:rPr>
              <a:t>novadam</a:t>
            </a:r>
            <a:r>
              <a:rPr lang="en-GB" sz="2400" dirty="0">
                <a:effectLst/>
                <a:ea typeface="Times New Roman" panose="02020603050405020304" pitchFamily="18" charset="0"/>
              </a:rPr>
              <a:t> </a:t>
            </a:r>
            <a:r>
              <a:rPr lang="en-GB" sz="2400" dirty="0" err="1">
                <a:effectLst/>
                <a:ea typeface="Times New Roman" panose="02020603050405020304" pitchFamily="18" charset="0"/>
              </a:rPr>
              <a:t>ir</a:t>
            </a:r>
            <a:r>
              <a:rPr lang="en-GB" sz="2400" dirty="0">
                <a:effectLst/>
                <a:ea typeface="Times New Roman" panose="02020603050405020304" pitchFamily="18" charset="0"/>
              </a:rPr>
              <a:t> </a:t>
            </a:r>
            <a:r>
              <a:rPr lang="en-GB" sz="2400" dirty="0" err="1">
                <a:effectLst/>
                <a:ea typeface="Times New Roman" panose="02020603050405020304" pitchFamily="18" charset="0"/>
              </a:rPr>
              <a:t>izstrādāti</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plānošanas</a:t>
            </a:r>
            <a:r>
              <a:rPr lang="en-GB" sz="2400" dirty="0">
                <a:effectLst/>
                <a:ea typeface="Times New Roman" panose="02020603050405020304" pitchFamily="18" charset="0"/>
              </a:rPr>
              <a:t> </a:t>
            </a:r>
            <a:r>
              <a:rPr lang="en-GB" sz="2400" dirty="0" err="1">
                <a:effectLst/>
                <a:ea typeface="Times New Roman" panose="02020603050405020304" pitchFamily="18" charset="0"/>
              </a:rPr>
              <a:t>pamatdokumenti</a:t>
            </a:r>
            <a:r>
              <a:rPr lang="en-GB" sz="2400" dirty="0">
                <a:effectLst/>
                <a:ea typeface="Times New Roman" panose="02020603050405020304" pitchFamily="18" charset="0"/>
              </a:rPr>
              <a:t> (</a:t>
            </a:r>
            <a:r>
              <a:rPr lang="en-GB" sz="2400" dirty="0" err="1">
                <a:effectLst/>
                <a:ea typeface="Times New Roman" panose="02020603050405020304" pitchFamily="18" charset="0"/>
              </a:rPr>
              <a:t>stratēģija</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programma</a:t>
            </a:r>
            <a:r>
              <a:rPr lang="en-GB" sz="2400" dirty="0">
                <a:effectLst/>
                <a:ea typeface="Times New Roman" panose="02020603050405020304" pitchFamily="18" charset="0"/>
              </a:rPr>
              <a:t>, </a:t>
            </a:r>
            <a:r>
              <a:rPr lang="en-GB" sz="2400" dirty="0" err="1">
                <a:effectLst/>
                <a:ea typeface="Times New Roman" panose="02020603050405020304" pitchFamily="18" charset="0"/>
              </a:rPr>
              <a:t>teritorijas</a:t>
            </a:r>
            <a:r>
              <a:rPr lang="en-GB" sz="2400" dirty="0">
                <a:effectLst/>
                <a:ea typeface="Times New Roman" panose="02020603050405020304" pitchFamily="18" charset="0"/>
              </a:rPr>
              <a:t> </a:t>
            </a:r>
            <a:r>
              <a:rPr lang="en-GB" sz="2400" dirty="0" err="1">
                <a:effectLst/>
                <a:ea typeface="Times New Roman" panose="02020603050405020304" pitchFamily="18" charset="0"/>
              </a:rPr>
              <a:t>plānojums</a:t>
            </a:r>
            <a:r>
              <a:rPr lang="en-GB" sz="2400" dirty="0">
                <a:effectLst/>
                <a:ea typeface="Times New Roman" panose="02020603050405020304" pitchFamily="18" charset="0"/>
              </a:rPr>
              <a:t>), </a:t>
            </a:r>
            <a:r>
              <a:rPr lang="en-GB" sz="2400" dirty="0" err="1">
                <a:effectLst/>
                <a:ea typeface="Times New Roman" panose="02020603050405020304" pitchFamily="18" charset="0"/>
              </a:rPr>
              <a:t>kuros</a:t>
            </a:r>
            <a:r>
              <a:rPr lang="en-GB" sz="2400" dirty="0">
                <a:effectLst/>
                <a:ea typeface="Times New Roman" panose="02020603050405020304" pitchFamily="18" charset="0"/>
              </a:rPr>
              <a:t> </a:t>
            </a:r>
            <a:r>
              <a:rPr lang="en-GB" sz="2400" dirty="0" err="1">
                <a:effectLst/>
                <a:ea typeface="Times New Roman" panose="02020603050405020304" pitchFamily="18" charset="0"/>
              </a:rPr>
              <a:t>noteikts</a:t>
            </a:r>
            <a:r>
              <a:rPr lang="en-GB" sz="2400" dirty="0">
                <a:effectLst/>
                <a:ea typeface="Times New Roman" panose="02020603050405020304" pitchFamily="18" charset="0"/>
              </a:rPr>
              <a:t> – </a:t>
            </a:r>
            <a:r>
              <a:rPr lang="en-GB" sz="2400" dirty="0" err="1">
                <a:effectLst/>
                <a:ea typeface="Times New Roman" panose="02020603050405020304" pitchFamily="18" charset="0"/>
              </a:rPr>
              <a:t>kā</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attīstīt</a:t>
            </a:r>
            <a:r>
              <a:rPr lang="en-GB" sz="2400" dirty="0">
                <a:effectLst/>
                <a:ea typeface="Times New Roman" panose="02020603050405020304" pitchFamily="18" charset="0"/>
              </a:rPr>
              <a:t> </a:t>
            </a:r>
            <a:r>
              <a:rPr lang="en-GB" sz="2400" dirty="0" err="1">
                <a:effectLst/>
                <a:ea typeface="Times New Roman" panose="02020603050405020304" pitchFamily="18" charset="0"/>
              </a:rPr>
              <a:t>novada</a:t>
            </a:r>
            <a:r>
              <a:rPr lang="en-GB" sz="2400" dirty="0">
                <a:effectLst/>
                <a:ea typeface="Times New Roman" panose="02020603050405020304" pitchFamily="18" charset="0"/>
              </a:rPr>
              <a:t> </a:t>
            </a:r>
            <a:r>
              <a:rPr lang="en-GB" sz="2400" dirty="0" err="1">
                <a:effectLst/>
                <a:ea typeface="Times New Roman" panose="02020603050405020304" pitchFamily="18" charset="0"/>
              </a:rPr>
              <a:t>teritoriju</a:t>
            </a:r>
            <a:r>
              <a:rPr lang="en-GB" sz="2400" dirty="0">
                <a:effectLst/>
                <a:ea typeface="Times New Roman" panose="02020603050405020304" pitchFamily="18" charset="0"/>
              </a:rPr>
              <a:t>, </a:t>
            </a:r>
            <a:r>
              <a:rPr lang="en-GB" sz="2400" dirty="0" err="1">
                <a:effectLst/>
                <a:ea typeface="Times New Roman" panose="02020603050405020304" pitchFamily="18" charset="0"/>
              </a:rPr>
              <a:t>lai</a:t>
            </a:r>
            <a:r>
              <a:rPr lang="en-GB" sz="2400" dirty="0">
                <a:effectLst/>
                <a:ea typeface="Times New Roman" panose="02020603050405020304" pitchFamily="18" charset="0"/>
              </a:rPr>
              <a:t> </a:t>
            </a:r>
            <a:r>
              <a:rPr lang="en-GB" sz="2400" dirty="0" err="1">
                <a:effectLst/>
                <a:ea typeface="Times New Roman" panose="02020603050405020304" pitchFamily="18" charset="0"/>
              </a:rPr>
              <a:t>uzlabotu</a:t>
            </a:r>
            <a:r>
              <a:rPr lang="en-GB" sz="2400" dirty="0">
                <a:effectLst/>
                <a:ea typeface="Times New Roman" panose="02020603050405020304" pitchFamily="18" charset="0"/>
              </a:rPr>
              <a:t> </a:t>
            </a:r>
            <a:r>
              <a:rPr lang="en-GB" sz="2400" dirty="0" err="1">
                <a:effectLst/>
                <a:ea typeface="Times New Roman" panose="02020603050405020304" pitchFamily="18" charset="0"/>
              </a:rPr>
              <a:t>iedzīvotāju</a:t>
            </a:r>
            <a:r>
              <a:rPr lang="en-GB" sz="2400" dirty="0">
                <a:effectLst/>
                <a:ea typeface="Times New Roman" panose="02020603050405020304" pitchFamily="18" charset="0"/>
              </a:rPr>
              <a:t> </a:t>
            </a:r>
            <a:r>
              <a:rPr lang="en-GB" sz="2400" dirty="0" err="1">
                <a:effectLst/>
                <a:ea typeface="Times New Roman" panose="02020603050405020304" pitchFamily="18" charset="0"/>
              </a:rPr>
              <a:t>dzīvi</a:t>
            </a:r>
            <a:r>
              <a:rPr lang="en-GB" sz="2400" dirty="0">
                <a:effectLst/>
                <a:ea typeface="Times New Roman" panose="02020603050405020304" pitchFamily="18" charset="0"/>
              </a:rPr>
              <a:t>, </a:t>
            </a:r>
            <a:r>
              <a:rPr lang="en-GB" sz="2400" dirty="0" err="1">
                <a:effectLst/>
                <a:ea typeface="Times New Roman" panose="02020603050405020304" pitchFamily="18" charset="0"/>
              </a:rPr>
              <a:t>sakārtotu</a:t>
            </a:r>
            <a:r>
              <a:rPr lang="en-GB" sz="2400" dirty="0">
                <a:effectLst/>
                <a:ea typeface="Times New Roman" panose="02020603050405020304" pitchFamily="18" charset="0"/>
              </a:rPr>
              <a:t> </a:t>
            </a:r>
            <a:r>
              <a:rPr lang="en-GB" sz="2400" dirty="0" err="1">
                <a:effectLst/>
                <a:ea typeface="Times New Roman" panose="02020603050405020304" pitchFamily="18" charset="0"/>
              </a:rPr>
              <a:t>ceļus</a:t>
            </a:r>
            <a:r>
              <a:rPr lang="en-GB" sz="2400" dirty="0">
                <a:effectLst/>
                <a:ea typeface="Times New Roman" panose="02020603050405020304" pitchFamily="18" charset="0"/>
              </a:rPr>
              <a:t> un </a:t>
            </a:r>
            <a:r>
              <a:rPr lang="en-GB" sz="2400" dirty="0" err="1">
                <a:effectLst/>
                <a:ea typeface="Times New Roman" panose="02020603050405020304" pitchFamily="18" charset="0"/>
              </a:rPr>
              <a:t>citu</a:t>
            </a:r>
            <a:r>
              <a:rPr lang="en-GB" sz="2400" dirty="0">
                <a:effectLst/>
                <a:ea typeface="Times New Roman" panose="02020603050405020304" pitchFamily="18" charset="0"/>
              </a:rPr>
              <a:t> </a:t>
            </a:r>
            <a:r>
              <a:rPr lang="en-GB" sz="2400" dirty="0" err="1">
                <a:effectLst/>
                <a:ea typeface="Times New Roman" panose="02020603050405020304" pitchFamily="18" charset="0"/>
              </a:rPr>
              <a:t>infrastruktūru</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attīstītu</a:t>
            </a:r>
            <a:r>
              <a:rPr lang="en-GB" sz="2400" dirty="0">
                <a:effectLst/>
                <a:ea typeface="Times New Roman" panose="02020603050405020304" pitchFamily="18" charset="0"/>
              </a:rPr>
              <a:t> </a:t>
            </a:r>
            <a:r>
              <a:rPr lang="en-GB" sz="2400" dirty="0" err="1">
                <a:effectLst/>
                <a:ea typeface="Times New Roman" panose="02020603050405020304" pitchFamily="18" charset="0"/>
              </a:rPr>
              <a:t>sabiedriskos</a:t>
            </a:r>
            <a:r>
              <a:rPr lang="en-GB" sz="2400" dirty="0">
                <a:effectLst/>
                <a:ea typeface="Times New Roman" panose="02020603050405020304" pitchFamily="18" charset="0"/>
              </a:rPr>
              <a:t> </a:t>
            </a:r>
            <a:r>
              <a:rPr lang="en-GB" sz="2400" dirty="0" err="1">
                <a:effectLst/>
                <a:ea typeface="Times New Roman" panose="02020603050405020304" pitchFamily="18" charset="0"/>
              </a:rPr>
              <a:t>pakalpojumus</a:t>
            </a:r>
            <a:r>
              <a:rPr lang="en-GB" sz="2400" dirty="0">
                <a:effectLst/>
                <a:ea typeface="Times New Roman" panose="02020603050405020304" pitchFamily="18" charset="0"/>
              </a:rPr>
              <a:t>, </a:t>
            </a:r>
            <a:r>
              <a:rPr lang="en-GB" sz="2400" dirty="0" err="1">
                <a:effectLst/>
                <a:ea typeface="Times New Roman" panose="02020603050405020304" pitchFamily="18" charset="0"/>
              </a:rPr>
              <a:t>vienlaikus</a:t>
            </a:r>
            <a:r>
              <a:rPr lang="en-GB" sz="2400" dirty="0">
                <a:effectLst/>
                <a:ea typeface="Times New Roman" panose="02020603050405020304" pitchFamily="18" charset="0"/>
              </a:rPr>
              <a:t> </a:t>
            </a:r>
            <a:r>
              <a:rPr lang="en-GB" sz="2400" dirty="0" err="1">
                <a:effectLst/>
                <a:ea typeface="Times New Roman" panose="02020603050405020304" pitchFamily="18" charset="0"/>
              </a:rPr>
              <a:t>rūpējoties</a:t>
            </a:r>
            <a:r>
              <a:rPr lang="en-GB" sz="2400" dirty="0">
                <a:effectLst/>
                <a:ea typeface="Times New Roman" panose="02020603050405020304" pitchFamily="18" charset="0"/>
              </a:rPr>
              <a:t> par </a:t>
            </a:r>
            <a:r>
              <a:rPr lang="en-GB" sz="2400" dirty="0" err="1">
                <a:effectLst/>
                <a:ea typeface="Times New Roman" panose="02020603050405020304" pitchFamily="18" charset="0"/>
              </a:rPr>
              <a:t>dabas</a:t>
            </a:r>
            <a:r>
              <a:rPr lang="en-GB" sz="2400" dirty="0">
                <a:effectLst/>
                <a:ea typeface="Times New Roman" panose="02020603050405020304" pitchFamily="18" charset="0"/>
              </a:rPr>
              <a:t> un </a:t>
            </a:r>
            <a:r>
              <a:rPr lang="en-GB" sz="2400" dirty="0" err="1">
                <a:effectLst/>
                <a:ea typeface="Times New Roman" panose="02020603050405020304" pitchFamily="18" charset="0"/>
              </a:rPr>
              <a:t>kultūras</a:t>
            </a:r>
            <a:r>
              <a:rPr lang="en-GB" sz="2400" dirty="0">
                <a:effectLst/>
                <a:ea typeface="Times New Roman" panose="02020603050405020304" pitchFamily="18" charset="0"/>
              </a:rPr>
              <a:t> </a:t>
            </a:r>
            <a:r>
              <a:rPr lang="en-GB" sz="2400" dirty="0" err="1">
                <a:effectLst/>
                <a:ea typeface="Times New Roman" panose="02020603050405020304" pitchFamily="18" charset="0"/>
              </a:rPr>
              <a:t>vērtībām</a:t>
            </a:r>
            <a:endParaRPr lang="lv-LV" sz="2400" dirty="0">
              <a:effectLst/>
              <a:ea typeface="Times New Roman" panose="02020603050405020304" pitchFamily="18" charset="0"/>
            </a:endParaRPr>
          </a:p>
          <a:p>
            <a:pPr marL="0" indent="0">
              <a:spcBef>
                <a:spcPts val="1800"/>
              </a:spcBef>
              <a:buNone/>
            </a:pPr>
            <a:r>
              <a:rPr lang="lv-LV" sz="2400" dirty="0">
                <a:effectLst/>
                <a:ea typeface="Times New Roman" panose="02020603050405020304" pitchFamily="18" charset="0"/>
              </a:rPr>
              <a:t>Pamatdokumenti</a:t>
            </a:r>
            <a:r>
              <a:rPr lang="en-GB" sz="2400" dirty="0">
                <a:effectLst/>
                <a:ea typeface="Times New Roman" panose="02020603050405020304" pitchFamily="18" charset="0"/>
              </a:rPr>
              <a:t> </a:t>
            </a:r>
            <a:r>
              <a:rPr lang="en-GB" sz="2400" dirty="0" err="1">
                <a:effectLst/>
                <a:ea typeface="Times New Roman" panose="02020603050405020304" pitchFamily="18" charset="0"/>
              </a:rPr>
              <a:t>kalpo</a:t>
            </a:r>
            <a:r>
              <a:rPr lang="en-GB" sz="2400" dirty="0">
                <a:effectLst/>
                <a:ea typeface="Times New Roman" panose="02020603050405020304" pitchFamily="18" charset="0"/>
              </a:rPr>
              <a:t> </a:t>
            </a:r>
            <a:r>
              <a:rPr lang="en-GB" sz="2400" dirty="0" err="1">
                <a:effectLst/>
                <a:ea typeface="Times New Roman" panose="02020603050405020304" pitchFamily="18" charset="0"/>
              </a:rPr>
              <a:t>kā</a:t>
            </a:r>
            <a:r>
              <a:rPr lang="en-GB" sz="2400" dirty="0">
                <a:effectLst/>
                <a:ea typeface="Times New Roman" panose="02020603050405020304" pitchFamily="18" charset="0"/>
              </a:rPr>
              <a:t> </a:t>
            </a:r>
            <a:r>
              <a:rPr lang="en-GB" sz="2400" dirty="0" err="1">
                <a:effectLst/>
                <a:ea typeface="Times New Roman" panose="02020603050405020304" pitchFamily="18" charset="0"/>
              </a:rPr>
              <a:t>stratēģisks</a:t>
            </a:r>
            <a:r>
              <a:rPr lang="en-GB" sz="2400" dirty="0">
                <a:effectLst/>
                <a:ea typeface="Times New Roman" panose="02020603050405020304" pitchFamily="18" charset="0"/>
              </a:rPr>
              <a:t> </a:t>
            </a:r>
            <a:r>
              <a:rPr lang="en-GB" sz="2400" dirty="0" err="1">
                <a:effectLst/>
                <a:ea typeface="Times New Roman" panose="02020603050405020304" pitchFamily="18" charset="0"/>
              </a:rPr>
              <a:t>ietvars</a:t>
            </a:r>
            <a:r>
              <a:rPr lang="en-GB" sz="2400" dirty="0">
                <a:effectLst/>
                <a:ea typeface="Times New Roman" panose="02020603050405020304" pitchFamily="18" charset="0"/>
              </a:rPr>
              <a:t> </a:t>
            </a:r>
            <a:r>
              <a:rPr lang="en-GB" sz="2400" dirty="0" err="1">
                <a:effectLst/>
                <a:ea typeface="Times New Roman" panose="02020603050405020304" pitchFamily="18" charset="0"/>
              </a:rPr>
              <a:t>pašvaldības</a:t>
            </a:r>
            <a:r>
              <a:rPr lang="en-GB" sz="2400" dirty="0">
                <a:effectLst/>
                <a:ea typeface="Times New Roman" panose="02020603050405020304" pitchFamily="18" charset="0"/>
              </a:rPr>
              <a:t> </a:t>
            </a:r>
            <a:r>
              <a:rPr lang="en-GB" sz="2400" dirty="0" err="1">
                <a:effectLst/>
                <a:ea typeface="Times New Roman" panose="02020603050405020304" pitchFamily="18" charset="0"/>
              </a:rPr>
              <a:t>lēmumu</a:t>
            </a:r>
            <a:r>
              <a:rPr lang="en-GB" sz="2400" dirty="0">
                <a:effectLst/>
                <a:ea typeface="Times New Roman" panose="02020603050405020304" pitchFamily="18" charset="0"/>
              </a:rPr>
              <a:t> </a:t>
            </a:r>
            <a:r>
              <a:rPr lang="en-GB" sz="2400" dirty="0" err="1">
                <a:effectLst/>
                <a:ea typeface="Times New Roman" panose="02020603050405020304" pitchFamily="18" charset="0"/>
              </a:rPr>
              <a:t>pieņemšanai</a:t>
            </a:r>
            <a:r>
              <a:rPr lang="en-GB" sz="2400" dirty="0">
                <a:effectLst/>
                <a:ea typeface="Times New Roman" panose="02020603050405020304" pitchFamily="18" charset="0"/>
              </a:rPr>
              <a:t> un </a:t>
            </a:r>
            <a:r>
              <a:rPr lang="en-GB" sz="2400" dirty="0" err="1">
                <a:effectLst/>
                <a:ea typeface="Times New Roman" panose="02020603050405020304" pitchFamily="18" charset="0"/>
              </a:rPr>
              <a:t>novada</a:t>
            </a:r>
            <a:r>
              <a:rPr lang="en-GB" sz="2400" dirty="0">
                <a:effectLst/>
                <a:ea typeface="Times New Roman" panose="02020603050405020304" pitchFamily="18" charset="0"/>
              </a:rPr>
              <a:t> </a:t>
            </a:r>
            <a:r>
              <a:rPr lang="en-GB" sz="2400" dirty="0" err="1">
                <a:effectLst/>
                <a:ea typeface="Times New Roman" panose="02020603050405020304" pitchFamily="18" charset="0"/>
              </a:rPr>
              <a:t>kopienas</a:t>
            </a:r>
            <a:r>
              <a:rPr lang="en-GB" sz="2400" dirty="0">
                <a:effectLst/>
                <a:ea typeface="Times New Roman" panose="02020603050405020304" pitchFamily="18" charset="0"/>
              </a:rPr>
              <a:t> </a:t>
            </a:r>
            <a:r>
              <a:rPr lang="en-GB" sz="2400" dirty="0" err="1">
                <a:effectLst/>
                <a:ea typeface="Times New Roman" panose="02020603050405020304" pitchFamily="18" charset="0"/>
              </a:rPr>
              <a:t>attīstības</a:t>
            </a:r>
            <a:r>
              <a:rPr lang="en-GB" sz="2400" dirty="0">
                <a:effectLst/>
                <a:ea typeface="Times New Roman" panose="02020603050405020304" pitchFamily="18" charset="0"/>
              </a:rPr>
              <a:t> </a:t>
            </a:r>
            <a:r>
              <a:rPr lang="en-GB" sz="2400" dirty="0" err="1">
                <a:effectLst/>
                <a:ea typeface="Times New Roman" panose="02020603050405020304" pitchFamily="18" charset="0"/>
              </a:rPr>
              <a:t>koordinēšanai</a:t>
            </a:r>
            <a:endParaRPr lang="lv-LV" sz="2400" dirty="0">
              <a:effectLst/>
              <a:ea typeface="Times New Roman" panose="02020603050405020304" pitchFamily="18" charset="0"/>
            </a:endParaRPr>
          </a:p>
          <a:p>
            <a:pPr marL="0" indent="0">
              <a:spcBef>
                <a:spcPts val="1200"/>
              </a:spcBef>
              <a:buNone/>
            </a:pPr>
            <a:endParaRPr lang="lv-LV" sz="1800" b="1" dirty="0">
              <a:solidFill>
                <a:srgbClr val="4D4D4C"/>
              </a:solidFill>
              <a:latin typeface="Montserrat" pitchFamily="2" charset="77"/>
            </a:endParaRPr>
          </a:p>
        </p:txBody>
      </p:sp>
    </p:spTree>
    <p:extLst>
      <p:ext uri="{BB962C8B-B14F-4D97-AF65-F5344CB8AC3E}">
        <p14:creationId xmlns:p14="http://schemas.microsoft.com/office/powerpoint/2010/main" val="2048419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54832-7AC9-F2CE-D038-2FC764D2EC90}"/>
            </a:ext>
          </a:extLst>
        </p:cNvPr>
        <p:cNvGrpSpPr/>
        <p:nvPr/>
      </p:nvGrpSpPr>
      <p:grpSpPr>
        <a:xfrm>
          <a:off x="0" y="0"/>
          <a:ext cx="0" cy="0"/>
          <a:chOff x="0" y="0"/>
          <a:chExt cx="0" cy="0"/>
        </a:xfrm>
      </p:grpSpPr>
      <p:pic>
        <p:nvPicPr>
          <p:cNvPr id="6" name="Satura vietturis 5">
            <a:extLst>
              <a:ext uri="{FF2B5EF4-FFF2-40B4-BE49-F238E27FC236}">
                <a16:creationId xmlns:a16="http://schemas.microsoft.com/office/drawing/2014/main" id="{E8F9C996-C889-0E8C-ECAF-47EC166B6532}"/>
              </a:ext>
            </a:extLst>
          </p:cNvPr>
          <p:cNvPicPr>
            <a:picLocks noGrp="1" noChangeAspect="1"/>
          </p:cNvPicPr>
          <p:nvPr>
            <p:ph idx="1"/>
          </p:nvPr>
        </p:nvPicPr>
        <p:blipFill>
          <a:blip r:embed="rId2"/>
          <a:stretch>
            <a:fillRect/>
          </a:stretch>
        </p:blipFill>
        <p:spPr>
          <a:xfrm>
            <a:off x="1696721" y="1260303"/>
            <a:ext cx="8290560" cy="5520992"/>
          </a:xfrm>
          <a:prstGeom prst="rect">
            <a:avLst/>
          </a:prstGeom>
        </p:spPr>
      </p:pic>
      <p:sp>
        <p:nvSpPr>
          <p:cNvPr id="5" name="Virsraksts 1">
            <a:extLst>
              <a:ext uri="{FF2B5EF4-FFF2-40B4-BE49-F238E27FC236}">
                <a16:creationId xmlns:a16="http://schemas.microsoft.com/office/drawing/2014/main" id="{623B7BA5-E6BF-9183-9032-AA75C0CDC790}"/>
              </a:ext>
            </a:extLst>
          </p:cNvPr>
          <p:cNvSpPr txBox="1">
            <a:spLocks/>
          </p:cNvSpPr>
          <p:nvPr/>
        </p:nvSpPr>
        <p:spPr>
          <a:xfrm>
            <a:off x="339436" y="199799"/>
            <a:ext cx="11492346" cy="1116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a:t>Novada plānošanas dokumenti</a:t>
            </a:r>
          </a:p>
        </p:txBody>
      </p:sp>
    </p:spTree>
    <p:extLst>
      <p:ext uri="{BB962C8B-B14F-4D97-AF65-F5344CB8AC3E}">
        <p14:creationId xmlns:p14="http://schemas.microsoft.com/office/powerpoint/2010/main" val="3500491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D2EC5-F492-0E5F-F8A9-1FA2DCA06B35}"/>
            </a:ext>
          </a:extLst>
        </p:cNvPr>
        <p:cNvGrpSpPr/>
        <p:nvPr/>
      </p:nvGrpSpPr>
      <p:grpSpPr>
        <a:xfrm>
          <a:off x="0" y="0"/>
          <a:ext cx="0" cy="0"/>
          <a:chOff x="0" y="0"/>
          <a:chExt cx="0" cy="0"/>
        </a:xfrm>
      </p:grpSpPr>
      <p:pic>
        <p:nvPicPr>
          <p:cNvPr id="11" name="Picture 4">
            <a:extLst>
              <a:ext uri="{FF2B5EF4-FFF2-40B4-BE49-F238E27FC236}">
                <a16:creationId xmlns:a16="http://schemas.microsoft.com/office/drawing/2014/main" id="{224A66BA-8D48-8902-ADED-2C326D31AF0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70000" y="1196573"/>
            <a:ext cx="5835651" cy="5232634"/>
          </a:xfrm>
          <a:prstGeom prst="rect">
            <a:avLst/>
          </a:prstGeom>
        </p:spPr>
      </p:pic>
      <p:pic>
        <p:nvPicPr>
          <p:cNvPr id="12" name="Attēls 11">
            <a:extLst>
              <a:ext uri="{FF2B5EF4-FFF2-40B4-BE49-F238E27FC236}">
                <a16:creationId xmlns:a16="http://schemas.microsoft.com/office/drawing/2014/main" id="{FA7258DB-5325-0C3C-B5F6-2A9A322B1EC3}"/>
              </a:ext>
            </a:extLst>
          </p:cNvPr>
          <p:cNvPicPr>
            <a:picLocks noChangeAspect="1"/>
          </p:cNvPicPr>
          <p:nvPr/>
        </p:nvPicPr>
        <p:blipFill>
          <a:blip r:embed="rId3"/>
          <a:stretch>
            <a:fillRect/>
          </a:stretch>
        </p:blipFill>
        <p:spPr>
          <a:xfrm>
            <a:off x="7393517" y="3533017"/>
            <a:ext cx="3697815" cy="2896190"/>
          </a:xfrm>
          <a:prstGeom prst="rect">
            <a:avLst/>
          </a:prstGeom>
        </p:spPr>
      </p:pic>
      <p:pic>
        <p:nvPicPr>
          <p:cNvPr id="13" name="Attēls 12">
            <a:extLst>
              <a:ext uri="{FF2B5EF4-FFF2-40B4-BE49-F238E27FC236}">
                <a16:creationId xmlns:a16="http://schemas.microsoft.com/office/drawing/2014/main" id="{2E09D1F7-152B-54CD-509D-9421589FE025}"/>
              </a:ext>
            </a:extLst>
          </p:cNvPr>
          <p:cNvPicPr>
            <a:picLocks noChangeAspect="1"/>
          </p:cNvPicPr>
          <p:nvPr/>
        </p:nvPicPr>
        <p:blipFill>
          <a:blip r:embed="rId4"/>
          <a:stretch>
            <a:fillRect/>
          </a:stretch>
        </p:blipFill>
        <p:spPr>
          <a:xfrm>
            <a:off x="7711586" y="1259550"/>
            <a:ext cx="3061676" cy="2150243"/>
          </a:xfrm>
          <a:prstGeom prst="rect">
            <a:avLst/>
          </a:prstGeom>
        </p:spPr>
      </p:pic>
      <p:sp>
        <p:nvSpPr>
          <p:cNvPr id="5" name="Virsraksts 1">
            <a:extLst>
              <a:ext uri="{FF2B5EF4-FFF2-40B4-BE49-F238E27FC236}">
                <a16:creationId xmlns:a16="http://schemas.microsoft.com/office/drawing/2014/main" id="{404D1412-A36A-4143-1A23-312F950A628D}"/>
              </a:ext>
            </a:extLst>
          </p:cNvPr>
          <p:cNvSpPr txBox="1">
            <a:spLocks/>
          </p:cNvSpPr>
          <p:nvPr/>
        </p:nvSpPr>
        <p:spPr>
          <a:xfrm>
            <a:off x="339436" y="199799"/>
            <a:ext cx="11492346" cy="1116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200" b="1" dirty="0"/>
              <a:t>Ādažu novada attīstības vīzija</a:t>
            </a:r>
          </a:p>
        </p:txBody>
      </p:sp>
      <p:pic>
        <p:nvPicPr>
          <p:cNvPr id="2" name="Attēls 1">
            <a:extLst>
              <a:ext uri="{FF2B5EF4-FFF2-40B4-BE49-F238E27FC236}">
                <a16:creationId xmlns:a16="http://schemas.microsoft.com/office/drawing/2014/main" id="{A9E2E424-4BA9-EE9D-69B2-184F8DD67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68" y="5842903"/>
            <a:ext cx="832231" cy="832231"/>
          </a:xfrm>
          <a:prstGeom prst="rect">
            <a:avLst/>
          </a:prstGeom>
        </p:spPr>
      </p:pic>
    </p:spTree>
    <p:extLst>
      <p:ext uri="{BB962C8B-B14F-4D97-AF65-F5344CB8AC3E}">
        <p14:creationId xmlns:p14="http://schemas.microsoft.com/office/powerpoint/2010/main" val="602601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B63EC-0281-ADDE-AA75-13F3DB65CE9E}"/>
            </a:ext>
          </a:extLst>
        </p:cNvPr>
        <p:cNvGrpSpPr/>
        <p:nvPr/>
      </p:nvGrpSpPr>
      <p:grpSpPr>
        <a:xfrm>
          <a:off x="0" y="0"/>
          <a:ext cx="0" cy="0"/>
          <a:chOff x="0" y="0"/>
          <a:chExt cx="0" cy="0"/>
        </a:xfrm>
      </p:grpSpPr>
      <p:sp>
        <p:nvSpPr>
          <p:cNvPr id="4" name="Virsraksts 1">
            <a:extLst>
              <a:ext uri="{FF2B5EF4-FFF2-40B4-BE49-F238E27FC236}">
                <a16:creationId xmlns:a16="http://schemas.microsoft.com/office/drawing/2014/main" id="{90A71C50-30E3-F7DA-9E9C-F709372218F3}"/>
              </a:ext>
            </a:extLst>
          </p:cNvPr>
          <p:cNvSpPr txBox="1">
            <a:spLocks/>
          </p:cNvSpPr>
          <p:nvPr/>
        </p:nvSpPr>
        <p:spPr>
          <a:xfrm>
            <a:off x="937809" y="60646"/>
            <a:ext cx="10993582" cy="1116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a:latin typeface="+mn-lt"/>
              </a:rPr>
              <a:t>Novada kopējie sabiedrības līdzdalības veidi</a:t>
            </a:r>
          </a:p>
        </p:txBody>
      </p:sp>
      <p:sp>
        <p:nvSpPr>
          <p:cNvPr id="5" name="Satura vietturis 2">
            <a:extLst>
              <a:ext uri="{FF2B5EF4-FFF2-40B4-BE49-F238E27FC236}">
                <a16:creationId xmlns:a16="http://schemas.microsoft.com/office/drawing/2014/main" id="{6211F612-B459-3F21-AEA5-02A00CEFD932}"/>
              </a:ext>
            </a:extLst>
          </p:cNvPr>
          <p:cNvSpPr txBox="1">
            <a:spLocks/>
          </p:cNvSpPr>
          <p:nvPr/>
        </p:nvSpPr>
        <p:spPr>
          <a:xfrm>
            <a:off x="838200" y="1177030"/>
            <a:ext cx="10515600" cy="46834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400" dirty="0"/>
              <a:t>Dalība darba grupās, konsultatīvajās padomēs</a:t>
            </a:r>
          </a:p>
          <a:p>
            <a:r>
              <a:rPr lang="lv-LV" sz="2400" dirty="0"/>
              <a:t>Dalība apspriedēs, diskusijās</a:t>
            </a:r>
          </a:p>
          <a:p>
            <a:r>
              <a:rPr lang="lv-LV" sz="2400" dirty="0"/>
              <a:t>Iesaistīšanās publiskajās un sabiedriskajās apspriešanās</a:t>
            </a:r>
          </a:p>
          <a:p>
            <a:r>
              <a:rPr lang="lv-LV" sz="2400" dirty="0"/>
              <a:t>Dalība aptaujās</a:t>
            </a:r>
          </a:p>
          <a:p>
            <a:r>
              <a:rPr lang="lv-LV" sz="2400" dirty="0"/>
              <a:t>Rakstisku iebildumu un priekšlikumu sniegšana domei</a:t>
            </a:r>
          </a:p>
          <a:p>
            <a:r>
              <a:rPr lang="lv-LV" sz="2400" dirty="0"/>
              <a:t>Kolektīvo iesniegumu sniegšana</a:t>
            </a:r>
          </a:p>
          <a:p>
            <a:r>
              <a:rPr lang="lv-LV" sz="2400" dirty="0"/>
              <a:t>Priekšlikumu sniegšana caur mobilo lietotni</a:t>
            </a:r>
          </a:p>
          <a:p>
            <a:r>
              <a:rPr lang="lv-LV" sz="2400" dirty="0"/>
              <a:t>Svētku organizēšana</a:t>
            </a:r>
          </a:p>
          <a:p>
            <a:r>
              <a:rPr lang="lv-LV" sz="2400" dirty="0"/>
              <a:t>Kopienu aktivizēšana</a:t>
            </a:r>
          </a:p>
        </p:txBody>
      </p:sp>
      <p:pic>
        <p:nvPicPr>
          <p:cNvPr id="9" name="Attēls 8">
            <a:extLst>
              <a:ext uri="{FF2B5EF4-FFF2-40B4-BE49-F238E27FC236}">
                <a16:creationId xmlns:a16="http://schemas.microsoft.com/office/drawing/2014/main" id="{F31DFE6D-662B-6701-8FB6-586975F78EDC}"/>
              </a:ext>
            </a:extLst>
          </p:cNvPr>
          <p:cNvPicPr>
            <a:picLocks noChangeAspect="1"/>
          </p:cNvPicPr>
          <p:nvPr/>
        </p:nvPicPr>
        <p:blipFill>
          <a:blip r:embed="rId2"/>
          <a:stretch>
            <a:fillRect/>
          </a:stretch>
        </p:blipFill>
        <p:spPr>
          <a:xfrm>
            <a:off x="6948566" y="5214670"/>
            <a:ext cx="2181926" cy="1262418"/>
          </a:xfrm>
          <a:prstGeom prst="rect">
            <a:avLst/>
          </a:prstGeom>
        </p:spPr>
      </p:pic>
      <p:pic>
        <p:nvPicPr>
          <p:cNvPr id="11" name="Attēls 10">
            <a:extLst>
              <a:ext uri="{FF2B5EF4-FFF2-40B4-BE49-F238E27FC236}">
                <a16:creationId xmlns:a16="http://schemas.microsoft.com/office/drawing/2014/main" id="{F31C5CA9-C826-2065-6CE2-78392CF0D6B3}"/>
              </a:ext>
            </a:extLst>
          </p:cNvPr>
          <p:cNvPicPr>
            <a:picLocks noChangeAspect="1"/>
          </p:cNvPicPr>
          <p:nvPr/>
        </p:nvPicPr>
        <p:blipFill>
          <a:blip r:embed="rId3"/>
          <a:stretch>
            <a:fillRect/>
          </a:stretch>
        </p:blipFill>
        <p:spPr>
          <a:xfrm>
            <a:off x="9481184" y="3518752"/>
            <a:ext cx="2272352" cy="1386057"/>
          </a:xfrm>
          <a:prstGeom prst="rect">
            <a:avLst/>
          </a:prstGeom>
        </p:spPr>
      </p:pic>
      <p:pic>
        <p:nvPicPr>
          <p:cNvPr id="13" name="Attēls 12">
            <a:extLst>
              <a:ext uri="{FF2B5EF4-FFF2-40B4-BE49-F238E27FC236}">
                <a16:creationId xmlns:a16="http://schemas.microsoft.com/office/drawing/2014/main" id="{EBC4C3DE-906C-6D7D-20E5-9DCEB5D3A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5082" y="1626044"/>
            <a:ext cx="2288454" cy="1582847"/>
          </a:xfrm>
          <a:prstGeom prst="rect">
            <a:avLst/>
          </a:prstGeom>
        </p:spPr>
      </p:pic>
      <p:pic>
        <p:nvPicPr>
          <p:cNvPr id="15" name="Attēls 14">
            <a:extLst>
              <a:ext uri="{FF2B5EF4-FFF2-40B4-BE49-F238E27FC236}">
                <a16:creationId xmlns:a16="http://schemas.microsoft.com/office/drawing/2014/main" id="{62447A96-A7EE-DA30-81F6-A3E073C9ADD4}"/>
              </a:ext>
            </a:extLst>
          </p:cNvPr>
          <p:cNvPicPr>
            <a:picLocks noChangeAspect="1"/>
          </p:cNvPicPr>
          <p:nvPr/>
        </p:nvPicPr>
        <p:blipFill>
          <a:blip r:embed="rId5"/>
          <a:stretch>
            <a:fillRect/>
          </a:stretch>
        </p:blipFill>
        <p:spPr>
          <a:xfrm>
            <a:off x="3464312" y="5214670"/>
            <a:ext cx="1937159" cy="1262418"/>
          </a:xfrm>
          <a:prstGeom prst="rect">
            <a:avLst/>
          </a:prstGeom>
        </p:spPr>
      </p:pic>
      <p:pic>
        <p:nvPicPr>
          <p:cNvPr id="17" name="Attēls 16">
            <a:extLst>
              <a:ext uri="{FF2B5EF4-FFF2-40B4-BE49-F238E27FC236}">
                <a16:creationId xmlns:a16="http://schemas.microsoft.com/office/drawing/2014/main" id="{D9A9D3E9-6E25-159C-3C36-6A13E46EF4E2}"/>
              </a:ext>
            </a:extLst>
          </p:cNvPr>
          <p:cNvPicPr>
            <a:picLocks noChangeAspect="1"/>
          </p:cNvPicPr>
          <p:nvPr/>
        </p:nvPicPr>
        <p:blipFill>
          <a:blip r:embed="rId6"/>
          <a:stretch>
            <a:fillRect/>
          </a:stretch>
        </p:blipFill>
        <p:spPr>
          <a:xfrm>
            <a:off x="1014009" y="5214670"/>
            <a:ext cx="2107615" cy="1262418"/>
          </a:xfrm>
          <a:prstGeom prst="rect">
            <a:avLst/>
          </a:prstGeom>
        </p:spPr>
      </p:pic>
      <p:pic>
        <p:nvPicPr>
          <p:cNvPr id="19" name="Attēls 18">
            <a:extLst>
              <a:ext uri="{FF2B5EF4-FFF2-40B4-BE49-F238E27FC236}">
                <a16:creationId xmlns:a16="http://schemas.microsoft.com/office/drawing/2014/main" id="{0DCB304F-EABE-0942-7804-14A5716D4E0B}"/>
              </a:ext>
            </a:extLst>
          </p:cNvPr>
          <p:cNvPicPr>
            <a:picLocks noChangeAspect="1"/>
          </p:cNvPicPr>
          <p:nvPr/>
        </p:nvPicPr>
        <p:blipFill>
          <a:blip r:embed="rId7"/>
          <a:stretch>
            <a:fillRect/>
          </a:stretch>
        </p:blipFill>
        <p:spPr>
          <a:xfrm>
            <a:off x="9481184" y="5214670"/>
            <a:ext cx="2272352" cy="1262418"/>
          </a:xfrm>
          <a:prstGeom prst="rect">
            <a:avLst/>
          </a:prstGeom>
        </p:spPr>
      </p:pic>
      <p:pic>
        <p:nvPicPr>
          <p:cNvPr id="21" name="Attēls 20">
            <a:extLst>
              <a:ext uri="{FF2B5EF4-FFF2-40B4-BE49-F238E27FC236}">
                <a16:creationId xmlns:a16="http://schemas.microsoft.com/office/drawing/2014/main" id="{ED67C443-E94A-CC80-90DC-0464ECDAA8B2}"/>
              </a:ext>
            </a:extLst>
          </p:cNvPr>
          <p:cNvPicPr>
            <a:picLocks noChangeAspect="1"/>
          </p:cNvPicPr>
          <p:nvPr/>
        </p:nvPicPr>
        <p:blipFill>
          <a:blip r:embed="rId8"/>
          <a:stretch>
            <a:fillRect/>
          </a:stretch>
        </p:blipFill>
        <p:spPr>
          <a:xfrm>
            <a:off x="5744159" y="5214670"/>
            <a:ext cx="861719" cy="1262418"/>
          </a:xfrm>
          <a:prstGeom prst="rect">
            <a:avLst/>
          </a:prstGeom>
        </p:spPr>
      </p:pic>
    </p:spTree>
    <p:extLst>
      <p:ext uri="{BB962C8B-B14F-4D97-AF65-F5344CB8AC3E}">
        <p14:creationId xmlns:p14="http://schemas.microsoft.com/office/powerpoint/2010/main" val="758069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44239-4F9F-D4A5-C174-3726CB2278E9}"/>
            </a:ext>
          </a:extLst>
        </p:cNvPr>
        <p:cNvGrpSpPr/>
        <p:nvPr/>
      </p:nvGrpSpPr>
      <p:grpSpPr>
        <a:xfrm>
          <a:off x="0" y="0"/>
          <a:ext cx="0" cy="0"/>
          <a:chOff x="0" y="0"/>
          <a:chExt cx="0" cy="0"/>
        </a:xfrm>
      </p:grpSpPr>
      <p:sp>
        <p:nvSpPr>
          <p:cNvPr id="4" name="Virsraksts 1">
            <a:extLst>
              <a:ext uri="{FF2B5EF4-FFF2-40B4-BE49-F238E27FC236}">
                <a16:creationId xmlns:a16="http://schemas.microsoft.com/office/drawing/2014/main" id="{7473CD84-37EE-9792-1ACE-05B6E6B8437D}"/>
              </a:ext>
            </a:extLst>
          </p:cNvPr>
          <p:cNvSpPr txBox="1">
            <a:spLocks/>
          </p:cNvSpPr>
          <p:nvPr/>
        </p:nvSpPr>
        <p:spPr>
          <a:xfrm>
            <a:off x="339436" y="199799"/>
            <a:ext cx="11492346" cy="1116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200" b="1" dirty="0">
                <a:latin typeface="+mn-lt"/>
              </a:rPr>
              <a:t>Sabiedrības līdzdalības veidi</a:t>
            </a:r>
          </a:p>
        </p:txBody>
      </p:sp>
      <p:sp>
        <p:nvSpPr>
          <p:cNvPr id="5" name="Satura vietturis 2">
            <a:extLst>
              <a:ext uri="{FF2B5EF4-FFF2-40B4-BE49-F238E27FC236}">
                <a16:creationId xmlns:a16="http://schemas.microsoft.com/office/drawing/2014/main" id="{176E4FE2-0F88-02CB-AD4A-07DA4C4895D2}"/>
              </a:ext>
            </a:extLst>
          </p:cNvPr>
          <p:cNvSpPr txBox="1">
            <a:spLocks/>
          </p:cNvSpPr>
          <p:nvPr/>
        </p:nvSpPr>
        <p:spPr>
          <a:xfrm>
            <a:off x="360218" y="1281247"/>
            <a:ext cx="10993582" cy="614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400" dirty="0"/>
              <a:t>Dalība Iedzīvotāju padomēs</a:t>
            </a:r>
          </a:p>
        </p:txBody>
      </p:sp>
      <p:pic>
        <p:nvPicPr>
          <p:cNvPr id="2" name="Satura vietturis 4">
            <a:extLst>
              <a:ext uri="{FF2B5EF4-FFF2-40B4-BE49-F238E27FC236}">
                <a16:creationId xmlns:a16="http://schemas.microsoft.com/office/drawing/2014/main" id="{E247254A-EF5C-33FC-C518-4BF8A8085E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429" t="3125" r="9748" b="32431"/>
          <a:stretch/>
        </p:blipFill>
        <p:spPr>
          <a:xfrm>
            <a:off x="5585255" y="-47515"/>
            <a:ext cx="6388442" cy="6947429"/>
          </a:xfrm>
          <a:prstGeom prst="rect">
            <a:avLst/>
          </a:prstGeom>
        </p:spPr>
      </p:pic>
      <p:pic>
        <p:nvPicPr>
          <p:cNvPr id="7" name="Attēls 6">
            <a:extLst>
              <a:ext uri="{FF2B5EF4-FFF2-40B4-BE49-F238E27FC236}">
                <a16:creationId xmlns:a16="http://schemas.microsoft.com/office/drawing/2014/main" id="{70628EDD-5926-656E-8636-D868A115F6A3}"/>
              </a:ext>
            </a:extLst>
          </p:cNvPr>
          <p:cNvPicPr>
            <a:picLocks noChangeAspect="1"/>
          </p:cNvPicPr>
          <p:nvPr/>
        </p:nvPicPr>
        <p:blipFill>
          <a:blip r:embed="rId3"/>
          <a:stretch>
            <a:fillRect/>
          </a:stretch>
        </p:blipFill>
        <p:spPr>
          <a:xfrm>
            <a:off x="1849890" y="3909666"/>
            <a:ext cx="3608278" cy="2863654"/>
          </a:xfrm>
          <a:prstGeom prst="rect">
            <a:avLst/>
          </a:prstGeom>
        </p:spPr>
      </p:pic>
      <p:pic>
        <p:nvPicPr>
          <p:cNvPr id="9" name="Attēls 8">
            <a:extLst>
              <a:ext uri="{FF2B5EF4-FFF2-40B4-BE49-F238E27FC236}">
                <a16:creationId xmlns:a16="http://schemas.microsoft.com/office/drawing/2014/main" id="{8672344C-2BAD-A4EA-A89C-2BE0A9A60EBE}"/>
              </a:ext>
            </a:extLst>
          </p:cNvPr>
          <p:cNvPicPr>
            <a:picLocks noChangeAspect="1"/>
          </p:cNvPicPr>
          <p:nvPr/>
        </p:nvPicPr>
        <p:blipFill>
          <a:blip r:embed="rId4"/>
          <a:stretch>
            <a:fillRect/>
          </a:stretch>
        </p:blipFill>
        <p:spPr>
          <a:xfrm>
            <a:off x="0" y="3909666"/>
            <a:ext cx="1903874" cy="2796777"/>
          </a:xfrm>
          <a:prstGeom prst="rect">
            <a:avLst/>
          </a:prstGeom>
        </p:spPr>
      </p:pic>
      <p:pic>
        <p:nvPicPr>
          <p:cNvPr id="10" name="Attēls 9">
            <a:extLst>
              <a:ext uri="{FF2B5EF4-FFF2-40B4-BE49-F238E27FC236}">
                <a16:creationId xmlns:a16="http://schemas.microsoft.com/office/drawing/2014/main" id="{ECFFBF51-42B6-79A5-BC5C-3D817DB23362}"/>
              </a:ext>
            </a:extLst>
          </p:cNvPr>
          <p:cNvPicPr>
            <a:picLocks noChangeAspect="1"/>
          </p:cNvPicPr>
          <p:nvPr/>
        </p:nvPicPr>
        <p:blipFill>
          <a:blip r:embed="rId5"/>
          <a:stretch>
            <a:fillRect/>
          </a:stretch>
        </p:blipFill>
        <p:spPr>
          <a:xfrm>
            <a:off x="1075039" y="1895302"/>
            <a:ext cx="2945680" cy="2036790"/>
          </a:xfrm>
          <a:prstGeom prst="rect">
            <a:avLst/>
          </a:prstGeom>
        </p:spPr>
      </p:pic>
    </p:spTree>
    <p:extLst>
      <p:ext uri="{BB962C8B-B14F-4D97-AF65-F5344CB8AC3E}">
        <p14:creationId xmlns:p14="http://schemas.microsoft.com/office/powerpoint/2010/main" val="150690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573F-08F1-BB47-AB22-54456A111D99}"/>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45C6AE9-76C0-7D4A-EF00-A72254B46ED2}"/>
              </a:ext>
            </a:extLst>
          </p:cNvPr>
          <p:cNvSpPr>
            <a:spLocks noGrp="1"/>
          </p:cNvSpPr>
          <p:nvPr>
            <p:ph type="title"/>
          </p:nvPr>
        </p:nvSpPr>
        <p:spPr>
          <a:xfrm>
            <a:off x="547254" y="199799"/>
            <a:ext cx="11284528" cy="1116384"/>
          </a:xfrm>
        </p:spPr>
        <p:txBody>
          <a:bodyPr>
            <a:normAutofit/>
          </a:bodyPr>
          <a:lstStyle/>
          <a:p>
            <a:r>
              <a:rPr lang="lv-LV" sz="3200" b="1" dirty="0">
                <a:effectLst/>
                <a:latin typeface="+mn-lt"/>
                <a:ea typeface="Times New Roman" panose="02020603050405020304" pitchFamily="18" charset="0"/>
              </a:rPr>
              <a:t>Ciemu plānošana</a:t>
            </a:r>
            <a:endParaRPr lang="lv-LV" sz="3200" b="1" dirty="0">
              <a:latin typeface="+mn-lt"/>
            </a:endParaRPr>
          </a:p>
        </p:txBody>
      </p:sp>
      <p:sp>
        <p:nvSpPr>
          <p:cNvPr id="4" name="Satura vietturis 3">
            <a:extLst>
              <a:ext uri="{FF2B5EF4-FFF2-40B4-BE49-F238E27FC236}">
                <a16:creationId xmlns:a16="http://schemas.microsoft.com/office/drawing/2014/main" id="{CFBA014C-DCB3-0206-908D-65F44F1858E5}"/>
              </a:ext>
            </a:extLst>
          </p:cNvPr>
          <p:cNvSpPr txBox="1">
            <a:spLocks noGrp="1"/>
          </p:cNvSpPr>
          <p:nvPr>
            <p:ph idx="1"/>
          </p:nvPr>
        </p:nvSpPr>
        <p:spPr>
          <a:xfrm>
            <a:off x="547254" y="985521"/>
            <a:ext cx="11284528" cy="5801588"/>
          </a:xfrm>
          <a:prstGeom prst="rect">
            <a:avLst/>
          </a:prstGeom>
          <a:noFill/>
        </p:spPr>
        <p:txBody>
          <a:bodyPr wrap="square">
            <a:spAutoFit/>
          </a:bodyPr>
          <a:lstStyle/>
          <a:p>
            <a:pPr marL="0" indent="0">
              <a:lnSpc>
                <a:spcPct val="100000"/>
              </a:lnSpc>
              <a:spcBef>
                <a:spcPts val="1800"/>
              </a:spcBef>
              <a:buNone/>
            </a:pPr>
            <a:endParaRPr lang="lv-LV" sz="800" kern="0" dirty="0">
              <a:effectLst/>
              <a:ea typeface="Times New Roman" panose="02020603050405020304" pitchFamily="18" charset="0"/>
            </a:endParaRPr>
          </a:p>
          <a:p>
            <a:pPr marL="0" indent="0">
              <a:lnSpc>
                <a:spcPct val="100000"/>
              </a:lnSpc>
              <a:spcBef>
                <a:spcPts val="1800"/>
              </a:spcBef>
              <a:buNone/>
            </a:pPr>
            <a:r>
              <a:rPr lang="lv-LV" sz="2400" kern="0" dirty="0">
                <a:effectLst/>
                <a:ea typeface="Times New Roman" panose="02020603050405020304" pitchFamily="18" charset="0"/>
              </a:rPr>
              <a:t>Esot </a:t>
            </a:r>
            <a:r>
              <a:rPr lang="en-GB" sz="2400" kern="0" dirty="0" err="1">
                <a:effectLst/>
                <a:ea typeface="Times New Roman" panose="02020603050405020304" pitchFamily="18" charset="0"/>
              </a:rPr>
              <a:t>elastīgiem</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atvērtiem</a:t>
            </a:r>
            <a:r>
              <a:rPr lang="en-GB" sz="2400" kern="0" dirty="0">
                <a:effectLst/>
                <a:ea typeface="Times New Roman" panose="02020603050405020304" pitchFamily="18" charset="0"/>
              </a:rPr>
              <a:t> un </a:t>
            </a:r>
            <a:r>
              <a:rPr lang="en-GB" sz="2400" kern="0" dirty="0" err="1">
                <a:effectLst/>
                <a:ea typeface="Times New Roman" panose="02020603050405020304" pitchFamily="18" charset="0"/>
              </a:rPr>
              <a:t>atbalstošiem</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radošam</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sabiedriskam</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procesam</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plānošana</a:t>
            </a:r>
            <a:r>
              <a:rPr lang="en-GB" sz="2400" kern="0" dirty="0">
                <a:effectLst/>
                <a:ea typeface="Times New Roman" panose="02020603050405020304" pitchFamily="18" charset="0"/>
              </a:rPr>
              <a:t> </a:t>
            </a:r>
            <a:r>
              <a:rPr lang="lv-LV" sz="2400" kern="0" dirty="0">
                <a:effectLst/>
                <a:ea typeface="Times New Roman" panose="02020603050405020304" pitchFamily="18" charset="0"/>
              </a:rPr>
              <a:t>var būt </a:t>
            </a:r>
            <a:r>
              <a:rPr lang="en-GB" sz="2400" kern="0" dirty="0" err="1">
                <a:effectLst/>
                <a:ea typeface="Times New Roman" panose="02020603050405020304" pitchFamily="18" charset="0"/>
              </a:rPr>
              <a:t>atvērta</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inovācijām</a:t>
            </a:r>
            <a:endParaRPr lang="lv-LV" sz="2400" kern="0" dirty="0">
              <a:effectLst/>
              <a:ea typeface="Times New Roman" panose="02020603050405020304" pitchFamily="18" charset="0"/>
            </a:endParaRPr>
          </a:p>
          <a:p>
            <a:pPr marL="0" indent="0">
              <a:lnSpc>
                <a:spcPct val="100000"/>
              </a:lnSpc>
              <a:spcBef>
                <a:spcPts val="1800"/>
              </a:spcBef>
              <a:buNone/>
            </a:pPr>
            <a:r>
              <a:rPr lang="lv-LV" sz="2400" kern="0" dirty="0">
                <a:ea typeface="Times New Roman" panose="02020603050405020304" pitchFamily="18" charset="0"/>
              </a:rPr>
              <a:t>V</a:t>
            </a:r>
            <a:r>
              <a:rPr lang="en-GB" sz="2400" kern="0" dirty="0" err="1">
                <a:effectLst/>
                <a:ea typeface="Times New Roman" panose="02020603050405020304" pitchFamily="18" charset="0"/>
              </a:rPr>
              <a:t>eidojas</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jauni</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meklējumi</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plānošanas</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procesa</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veidošanai</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atbilstoši</a:t>
            </a:r>
            <a:r>
              <a:rPr lang="en-GB" sz="2400" kern="0" dirty="0">
                <a:effectLst/>
                <a:ea typeface="Times New Roman" panose="02020603050405020304" pitchFamily="18" charset="0"/>
              </a:rPr>
              <a:t> </a:t>
            </a:r>
            <a:r>
              <a:rPr lang="en-GB" sz="2400" kern="0" dirty="0" err="1">
                <a:effectLst/>
                <a:ea typeface="Times New Roman" panose="02020603050405020304" pitchFamily="18" charset="0"/>
              </a:rPr>
              <a:t>t</a:t>
            </a:r>
            <a:r>
              <a:rPr lang="en-GB" sz="2400" kern="0" spc="-10" dirty="0" err="1">
                <a:effectLst/>
                <a:ea typeface="Times New Roman" panose="02020603050405020304" pitchFamily="18" charset="0"/>
              </a:rPr>
              <a:t>elpiskās</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attīstības</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būtībai</a:t>
            </a:r>
            <a:r>
              <a:rPr lang="en-GB" sz="2400" kern="0" spc="-10" dirty="0">
                <a:effectLst/>
                <a:ea typeface="Times New Roman" panose="02020603050405020304" pitchFamily="18" charset="0"/>
              </a:rPr>
              <a:t>, kas </a:t>
            </a:r>
            <a:r>
              <a:rPr lang="en-GB" sz="2400" kern="0" spc="-10" dirty="0" err="1">
                <a:effectLst/>
                <a:ea typeface="Times New Roman" panose="02020603050405020304" pitchFamily="18" charset="0"/>
              </a:rPr>
              <a:t>ir</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cilvēcīga</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horizontāli</a:t>
            </a:r>
            <a:r>
              <a:rPr lang="en-GB" sz="2400" kern="0" spc="-10" dirty="0">
                <a:effectLst/>
                <a:ea typeface="Times New Roman" panose="02020603050405020304" pitchFamily="18" charset="0"/>
              </a:rPr>
              <a:t> un </a:t>
            </a:r>
            <a:r>
              <a:rPr lang="en-GB" sz="2400" kern="0" spc="-10" dirty="0" err="1">
                <a:effectLst/>
                <a:ea typeface="Times New Roman" panose="02020603050405020304" pitchFamily="18" charset="0"/>
              </a:rPr>
              <a:t>tematiski</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integrēta</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sabiedriskajai</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situācijai</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vajadzībām</a:t>
            </a:r>
            <a:r>
              <a:rPr lang="en-GB" sz="2400" kern="0" spc="-10" dirty="0">
                <a:effectLst/>
                <a:ea typeface="Times New Roman" panose="02020603050405020304" pitchFamily="18" charset="0"/>
              </a:rPr>
              <a:t> un </a:t>
            </a:r>
            <a:r>
              <a:rPr lang="en-GB" sz="2400" kern="0" spc="-10" dirty="0" err="1">
                <a:effectLst/>
                <a:ea typeface="Times New Roman" panose="02020603050405020304" pitchFamily="18" charset="0"/>
              </a:rPr>
              <a:t>vietās</a:t>
            </a:r>
            <a:r>
              <a:rPr lang="en-GB" sz="2400" kern="0" spc="-10" dirty="0">
                <a:effectLst/>
                <a:ea typeface="Times New Roman" panose="02020603050405020304" pitchFamily="18" charset="0"/>
              </a:rPr>
              <a:t>/</a:t>
            </a:r>
            <a:r>
              <a:rPr lang="en-GB" sz="2400" kern="0" spc="-10" dirty="0" err="1">
                <a:effectLst/>
                <a:ea typeface="Times New Roman" panose="02020603050405020304" pitchFamily="18" charset="0"/>
              </a:rPr>
              <a:t>telpās</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adaptīva</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procesa</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veidošana</a:t>
            </a:r>
            <a:r>
              <a:rPr lang="en-GB" sz="2400" kern="0" spc="-10" dirty="0">
                <a:effectLst/>
                <a:ea typeface="Times New Roman" panose="02020603050405020304" pitchFamily="18" charset="0"/>
              </a:rPr>
              <a:t> un pats process</a:t>
            </a:r>
            <a:endParaRPr lang="lv-LV" sz="2400" kern="0" spc="-10" dirty="0">
              <a:effectLst/>
              <a:ea typeface="Times New Roman" panose="02020603050405020304" pitchFamily="18" charset="0"/>
            </a:endParaRPr>
          </a:p>
          <a:p>
            <a:pPr marL="0" indent="0" algn="just">
              <a:lnSpc>
                <a:spcPct val="100000"/>
              </a:lnSpc>
              <a:spcBef>
                <a:spcPts val="1800"/>
              </a:spcBef>
              <a:buNone/>
            </a:pPr>
            <a:r>
              <a:rPr lang="lv-LV" sz="2400" kern="0" spc="-10" dirty="0">
                <a:effectLst/>
                <a:ea typeface="Times New Roman" panose="02020603050405020304" pitchFamily="18" charset="0"/>
              </a:rPr>
              <a:t>Ādažu novadā </a:t>
            </a:r>
            <a:r>
              <a:rPr lang="en-GB" sz="2400" kern="0" spc="-10" dirty="0" err="1">
                <a:effectLst/>
                <a:ea typeface="Times New Roman" panose="02020603050405020304" pitchFamily="18" charset="0"/>
              </a:rPr>
              <a:t>tālākais</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darbs</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tiek</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virzīts</a:t>
            </a:r>
            <a:r>
              <a:rPr lang="en-GB" sz="2400" kern="0" spc="-10" dirty="0">
                <a:effectLst/>
                <a:ea typeface="Times New Roman" panose="02020603050405020304" pitchFamily="18" charset="0"/>
              </a:rPr>
              <a:t> </a:t>
            </a:r>
            <a:r>
              <a:rPr lang="lv-LV" sz="2400" kern="0" spc="-10" dirty="0">
                <a:effectLst/>
                <a:ea typeface="Times New Roman" panose="02020603050405020304" pitchFamily="18" charset="0"/>
              </a:rPr>
              <a:t>arī </a:t>
            </a:r>
            <a:r>
              <a:rPr lang="en-GB" sz="2400" kern="0" spc="-10" dirty="0" err="1">
                <a:effectLst/>
                <a:ea typeface="Times New Roman" panose="02020603050405020304" pitchFamily="18" charset="0"/>
              </a:rPr>
              <a:t>vietējo</a:t>
            </a:r>
            <a:r>
              <a:rPr lang="en-GB" sz="2400" kern="0" spc="-10" dirty="0">
                <a:effectLst/>
                <a:ea typeface="Times New Roman" panose="02020603050405020304" pitchFamily="18" charset="0"/>
              </a:rPr>
              <a:t> – </a:t>
            </a:r>
            <a:r>
              <a:rPr lang="en-GB" sz="2400" kern="0" spc="-10" dirty="0" err="1">
                <a:effectLst/>
                <a:ea typeface="Times New Roman" panose="02020603050405020304" pitchFamily="18" charset="0"/>
              </a:rPr>
              <a:t>funkcionāli</a:t>
            </a:r>
            <a:r>
              <a:rPr lang="en-GB" sz="2400" kern="0" spc="-10" dirty="0">
                <a:effectLst/>
                <a:ea typeface="Times New Roman" panose="02020603050405020304" pitchFamily="18" charset="0"/>
              </a:rPr>
              <a:t> un </a:t>
            </a:r>
            <a:r>
              <a:rPr lang="en-GB" sz="2400" kern="0" spc="-10" dirty="0" err="1">
                <a:effectLst/>
                <a:ea typeface="Times New Roman" panose="02020603050405020304" pitchFamily="18" charset="0"/>
              </a:rPr>
              <a:t>sociāli</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pamatoto</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dzīves</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telpu</a:t>
            </a:r>
            <a:r>
              <a:rPr lang="en-GB" sz="2400" kern="0" spc="-10" dirty="0">
                <a:effectLst/>
                <a:ea typeface="Times New Roman" panose="02020603050405020304" pitchFamily="18" charset="0"/>
              </a:rPr>
              <a:t> </a:t>
            </a:r>
            <a:r>
              <a:rPr lang="en-GB" sz="2400" kern="0" spc="-10" dirty="0" err="1">
                <a:effectLst/>
                <a:ea typeface="Times New Roman" panose="02020603050405020304" pitchFamily="18" charset="0"/>
              </a:rPr>
              <a:t>plānošanai</a:t>
            </a:r>
            <a:endParaRPr lang="lv-LV" sz="2400" kern="0" dirty="0">
              <a:effectLst/>
              <a:ea typeface="Times New Roman" panose="02020603050405020304" pitchFamily="18" charset="0"/>
            </a:endParaRPr>
          </a:p>
          <a:p>
            <a:pPr marL="0" indent="0" algn="just">
              <a:lnSpc>
                <a:spcPct val="100000"/>
              </a:lnSpc>
              <a:spcBef>
                <a:spcPts val="1800"/>
              </a:spcBef>
              <a:buNone/>
            </a:pPr>
            <a:r>
              <a:rPr lang="lv-LV" sz="2400" dirty="0">
                <a:effectLst/>
                <a:ea typeface="Times New Roman" panose="02020603050405020304" pitchFamily="18" charset="0"/>
              </a:rPr>
              <a:t>Blakus Ādažu pilsētai, kā šīs vietējā mēroga funkcionāli un sociāli pamatotās dzīves telpas ir ciemi </a:t>
            </a:r>
          </a:p>
          <a:p>
            <a:pPr marL="0" indent="0" algn="just">
              <a:lnSpc>
                <a:spcPct val="100000"/>
              </a:lnSpc>
              <a:spcBef>
                <a:spcPts val="1800"/>
              </a:spcBef>
              <a:buNone/>
            </a:pPr>
            <a:r>
              <a:rPr lang="lv-LV" sz="2400" dirty="0">
                <a:effectLst/>
                <a:ea typeface="Times New Roman" panose="02020603050405020304" pitchFamily="18" charset="0"/>
              </a:rPr>
              <a:t>Ciems kā teritorijas plānojumā formalizēta teritorija  ir realitāte, bet tā ne vienmēr atbilst apdzīvotās vietas kā veseluma – sabiedriskās kopdzīves, saikņu un pašpietiekamības prasībām</a:t>
            </a:r>
          </a:p>
        </p:txBody>
      </p:sp>
    </p:spTree>
    <p:extLst>
      <p:ext uri="{BB962C8B-B14F-4D97-AF65-F5344CB8AC3E}">
        <p14:creationId xmlns:p14="http://schemas.microsoft.com/office/powerpoint/2010/main" val="186899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573F-08F1-BB47-AB22-54456A111D99}"/>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845C6AE9-76C0-7D4A-EF00-A72254B46ED2}"/>
              </a:ext>
            </a:extLst>
          </p:cNvPr>
          <p:cNvSpPr>
            <a:spLocks noGrp="1"/>
          </p:cNvSpPr>
          <p:nvPr>
            <p:ph type="title"/>
          </p:nvPr>
        </p:nvSpPr>
        <p:spPr>
          <a:xfrm>
            <a:off x="642550" y="199799"/>
            <a:ext cx="11189231" cy="1116384"/>
          </a:xfrm>
        </p:spPr>
        <p:txBody>
          <a:bodyPr>
            <a:normAutofit/>
          </a:bodyPr>
          <a:lstStyle/>
          <a:p>
            <a:r>
              <a:rPr lang="lv-LV" sz="3200" b="1" dirty="0">
                <a:effectLst/>
                <a:latin typeface="+mn-lt"/>
                <a:ea typeface="Times New Roman" panose="02020603050405020304" pitchFamily="18" charset="0"/>
              </a:rPr>
              <a:t>Ciemu plānošana</a:t>
            </a:r>
            <a:endParaRPr lang="lv-LV" sz="3200" b="1" dirty="0">
              <a:latin typeface="+mn-lt"/>
            </a:endParaRPr>
          </a:p>
        </p:txBody>
      </p:sp>
      <p:sp>
        <p:nvSpPr>
          <p:cNvPr id="4" name="Satura vietturis 3">
            <a:extLst>
              <a:ext uri="{FF2B5EF4-FFF2-40B4-BE49-F238E27FC236}">
                <a16:creationId xmlns:a16="http://schemas.microsoft.com/office/drawing/2014/main" id="{CFBA014C-DCB3-0206-908D-65F44F1858E5}"/>
              </a:ext>
            </a:extLst>
          </p:cNvPr>
          <p:cNvSpPr txBox="1">
            <a:spLocks noGrp="1"/>
          </p:cNvSpPr>
          <p:nvPr>
            <p:ph idx="1"/>
          </p:nvPr>
        </p:nvSpPr>
        <p:spPr>
          <a:xfrm>
            <a:off x="547254" y="985521"/>
            <a:ext cx="10759178" cy="3785652"/>
          </a:xfrm>
          <a:prstGeom prst="rect">
            <a:avLst/>
          </a:prstGeom>
          <a:noFill/>
        </p:spPr>
        <p:txBody>
          <a:bodyPr wrap="square">
            <a:spAutoFit/>
          </a:bodyPr>
          <a:lstStyle/>
          <a:p>
            <a:pPr marL="0" indent="0" algn="just">
              <a:lnSpc>
                <a:spcPct val="150000"/>
              </a:lnSpc>
              <a:buNone/>
            </a:pPr>
            <a:endParaRPr lang="lv-LV" sz="1800" dirty="0">
              <a:ea typeface="Times New Roman" panose="02020603050405020304" pitchFamily="18" charset="0"/>
            </a:endParaRPr>
          </a:p>
          <a:p>
            <a:pPr marL="0" indent="0" algn="just">
              <a:lnSpc>
                <a:spcPct val="100000"/>
              </a:lnSpc>
              <a:spcBef>
                <a:spcPts val="1800"/>
              </a:spcBef>
              <a:buNone/>
            </a:pPr>
            <a:r>
              <a:rPr lang="lv-LV" sz="2400" dirty="0">
                <a:ea typeface="Times New Roman" panose="02020603050405020304" pitchFamily="18" charset="0"/>
              </a:rPr>
              <a:t>I</a:t>
            </a:r>
            <a:r>
              <a:rPr lang="lv-LV" sz="2400" dirty="0">
                <a:effectLst/>
                <a:ea typeface="Times New Roman" panose="02020603050405020304" pitchFamily="18" charset="0"/>
              </a:rPr>
              <a:t>ecere ir veidot plānošanas procesu lai ciemi attīstītos kā sociāli-ģeogrāfiskas, </a:t>
            </a:r>
            <a:r>
              <a:rPr lang="lv-LV" sz="2400" dirty="0" err="1">
                <a:effectLst/>
                <a:ea typeface="Times New Roman" panose="02020603050405020304" pitchFamily="18" charset="0"/>
              </a:rPr>
              <a:t>pašpārvaldībai</a:t>
            </a:r>
            <a:r>
              <a:rPr lang="lv-LV" sz="2400" dirty="0">
                <a:effectLst/>
                <a:ea typeface="Times New Roman" panose="02020603050405020304" pitchFamily="18" charset="0"/>
              </a:rPr>
              <a:t> jēdzīgas un ikdienas dzīvei atbilstīgas iedzīvotāju kopdzīves telpas laikmetīgā dzīvesveida kontekstā </a:t>
            </a:r>
          </a:p>
          <a:p>
            <a:pPr marL="0" indent="0" algn="just">
              <a:lnSpc>
                <a:spcPct val="100000"/>
              </a:lnSpc>
              <a:spcBef>
                <a:spcPts val="1800"/>
              </a:spcBef>
              <a:buNone/>
            </a:pPr>
            <a:r>
              <a:rPr lang="lv-LV" sz="2400" dirty="0">
                <a:effectLst/>
                <a:ea typeface="Times New Roman" panose="02020603050405020304" pitchFamily="18" charset="0"/>
              </a:rPr>
              <a:t>Ciemu plānošana ir vietēji sakņota attīstības virzīšana, kas ir vērsta uz iedzīvotāju pašu atbildību, spēju un ieguldījumu atdevi </a:t>
            </a:r>
          </a:p>
          <a:p>
            <a:pPr marL="0" indent="0" algn="just">
              <a:lnSpc>
                <a:spcPct val="100000"/>
              </a:lnSpc>
              <a:spcBef>
                <a:spcPts val="1800"/>
              </a:spcBef>
              <a:buNone/>
            </a:pPr>
            <a:r>
              <a:rPr lang="lv-LV" sz="2400" dirty="0">
                <a:effectLst/>
                <a:ea typeface="Times New Roman" panose="02020603050405020304" pitchFamily="18" charset="0"/>
              </a:rPr>
              <a:t>Teritoriju ilgai un dzīvīgai attīstībai tas var būt pamats ne tikai Pierīgas kā metropoles daļas attīstībai, bet arī Latvijai kopumā</a:t>
            </a:r>
          </a:p>
        </p:txBody>
      </p:sp>
    </p:spTree>
    <p:extLst>
      <p:ext uri="{BB962C8B-B14F-4D97-AF65-F5344CB8AC3E}">
        <p14:creationId xmlns:p14="http://schemas.microsoft.com/office/powerpoint/2010/main" val="2219649353"/>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4547</TotalTime>
  <Words>1024</Words>
  <Application>Microsoft Office PowerPoint</Application>
  <PresentationFormat>Widescreen</PresentationFormat>
  <Paragraphs>112</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Montserrat</vt:lpstr>
      <vt:lpstr>Office dizains</vt:lpstr>
      <vt:lpstr>CIEMU PLĀNOŠANA PIERĪGĀ  ĀDAŽU NOVADĀ</vt:lpstr>
      <vt:lpstr>Ādažu novads</vt:lpstr>
      <vt:lpstr>Ādažu novada attīstības plānošana</vt:lpstr>
      <vt:lpstr>PowerPoint Presentation</vt:lpstr>
      <vt:lpstr>PowerPoint Presentation</vt:lpstr>
      <vt:lpstr>PowerPoint Presentation</vt:lpstr>
      <vt:lpstr>PowerPoint Presentation</vt:lpstr>
      <vt:lpstr>Ciemu plānošana</vt:lpstr>
      <vt:lpstr>Ciemu plānošana</vt:lpstr>
      <vt:lpstr>PowerPoint Presentation</vt:lpstr>
      <vt:lpstr>Ciemu attīstības plāni</vt:lpstr>
      <vt:lpstr>PowerPoint Presentation</vt:lpstr>
      <vt:lpstr>Ciemu plānošana</vt:lpstr>
      <vt:lpstr>Iedzīvotāju skaits ciemos 2019 - 2024.</vt:lpstr>
      <vt:lpstr>PowerPoint Presentation</vt:lpstr>
      <vt:lpstr>PowerPoint Presentation</vt:lpstr>
      <vt:lpstr>PowerPoint Presentation</vt:lpstr>
      <vt:lpstr>Ciemi, «ciemi» un novada teritorijas plānojums</vt:lpstr>
      <vt:lpstr>PowerPoint Presentation</vt:lpstr>
      <vt:lpstr>PowerPoint Presentation</vt:lpstr>
      <vt:lpstr>Noslēgumam</vt:lpstr>
      <vt:lpstr>  paldies par uzmanību!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Teritoriju pārvaldība un teritoriju attīstības plānošana, praktiskā pieredze  Ādažu pašvaldībā</dc:title>
  <dc:creator>Inga Pērkone</dc:creator>
  <cp:lastModifiedBy>Pēteris Šķiņķis</cp:lastModifiedBy>
  <cp:revision>99</cp:revision>
  <dcterms:created xsi:type="dcterms:W3CDTF">2024-10-29T18:37:24Z</dcterms:created>
  <dcterms:modified xsi:type="dcterms:W3CDTF">2025-03-06T21:53:44Z</dcterms:modified>
</cp:coreProperties>
</file>