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8" r:id="rId5"/>
  </p:sldMasterIdLst>
  <p:notesMasterIdLst>
    <p:notesMasterId r:id="rId23"/>
  </p:notesMasterIdLst>
  <p:sldIdLst>
    <p:sldId id="256" r:id="rId6"/>
    <p:sldId id="257" r:id="rId7"/>
    <p:sldId id="259" r:id="rId8"/>
    <p:sldId id="261" r:id="rId9"/>
    <p:sldId id="265" r:id="rId10"/>
    <p:sldId id="262" r:id="rId11"/>
    <p:sldId id="267" r:id="rId12"/>
    <p:sldId id="266" r:id="rId13"/>
    <p:sldId id="268" r:id="rId14"/>
    <p:sldId id="260" r:id="rId15"/>
    <p:sldId id="269" r:id="rId16"/>
    <p:sldId id="270" r:id="rId17"/>
    <p:sldId id="271" r:id="rId18"/>
    <p:sldId id="272" r:id="rId19"/>
    <p:sldId id="273" r:id="rId20"/>
    <p:sldId id="274" r:id="rId21"/>
    <p:sldId id="264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8CC"/>
    <a:srgbClr val="1D4289"/>
    <a:srgbClr val="A4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ECB"/>
          </a:solidFill>
        </a:fill>
      </a:tcStyle>
    </a:wholeTbl>
    <a:band2H>
      <a:tcTxStyle/>
      <a:tcStyle>
        <a:tcBdr/>
        <a:fill>
          <a:solidFill>
            <a:srgbClr val="FB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ECB"/>
          </a:solidFill>
        </a:fill>
      </a:tcStyle>
    </a:wholeTbl>
    <a:band2H>
      <a:tcTxStyle/>
      <a:tcStyle>
        <a:tcBdr/>
        <a:fill>
          <a:solidFill>
            <a:srgbClr val="F2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7"/>
    <p:restoredTop sz="95088" autoAdjust="0"/>
  </p:normalViewPr>
  <p:slideViewPr>
    <p:cSldViewPr snapToGrid="0" showGuides="1">
      <p:cViewPr varScale="1">
        <p:scale>
          <a:sx n="109" d="100"/>
          <a:sy n="109" d="100"/>
        </p:scale>
        <p:origin x="69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97243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7214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/>
          <p:nvPr/>
        </p:nvSpPr>
        <p:spPr>
          <a:xfrm>
            <a:off x="0" y="6341164"/>
            <a:ext cx="8948509" cy="199908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Rectangle 9"/>
          <p:cNvSpPr/>
          <p:nvPr/>
        </p:nvSpPr>
        <p:spPr>
          <a:xfrm>
            <a:off x="11329703" y="6341164"/>
            <a:ext cx="862298" cy="199908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243" y="5899108"/>
            <a:ext cx="2209726" cy="108401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Rectangle 3"/>
          <p:cNvSpPr/>
          <p:nvPr/>
        </p:nvSpPr>
        <p:spPr>
          <a:xfrm>
            <a:off x="0" y="5755342"/>
            <a:ext cx="12192000" cy="12729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Rounded Rectangle"/>
          <p:cNvSpPr/>
          <p:nvPr/>
        </p:nvSpPr>
        <p:spPr>
          <a:xfrm>
            <a:off x="-1021951" y="2320365"/>
            <a:ext cx="12919913" cy="5139603"/>
          </a:xfrm>
          <a:prstGeom prst="roundRect">
            <a:avLst>
              <a:gd name="adj" fmla="val 6729"/>
            </a:avLst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DF1B998-67D6-2FAB-3DE9-2CA0DBB906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8" y="505742"/>
            <a:ext cx="5714252" cy="1410479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540F8531-0279-F824-4B56-40FE0D63B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468" y="419333"/>
            <a:ext cx="11207932" cy="1099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>
            <a:extLst>
              <a:ext uri="{FF2B5EF4-FFF2-40B4-BE49-F238E27FC236}">
                <a16:creationId xmlns:a16="http://schemas.microsoft.com/office/drawing/2014/main" id="{81847516-DF9F-A8C5-3DB4-2740F3C72B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8010" y="1709529"/>
            <a:ext cx="11164390" cy="428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315882" y="517138"/>
            <a:ext cx="11712634" cy="794828"/>
          </a:xfrm>
          <a:prstGeom prst="rect">
            <a:avLst/>
          </a:prstGeom>
        </p:spPr>
        <p:txBody>
          <a:bodyPr/>
          <a:lstStyle>
            <a:lvl1pPr>
              <a:defRPr b="1"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74319" y="1269960"/>
            <a:ext cx="5745482" cy="4907003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2pPr>
            <a:lvl3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3pPr>
            <a:lvl4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4pPr>
            <a:lvl5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6A538BB-91D3-66F6-42D0-62173D6A6590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38DBDE6-4A42-746E-CAE4-D7DDEE036757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5021EE8E-F045-8197-C75E-422B42150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4D641FE-8C12-951F-54DD-B555877CD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399010" y="199506"/>
            <a:ext cx="11438314" cy="9725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9012" y="1426629"/>
            <a:ext cx="5598563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eksta vietturis 4"/>
          <p:cNvSpPr>
            <a:spLocks noGrp="1"/>
          </p:cNvSpPr>
          <p:nvPr>
            <p:ph type="body" sz="quarter" idx="21"/>
          </p:nvPr>
        </p:nvSpPr>
        <p:spPr>
          <a:xfrm>
            <a:off x="6172200" y="1426628"/>
            <a:ext cx="5665124" cy="823914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7334E2B-12DE-3DDF-4B83-AE223A3E3F99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4E6E462-0D2F-7B89-24B9-E5BFC4E0BA66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C3DA9A42-A303-3702-B1F6-413858914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25B9475-79E0-205F-92A2-8A87003CD2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58501C7-C3AD-AC6F-CAC6-58AD8E799BF9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65A611D-2894-FB33-3345-40A88E776752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5A8EE996-BB6D-355A-5462-72C1C15D0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B9FE915-EB07-F73F-60E6-AC264F117C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Teksta vietturis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B5E54F7-0DB8-1F9E-8D49-3F97476A43F2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441C5DF-63DE-7F33-9B56-9392B6C15810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F8A14DAA-A022-B66C-3AA6-EAB6DC625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AD3FE99-D2B2-1B8A-71CC-9CD5C14148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9" name="Attēla vietturis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F063351-AAD8-7D43-DB36-46AF5C5453B7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2099A36-37B5-DD9A-033A-E2075EE22574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DC37D91A-43D6-F8E8-4A0D-7DDD09358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BCD0406-A2D9-DF05-66A0-3A039B71B9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9" name="Attēla vietturis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90293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ctangle 9"/>
          <p:cNvSpPr/>
          <p:nvPr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23771" y="6295459"/>
            <a:ext cx="249425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</a:lstStyle>
          <a:p>
            <a:fld id="{86CB4B4D-7CA3-9044-876B-883B54F8677D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11" name="Picture 10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1A4B2E61-9D0B-FA4B-2020-BE95188A68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12" name="Picture 1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5E2A025-9B54-8FA8-4224-536209FC8A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1D4289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77" y="6256959"/>
            <a:ext cx="358414" cy="3506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5527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1D4289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pakšvirsraksts 2"/>
          <p:cNvSpPr txBox="1">
            <a:spLocks noGrp="1"/>
          </p:cNvSpPr>
          <p:nvPr>
            <p:ph type="subTitle" sz="quarter" idx="1"/>
          </p:nvPr>
        </p:nvSpPr>
        <p:spPr>
          <a:xfrm>
            <a:off x="446314" y="3004457"/>
            <a:ext cx="9253500" cy="36114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latin typeface="Aptos" panose="020B0004020202020204" pitchFamily="34" charset="0"/>
              </a:rPr>
              <a:t>CAMPUS PLĀNOŠANA CITĀ MĒROGĀ</a:t>
            </a:r>
          </a:p>
          <a:p>
            <a:endParaRPr lang="lv-LV" dirty="0">
              <a:latin typeface="Aptos" panose="020B0004020202020204" pitchFamily="34" charset="0"/>
            </a:endParaRPr>
          </a:p>
          <a:p>
            <a:r>
              <a:rPr lang="lv-LV" dirty="0">
                <a:latin typeface="Aptos" panose="020B0004020202020204" pitchFamily="34" charset="0"/>
              </a:rPr>
              <a:t> BULDURU MĀCĪBU CIEMS</a:t>
            </a:r>
          </a:p>
          <a:p>
            <a:endParaRPr lang="lv-LV" dirty="0">
              <a:latin typeface="Aptos" panose="020B0004020202020204" pitchFamily="34" charset="0"/>
            </a:endParaRPr>
          </a:p>
          <a:p>
            <a:endParaRPr lang="lv-LV" dirty="0">
              <a:latin typeface="Aptos" panose="020B0004020202020204" pitchFamily="34" charset="0"/>
            </a:endParaRPr>
          </a:p>
          <a:p>
            <a:endParaRPr lang="lv-LV" dirty="0">
              <a:latin typeface="Aptos" panose="020B0004020202020204" pitchFamily="34" charset="0"/>
            </a:endParaRPr>
          </a:p>
          <a:p>
            <a:r>
              <a:rPr lang="lv-LV" dirty="0">
                <a:latin typeface="Aptos" panose="020B0004020202020204" pitchFamily="34" charset="0"/>
              </a:rPr>
              <a:t>Jēkabs Krastiņš</a:t>
            </a:r>
          </a:p>
          <a:p>
            <a:r>
              <a:rPr lang="lv-LV" dirty="0">
                <a:latin typeface="Aptos" panose="020B0004020202020204" pitchFamily="34" charset="0"/>
              </a:rPr>
              <a:t>Latvijas Universitāte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A1DE0-6027-E45C-DDF8-FDDB52C9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259" y="2597678"/>
            <a:ext cx="3885110" cy="38851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 txBox="1">
            <a:spLocks noGrp="1"/>
          </p:cNvSpPr>
          <p:nvPr>
            <p:ph type="title"/>
          </p:nvPr>
        </p:nvSpPr>
        <p:spPr>
          <a:xfrm>
            <a:off x="274319" y="0"/>
            <a:ext cx="11712634" cy="7948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5089"/>
                </a:solidFill>
              </a:defRPr>
            </a:lvl1pPr>
          </a:lstStyle>
          <a:p>
            <a:r>
              <a:rPr lang="lv-LV" dirty="0">
                <a:solidFill>
                  <a:srgbClr val="1D4289"/>
                </a:solidFill>
              </a:rPr>
              <a:t>Teritorijas lietotāju viedoklis </a:t>
            </a:r>
            <a:endParaRPr dirty="0">
              <a:solidFill>
                <a:srgbClr val="1D428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9C0413-0218-2723-69BF-9E982EE5165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47826" y="794828"/>
            <a:ext cx="5745482" cy="353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800" dirty="0"/>
              <a:t>Skolas teritorijas lielākās vērtības</a:t>
            </a:r>
          </a:p>
        </p:txBody>
      </p:sp>
      <p:sp>
        <p:nvSpPr>
          <p:cNvPr id="137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1960225" y="6299200"/>
            <a:ext cx="231775" cy="350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10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8959C-7D77-614B-1805-0A18E9DA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26" y="1072859"/>
            <a:ext cx="5532090" cy="2164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468174-DC97-EC8A-A7FF-6E93D5E74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26" y="3836527"/>
            <a:ext cx="5532090" cy="2462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B87383-9E2C-5530-D41D-7DFD382BC91E}"/>
              </a:ext>
            </a:extLst>
          </p:cNvPr>
          <p:cNvSpPr txBox="1"/>
          <p:nvPr/>
        </p:nvSpPr>
        <p:spPr>
          <a:xfrm>
            <a:off x="347826" y="3620834"/>
            <a:ext cx="54670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Skolas teritorijas attīstības stratēģiskais virziens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4A579A-9F01-4E71-5A7A-524F073A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866" y="1175350"/>
            <a:ext cx="4275523" cy="488923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676071B-64B2-45DD-6BF9-53C359A0CF12}"/>
              </a:ext>
            </a:extLst>
          </p:cNvPr>
          <p:cNvSpPr txBox="1">
            <a:spLocks/>
          </p:cNvSpPr>
          <p:nvPr/>
        </p:nvSpPr>
        <p:spPr>
          <a:xfrm>
            <a:off x="6581867" y="808411"/>
            <a:ext cx="3645646" cy="35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lv-LV" sz="1800" dirty="0"/>
              <a:t>Pārvietošanās paradumi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0EA8A-F387-7C1C-2518-13055572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>
            <a:extLst>
              <a:ext uri="{FF2B5EF4-FFF2-40B4-BE49-F238E27FC236}">
                <a16:creationId xmlns:a16="http://schemas.microsoft.com/office/drawing/2014/main" id="{D03536FC-AD10-2A8F-D323-BCE3120F44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745" y="517137"/>
            <a:ext cx="11452305" cy="79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5089"/>
                </a:solidFill>
              </a:defRPr>
            </a:lvl1pPr>
          </a:lstStyle>
          <a:p>
            <a:r>
              <a:rPr lang="lv-LV" dirty="0">
                <a:solidFill>
                  <a:srgbClr val="1D4289"/>
                </a:solidFill>
              </a:rPr>
              <a:t>Kā varētu nodēvēt skolas teritoriju?</a:t>
            </a:r>
            <a:endParaRPr dirty="0">
              <a:solidFill>
                <a:srgbClr val="1D4289"/>
              </a:solidFill>
            </a:endParaRPr>
          </a:p>
        </p:txBody>
      </p:sp>
      <p:sp>
        <p:nvSpPr>
          <p:cNvPr id="137" name="Slide Number Placeholder 4">
            <a:extLst>
              <a:ext uri="{FF2B5EF4-FFF2-40B4-BE49-F238E27FC236}">
                <a16:creationId xmlns:a16="http://schemas.microsoft.com/office/drawing/2014/main" id="{139842ED-80F8-8678-02A7-26E74C2473C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806874" y="6299210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11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7A18C-F2D8-13AD-7065-B659F4B8F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82" y="1311967"/>
            <a:ext cx="7640116" cy="3067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1EF2B-F430-EC46-48EE-E6235B757168}"/>
              </a:ext>
            </a:extLst>
          </p:cNvPr>
          <p:cNvSpPr txBox="1"/>
          <p:nvPr/>
        </p:nvSpPr>
        <p:spPr>
          <a:xfrm>
            <a:off x="514905" y="4459566"/>
            <a:ext cx="31160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i="1" dirty="0">
                <a:latin typeface="Aptos" panose="020B0004020202020204" pitchFamily="34" charset="0"/>
              </a:rPr>
              <a:t>’’Dārkopības izglītības centrs’’</a:t>
            </a:r>
            <a:endParaRPr kumimoji="0" lang="lv-LV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3C0CC-8AA6-181A-9074-17F5C59F61E5}"/>
              </a:ext>
            </a:extLst>
          </p:cNvPr>
          <p:cNvSpPr txBox="1"/>
          <p:nvPr/>
        </p:nvSpPr>
        <p:spPr>
          <a:xfrm>
            <a:off x="670014" y="5391544"/>
            <a:ext cx="497528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i="1" dirty="0">
                <a:latin typeface="Aptos" panose="020B0004020202020204" pitchFamily="34" charset="0"/>
              </a:rPr>
              <a:t>’’Ja baigi vajag tad gan jau kaut kādā saistijumā ar dabu’’</a:t>
            </a:r>
            <a:endParaRPr kumimoji="0" lang="lv-LV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25E11-D12A-935C-0DFD-C24469B0D421}"/>
              </a:ext>
            </a:extLst>
          </p:cNvPr>
          <p:cNvSpPr txBox="1"/>
          <p:nvPr/>
        </p:nvSpPr>
        <p:spPr>
          <a:xfrm>
            <a:off x="4446810" y="4516164"/>
            <a:ext cx="49752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lv-LV" i="1" dirty="0">
                <a:latin typeface="Aptos" panose="020B0004020202020204" pitchFamily="34" charset="0"/>
              </a:rPr>
              <a:t>’’Darbošanās ciems. Buldurošanas vieta’’</a:t>
            </a:r>
            <a:endParaRPr kumimoji="0" lang="lv-LV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BE57C-B3D4-6CE5-1976-6E11FF567D03}"/>
              </a:ext>
            </a:extLst>
          </p:cNvPr>
          <p:cNvSpPr txBox="1"/>
          <p:nvPr/>
        </p:nvSpPr>
        <p:spPr>
          <a:xfrm>
            <a:off x="6149897" y="5361368"/>
            <a:ext cx="14819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lv-LV" i="1" dirty="0">
                <a:latin typeface="Aptos" panose="020B0004020202020204" pitchFamily="34" charset="0"/>
              </a:rPr>
              <a:t>’’</a:t>
            </a:r>
            <a:r>
              <a:rPr lang="lv-LV" dirty="0"/>
              <a:t>Dabas pils</a:t>
            </a:r>
            <a:r>
              <a:rPr lang="lv-LV" i="1" dirty="0">
                <a:latin typeface="Aptos" panose="020B0004020202020204" pitchFamily="34" charset="0"/>
              </a:rPr>
              <a:t>’’</a:t>
            </a:r>
            <a:endParaRPr kumimoji="0" lang="lv-LV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640D7-CB8D-596B-EDA0-6EF54C83462F}"/>
              </a:ext>
            </a:extLst>
          </p:cNvPr>
          <p:cNvSpPr txBox="1"/>
          <p:nvPr/>
        </p:nvSpPr>
        <p:spPr>
          <a:xfrm>
            <a:off x="8586851" y="5281839"/>
            <a:ext cx="219064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lv-LV" i="1" dirty="0">
                <a:latin typeface="Aptos" panose="020B0004020202020204" pitchFamily="34" charset="0"/>
              </a:rPr>
              <a:t>’’</a:t>
            </a:r>
            <a:r>
              <a:rPr lang="lv-LV" dirty="0"/>
              <a:t>Sākumā jāattīsta, lai sauktu</a:t>
            </a:r>
            <a:r>
              <a:rPr lang="lv-LV" i="1" dirty="0">
                <a:latin typeface="Aptos" panose="020B0004020202020204" pitchFamily="34" charset="0"/>
              </a:rPr>
              <a:t>’’</a:t>
            </a:r>
            <a:endParaRPr kumimoji="0" lang="lv-LV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265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FA4C8-7F5D-2F0E-4E0C-7AC55BAFA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>
            <a:extLst>
              <a:ext uri="{FF2B5EF4-FFF2-40B4-BE49-F238E27FC236}">
                <a16:creationId xmlns:a16="http://schemas.microsoft.com/office/drawing/2014/main" id="{98D1FF1A-C638-4693-EE75-275E69250D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745" y="517137"/>
            <a:ext cx="11452305" cy="79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5089"/>
                </a:solidFill>
              </a:defRPr>
            </a:lvl1pPr>
          </a:lstStyle>
          <a:p>
            <a:r>
              <a:rPr lang="lv-LV" dirty="0">
                <a:solidFill>
                  <a:srgbClr val="1D4289"/>
                </a:solidFill>
              </a:rPr>
              <a:t>’’Bulduru Mācību Ciems’’</a:t>
            </a:r>
            <a:endParaRPr dirty="0">
              <a:solidFill>
                <a:srgbClr val="1D4289"/>
              </a:solidFill>
            </a:endParaRPr>
          </a:p>
        </p:txBody>
      </p:sp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A561DFE7-593C-A0E9-C337-9643B165850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449696" y="1483111"/>
            <a:ext cx="5516389" cy="451624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lv-LV" u="sng" dirty="0"/>
              <a:t>Bulduri</a:t>
            </a:r>
            <a:r>
              <a:rPr lang="lv-LV" dirty="0"/>
              <a:t> – noteicošā skolas atrašanās vieta gan pilsētās, gan valsts mērogā</a:t>
            </a:r>
          </a:p>
          <a:p>
            <a:pPr algn="just"/>
            <a:r>
              <a:rPr lang="lv-LV" u="sng" dirty="0"/>
              <a:t>Mācības</a:t>
            </a:r>
            <a:r>
              <a:rPr lang="lv-LV" dirty="0"/>
              <a:t> – Bulduru Tehnikums ir un arī paliks unikāla mācību iestāde ar specifisku izglītību un savu pievienoto vērtību</a:t>
            </a:r>
          </a:p>
          <a:p>
            <a:pPr algn="just"/>
            <a:r>
              <a:rPr lang="lv-LV" u="sng" dirty="0"/>
              <a:t>Ciems</a:t>
            </a:r>
            <a:r>
              <a:rPr lang="lv-LV" dirty="0"/>
              <a:t> – norāda uz savu telpisko vidi, kompakto struktūru un skolas kopienu</a:t>
            </a:r>
            <a:endParaRPr dirty="0"/>
          </a:p>
        </p:txBody>
      </p:sp>
      <p:sp>
        <p:nvSpPr>
          <p:cNvPr id="137" name="Slide Number Placeholder 4">
            <a:extLst>
              <a:ext uri="{FF2B5EF4-FFF2-40B4-BE49-F238E27FC236}">
                <a16:creationId xmlns:a16="http://schemas.microsoft.com/office/drawing/2014/main" id="{D1670D7B-4777-0349-ED9D-2424C07503A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806874" y="6299210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12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EE953-9C25-C317-0EA1-7A3F6876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202" y="1837163"/>
            <a:ext cx="2873577" cy="4025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9CEF96-F32B-1E17-35F4-42AF4DC3A934}"/>
              </a:ext>
            </a:extLst>
          </p:cNvPr>
          <p:cNvSpPr txBox="1"/>
          <p:nvPr/>
        </p:nvSpPr>
        <p:spPr>
          <a:xfrm>
            <a:off x="7435106" y="2175029"/>
            <a:ext cx="2263767" cy="369330"/>
          </a:xfrm>
          <a:prstGeom prst="rect">
            <a:avLst/>
          </a:prstGeom>
          <a:noFill/>
          <a:ln w="127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IZGLĪTĪBA UN ZINĀTNE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A60FC-7370-E933-C91D-89A21C410654}"/>
              </a:ext>
            </a:extLst>
          </p:cNvPr>
          <p:cNvSpPr txBox="1"/>
          <p:nvPr/>
        </p:nvSpPr>
        <p:spPr>
          <a:xfrm>
            <a:off x="9398175" y="5098286"/>
            <a:ext cx="1155451" cy="369330"/>
          </a:xfrm>
          <a:prstGeom prst="rect">
            <a:avLst/>
          </a:prstGeom>
          <a:noFill/>
          <a:ln w="127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TŪRISMS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1F608-BDCA-AA3A-96D6-42DC2A3BD54C}"/>
              </a:ext>
            </a:extLst>
          </p:cNvPr>
          <p:cNvSpPr txBox="1"/>
          <p:nvPr/>
        </p:nvSpPr>
        <p:spPr>
          <a:xfrm>
            <a:off x="6332449" y="5098286"/>
            <a:ext cx="1852763" cy="369330"/>
          </a:xfrm>
          <a:prstGeom prst="rect">
            <a:avLst/>
          </a:prstGeom>
          <a:noFill/>
          <a:ln w="127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UZŅEMĒJDARBĪBA</a:t>
            </a:r>
          </a:p>
        </p:txBody>
      </p:sp>
    </p:spTree>
    <p:extLst>
      <p:ext uri="{BB962C8B-B14F-4D97-AF65-F5344CB8AC3E}">
        <p14:creationId xmlns:p14="http://schemas.microsoft.com/office/powerpoint/2010/main" val="33386355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366E-5823-F252-11AA-A82F4869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74" y="0"/>
            <a:ext cx="11712634" cy="794828"/>
          </a:xfrm>
        </p:spPr>
        <p:txBody>
          <a:bodyPr/>
          <a:lstStyle/>
          <a:p>
            <a:r>
              <a:rPr lang="lv-LV" dirty="0"/>
              <a:t>Teritorijas pamatplānojums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8E3E3-6FDD-9C6A-16BF-64E608440AAC}"/>
              </a:ext>
            </a:extLst>
          </p:cNvPr>
          <p:cNvSpPr txBox="1"/>
          <p:nvPr/>
        </p:nvSpPr>
        <p:spPr>
          <a:xfrm>
            <a:off x="8646850" y="794828"/>
            <a:ext cx="2645546" cy="4801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Bulduru Mācību Ciema teritorijas integrēšana apkaimes teritorijā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lv-LV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v-LV" dirty="0"/>
              <a:t>Izveidoti galvenie savienojumi, kas nodrošina ērtu sasniedzamību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lv-LV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Apkaimes centrs paplašināšana apbus galvenajam transporta mezglam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lv-LV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lv-LV" dirty="0"/>
              <a:t>Pilsētas mēroga attīstības objekts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lv-LV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6B5B06-FAC9-2BB0-8AD1-D03EDA08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6" y="674985"/>
            <a:ext cx="8396315" cy="56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02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B54C6-52D6-4082-786A-9B5C77134E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41301" y="2843527"/>
            <a:ext cx="5745482" cy="585473"/>
          </a:xfrm>
        </p:spPr>
        <p:txBody>
          <a:bodyPr/>
          <a:lstStyle/>
          <a:p>
            <a:pPr marL="0" indent="0">
              <a:buNone/>
            </a:pPr>
            <a:endParaRPr lang="lv-LV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B1629A-383A-1252-1973-63603482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970" y="2079174"/>
            <a:ext cx="3209362" cy="18669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4AF31-50F7-0651-029C-C45C9C6C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970" y="3991162"/>
            <a:ext cx="3209362" cy="20529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19CEFA-6697-721B-3903-3A9DBDFD8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971" y="164416"/>
            <a:ext cx="3209361" cy="18250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13648D-F95A-9F54-630A-23C30138C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19" y="169129"/>
            <a:ext cx="8509908" cy="5875004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86FFB5B-FD50-639A-11CE-032C658108D9}"/>
              </a:ext>
            </a:extLst>
          </p:cNvPr>
          <p:cNvCxnSpPr>
            <a:stCxn id="22" idx="1"/>
          </p:cNvCxnSpPr>
          <p:nvPr/>
        </p:nvCxnSpPr>
        <p:spPr>
          <a:xfrm flipH="1">
            <a:off x="4101483" y="1076961"/>
            <a:ext cx="4662488" cy="707451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3E5B23-C9C1-5C0E-48F5-F50CF912811F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3808520" y="3012667"/>
            <a:ext cx="4955450" cy="254316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D58F9E-E92F-067C-1DE0-C51F662A7A31}"/>
              </a:ext>
            </a:extLst>
          </p:cNvPr>
          <p:cNvCxnSpPr>
            <a:stCxn id="20" idx="1"/>
          </p:cNvCxnSpPr>
          <p:nvPr/>
        </p:nvCxnSpPr>
        <p:spPr>
          <a:xfrm flipH="1" flipV="1">
            <a:off x="4279037" y="3684233"/>
            <a:ext cx="4484933" cy="1333415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9835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FCDBB91-BB37-EC37-6E4F-77A931DD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8" y="133255"/>
            <a:ext cx="7976412" cy="6109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05868-CFB3-134D-A6BE-BECCE09F1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902" y="4043733"/>
            <a:ext cx="3407989" cy="20064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9A600-1551-EEAF-C3DE-ED9BED53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901" y="1811046"/>
            <a:ext cx="3407989" cy="2179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A73409-0BDC-9D6E-5A76-DAA8708C9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902" y="133254"/>
            <a:ext cx="2617877" cy="162466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7DEEA2-063E-CBF9-D138-09AB9CD1489A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183315" y="945586"/>
            <a:ext cx="1100587" cy="469976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BC3281-6026-91FF-B9DA-9E2D7D11617D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096000" y="2110154"/>
            <a:ext cx="2187902" cy="2936801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4CD825-710F-DC26-61E1-33C3B7161E17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655777" y="1544036"/>
            <a:ext cx="1628124" cy="1356790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02011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C47-9139-2FCA-3C69-0B139C81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’’Bulduru Mācību Ciems’’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4827-BDB8-3BE0-8221-CA5B5A773D4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74319" y="1269960"/>
            <a:ext cx="10663312" cy="4907003"/>
          </a:xfrm>
        </p:spPr>
        <p:txBody>
          <a:bodyPr/>
          <a:lstStyle/>
          <a:p>
            <a:r>
              <a:rPr lang="lv-LV" dirty="0"/>
              <a:t>Reģiona mēroga dārzkopības kompetences centrs, Latvijas ‘’paraugdārzs’’</a:t>
            </a:r>
          </a:p>
          <a:p>
            <a:endParaRPr lang="lv-LV" dirty="0"/>
          </a:p>
          <a:p>
            <a:r>
              <a:rPr lang="lv-LV" dirty="0"/>
              <a:t>Bulduru Tehnikums nav tikai mācību iestāde, bet vienlaikus arī uzņēmums, kur tiek īstenotas dažādas inovatīvas uzņēmējdarbības idejas</a:t>
            </a:r>
          </a:p>
          <a:p>
            <a:endParaRPr lang="lv-LV" dirty="0"/>
          </a:p>
          <a:p>
            <a:r>
              <a:rPr lang="lv-LV" dirty="0"/>
              <a:t>Nozīmīgs resurss pilsētai, kā tūrisma galamērķim ar savu pievienoto vērtību</a:t>
            </a:r>
          </a:p>
        </p:txBody>
      </p:sp>
    </p:spTree>
    <p:extLst>
      <p:ext uri="{BB962C8B-B14F-4D97-AF65-F5344CB8AC3E}">
        <p14:creationId xmlns:p14="http://schemas.microsoft.com/office/powerpoint/2010/main" val="211958025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>
            <a:spLocks noGrp="1"/>
          </p:cNvSpPr>
          <p:nvPr>
            <p:ph type="title"/>
          </p:nvPr>
        </p:nvSpPr>
        <p:spPr>
          <a:xfrm>
            <a:off x="1265661" y="1092692"/>
            <a:ext cx="9660671" cy="1600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lv-LV" sz="6000" dirty="0">
                <a:solidFill>
                  <a:srgbClr val="50C8CC"/>
                </a:solidFill>
              </a:rPr>
              <a:t>Paldies!</a:t>
            </a:r>
            <a:endParaRPr sz="6000" dirty="0">
              <a:solidFill>
                <a:srgbClr val="50C8CC"/>
              </a:solidFill>
            </a:endParaRPr>
          </a:p>
        </p:txBody>
      </p:sp>
      <p:pic>
        <p:nvPicPr>
          <p:cNvPr id="3" name="Picture 2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95D5A79F-3F1E-F9F4-A04A-8BD839A04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7" name="Picture 6" descr="A logo with blue and green circles&#10;&#10;Description automatically generated">
            <a:extLst>
              <a:ext uri="{FF2B5EF4-FFF2-40B4-BE49-F238E27FC236}">
                <a16:creationId xmlns:a16="http://schemas.microsoft.com/office/drawing/2014/main" id="{E4AD891B-3A4B-899D-12BC-BEDCBC82F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61" y="3756066"/>
            <a:ext cx="3564953" cy="243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CC857-5923-EB8A-DB31-F9E06F1E2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96" y="1092692"/>
            <a:ext cx="4210638" cy="54776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/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i="1" dirty="0">
                <a:solidFill>
                  <a:srgbClr val="1D4289"/>
                </a:solidFill>
                <a:latin typeface="Aptos" panose="020B0004020202020204" pitchFamily="34" charset="0"/>
              </a:rPr>
              <a:t>Campus</a:t>
            </a:r>
            <a:r>
              <a:rPr lang="lv-LV" dirty="0">
                <a:solidFill>
                  <a:srgbClr val="1D4289"/>
                </a:solidFill>
                <a:latin typeface="Aptos" panose="020B0004020202020204" pitchFamily="34" charset="0"/>
              </a:rPr>
              <a:t> sapratne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/>
          <p:cNvSpPr txBox="1">
            <a:spLocks noGrp="1"/>
          </p:cNvSpPr>
          <p:nvPr>
            <p:ph type="body" idx="4294967295"/>
          </p:nvPr>
        </p:nvSpPr>
        <p:spPr>
          <a:xfrm>
            <a:off x="418010" y="1709529"/>
            <a:ext cx="11618973" cy="4264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i="1" dirty="0">
                <a:latin typeface="Aptos" panose="020B0004020202020204" pitchFamily="34" charset="0"/>
              </a:rPr>
              <a:t>Campus </a:t>
            </a:r>
            <a:r>
              <a:rPr lang="lv-LV" dirty="0">
                <a:latin typeface="Aptos" panose="020B0004020202020204" pitchFamily="34" charset="0"/>
              </a:rPr>
              <a:t>starptautiskā praksē un literatūrā ir pieņemts termins</a:t>
            </a:r>
          </a:p>
          <a:p>
            <a:endParaRPr lang="lv-LV" i="1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i="1" dirty="0">
                <a:latin typeface="Aptos" panose="020B0004020202020204" pitchFamily="34" charset="0"/>
              </a:rPr>
              <a:t>Campus – </a:t>
            </a:r>
            <a:r>
              <a:rPr lang="lv-LV" dirty="0">
                <a:latin typeface="Aptos" panose="020B0004020202020204" pitchFamily="34" charset="0"/>
              </a:rPr>
              <a:t>koledžas vai universitātes ēkas un zeme vai teritorija, kas to ieskauj </a:t>
            </a:r>
            <a:r>
              <a:rPr lang="lv-LV" sz="1800" i="1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(Cambridge Dictionary, 2024) </a:t>
            </a:r>
            <a:endParaRPr lang="lv-LV" i="1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v-LV" i="1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i="1" dirty="0">
                <a:latin typeface="Aptos" panose="020B0004020202020204" pitchFamily="34" charset="0"/>
              </a:rPr>
              <a:t>Campus </a:t>
            </a:r>
            <a:r>
              <a:rPr lang="lv-LV" dirty="0">
                <a:latin typeface="Aptos" panose="020B0004020202020204" pitchFamily="34" charset="0"/>
              </a:rPr>
              <a:t>saknes meklējamas viduslaiku Eiropā, bet ASV radās un attīstījais modernais </a:t>
            </a:r>
            <a:r>
              <a:rPr lang="lv-LV" i="1" dirty="0">
                <a:latin typeface="Aptos" panose="020B0004020202020204" pitchFamily="34" charset="0"/>
              </a:rPr>
              <a:t>campus</a:t>
            </a:r>
            <a:endParaRPr i="1" dirty="0">
              <a:latin typeface="Aptos" panose="020B0004020202020204" pitchFamily="34" charset="0"/>
            </a:endParaRPr>
          </a:p>
        </p:txBody>
      </p:sp>
      <p:sp>
        <p:nvSpPr>
          <p:cNvPr id="125" name="Slaida numura vietturis 3"/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132" name="Virsraksts 1"/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</a:rPr>
              <a:t>Dažādi mērogi, vienāda pieeja</a:t>
            </a:r>
            <a:endParaRPr dirty="0">
              <a:solidFill>
                <a:srgbClr val="1D4289"/>
              </a:solidFill>
            </a:endParaRPr>
          </a:p>
        </p:txBody>
      </p:sp>
      <p:sp>
        <p:nvSpPr>
          <p:cNvPr id="2" name="Satura vietturis 2">
            <a:extLst>
              <a:ext uri="{FF2B5EF4-FFF2-40B4-BE49-F238E27FC236}">
                <a16:creationId xmlns:a16="http://schemas.microsoft.com/office/drawing/2014/main" id="{485DDB42-AAF5-805F-DC66-6A82317847EC}"/>
              </a:ext>
            </a:extLst>
          </p:cNvPr>
          <p:cNvSpPr txBox="1">
            <a:spLocks/>
          </p:cNvSpPr>
          <p:nvPr/>
        </p:nvSpPr>
        <p:spPr>
          <a:xfrm>
            <a:off x="418010" y="1540934"/>
            <a:ext cx="11618973" cy="193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Universitātes campus sastāv no:</a:t>
            </a:r>
            <a:endParaRPr lang="en-GB" dirty="0">
              <a:latin typeface="Aptos" panose="020B0004020202020204" pitchFamily="34" charset="0"/>
            </a:endParaRPr>
          </a:p>
          <a:p>
            <a:pPr marL="1181100" lvl="1" indent="-457200" hangingPunct="1">
              <a:buFont typeface="Arial" panose="020B0604020202020204" pitchFamily="34" charset="0"/>
              <a:buChar char="•"/>
            </a:pPr>
            <a:r>
              <a:rPr lang="lv-LV" sz="2400" dirty="0"/>
              <a:t>Ēkām</a:t>
            </a:r>
          </a:p>
          <a:p>
            <a:pPr marL="1181100" lvl="1" indent="-457200" hangingPunct="1">
              <a:buFont typeface="Arial" panose="020B0604020202020204" pitchFamily="34" charset="0"/>
              <a:buChar char="•"/>
            </a:pPr>
            <a:r>
              <a:rPr lang="lv-LV" sz="2400" dirty="0">
                <a:latin typeface="Aptos" panose="020B0004020202020204" pitchFamily="34" charset="0"/>
              </a:rPr>
              <a:t>Ceļiem</a:t>
            </a:r>
          </a:p>
          <a:p>
            <a:pPr marL="1181100" lvl="1" indent="-457200" hangingPunct="1">
              <a:buFont typeface="Arial" panose="020B0604020202020204" pitchFamily="34" charset="0"/>
              <a:buChar char="•"/>
            </a:pPr>
            <a:r>
              <a:rPr lang="lv-LV" sz="2400" dirty="0">
                <a:latin typeface="Aptos" panose="020B0004020202020204" pitchFamily="34" charset="0"/>
              </a:rPr>
              <a:t>Ārtelpas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5E5A54B-DFD8-27F1-987D-FCAAC74059A1}"/>
              </a:ext>
            </a:extLst>
          </p:cNvPr>
          <p:cNvSpPr txBox="1">
            <a:spLocks/>
          </p:cNvSpPr>
          <p:nvPr/>
        </p:nvSpPr>
        <p:spPr>
          <a:xfrm>
            <a:off x="445149" y="3480127"/>
            <a:ext cx="11618973" cy="2485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Pamatplānojumā tiek ietverts kāds vienojošs elements, kas kalpo kā pulcēšanās vieta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Universitātes funkciju izvietošana </a:t>
            </a:r>
            <a:r>
              <a:rPr lang="lv-LV" i="1" dirty="0">
                <a:latin typeface="Aptos" panose="020B0004020202020204" pitchFamily="34" charset="0"/>
              </a:rPr>
              <a:t>campus</a:t>
            </a:r>
            <a:r>
              <a:rPr lang="lv-LV" dirty="0">
                <a:latin typeface="Aptos" panose="020B0004020202020204" pitchFamily="34" charset="0"/>
              </a:rPr>
              <a:t> centra tuvumā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Skaidri veidots gājēju ceļu un kustību maršrutu tīkls un 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Zaļo koridoru izveidošana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endParaRPr lang="lv-LV" sz="24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>
            <a:spLocks noGrp="1"/>
          </p:cNvSpPr>
          <p:nvPr>
            <p:ph type="title"/>
          </p:nvPr>
        </p:nvSpPr>
        <p:spPr>
          <a:xfrm>
            <a:off x="437954" y="730509"/>
            <a:ext cx="5658046" cy="7074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3696"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sz="4400" dirty="0">
                <a:solidFill>
                  <a:srgbClr val="1D4289"/>
                </a:solidFill>
                <a:latin typeface="Aptos" panose="020B0004020202020204" pitchFamily="34" charset="0"/>
              </a:rPr>
              <a:t>Priekšstats par</a:t>
            </a:r>
            <a:br>
              <a:rPr lang="lv-LV" sz="44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r>
              <a:rPr lang="lv-LV" sz="4400" i="1" dirty="0">
                <a:solidFill>
                  <a:srgbClr val="1D4289"/>
                </a:solidFill>
                <a:latin typeface="Aptos" panose="020B0004020202020204" pitchFamily="34" charset="0"/>
              </a:rPr>
              <a:t>Campus</a:t>
            </a:r>
            <a:endParaRPr sz="4400" i="1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pic>
        <p:nvPicPr>
          <p:cNvPr id="140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5902750" y="457201"/>
            <a:ext cx="5319133" cy="5411788"/>
          </a:xfrm>
          <a:prstGeom prst="rect">
            <a:avLst/>
          </a:prstGeom>
        </p:spPr>
      </p:pic>
      <p:sp>
        <p:nvSpPr>
          <p:cNvPr id="141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1778995" y="6297025"/>
            <a:ext cx="231277" cy="350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142" name="Satura vietturis 2"/>
          <p:cNvSpPr txBox="1"/>
          <p:nvPr/>
        </p:nvSpPr>
        <p:spPr>
          <a:xfrm>
            <a:off x="2567018" y="3089807"/>
            <a:ext cx="2688564" cy="53634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latin typeface="Aptos" panose="020B0004020202020204" pitchFamily="34" charset="0"/>
              </a:rPr>
              <a:t>Piemēri no ASV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" name="Satura vietturis 2">
            <a:extLst>
              <a:ext uri="{FF2B5EF4-FFF2-40B4-BE49-F238E27FC236}">
                <a16:creationId xmlns:a16="http://schemas.microsoft.com/office/drawing/2014/main" id="{8026A15D-0B06-B3F7-8ED1-B92F5EB18DB1}"/>
              </a:ext>
            </a:extLst>
          </p:cNvPr>
          <p:cNvSpPr txBox="1"/>
          <p:nvPr/>
        </p:nvSpPr>
        <p:spPr>
          <a:xfrm>
            <a:off x="2523083" y="3089807"/>
            <a:ext cx="2610113" cy="53634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latin typeface="Aptos" panose="020B0004020202020204" pitchFamily="34" charset="0"/>
              </a:rPr>
              <a:t>Latvijas piemēri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D3B3CA-A3E1-8D38-BC35-CC70A0889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749" y="457200"/>
            <a:ext cx="5337970" cy="5439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82F0B3-4E60-CA9E-59FC-C56A45DF0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913" y="466953"/>
            <a:ext cx="5356805" cy="5412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4CCE4C-2846-6988-7FBC-EF5D1E33E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748" y="477729"/>
            <a:ext cx="5337970" cy="5551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607E1C-A24C-D3AC-7494-C950CF2AD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517" y="446811"/>
            <a:ext cx="5958952" cy="56986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7816-F51F-E710-D5CE-1D641893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Pētāmais objekts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350EE2-B172-AB95-BF05-AF808A2B42B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lv-LV" dirty="0"/>
              <a:t>Bulduru Tehnikuma teritorija nepilnu 30 ha platībā</a:t>
            </a:r>
          </a:p>
          <a:p>
            <a:r>
              <a:rPr lang="lv-LV" dirty="0"/>
              <a:t>Atrodas Jūrmalā, Bulduru apkaimē</a:t>
            </a:r>
          </a:p>
          <a:p>
            <a:r>
              <a:rPr lang="lv-LV" dirty="0"/>
              <a:t>Vecākā dārzkopības profesionālās izglītības iestāde Latvijā.</a:t>
            </a:r>
          </a:p>
          <a:p>
            <a:r>
              <a:rPr lang="lv-LV" dirty="0"/>
              <a:t>Vēsturiski izveidojusies par kompaktu un unikālu telpisko vidi.</a:t>
            </a:r>
          </a:p>
          <a:p>
            <a:r>
              <a:rPr lang="lv-LV" dirty="0"/>
              <a:t>Atrodas ģeogrāfiski un stratēģiski nozīmīgā vietā.</a:t>
            </a:r>
          </a:p>
          <a:p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25071-5293-EDF1-87C6-0C113A006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2601"/>
            <a:ext cx="5563376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790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510987" y="337351"/>
            <a:ext cx="10692819" cy="5523699"/>
          </a:xfrm>
          <a:prstGeom prst="rect">
            <a:avLst/>
          </a:prstGeom>
        </p:spPr>
      </p:pic>
      <p:sp>
        <p:nvSpPr>
          <p:cNvPr id="145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1813057" y="6296235"/>
            <a:ext cx="220004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C10F7-6AC4-F51A-FEFC-2595CB7A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7" y="337351"/>
            <a:ext cx="10692819" cy="55236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734BB-E377-3F88-14C4-FD8D57D8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B5882A-670F-8C47-6969-C2E66F3F210A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8AAD1-6DA9-A784-B30A-B77E1EB2269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4636D-E45B-2494-C7C4-F33BEC13B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2" y="457200"/>
            <a:ext cx="10693311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840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0FEF1-7D6B-6390-CFCD-6B2066F78B3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921" y="320738"/>
            <a:ext cx="4200059" cy="5856225"/>
          </a:xfrm>
        </p:spPr>
        <p:txBody>
          <a:bodyPr/>
          <a:lstStyle/>
          <a:p>
            <a:pPr algn="just"/>
            <a:r>
              <a:rPr lang="lv-LV" dirty="0"/>
              <a:t>Mācību procesa nodrošināšanai ap skolu vēsturiski izveidojusies mācību bāze kā parks, izmēģinājumu lauku, siltumnīcas u.tml</a:t>
            </a:r>
          </a:p>
          <a:p>
            <a:pPr algn="just"/>
            <a:r>
              <a:rPr lang="lv-LV" dirty="0"/>
              <a:t>Skolas teritorija attīstījusies nevienmērīgi un tai nav izstrādāts vienots attīstības plāns</a:t>
            </a:r>
          </a:p>
          <a:p>
            <a:pPr algn="just"/>
            <a:r>
              <a:rPr lang="lv-LV" dirty="0"/>
              <a:t>Publiski pieejama, bet tajā pašā laikā noslēgta teritorija.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FC2CA-3A8F-96B8-4AF7-F22755296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941" y="320738"/>
            <a:ext cx="7554138" cy="57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330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82E2-2DF4-8384-7C6D-509106D5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53153"/>
            <a:ext cx="11712634" cy="794828"/>
          </a:xfrm>
        </p:spPr>
        <p:txBody>
          <a:bodyPr/>
          <a:lstStyle/>
          <a:p>
            <a:r>
              <a:rPr lang="lv-LV" dirty="0"/>
              <a:t>’’Sala’’ Bulduru apkaimē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DBC699-BC06-C95B-6088-5CE830740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557" y="892428"/>
            <a:ext cx="7785717" cy="50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257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ffice dizain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ffice dizain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ffice dizain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4dbdb0-0d7a-48fa-b918-810b6d5afc12">
      <Terms xmlns="http://schemas.microsoft.com/office/infopath/2007/PartnerControls"/>
    </lcf76f155ced4ddcb4097134ff3c332f>
    <TaxCatchAll xmlns="40a08685-cc23-4db5-9c50-e716a2d6a7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A56A9BB659A844A1AB85BDC07DD464" ma:contentTypeVersion="12" ma:contentTypeDescription="Create a new document." ma:contentTypeScope="" ma:versionID="fa721a9032b88421e1a747d20560d9b8">
  <xsd:schema xmlns:xsd="http://www.w3.org/2001/XMLSchema" xmlns:xs="http://www.w3.org/2001/XMLSchema" xmlns:p="http://schemas.microsoft.com/office/2006/metadata/properties" xmlns:ns2="a94dbdb0-0d7a-48fa-b918-810b6d5afc12" xmlns:ns3="40a08685-cc23-4db5-9c50-e716a2d6a7dc" targetNamespace="http://schemas.microsoft.com/office/2006/metadata/properties" ma:root="true" ma:fieldsID="02ab598710e1141f5eec9f34ad3a14d1" ns2:_="" ns3:_="">
    <xsd:import namespace="a94dbdb0-0d7a-48fa-b918-810b6d5afc12"/>
    <xsd:import namespace="40a08685-cc23-4db5-9c50-e716a2d6a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dbdb0-0d7a-48fa-b918-810b6d5afc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bc0b185-4452-496b-8675-b05c28223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08685-cc23-4db5-9c50-e716a2d6a7d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c21ff6f-3bc2-4cd0-b200-9798d1d38a47}" ma:internalName="TaxCatchAll" ma:showField="CatchAllData" ma:web="40a08685-cc23-4db5-9c50-e716a2d6a7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51710B-7076-40C8-B0D9-60D0188F74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5CB142-508F-4661-84F0-33DF31CBBA04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d51c1e1-b1d7-4db2-ab98-996284ee1d0c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b8b769d9-0875-4bf4-9bfa-c0755bd295e0"/>
    <ds:schemaRef ds:uri="http://purl.org/dc/dcmitype/"/>
    <ds:schemaRef ds:uri="a94dbdb0-0d7a-48fa-b918-810b6d5afc12"/>
    <ds:schemaRef ds:uri="40a08685-cc23-4db5-9c50-e716a2d6a7dc"/>
  </ds:schemaRefs>
</ds:datastoreItem>
</file>

<file path=customXml/itemProps3.xml><?xml version="1.0" encoding="utf-8"?>
<ds:datastoreItem xmlns:ds="http://schemas.openxmlformats.org/officeDocument/2006/customXml" ds:itemID="{C0746767-C278-4E9A-924F-24EAC3D883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4dbdb0-0d7a-48fa-b918-810b6d5afc12"/>
    <ds:schemaRef ds:uri="40a08685-cc23-4db5-9c50-e716a2d6a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380</Words>
  <Application>Microsoft Office PowerPoint</Application>
  <PresentationFormat>Widescreen</PresentationFormat>
  <Paragraphs>75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Office dizains</vt:lpstr>
      <vt:lpstr>1_Office dizains</vt:lpstr>
      <vt:lpstr>PowerPoint Presentation</vt:lpstr>
      <vt:lpstr>Campus sapratne</vt:lpstr>
      <vt:lpstr>Dažādi mērogi, vienāda pieeja</vt:lpstr>
      <vt:lpstr>Priekšstats par Campus</vt:lpstr>
      <vt:lpstr>Pētāmais objekts</vt:lpstr>
      <vt:lpstr>PowerPoint Presentation</vt:lpstr>
      <vt:lpstr>PowerPoint Presentation</vt:lpstr>
      <vt:lpstr>PowerPoint Presentation</vt:lpstr>
      <vt:lpstr>’’Sala’’ Bulduru apkaimē</vt:lpstr>
      <vt:lpstr>Teritorijas lietotāju viedoklis </vt:lpstr>
      <vt:lpstr>Kā varētu nodēvēt skolas teritoriju?</vt:lpstr>
      <vt:lpstr>’’Bulduru Mācību Ciems’’</vt:lpstr>
      <vt:lpstr>Teritorijas pamatplānojums</vt:lpstr>
      <vt:lpstr>PowerPoint Presentation</vt:lpstr>
      <vt:lpstr>PowerPoint Presentation</vt:lpstr>
      <vt:lpstr>’’Bulduru Mācību Ciems’’</vt:lpstr>
      <vt:lpstr>Paldies!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JK</dc:creator>
  <cp:lastModifiedBy>Jēkabs Krastiņš</cp:lastModifiedBy>
  <cp:revision>71</cp:revision>
  <dcterms:modified xsi:type="dcterms:W3CDTF">2025-03-06T11:33:42Z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0x01010084A56A9BB659A844A1AB85BDC07DD464</vt:lpwstr>
  </property>
</Properties>
</file>