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58" r:id="rId5"/>
  </p:sldMasterIdLst>
  <p:notesMasterIdLst>
    <p:notesMasterId r:id="rId27"/>
  </p:notesMasterIdLst>
  <p:sldIdLst>
    <p:sldId id="256" r:id="rId6"/>
    <p:sldId id="265" r:id="rId7"/>
    <p:sldId id="262" r:id="rId8"/>
    <p:sldId id="260" r:id="rId9"/>
    <p:sldId id="257" r:id="rId10"/>
    <p:sldId id="833" r:id="rId11"/>
    <p:sldId id="834" r:id="rId12"/>
    <p:sldId id="840" r:id="rId13"/>
    <p:sldId id="835" r:id="rId14"/>
    <p:sldId id="827" r:id="rId15"/>
    <p:sldId id="832" r:id="rId16"/>
    <p:sldId id="837" r:id="rId17"/>
    <p:sldId id="841" r:id="rId18"/>
    <p:sldId id="838" r:id="rId19"/>
    <p:sldId id="876" r:id="rId20"/>
    <p:sldId id="836" r:id="rId21"/>
    <p:sldId id="839" r:id="rId22"/>
    <p:sldId id="874" r:id="rId23"/>
    <p:sldId id="873" r:id="rId24"/>
    <p:sldId id="875" r:id="rId25"/>
    <p:sldId id="264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8CC"/>
    <a:srgbClr val="1D4289"/>
    <a:srgbClr val="A4B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CECB"/>
          </a:solidFill>
        </a:fill>
      </a:tcStyle>
    </a:wholeTbl>
    <a:band2H>
      <a:tcTxStyle/>
      <a:tcStyle>
        <a:tcBdr/>
        <a:fill>
          <a:solidFill>
            <a:srgbClr val="FBE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ECB"/>
          </a:solidFill>
        </a:fill>
      </a:tcStyle>
    </a:wholeTbl>
    <a:band2H>
      <a:tcTxStyle/>
      <a:tcStyle>
        <a:tcBdr/>
        <a:fill>
          <a:solidFill>
            <a:srgbClr val="F2E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CBCA"/>
          </a:solidFill>
        </a:fill>
      </a:tcStyle>
    </a:wholeTbl>
    <a:band2H>
      <a:tcTxStyle/>
      <a:tcStyle>
        <a:tcBdr/>
        <a:fill>
          <a:solidFill>
            <a:srgbClr val="F2E7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7"/>
    <p:restoredTop sz="87322" autoAdjust="0"/>
  </p:normalViewPr>
  <p:slideViewPr>
    <p:cSldViewPr snapToGrid="0" showGuides="1">
      <p:cViewPr varScale="1">
        <p:scale>
          <a:sx n="52" d="100"/>
          <a:sy n="52" d="100"/>
        </p:scale>
        <p:origin x="11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lte\AppData\Local\Microsoft\Windows\INetCache\Content.Outlook\I1ZT3GI5\Info_Agenskalna_priedes_soci&#257;li-ekonomisk&#257;%20anal&#299;ze%20V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'Vēst. dati 2019.-2020.g.'!$G$3</c:f>
              <c:strCache>
                <c:ptCount val="1"/>
                <c:pt idx="0">
                  <c:v>Number of dwellings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'Vēst. dati 2019.-2020.g.'!$D$4:$F$27</c:f>
              <c:strCache>
                <c:ptCount val="24"/>
                <c:pt idx="0">
                  <c:v>Dreiliņu 20</c:v>
                </c:pt>
                <c:pt idx="1">
                  <c:v>Dreiliņu 18</c:v>
                </c:pt>
                <c:pt idx="2">
                  <c:v>Dreiliņu 16</c:v>
                </c:pt>
                <c:pt idx="3">
                  <c:v>Dreiliņu 14</c:v>
                </c:pt>
                <c:pt idx="4">
                  <c:v>Kristapa 8A</c:v>
                </c:pt>
                <c:pt idx="5">
                  <c:v>Kristapa 8B</c:v>
                </c:pt>
                <c:pt idx="6">
                  <c:v>Kristapa 10</c:v>
                </c:pt>
                <c:pt idx="7">
                  <c:v>Kristapa 14</c:v>
                </c:pt>
                <c:pt idx="8">
                  <c:v>Kristapa 18</c:v>
                </c:pt>
                <c:pt idx="9">
                  <c:v>Kristapa 20</c:v>
                </c:pt>
                <c:pt idx="10">
                  <c:v>Melnsila 19</c:v>
                </c:pt>
                <c:pt idx="11">
                  <c:v>Melnsila 21</c:v>
                </c:pt>
                <c:pt idx="12">
                  <c:v>Melnsila 23</c:v>
                </c:pt>
                <c:pt idx="13">
                  <c:v>Melnsila 25</c:v>
                </c:pt>
                <c:pt idx="14">
                  <c:v>Āgenskalna 22C</c:v>
                </c:pt>
                <c:pt idx="15">
                  <c:v>Āgenskalna 22B</c:v>
                </c:pt>
                <c:pt idx="16">
                  <c:v>Āgenskalna 22</c:v>
                </c:pt>
                <c:pt idx="17">
                  <c:v>Āgenskalna 24</c:v>
                </c:pt>
                <c:pt idx="18">
                  <c:v>Āgenskalna 22A</c:v>
                </c:pt>
                <c:pt idx="19">
                  <c:v>Kristapa 16C</c:v>
                </c:pt>
                <c:pt idx="20">
                  <c:v>Kristapa 16B</c:v>
                </c:pt>
                <c:pt idx="21">
                  <c:v>Kristapa 16A</c:v>
                </c:pt>
                <c:pt idx="22">
                  <c:v>Kristapa 16</c:v>
                </c:pt>
                <c:pt idx="23">
                  <c:v>Kristapa 12</c:v>
                </c:pt>
              </c:strCache>
            </c:strRef>
          </c:cat>
          <c:val>
            <c:numRef>
              <c:f>'Vēst. dati 2019.-2020.g.'!$G$4:$G$27</c:f>
            </c:numRef>
          </c:val>
          <c:extLst>
            <c:ext xmlns:c16="http://schemas.microsoft.com/office/drawing/2014/chart" uri="{C3380CC4-5D6E-409C-BE32-E72D297353CC}">
              <c16:uniqueId val="{00000000-BF5C-43E9-84BF-933865DDC8FA}"/>
            </c:ext>
          </c:extLst>
        </c:ser>
        <c:ser>
          <c:idx val="2"/>
          <c:order val="2"/>
          <c:tx>
            <c:strRef>
              <c:f>'Vēst. dati 2019.-2020.g.'!$I$3</c:f>
              <c:strCache>
                <c:ptCount val="1"/>
                <c:pt idx="0">
                  <c:v>Number of dwellings/apartments per building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'Vēst. dati 2019.-2020.g.'!$D$4:$F$27</c:f>
              <c:strCache>
                <c:ptCount val="24"/>
                <c:pt idx="0">
                  <c:v>Dreiliņu 20</c:v>
                </c:pt>
                <c:pt idx="1">
                  <c:v>Dreiliņu 18</c:v>
                </c:pt>
                <c:pt idx="2">
                  <c:v>Dreiliņu 16</c:v>
                </c:pt>
                <c:pt idx="3">
                  <c:v>Dreiliņu 14</c:v>
                </c:pt>
                <c:pt idx="4">
                  <c:v>Kristapa 8A</c:v>
                </c:pt>
                <c:pt idx="5">
                  <c:v>Kristapa 8B</c:v>
                </c:pt>
                <c:pt idx="6">
                  <c:v>Kristapa 10</c:v>
                </c:pt>
                <c:pt idx="7">
                  <c:v>Kristapa 14</c:v>
                </c:pt>
                <c:pt idx="8">
                  <c:v>Kristapa 18</c:v>
                </c:pt>
                <c:pt idx="9">
                  <c:v>Kristapa 20</c:v>
                </c:pt>
                <c:pt idx="10">
                  <c:v>Melnsila 19</c:v>
                </c:pt>
                <c:pt idx="11">
                  <c:v>Melnsila 21</c:v>
                </c:pt>
                <c:pt idx="12">
                  <c:v>Melnsila 23</c:v>
                </c:pt>
                <c:pt idx="13">
                  <c:v>Melnsila 25</c:v>
                </c:pt>
                <c:pt idx="14">
                  <c:v>Āgenskalna 22C</c:v>
                </c:pt>
                <c:pt idx="15">
                  <c:v>Āgenskalna 22B</c:v>
                </c:pt>
                <c:pt idx="16">
                  <c:v>Āgenskalna 22</c:v>
                </c:pt>
                <c:pt idx="17">
                  <c:v>Āgenskalna 24</c:v>
                </c:pt>
                <c:pt idx="18">
                  <c:v>Āgenskalna 22A</c:v>
                </c:pt>
                <c:pt idx="19">
                  <c:v>Kristapa 16C</c:v>
                </c:pt>
                <c:pt idx="20">
                  <c:v>Kristapa 16B</c:v>
                </c:pt>
                <c:pt idx="21">
                  <c:v>Kristapa 16A</c:v>
                </c:pt>
                <c:pt idx="22">
                  <c:v>Kristapa 16</c:v>
                </c:pt>
                <c:pt idx="23">
                  <c:v>Kristapa 12</c:v>
                </c:pt>
              </c:strCache>
            </c:strRef>
          </c:cat>
          <c:val>
            <c:numRef>
              <c:f>'Vēst. dati 2019.-2020.g.'!$I$4:$I$27</c:f>
            </c:numRef>
          </c:val>
          <c:extLst>
            <c:ext xmlns:c16="http://schemas.microsoft.com/office/drawing/2014/chart" uri="{C3380CC4-5D6E-409C-BE32-E72D297353CC}">
              <c16:uniqueId val="{00000001-BF5C-43E9-84BF-933865DDC8FA}"/>
            </c:ext>
          </c:extLst>
        </c:ser>
        <c:ser>
          <c:idx val="3"/>
          <c:order val="3"/>
          <c:tx>
            <c:strRef>
              <c:f>'Vēst. dati 2019.-2020.g.'!$J$3</c:f>
              <c:strCache>
                <c:ptCount val="1"/>
                <c:pt idx="0">
                  <c:v>Energy Performance Certificate rating (class) 2020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'Vēst. dati 2019.-2020.g.'!$D$4:$F$27</c:f>
              <c:strCache>
                <c:ptCount val="24"/>
                <c:pt idx="0">
                  <c:v>Dreiliņu 20</c:v>
                </c:pt>
                <c:pt idx="1">
                  <c:v>Dreiliņu 18</c:v>
                </c:pt>
                <c:pt idx="2">
                  <c:v>Dreiliņu 16</c:v>
                </c:pt>
                <c:pt idx="3">
                  <c:v>Dreiliņu 14</c:v>
                </c:pt>
                <c:pt idx="4">
                  <c:v>Kristapa 8A</c:v>
                </c:pt>
                <c:pt idx="5">
                  <c:v>Kristapa 8B</c:v>
                </c:pt>
                <c:pt idx="6">
                  <c:v>Kristapa 10</c:v>
                </c:pt>
                <c:pt idx="7">
                  <c:v>Kristapa 14</c:v>
                </c:pt>
                <c:pt idx="8">
                  <c:v>Kristapa 18</c:v>
                </c:pt>
                <c:pt idx="9">
                  <c:v>Kristapa 20</c:v>
                </c:pt>
                <c:pt idx="10">
                  <c:v>Melnsila 19</c:v>
                </c:pt>
                <c:pt idx="11">
                  <c:v>Melnsila 21</c:v>
                </c:pt>
                <c:pt idx="12">
                  <c:v>Melnsila 23</c:v>
                </c:pt>
                <c:pt idx="13">
                  <c:v>Melnsila 25</c:v>
                </c:pt>
                <c:pt idx="14">
                  <c:v>Āgenskalna 22C</c:v>
                </c:pt>
                <c:pt idx="15">
                  <c:v>Āgenskalna 22B</c:v>
                </c:pt>
                <c:pt idx="16">
                  <c:v>Āgenskalna 22</c:v>
                </c:pt>
                <c:pt idx="17">
                  <c:v>Āgenskalna 24</c:v>
                </c:pt>
                <c:pt idx="18">
                  <c:v>Āgenskalna 22A</c:v>
                </c:pt>
                <c:pt idx="19">
                  <c:v>Kristapa 16C</c:v>
                </c:pt>
                <c:pt idx="20">
                  <c:v>Kristapa 16B</c:v>
                </c:pt>
                <c:pt idx="21">
                  <c:v>Kristapa 16A</c:v>
                </c:pt>
                <c:pt idx="22">
                  <c:v>Kristapa 16</c:v>
                </c:pt>
                <c:pt idx="23">
                  <c:v>Kristapa 12</c:v>
                </c:pt>
              </c:strCache>
            </c:strRef>
          </c:cat>
          <c:val>
            <c:numRef>
              <c:f>'Vēst. dati 2019.-2020.g.'!$J$4:$J$27</c:f>
            </c:numRef>
          </c:val>
          <c:extLst>
            <c:ext xmlns:c16="http://schemas.microsoft.com/office/drawing/2014/chart" uri="{C3380CC4-5D6E-409C-BE32-E72D297353CC}">
              <c16:uniqueId val="{00000002-BF5C-43E9-84BF-933865DDC8FA}"/>
            </c:ext>
          </c:extLst>
        </c:ser>
        <c:ser>
          <c:idx val="4"/>
          <c:order val="4"/>
          <c:tx>
            <c:strRef>
              <c:f>'Vēst. dati 2019.-2020.g.'!$K$3</c:f>
              <c:strCache>
                <c:ptCount val="1"/>
                <c:pt idx="0">
                  <c:v>Number of storeys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'Vēst. dati 2019.-2020.g.'!$D$4:$F$27</c:f>
              <c:strCache>
                <c:ptCount val="24"/>
                <c:pt idx="0">
                  <c:v>Dreiliņu 20</c:v>
                </c:pt>
                <c:pt idx="1">
                  <c:v>Dreiliņu 18</c:v>
                </c:pt>
                <c:pt idx="2">
                  <c:v>Dreiliņu 16</c:v>
                </c:pt>
                <c:pt idx="3">
                  <c:v>Dreiliņu 14</c:v>
                </c:pt>
                <c:pt idx="4">
                  <c:v>Kristapa 8A</c:v>
                </c:pt>
                <c:pt idx="5">
                  <c:v>Kristapa 8B</c:v>
                </c:pt>
                <c:pt idx="6">
                  <c:v>Kristapa 10</c:v>
                </c:pt>
                <c:pt idx="7">
                  <c:v>Kristapa 14</c:v>
                </c:pt>
                <c:pt idx="8">
                  <c:v>Kristapa 18</c:v>
                </c:pt>
                <c:pt idx="9">
                  <c:v>Kristapa 20</c:v>
                </c:pt>
                <c:pt idx="10">
                  <c:v>Melnsila 19</c:v>
                </c:pt>
                <c:pt idx="11">
                  <c:v>Melnsila 21</c:v>
                </c:pt>
                <c:pt idx="12">
                  <c:v>Melnsila 23</c:v>
                </c:pt>
                <c:pt idx="13">
                  <c:v>Melnsila 25</c:v>
                </c:pt>
                <c:pt idx="14">
                  <c:v>Āgenskalna 22C</c:v>
                </c:pt>
                <c:pt idx="15">
                  <c:v>Āgenskalna 22B</c:v>
                </c:pt>
                <c:pt idx="16">
                  <c:v>Āgenskalna 22</c:v>
                </c:pt>
                <c:pt idx="17">
                  <c:v>Āgenskalna 24</c:v>
                </c:pt>
                <c:pt idx="18">
                  <c:v>Āgenskalna 22A</c:v>
                </c:pt>
                <c:pt idx="19">
                  <c:v>Kristapa 16C</c:v>
                </c:pt>
                <c:pt idx="20">
                  <c:v>Kristapa 16B</c:v>
                </c:pt>
                <c:pt idx="21">
                  <c:v>Kristapa 16A</c:v>
                </c:pt>
                <c:pt idx="22">
                  <c:v>Kristapa 16</c:v>
                </c:pt>
                <c:pt idx="23">
                  <c:v>Kristapa 12</c:v>
                </c:pt>
              </c:strCache>
            </c:strRef>
          </c:cat>
          <c:val>
            <c:numRef>
              <c:f>'Vēst. dati 2019.-2020.g.'!$K$4:$K$27</c:f>
            </c:numRef>
          </c:val>
          <c:extLst>
            <c:ext xmlns:c16="http://schemas.microsoft.com/office/drawing/2014/chart" uri="{C3380CC4-5D6E-409C-BE32-E72D297353CC}">
              <c16:uniqueId val="{00000003-BF5C-43E9-84BF-933865DDC8FA}"/>
            </c:ext>
          </c:extLst>
        </c:ser>
        <c:ser>
          <c:idx val="5"/>
          <c:order val="5"/>
          <c:tx>
            <c:strRef>
              <c:f>'Vēst. dati 2019.-2020.g.'!$L$3</c:f>
              <c:strCache>
                <c:ptCount val="1"/>
                <c:pt idx="0">
                  <c:v>Function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'Vēst. dati 2019.-2020.g.'!$D$4:$F$27</c:f>
              <c:strCache>
                <c:ptCount val="24"/>
                <c:pt idx="0">
                  <c:v>Dreiliņu 20</c:v>
                </c:pt>
                <c:pt idx="1">
                  <c:v>Dreiliņu 18</c:v>
                </c:pt>
                <c:pt idx="2">
                  <c:v>Dreiliņu 16</c:v>
                </c:pt>
                <c:pt idx="3">
                  <c:v>Dreiliņu 14</c:v>
                </c:pt>
                <c:pt idx="4">
                  <c:v>Kristapa 8A</c:v>
                </c:pt>
                <c:pt idx="5">
                  <c:v>Kristapa 8B</c:v>
                </c:pt>
                <c:pt idx="6">
                  <c:v>Kristapa 10</c:v>
                </c:pt>
                <c:pt idx="7">
                  <c:v>Kristapa 14</c:v>
                </c:pt>
                <c:pt idx="8">
                  <c:v>Kristapa 18</c:v>
                </c:pt>
                <c:pt idx="9">
                  <c:v>Kristapa 20</c:v>
                </c:pt>
                <c:pt idx="10">
                  <c:v>Melnsila 19</c:v>
                </c:pt>
                <c:pt idx="11">
                  <c:v>Melnsila 21</c:v>
                </c:pt>
                <c:pt idx="12">
                  <c:v>Melnsila 23</c:v>
                </c:pt>
                <c:pt idx="13">
                  <c:v>Melnsila 25</c:v>
                </c:pt>
                <c:pt idx="14">
                  <c:v>Āgenskalna 22C</c:v>
                </c:pt>
                <c:pt idx="15">
                  <c:v>Āgenskalna 22B</c:v>
                </c:pt>
                <c:pt idx="16">
                  <c:v>Āgenskalna 22</c:v>
                </c:pt>
                <c:pt idx="17">
                  <c:v>Āgenskalna 24</c:v>
                </c:pt>
                <c:pt idx="18">
                  <c:v>Āgenskalna 22A</c:v>
                </c:pt>
                <c:pt idx="19">
                  <c:v>Kristapa 16C</c:v>
                </c:pt>
                <c:pt idx="20">
                  <c:v>Kristapa 16B</c:v>
                </c:pt>
                <c:pt idx="21">
                  <c:v>Kristapa 16A</c:v>
                </c:pt>
                <c:pt idx="22">
                  <c:v>Kristapa 16</c:v>
                </c:pt>
                <c:pt idx="23">
                  <c:v>Kristapa 12</c:v>
                </c:pt>
              </c:strCache>
            </c:strRef>
          </c:cat>
          <c:val>
            <c:numRef>
              <c:f>'Vēst. dati 2019.-2020.g.'!$L$4:$L$27</c:f>
            </c:numRef>
          </c:val>
          <c:extLst>
            <c:ext xmlns:c16="http://schemas.microsoft.com/office/drawing/2014/chart" uri="{C3380CC4-5D6E-409C-BE32-E72D297353CC}">
              <c16:uniqueId val="{00000004-BF5C-43E9-84BF-933865DDC8FA}"/>
            </c:ext>
          </c:extLst>
        </c:ser>
        <c:ser>
          <c:idx val="6"/>
          <c:order val="6"/>
          <c:tx>
            <c:strRef>
              <c:f>'Vēst. dati 2019.-2020.g.'!$M$3</c:f>
              <c:strCache>
                <c:ptCount val="1"/>
                <c:pt idx="0">
                  <c:v>Population density (average number of people per household, 2021)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'Vēst. dati 2019.-2020.g.'!$D$4:$F$27</c:f>
              <c:strCache>
                <c:ptCount val="24"/>
                <c:pt idx="0">
                  <c:v>Dreiliņu 20</c:v>
                </c:pt>
                <c:pt idx="1">
                  <c:v>Dreiliņu 18</c:v>
                </c:pt>
                <c:pt idx="2">
                  <c:v>Dreiliņu 16</c:v>
                </c:pt>
                <c:pt idx="3">
                  <c:v>Dreiliņu 14</c:v>
                </c:pt>
                <c:pt idx="4">
                  <c:v>Kristapa 8A</c:v>
                </c:pt>
                <c:pt idx="5">
                  <c:v>Kristapa 8B</c:v>
                </c:pt>
                <c:pt idx="6">
                  <c:v>Kristapa 10</c:v>
                </c:pt>
                <c:pt idx="7">
                  <c:v>Kristapa 14</c:v>
                </c:pt>
                <c:pt idx="8">
                  <c:v>Kristapa 18</c:v>
                </c:pt>
                <c:pt idx="9">
                  <c:v>Kristapa 20</c:v>
                </c:pt>
                <c:pt idx="10">
                  <c:v>Melnsila 19</c:v>
                </c:pt>
                <c:pt idx="11">
                  <c:v>Melnsila 21</c:v>
                </c:pt>
                <c:pt idx="12">
                  <c:v>Melnsila 23</c:v>
                </c:pt>
                <c:pt idx="13">
                  <c:v>Melnsila 25</c:v>
                </c:pt>
                <c:pt idx="14">
                  <c:v>Āgenskalna 22C</c:v>
                </c:pt>
                <c:pt idx="15">
                  <c:v>Āgenskalna 22B</c:v>
                </c:pt>
                <c:pt idx="16">
                  <c:v>Āgenskalna 22</c:v>
                </c:pt>
                <c:pt idx="17">
                  <c:v>Āgenskalna 24</c:v>
                </c:pt>
                <c:pt idx="18">
                  <c:v>Āgenskalna 22A</c:v>
                </c:pt>
                <c:pt idx="19">
                  <c:v>Kristapa 16C</c:v>
                </c:pt>
                <c:pt idx="20">
                  <c:v>Kristapa 16B</c:v>
                </c:pt>
                <c:pt idx="21">
                  <c:v>Kristapa 16A</c:v>
                </c:pt>
                <c:pt idx="22">
                  <c:v>Kristapa 16</c:v>
                </c:pt>
                <c:pt idx="23">
                  <c:v>Kristapa 12</c:v>
                </c:pt>
              </c:strCache>
            </c:strRef>
          </c:cat>
          <c:val>
            <c:numRef>
              <c:f>'Vēst. dati 2019.-2020.g.'!$M$4:$M$27</c:f>
            </c:numRef>
          </c:val>
          <c:extLst>
            <c:ext xmlns:c16="http://schemas.microsoft.com/office/drawing/2014/chart" uri="{C3380CC4-5D6E-409C-BE32-E72D297353CC}">
              <c16:uniqueId val="{00000005-BF5C-43E9-84BF-933865DDC8FA}"/>
            </c:ext>
          </c:extLst>
        </c:ser>
        <c:ser>
          <c:idx val="7"/>
          <c:order val="7"/>
          <c:tx>
            <c:strRef>
              <c:f>'Vēst. dati 2019.-2020.g.'!$N$3</c:f>
              <c:strCache>
                <c:ptCount val="1"/>
                <c:pt idx="0">
                  <c:v>Enerģijas patēriņš apkurei gadā (kWh/m2)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78B83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F5C-43E9-84BF-933865DDC8FA}"/>
              </c:ext>
            </c:extLst>
          </c:dPt>
          <c:dPt>
            <c:idx val="17"/>
            <c:invertIfNegative val="0"/>
            <c:bubble3D val="0"/>
            <c:spPr>
              <a:solidFill>
                <a:srgbClr val="78B83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F5C-43E9-84BF-933865DDC8FA}"/>
              </c:ext>
            </c:extLst>
          </c:dPt>
          <c:cat>
            <c:strRef>
              <c:f>'Vēst. dati 2019.-2020.g.'!$D$4:$F$27</c:f>
              <c:strCache>
                <c:ptCount val="24"/>
                <c:pt idx="0">
                  <c:v>Dreiliņu 20</c:v>
                </c:pt>
                <c:pt idx="1">
                  <c:v>Dreiliņu 18</c:v>
                </c:pt>
                <c:pt idx="2">
                  <c:v>Dreiliņu 16</c:v>
                </c:pt>
                <c:pt idx="3">
                  <c:v>Dreiliņu 14</c:v>
                </c:pt>
                <c:pt idx="4">
                  <c:v>Kristapa 8A</c:v>
                </c:pt>
                <c:pt idx="5">
                  <c:v>Kristapa 8B</c:v>
                </c:pt>
                <c:pt idx="6">
                  <c:v>Kristapa 10</c:v>
                </c:pt>
                <c:pt idx="7">
                  <c:v>Kristapa 14</c:v>
                </c:pt>
                <c:pt idx="8">
                  <c:v>Kristapa 18</c:v>
                </c:pt>
                <c:pt idx="9">
                  <c:v>Kristapa 20</c:v>
                </c:pt>
                <c:pt idx="10">
                  <c:v>Melnsila 19</c:v>
                </c:pt>
                <c:pt idx="11">
                  <c:v>Melnsila 21</c:v>
                </c:pt>
                <c:pt idx="12">
                  <c:v>Melnsila 23</c:v>
                </c:pt>
                <c:pt idx="13">
                  <c:v>Melnsila 25</c:v>
                </c:pt>
                <c:pt idx="14">
                  <c:v>Āgenskalna 22C</c:v>
                </c:pt>
                <c:pt idx="15">
                  <c:v>Āgenskalna 22B</c:v>
                </c:pt>
                <c:pt idx="16">
                  <c:v>Āgenskalna 22</c:v>
                </c:pt>
                <c:pt idx="17">
                  <c:v>Āgenskalna 24</c:v>
                </c:pt>
                <c:pt idx="18">
                  <c:v>Āgenskalna 22A</c:v>
                </c:pt>
                <c:pt idx="19">
                  <c:v>Kristapa 16C</c:v>
                </c:pt>
                <c:pt idx="20">
                  <c:v>Kristapa 16B</c:v>
                </c:pt>
                <c:pt idx="21">
                  <c:v>Kristapa 16A</c:v>
                </c:pt>
                <c:pt idx="22">
                  <c:v>Kristapa 16</c:v>
                </c:pt>
                <c:pt idx="23">
                  <c:v>Kristapa 12</c:v>
                </c:pt>
              </c:strCache>
            </c:strRef>
          </c:cat>
          <c:val>
            <c:numRef>
              <c:f>'Vēst. dati 2019.-2020.g.'!$N$4:$N$27</c:f>
              <c:numCache>
                <c:formatCode>0.00</c:formatCode>
                <c:ptCount val="24"/>
                <c:pt idx="0">
                  <c:v>169.96</c:v>
                </c:pt>
                <c:pt idx="1">
                  <c:v>170.18</c:v>
                </c:pt>
                <c:pt idx="2">
                  <c:v>164.48</c:v>
                </c:pt>
                <c:pt idx="3">
                  <c:v>184.52</c:v>
                </c:pt>
                <c:pt idx="4">
                  <c:v>221.4</c:v>
                </c:pt>
                <c:pt idx="5">
                  <c:v>221.4</c:v>
                </c:pt>
                <c:pt idx="6">
                  <c:v>227.78</c:v>
                </c:pt>
                <c:pt idx="7">
                  <c:v>215.16</c:v>
                </c:pt>
                <c:pt idx="8">
                  <c:v>62</c:v>
                </c:pt>
                <c:pt idx="9">
                  <c:v>208.56</c:v>
                </c:pt>
                <c:pt idx="10">
                  <c:v>206.48</c:v>
                </c:pt>
                <c:pt idx="11">
                  <c:v>172.61</c:v>
                </c:pt>
                <c:pt idx="12">
                  <c:v>174.71</c:v>
                </c:pt>
                <c:pt idx="13">
                  <c:v>169.21</c:v>
                </c:pt>
                <c:pt idx="14">
                  <c:v>179.85</c:v>
                </c:pt>
                <c:pt idx="15">
                  <c:v>180.43</c:v>
                </c:pt>
                <c:pt idx="16" formatCode="General">
                  <c:v>182.51</c:v>
                </c:pt>
                <c:pt idx="17">
                  <c:v>34.53</c:v>
                </c:pt>
                <c:pt idx="18">
                  <c:v>169.8</c:v>
                </c:pt>
                <c:pt idx="19">
                  <c:v>173.05</c:v>
                </c:pt>
                <c:pt idx="20">
                  <c:v>165.24</c:v>
                </c:pt>
                <c:pt idx="21">
                  <c:v>166.26</c:v>
                </c:pt>
                <c:pt idx="22">
                  <c:v>185.61</c:v>
                </c:pt>
                <c:pt idx="23">
                  <c:v>186.5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F5C-43E9-84BF-933865DDC8FA}"/>
            </c:ext>
          </c:extLst>
        </c:ser>
        <c:ser>
          <c:idx val="1"/>
          <c:order val="1"/>
          <c:tx>
            <c:strRef>
              <c:f>'Vēst. dati 2019.-2020.g.'!$H$3</c:f>
              <c:strCache>
                <c:ptCount val="1"/>
                <c:pt idx="0">
                  <c:v>Total Floorspace (m2)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'Vēst. dati 2019.-2020.g.'!$D$4:$F$27</c:f>
              <c:strCache>
                <c:ptCount val="24"/>
                <c:pt idx="0">
                  <c:v>Dreiliņu 20</c:v>
                </c:pt>
                <c:pt idx="1">
                  <c:v>Dreiliņu 18</c:v>
                </c:pt>
                <c:pt idx="2">
                  <c:v>Dreiliņu 16</c:v>
                </c:pt>
                <c:pt idx="3">
                  <c:v>Dreiliņu 14</c:v>
                </c:pt>
                <c:pt idx="4">
                  <c:v>Kristapa 8A</c:v>
                </c:pt>
                <c:pt idx="5">
                  <c:v>Kristapa 8B</c:v>
                </c:pt>
                <c:pt idx="6">
                  <c:v>Kristapa 10</c:v>
                </c:pt>
                <c:pt idx="7">
                  <c:v>Kristapa 14</c:v>
                </c:pt>
                <c:pt idx="8">
                  <c:v>Kristapa 18</c:v>
                </c:pt>
                <c:pt idx="9">
                  <c:v>Kristapa 20</c:v>
                </c:pt>
                <c:pt idx="10">
                  <c:v>Melnsila 19</c:v>
                </c:pt>
                <c:pt idx="11">
                  <c:v>Melnsila 21</c:v>
                </c:pt>
                <c:pt idx="12">
                  <c:v>Melnsila 23</c:v>
                </c:pt>
                <c:pt idx="13">
                  <c:v>Melnsila 25</c:v>
                </c:pt>
                <c:pt idx="14">
                  <c:v>Āgenskalna 22C</c:v>
                </c:pt>
                <c:pt idx="15">
                  <c:v>Āgenskalna 22B</c:v>
                </c:pt>
                <c:pt idx="16">
                  <c:v>Āgenskalna 22</c:v>
                </c:pt>
                <c:pt idx="17">
                  <c:v>Āgenskalna 24</c:v>
                </c:pt>
                <c:pt idx="18">
                  <c:v>Āgenskalna 22A</c:v>
                </c:pt>
                <c:pt idx="19">
                  <c:v>Kristapa 16C</c:v>
                </c:pt>
                <c:pt idx="20">
                  <c:v>Kristapa 16B</c:v>
                </c:pt>
                <c:pt idx="21">
                  <c:v>Kristapa 16A</c:v>
                </c:pt>
                <c:pt idx="22">
                  <c:v>Kristapa 16</c:v>
                </c:pt>
                <c:pt idx="23">
                  <c:v>Kristapa 12</c:v>
                </c:pt>
              </c:strCache>
            </c:strRef>
          </c:cat>
          <c:val>
            <c:numRef>
              <c:f>'Vēst. dati 2019.-2020.g.'!$H$4:$H$27</c:f>
            </c:numRef>
          </c:val>
          <c:extLst>
            <c:ext xmlns:c16="http://schemas.microsoft.com/office/drawing/2014/chart" uri="{C3380CC4-5D6E-409C-BE32-E72D297353CC}">
              <c16:uniqueId val="{0000000B-BF5C-43E9-84BF-933865DDC8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-14"/>
        <c:axId val="1323730656"/>
        <c:axId val="1191640800"/>
      </c:barChart>
      <c:catAx>
        <c:axId val="132373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1191640800"/>
        <c:crosses val="autoZero"/>
        <c:auto val="1"/>
        <c:lblAlgn val="ctr"/>
        <c:lblOffset val="100"/>
        <c:noMultiLvlLbl val="0"/>
      </c:catAx>
      <c:valAx>
        <c:axId val="1191640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1323730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333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3431A-0BD1-BAEE-2DFF-515281AA4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6A5760DE-F6B8-61FA-5D8D-6C55D31199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5C657812-CE7D-EEB7-ABF7-47C3EDCEB6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3275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11E08-4AFC-AA71-4A70-32344D8F3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EC2AD801-8FC1-EDE5-6941-CA22BDBB5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351BA8AC-19EE-F827-A67E-262C6E3B0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985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8E089-D062-EC4F-CB37-19A6450D9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CFB2E812-D821-4E1A-C16A-C981D215C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D767F0F1-BF04-CB04-F952-9CA8DDA231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07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B2AE4-E259-05AD-940B-6EAB7328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AC136D64-B079-87CA-1DC1-15036BA1C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11C23B46-40F9-53A1-77C0-FAC924F088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132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15749-45D5-38A9-9F75-319A3B790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8A7ED6D6-6B0F-009E-B247-DA11FD8D25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E0B40926-88F0-13A9-5AA8-C5AB14B01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152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7288D-4678-0E71-36A9-FB44AAA4B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48D7DA37-9761-3050-5995-D57AF2DCCC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B5F8FA47-4B63-623E-2670-0346CC1DD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3360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164AD-6EFF-11F2-8820-2435F095A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165B07A9-0A76-8217-48E3-E0E0126512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E4C67FF2-F47D-7FE8-3CD3-EAF38BBB8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9809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dirty="0">
                <a:effectLst/>
                <a:latin typeface="Calibri" panose="020F0502020204030204" pitchFamily="34" charset="0"/>
              </a:rPr>
              <a:t>Šis periods iezīmējās ar radikālām pārmaiņām arhitektūrā, celtniecības tehnoloģijās un pilsētplānošanā, atspoguļojot tā laika politisko un sociālo kontekstu (Krastiņš 2012).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6673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/>
              <a:t>Āgenskalna priedes jau reiz bija kas inovatīvs – iespējams cirkulārs </a:t>
            </a:r>
            <a:r>
              <a:rPr lang="lv-LV" dirty="0" err="1"/>
              <a:t>jaunienesumu</a:t>
            </a:r>
            <a:r>
              <a:rPr lang="lv-LV" dirty="0"/>
              <a:t> </a:t>
            </a:r>
            <a:r>
              <a:rPr lang="lv-LV" dirty="0" err="1"/>
              <a:t>naratīvs</a:t>
            </a:r>
            <a:r>
              <a:rPr lang="lv-LV" dirty="0"/>
              <a:t> – atkal jauns kvartāls, atkal inovatīvas metodes.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738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8A675-189D-31C2-12CC-6BCA49406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5E2942D4-A3D3-28B6-7222-CDDBEF1CD7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3D5110A4-ECC6-AC29-60AC-C14BFAE60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800" dirty="0">
                <a:effectLst/>
                <a:latin typeface="Calibri" panose="020F0502020204030204" pitchFamily="34" charset="0"/>
              </a:rPr>
              <a:t>Nav izpratnes un pārliecības par sagaidāmajiem ieguvumiem (t.sk., mazāki apkures rēķini, nekustamā īpašuma tirgus vērtības pieaugums, mazāki izdevumi par ēkas un tai piegulošās teritorijas regulārajiem uzturēšanas darbiem u.c.)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3539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1A131-ADA2-D218-FFA1-84F1D82E7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AADA3F36-7B1B-61E6-8BC5-0009409865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7450BFE1-B57A-F8EA-4B0C-9C5D157A7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1825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b="0" i="0" noProof="0" dirty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Digitāla ideju platforma, kas palīdz rīkot dizaina un arhitektūras sacensības, </a:t>
            </a:r>
            <a:r>
              <a:rPr lang="lv-LV" b="0" i="0" noProof="0" dirty="0" err="1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hakatonus</a:t>
            </a:r>
            <a:r>
              <a:rPr lang="lv-LV" b="0" i="0" noProof="0" dirty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, iedzīvotāju iesaistes pasākumus, atvērtus konkursus kā arī citus ideju ievākšanas formātus, kur noderīga ir anonīma attēlu iesūtīšana un demokrātiska balsošana.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0" noProof="0" dirty="0">
                <a:latin typeface="Aptos" panose="020B0004020202020204" pitchFamily="34" charset="0"/>
                <a:ea typeface="+mn-lt"/>
                <a:cs typeface="+mn-lt"/>
              </a:rPr>
              <a:t>Digitālu rīku izmantošana sniedza iespēju </a:t>
            </a:r>
            <a:r>
              <a:rPr lang="lv-LV" sz="1200" b="0" noProof="0" dirty="0" err="1">
                <a:latin typeface="Aptos" panose="020B0004020202020204" pitchFamily="34" charset="0"/>
                <a:ea typeface="+mn-lt"/>
                <a:cs typeface="+mn-lt"/>
              </a:rPr>
              <a:t>iegīt</a:t>
            </a:r>
            <a:r>
              <a:rPr lang="lv-LV" sz="1200" b="0" noProof="0" dirty="0">
                <a:latin typeface="Aptos" panose="020B0004020202020204" pitchFamily="34" charset="0"/>
                <a:ea typeface="+mn-lt"/>
                <a:cs typeface="+mn-lt"/>
              </a:rPr>
              <a:t> pilnvērtīgu procesa dokumentāciju.</a:t>
            </a:r>
          </a:p>
          <a:p>
            <a:endParaRPr lang="lv-LV" b="0" i="0" noProof="0" dirty="0">
              <a:solidFill>
                <a:srgbClr val="FFFFFF"/>
              </a:solidFill>
              <a:effectLst/>
              <a:latin typeface="Poppins" panose="00000500000000000000" pitchFamily="2" charset="0"/>
            </a:endParaRPr>
          </a:p>
          <a:p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3816838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800" dirty="0">
                <a:effectLst/>
                <a:latin typeface="Calibri" panose="020F0502020204030204" pitchFamily="34" charset="0"/>
              </a:rPr>
              <a:t>pagalma svētki iedzīvotāju saliedēšanai, meistarklases vietējās kopienas stiprināšanai, talkas …</a:t>
            </a:r>
          </a:p>
          <a:p>
            <a:r>
              <a:rPr lang="lv-LV" sz="1800" dirty="0" err="1">
                <a:effectLst/>
                <a:latin typeface="Calibri" panose="020F0502020204030204" pitchFamily="34" charset="0"/>
              </a:rPr>
              <a:t>koprades</a:t>
            </a:r>
            <a:r>
              <a:rPr lang="lv-LV" sz="1800" dirty="0">
                <a:effectLst/>
                <a:latin typeface="Calibri" panose="020F0502020204030204" pitchFamily="34" charset="0"/>
              </a:rPr>
              <a:t> darbnīcas, izglītojoši semināri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821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0039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DA99D-5FC8-A4E7-45E4-F59FD51D5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476267CF-4446-BB3E-6A85-3C14D6CB9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00EEAE9E-A627-770E-5E9D-9DA9E0657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172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/>
          <p:nvPr/>
        </p:nvSpPr>
        <p:spPr>
          <a:xfrm>
            <a:off x="0" y="6341164"/>
            <a:ext cx="8948509" cy="199908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Rectangle 9"/>
          <p:cNvSpPr/>
          <p:nvPr/>
        </p:nvSpPr>
        <p:spPr>
          <a:xfrm>
            <a:off x="11329703" y="6341164"/>
            <a:ext cx="862298" cy="199908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243" y="5899108"/>
            <a:ext cx="2209726" cy="108401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Rectangle 3"/>
          <p:cNvSpPr/>
          <p:nvPr/>
        </p:nvSpPr>
        <p:spPr>
          <a:xfrm>
            <a:off x="0" y="5755342"/>
            <a:ext cx="12192000" cy="12729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Rounded Rectangle"/>
          <p:cNvSpPr/>
          <p:nvPr/>
        </p:nvSpPr>
        <p:spPr>
          <a:xfrm>
            <a:off x="-1021951" y="2320365"/>
            <a:ext cx="12919913" cy="5139603"/>
          </a:xfrm>
          <a:prstGeom prst="roundRect">
            <a:avLst>
              <a:gd name="adj" fmla="val 6729"/>
            </a:avLst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7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8DF1B998-67D6-2FAB-3DE9-2CA0DBB906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8" y="505742"/>
            <a:ext cx="5714252" cy="1410479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9" name="Attēla vietturis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9029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Title Text">
            <a:extLst>
              <a:ext uri="{FF2B5EF4-FFF2-40B4-BE49-F238E27FC236}">
                <a16:creationId xmlns:a16="http://schemas.microsoft.com/office/drawing/2014/main" id="{540F8531-0279-F824-4B56-40FE0D63B7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4468" y="419333"/>
            <a:ext cx="11207932" cy="1099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>
            <a:extLst>
              <a:ext uri="{FF2B5EF4-FFF2-40B4-BE49-F238E27FC236}">
                <a16:creationId xmlns:a16="http://schemas.microsoft.com/office/drawing/2014/main" id="{81847516-DF9F-A8C5-3DB4-2740F3C72B5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8010" y="1709529"/>
            <a:ext cx="11164390" cy="4287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95C79C4A-B5B1-79D1-07B7-69882EFBCAC8}"/>
              </a:ext>
            </a:extLst>
          </p:cNvPr>
          <p:cNvSpPr/>
          <p:nvPr userDrawn="1"/>
        </p:nvSpPr>
        <p:spPr>
          <a:xfrm>
            <a:off x="-89650" y="6387118"/>
            <a:ext cx="8948509" cy="108000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2E93ECC-C296-522A-675D-329905377042}"/>
              </a:ext>
            </a:extLst>
          </p:cNvPr>
          <p:cNvSpPr/>
          <p:nvPr userDrawn="1"/>
        </p:nvSpPr>
        <p:spPr>
          <a:xfrm>
            <a:off x="11338128" y="6341164"/>
            <a:ext cx="862298" cy="199908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7" name="Picture 6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9CD1315A-FAF8-F785-A3CA-649F50D14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451" y="394635"/>
            <a:ext cx="1755323" cy="5555021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CC64C5BF-ABFC-14A6-F736-4E5BB44C5C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93" y="6167376"/>
            <a:ext cx="2160000" cy="53316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315882" y="517138"/>
            <a:ext cx="11712634" cy="794828"/>
          </a:xfrm>
          <a:prstGeom prst="rect">
            <a:avLst/>
          </a:prstGeom>
        </p:spPr>
        <p:txBody>
          <a:bodyPr/>
          <a:lstStyle>
            <a:lvl1pPr>
              <a:defRPr b="1"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74319" y="1269960"/>
            <a:ext cx="5745482" cy="4907003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>
              <a:defRPr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2pPr>
            <a:lvl3pPr>
              <a:defRPr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3pPr>
            <a:lvl4pPr>
              <a:defRPr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4pPr>
            <a:lvl5pPr>
              <a:defRPr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46A538BB-91D3-66F6-42D0-62173D6A6590}"/>
              </a:ext>
            </a:extLst>
          </p:cNvPr>
          <p:cNvSpPr/>
          <p:nvPr userDrawn="1"/>
        </p:nvSpPr>
        <p:spPr>
          <a:xfrm>
            <a:off x="-89650" y="6387118"/>
            <a:ext cx="8948509" cy="108000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38DBDE6-4A42-746E-CAE4-D7DDEE036757}"/>
              </a:ext>
            </a:extLst>
          </p:cNvPr>
          <p:cNvSpPr/>
          <p:nvPr userDrawn="1"/>
        </p:nvSpPr>
        <p:spPr>
          <a:xfrm>
            <a:off x="11338128" y="6341164"/>
            <a:ext cx="862298" cy="199908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7" name="Picture 6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5021EE8E-F045-8197-C75E-422B42150A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451" y="394635"/>
            <a:ext cx="1755323" cy="5555021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4D641FE-8C12-951F-54DD-B555877CD3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93" y="6167376"/>
            <a:ext cx="2160000" cy="53316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399010" y="199506"/>
            <a:ext cx="11438314" cy="97259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9012" y="1426629"/>
            <a:ext cx="5598563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Teksta vietturis 4"/>
          <p:cNvSpPr>
            <a:spLocks noGrp="1"/>
          </p:cNvSpPr>
          <p:nvPr>
            <p:ph type="body" sz="quarter" idx="21"/>
          </p:nvPr>
        </p:nvSpPr>
        <p:spPr>
          <a:xfrm>
            <a:off x="6172200" y="1426628"/>
            <a:ext cx="5665124" cy="823914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7334E2B-12DE-3DDF-4B83-AE223A3E3F99}"/>
              </a:ext>
            </a:extLst>
          </p:cNvPr>
          <p:cNvSpPr/>
          <p:nvPr userDrawn="1"/>
        </p:nvSpPr>
        <p:spPr>
          <a:xfrm>
            <a:off x="-89650" y="6387118"/>
            <a:ext cx="8948509" cy="108000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4E6E462-0D2F-7B89-24B9-E5BFC4E0BA66}"/>
              </a:ext>
            </a:extLst>
          </p:cNvPr>
          <p:cNvSpPr/>
          <p:nvPr userDrawn="1"/>
        </p:nvSpPr>
        <p:spPr>
          <a:xfrm>
            <a:off x="11338128" y="6341164"/>
            <a:ext cx="862298" cy="199908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7" name="Picture 6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C3DA9A42-A303-3702-B1F6-413858914C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451" y="394635"/>
            <a:ext cx="1755323" cy="5555021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25B9475-79E0-205F-92A2-8A87003CD2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93" y="6167376"/>
            <a:ext cx="2160000" cy="53316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958501C7-C3AD-AC6F-CAC6-58AD8E799BF9}"/>
              </a:ext>
            </a:extLst>
          </p:cNvPr>
          <p:cNvSpPr/>
          <p:nvPr userDrawn="1"/>
        </p:nvSpPr>
        <p:spPr>
          <a:xfrm>
            <a:off x="-89650" y="6387118"/>
            <a:ext cx="8948509" cy="108000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65A611D-2894-FB33-3345-40A88E776752}"/>
              </a:ext>
            </a:extLst>
          </p:cNvPr>
          <p:cNvSpPr/>
          <p:nvPr userDrawn="1"/>
        </p:nvSpPr>
        <p:spPr>
          <a:xfrm>
            <a:off x="11338128" y="6341164"/>
            <a:ext cx="862298" cy="199908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7" name="Picture 6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5A8EE996-BB6D-355A-5462-72C1C15D0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451" y="394635"/>
            <a:ext cx="1755323" cy="5555021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AB9FE915-EB07-F73F-60E6-AC264F117C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93" y="6167376"/>
            <a:ext cx="2160000" cy="53316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Teksta vietturis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CB5E54F7-0DB8-1F9E-8D49-3F97476A43F2}"/>
              </a:ext>
            </a:extLst>
          </p:cNvPr>
          <p:cNvSpPr/>
          <p:nvPr userDrawn="1"/>
        </p:nvSpPr>
        <p:spPr>
          <a:xfrm>
            <a:off x="-89650" y="6387118"/>
            <a:ext cx="8948509" cy="108000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441C5DF-63DE-7F33-9B56-9392B6C15810}"/>
              </a:ext>
            </a:extLst>
          </p:cNvPr>
          <p:cNvSpPr/>
          <p:nvPr userDrawn="1"/>
        </p:nvSpPr>
        <p:spPr>
          <a:xfrm>
            <a:off x="11338128" y="6341164"/>
            <a:ext cx="862298" cy="199908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7" name="Picture 6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F8A14DAA-A022-B66C-3AA6-EAB6DC6259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451" y="394635"/>
            <a:ext cx="1755323" cy="5555021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AD3FE99-D2B2-1B8A-71CC-9CD5C14148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93" y="6167376"/>
            <a:ext cx="2160000" cy="53316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 and text">
  <p:cSld name="Big Picture and 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/>
          <p:nvPr/>
        </p:nvSpPr>
        <p:spPr>
          <a:xfrm>
            <a:off x="0" y="6238875"/>
            <a:ext cx="12192000" cy="619125"/>
          </a:xfrm>
          <a:prstGeom prst="rect">
            <a:avLst/>
          </a:prstGeom>
          <a:solidFill>
            <a:srgbClr val="E2F7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12"/>
          <p:cNvSpPr txBox="1">
            <a:spLocks noGrp="1"/>
          </p:cNvSpPr>
          <p:nvPr>
            <p:ph type="sldNum" idx="1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body" idx="1"/>
          </p:nvPr>
        </p:nvSpPr>
        <p:spPr>
          <a:xfrm>
            <a:off x="839788" y="1825626"/>
            <a:ext cx="5157787" cy="403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12"/>
          <p:cNvSpPr>
            <a:spLocks noGrp="1"/>
          </p:cNvSpPr>
          <p:nvPr>
            <p:ph type="pic" idx="2"/>
          </p:nvPr>
        </p:nvSpPr>
        <p:spPr>
          <a:xfrm>
            <a:off x="6678613" y="0"/>
            <a:ext cx="5513387" cy="6238875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838199" y="985395"/>
            <a:ext cx="5157787" cy="84023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8" name="Google Shape;28;p12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9661" y="6396527"/>
            <a:ext cx="1416548" cy="284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1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5F3F9-D86F-4B4D-9370-5774E9D07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A9F9F-A1CC-474D-BBD9-6D02116CC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FC614-8CDB-4A7C-8FEE-05F908B8F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04B4C-7423-448D-8C47-53BF290C0CCF}" type="datetimeFigureOut">
              <a:rPr lang="en-GB" smtClean="0"/>
              <a:t>07/03/2025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128D0-26AC-4D87-9C82-F66FCB0EC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188CB-69B6-4A93-A7F5-0127A3E0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DA07-7708-46C0-B7A6-FDE4725D0B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20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/>
          <p:nvPr/>
        </p:nvSpPr>
        <p:spPr>
          <a:xfrm>
            <a:off x="-89650" y="6387118"/>
            <a:ext cx="8948509" cy="108000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Rectangle 9"/>
          <p:cNvSpPr/>
          <p:nvPr/>
        </p:nvSpPr>
        <p:spPr>
          <a:xfrm>
            <a:off x="11338128" y="6341164"/>
            <a:ext cx="862298" cy="199908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23771" y="6295459"/>
            <a:ext cx="249425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</a:lstStyle>
          <a:p>
            <a:fld id="{86CB4B4D-7CA3-9044-876B-883B54F8677D}" type="slidenum">
              <a:rPr lang="en-LV" smtClean="0"/>
              <a:pPr/>
              <a:t>‹#›</a:t>
            </a:fld>
            <a:endParaRPr lang="en-LV" dirty="0"/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11" name="Picture 10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1A4B2E61-9D0B-FA4B-2020-BE95188A68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451" y="394635"/>
            <a:ext cx="1755323" cy="5555021"/>
          </a:xfrm>
          <a:prstGeom prst="rect">
            <a:avLst/>
          </a:prstGeom>
        </p:spPr>
      </p:pic>
      <p:pic>
        <p:nvPicPr>
          <p:cNvPr id="12" name="Picture 11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5E2A025-9B54-8FA8-4224-536209FC8A9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93" y="6167376"/>
            <a:ext cx="2160000" cy="5331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68" r:id="rId8"/>
    <p:sldLayoutId id="2147483669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1D4289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9277" y="6256959"/>
            <a:ext cx="358414" cy="35066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5527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1D4289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 panose="020B0004020202020204" pitchFamily="34" charset="0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nika.kotovica@riga.l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andeems.lv/contests/agenskalna-priede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Apakšvirsraksts 2"/>
          <p:cNvSpPr txBox="1">
            <a:spLocks noGrp="1"/>
          </p:cNvSpPr>
          <p:nvPr>
            <p:ph type="subTitle" sz="quarter" idx="1"/>
          </p:nvPr>
        </p:nvSpPr>
        <p:spPr>
          <a:xfrm>
            <a:off x="777240" y="3004457"/>
            <a:ext cx="8589182" cy="406360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/>
            <a:r>
              <a:rPr lang="lv-LV" sz="4000" b="1" dirty="0">
                <a:latin typeface="Aptos" panose="020B0004020202020204" pitchFamily="34" charset="0"/>
              </a:rPr>
              <a:t>«ĀGENSKALNA PRIEDES» – KOPIENAS IESAISTES METODES</a:t>
            </a:r>
          </a:p>
          <a:p>
            <a:pPr marL="0" marR="0"/>
            <a:endParaRPr lang="lv-LV" dirty="0">
              <a:latin typeface="Aptos" panose="020B0004020202020204" pitchFamily="34" charset="0"/>
            </a:endParaRPr>
          </a:p>
          <a:p>
            <a:pPr marL="0" marR="0"/>
            <a:r>
              <a:rPr lang="lv-LV" sz="2400" b="1" dirty="0">
                <a:latin typeface="Aptos" panose="020B0004020202020204" pitchFamily="34" charset="0"/>
              </a:rPr>
              <a:t>Nika KOTOVIČA</a:t>
            </a:r>
          </a:p>
          <a:p>
            <a:pPr marL="0" marR="0"/>
            <a:r>
              <a:rPr lang="lv-LV" sz="2400" dirty="0">
                <a:latin typeface="Aptos" panose="020B0004020202020204" pitchFamily="34" charset="0"/>
              </a:rPr>
              <a:t>RVPA “Rīgas enerģētikas aģentūra” / Latvijas Universitāte</a:t>
            </a:r>
          </a:p>
          <a:p>
            <a:pPr marL="0" marR="0"/>
            <a:r>
              <a:rPr lang="lv-LV" sz="2400" dirty="0">
                <a:latin typeface="Aptos" panose="020B0004020202020204" pitchFamily="34" charset="0"/>
              </a:rPr>
              <a:t>e-pasts: </a:t>
            </a:r>
            <a:r>
              <a:rPr lang="lv-LV" sz="2400" dirty="0">
                <a:latin typeface="Aptos" panose="020B0004020202020204" pitchFamily="34" charset="0"/>
                <a:hlinkClick r:id="rId2"/>
              </a:rPr>
              <a:t>nika.kotovica@riga.lv</a:t>
            </a:r>
            <a:r>
              <a:rPr lang="lv-LV" sz="2400" dirty="0">
                <a:latin typeface="Aptos" panose="020B0004020202020204" pitchFamily="34" charset="0"/>
              </a:rPr>
              <a:t> </a:t>
            </a:r>
          </a:p>
          <a:p>
            <a:pPr algn="r"/>
            <a:r>
              <a:rPr lang="lv-LV" sz="2400" dirty="0">
                <a:latin typeface="Aptos" panose="020B0004020202020204" pitchFamily="34" charset="0"/>
              </a:rPr>
              <a:t>07-03-2025</a:t>
            </a:r>
          </a:p>
          <a:p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2" name="Picture 3" descr="A logo with colorful squares and text&#10;&#10;Description automatically generated">
            <a:extLst>
              <a:ext uri="{FF2B5EF4-FFF2-40B4-BE49-F238E27FC236}">
                <a16:creationId xmlns:a16="http://schemas.microsoft.com/office/drawing/2014/main" id="{2E3B0037-43AC-7E79-1801-1047108ED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26" y="299732"/>
            <a:ext cx="2695575" cy="16954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87DB7-8B00-8A9B-02F3-F1348F204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>
            <a:extLst>
              <a:ext uri="{FF2B5EF4-FFF2-40B4-BE49-F238E27FC236}">
                <a16:creationId xmlns:a16="http://schemas.microsoft.com/office/drawing/2014/main" id="{3309B1CA-7296-67AE-21F4-9AA3ADFBE3EC}"/>
              </a:ext>
            </a:extLst>
          </p:cNvPr>
          <p:cNvSpPr txBox="1"/>
          <p:nvPr/>
        </p:nvSpPr>
        <p:spPr>
          <a:xfrm>
            <a:off x="374468" y="419333"/>
            <a:ext cx="11207932" cy="1099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Aft>
                <a:spcPts val="600"/>
              </a:spcAft>
            </a:pPr>
            <a:r>
              <a:rPr lang="lv-LV" dirty="0" err="1">
                <a:solidFill>
                  <a:srgbClr val="1D4289"/>
                </a:solidFill>
                <a:latin typeface="Aptos" panose="020B0004020202020204" pitchFamily="34" charset="0"/>
                <a:ea typeface="+mj-ea"/>
                <a:cs typeface="+mj-cs"/>
                <a:sym typeface="Calibri"/>
              </a:rPr>
              <a:t>Līdzdarbīgas</a:t>
            </a:r>
            <a:r>
              <a:rPr lang="lv-LV" dirty="0">
                <a:solidFill>
                  <a:srgbClr val="1D4289"/>
                </a:solidFill>
                <a:latin typeface="Aptos" panose="020B0004020202020204" pitchFamily="34" charset="0"/>
                <a:ea typeface="+mj-ea"/>
                <a:cs typeface="+mj-cs"/>
                <a:sym typeface="Calibri"/>
              </a:rPr>
              <a:t> plānošanas pieeja</a:t>
            </a:r>
            <a:endParaRPr lang="en-US" b="1" i="0" u="none" strike="noStrike" cap="none" spc="0" baseline="0" dirty="0">
              <a:solidFill>
                <a:srgbClr val="1D4289"/>
              </a:solidFill>
              <a:uFillTx/>
              <a:latin typeface="Aptos" panose="020B0004020202020204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145" name="Slide Number Placeholder 4" hidden="1">
            <a:extLst>
              <a:ext uri="{FF2B5EF4-FFF2-40B4-BE49-F238E27FC236}">
                <a16:creationId xmlns:a16="http://schemas.microsoft.com/office/drawing/2014/main" id="{D84C0053-AD98-8D2B-5AC2-3B2326259B78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813057" y="6296235"/>
            <a:ext cx="220004" cy="33308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spcAft>
                <a:spcPts val="600"/>
              </a:spcAft>
            </a:pPr>
            <a:fld id="{86CB4B4D-7CA3-9044-876B-883B54F8677D}" type="slidenum">
              <a:rPr/>
              <a:pPr>
                <a:spcAft>
                  <a:spcPts val="600"/>
                </a:spcAft>
              </a:pPr>
              <a:t>10</a:t>
            </a:fld>
            <a:endParaRPr/>
          </a:p>
        </p:txBody>
      </p:sp>
      <p:pic>
        <p:nvPicPr>
          <p:cNvPr id="3" name="Google Shape;72;p15">
            <a:extLst>
              <a:ext uri="{FF2B5EF4-FFF2-40B4-BE49-F238E27FC236}">
                <a16:creationId xmlns:a16="http://schemas.microsoft.com/office/drawing/2014/main" id="{240214D8-9353-6C54-C07C-6481FD0EE368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185154">
            <a:off x="4591910" y="3061868"/>
            <a:ext cx="3706952" cy="299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61;p14">
            <a:extLst>
              <a:ext uri="{FF2B5EF4-FFF2-40B4-BE49-F238E27FC236}">
                <a16:creationId xmlns:a16="http://schemas.microsoft.com/office/drawing/2014/main" id="{1DBB3F54-81C0-0E94-BE8B-1591306E0BA7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0135">
            <a:off x="8527560" y="385685"/>
            <a:ext cx="3176072" cy="46191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4;p2">
            <a:extLst>
              <a:ext uri="{FF2B5EF4-FFF2-40B4-BE49-F238E27FC236}">
                <a16:creationId xmlns:a16="http://schemas.microsoft.com/office/drawing/2014/main" id="{C3791F04-8E34-84AF-4061-281DEC614E48}"/>
              </a:ext>
            </a:extLst>
          </p:cNvPr>
          <p:cNvSpPr txBox="1">
            <a:spLocks/>
          </p:cNvSpPr>
          <p:nvPr/>
        </p:nvSpPr>
        <p:spPr>
          <a:xfrm>
            <a:off x="609600" y="1371594"/>
            <a:ext cx="7224584" cy="179172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1219169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lv-LV" sz="2600" spc="60" dirty="0" err="1">
                <a:solidFill>
                  <a:srgbClr val="000B40"/>
                </a:solidFill>
                <a:sym typeface="Helvetica Neue"/>
              </a:rPr>
              <a:t>Koprades</a:t>
            </a:r>
            <a:r>
              <a:rPr lang="lv-LV" sz="2600" spc="60" dirty="0">
                <a:solidFill>
                  <a:srgbClr val="000B40"/>
                </a:solidFill>
                <a:sym typeface="Helvetica Neue"/>
              </a:rPr>
              <a:t> procesā pašas </a:t>
            </a:r>
            <a:r>
              <a:rPr lang="lv-LV" sz="2600" b="1" spc="60" dirty="0">
                <a:solidFill>
                  <a:srgbClr val="000B40"/>
                </a:solidFill>
                <a:sym typeface="Helvetica Neue"/>
              </a:rPr>
              <a:t>kopienas izstrādāta attīstības vīzija </a:t>
            </a:r>
            <a:r>
              <a:rPr lang="lv-LV" sz="2600" spc="60" dirty="0">
                <a:solidFill>
                  <a:srgbClr val="000B40"/>
                </a:solidFill>
                <a:sym typeface="Helvetica Neue"/>
              </a:rPr>
              <a:t>Āgenskalna priežu kvartāla atjaunošanai </a:t>
            </a:r>
            <a:r>
              <a:rPr lang="lv-LV" sz="2600" b="1" spc="60" dirty="0">
                <a:solidFill>
                  <a:srgbClr val="000B40"/>
                </a:solidFill>
                <a:sym typeface="Helvetica Neue"/>
              </a:rPr>
              <a:t>trīs dažādos intervences līmeņos</a:t>
            </a:r>
            <a:r>
              <a:rPr lang="lv-LV" sz="2600" spc="60" dirty="0">
                <a:solidFill>
                  <a:srgbClr val="000B40"/>
                </a:solidFill>
                <a:sym typeface="Helvetica Neue"/>
              </a:rPr>
              <a:t>:</a:t>
            </a:r>
          </a:p>
        </p:txBody>
      </p:sp>
      <p:sp>
        <p:nvSpPr>
          <p:cNvPr id="6" name="Google Shape;84;p2">
            <a:extLst>
              <a:ext uri="{FF2B5EF4-FFF2-40B4-BE49-F238E27FC236}">
                <a16:creationId xmlns:a16="http://schemas.microsoft.com/office/drawing/2014/main" id="{5118E42C-F4C6-5A4E-1515-5FD9627AB19D}"/>
              </a:ext>
            </a:extLst>
          </p:cNvPr>
          <p:cNvSpPr txBox="1">
            <a:spLocks/>
          </p:cNvSpPr>
          <p:nvPr/>
        </p:nvSpPr>
        <p:spPr>
          <a:xfrm>
            <a:off x="798976" y="3274541"/>
            <a:ext cx="3624743" cy="2471351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defTabSz="1219169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lv-LV" sz="2600" spc="60" dirty="0">
                <a:solidFill>
                  <a:srgbClr val="000B40"/>
                </a:solidFill>
                <a:sym typeface="Helvetica Neue"/>
              </a:rPr>
              <a:t>Ēkas</a:t>
            </a:r>
          </a:p>
          <a:p>
            <a:pPr defTabSz="1219169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lv-LV" sz="2600" spc="60" dirty="0">
                <a:solidFill>
                  <a:srgbClr val="000B40"/>
                </a:solidFill>
                <a:sym typeface="Helvetica Neue"/>
              </a:rPr>
              <a:t>Ēkām piekritīgā koplietošanas telpa un iekšpagalmi</a:t>
            </a:r>
          </a:p>
          <a:p>
            <a:pPr defTabSz="1219169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lv-LV" sz="2600" spc="60" dirty="0">
                <a:solidFill>
                  <a:srgbClr val="000B40"/>
                </a:solidFill>
                <a:sym typeface="Helvetica Neue"/>
              </a:rPr>
              <a:t>Kvartāls kopumā</a:t>
            </a:r>
            <a:endParaRPr lang="en-GB" sz="2600" spc="60" dirty="0">
              <a:solidFill>
                <a:srgbClr val="000B40"/>
              </a:solidFill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0650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ttēls 9">
            <a:extLst>
              <a:ext uri="{FF2B5EF4-FFF2-40B4-BE49-F238E27FC236}">
                <a16:creationId xmlns:a16="http://schemas.microsoft.com/office/drawing/2014/main" id="{66FC6F69-6526-5749-145A-A0A2618B8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9400" y="4087365"/>
            <a:ext cx="4484373" cy="2634110"/>
          </a:xfrm>
          <a:prstGeom prst="rect">
            <a:avLst/>
          </a:prstGeom>
        </p:spPr>
      </p:pic>
      <p:sp>
        <p:nvSpPr>
          <p:cNvPr id="83" name="Google Shape;83;p2"/>
          <p:cNvSpPr txBox="1">
            <a:spLocks noGrp="1"/>
          </p:cNvSpPr>
          <p:nvPr>
            <p:ph type="sldNum" idx="1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7C2CD239-5CA1-4D0D-3A31-6DDB58C20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790" y="136525"/>
            <a:ext cx="3891517" cy="2190925"/>
          </a:xfrm>
          <a:prstGeom prst="rect">
            <a:avLst/>
          </a:prstGeom>
        </p:spPr>
      </p:pic>
      <p:pic>
        <p:nvPicPr>
          <p:cNvPr id="3" name="Attēls 2">
            <a:extLst>
              <a:ext uri="{FF2B5EF4-FFF2-40B4-BE49-F238E27FC236}">
                <a16:creationId xmlns:a16="http://schemas.microsoft.com/office/drawing/2014/main" id="{63D557D8-C830-69D4-2DE0-AC2759272E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26" y="136526"/>
            <a:ext cx="4912240" cy="2169173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1735AB23-AC21-D6B5-B5B2-03D0093548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773" y="2359350"/>
            <a:ext cx="1689926" cy="2363708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72997287-D443-4FC0-8C30-AE85ACDCDA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630" y="136525"/>
            <a:ext cx="2899143" cy="3865524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DE5B198B-2A62-C67B-2BF5-D2D0AE84C2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493" y="2369984"/>
            <a:ext cx="3151611" cy="2363708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235FDB32-AF48-176E-3357-B74803F676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72" y="4779303"/>
            <a:ext cx="4114799" cy="1991562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5E49EB3E-0C7E-7544-FBD7-DEB7F3BA56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4995" y="4635376"/>
            <a:ext cx="3151611" cy="2111180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BED44BD5-EB28-3C22-11EE-36A508D6E6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14" b="-9084"/>
          <a:stretch/>
        </p:blipFill>
        <p:spPr>
          <a:xfrm>
            <a:off x="5133787" y="2432275"/>
            <a:ext cx="4457614" cy="236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84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DABFC-8CB9-E4A0-F657-194D30C1E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Virsraksts 1">
            <a:extLst>
              <a:ext uri="{FF2B5EF4-FFF2-40B4-BE49-F238E27FC236}">
                <a16:creationId xmlns:a16="http://schemas.microsoft.com/office/drawing/2014/main" id="{D74197EE-27F7-1CBF-B041-092495225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40936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dirty="0">
                <a:solidFill>
                  <a:srgbClr val="1D4289"/>
                </a:solidFill>
                <a:latin typeface="+mn-lt"/>
              </a:rPr>
              <a:t>Rezultāti</a:t>
            </a:r>
            <a:endParaRPr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124" name="Satura vietturis 2">
            <a:extLst>
              <a:ext uri="{FF2B5EF4-FFF2-40B4-BE49-F238E27FC236}">
                <a16:creationId xmlns:a16="http://schemas.microsoft.com/office/drawing/2014/main" id="{A12F2B93-1E31-EE31-72B3-28794AC744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8011" y="1887878"/>
            <a:ext cx="10966270" cy="4208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 err="1">
                <a:latin typeface="Aptos" panose="020B0004020202020204" pitchFamily="34" charset="0"/>
                <a:ea typeface="+mn-lt"/>
                <a:cs typeface="+mn-lt"/>
              </a:rPr>
              <a:t>Koprades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 procesā ar kvartāla iedzīvotājiem tika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izstrādāta vietējās kopienas vērtībās balstīta kvartāla attīstības vīzija 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ar mērķi apkopot iedzīvotāju priekšlikumus pamatotam, no iedzīvotāju vajadzībām izrietošam, kvartāla teritorijas funkcionālajam zonējumam, kā arī piedāvāt variantus ēku vizuālajam tēlam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Kvartāla atjaunošanas “biznesa modeļa” izstrāde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, kas projekta kontekstā nozīmē sociāli un ekonomiski pamatotu, </a:t>
            </a:r>
            <a:r>
              <a:rPr lang="lv-LV" sz="2600" dirty="0" err="1">
                <a:latin typeface="Aptos" panose="020B0004020202020204" pitchFamily="34" charset="0"/>
                <a:ea typeface="+mn-lt"/>
                <a:cs typeface="+mn-lt"/>
              </a:rPr>
              <a:t>koprades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 procesā ar iedzīvotājiem izstrādātu daudzdzīvokļu ēku un </a:t>
            </a:r>
            <a:r>
              <a:rPr lang="lv-LV" sz="2600" dirty="0" err="1">
                <a:latin typeface="Aptos" panose="020B0004020202020204" pitchFamily="34" charset="0"/>
                <a:ea typeface="+mn-lt"/>
                <a:cs typeface="+mn-lt"/>
              </a:rPr>
              <a:t>ārtelpas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 atjaunošanas stratēģiju, rīcības plānu un finansēšanas plānu</a:t>
            </a:r>
          </a:p>
        </p:txBody>
      </p:sp>
      <p:sp>
        <p:nvSpPr>
          <p:cNvPr id="125" name="Slaida numura vietturis 3">
            <a:extLst>
              <a:ext uri="{FF2B5EF4-FFF2-40B4-BE49-F238E27FC236}">
                <a16:creationId xmlns:a16="http://schemas.microsoft.com/office/drawing/2014/main" id="{FE676080-8941-9473-FC0E-AA31CFA9A87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32845" y="6297993"/>
            <a:ext cx="231277" cy="350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 dirty="0"/>
          </a:p>
        </p:txBody>
      </p:sp>
      <p:pic>
        <p:nvPicPr>
          <p:cNvPr id="2" name="Picture 3" descr="A logo with colorful squares and text&#10;&#10;Description automatically generated">
            <a:extLst>
              <a:ext uri="{FF2B5EF4-FFF2-40B4-BE49-F238E27FC236}">
                <a16:creationId xmlns:a16="http://schemas.microsoft.com/office/drawing/2014/main" id="{7D7FFD48-AFA6-3434-9F01-FD621232B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176" y="160450"/>
            <a:ext cx="2300475" cy="14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327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tēls 5" descr="Attēls, kurā ir teksts, karte, koks, laikraksts&#10;&#10;Apraksts ģenerēts automātiski">
            <a:extLst>
              <a:ext uri="{FF2B5EF4-FFF2-40B4-BE49-F238E27FC236}">
                <a16:creationId xmlns:a16="http://schemas.microsoft.com/office/drawing/2014/main" id="{1B6E385F-8F23-7A3E-C30A-21872BCD8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141" y="0"/>
            <a:ext cx="9701859" cy="6858000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27D1645B-D826-2B7C-6984-2E8235BCD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39833"/>
            <a:ext cx="2521310" cy="1714491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85A00579-5618-C5E2-7F5F-33013B863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87" y="103676"/>
            <a:ext cx="2444698" cy="1714491"/>
          </a:xfrm>
          <a:prstGeom prst="rect">
            <a:avLst/>
          </a:prstGeom>
        </p:spPr>
      </p:pic>
      <p:sp>
        <p:nvSpPr>
          <p:cNvPr id="9" name="Google Shape;84;p2">
            <a:extLst>
              <a:ext uri="{FF2B5EF4-FFF2-40B4-BE49-F238E27FC236}">
                <a16:creationId xmlns:a16="http://schemas.microsoft.com/office/drawing/2014/main" id="{AFECF419-BBB7-01C9-50E5-221C24D0389E}"/>
              </a:ext>
            </a:extLst>
          </p:cNvPr>
          <p:cNvSpPr txBox="1">
            <a:spLocks/>
          </p:cNvSpPr>
          <p:nvPr/>
        </p:nvSpPr>
        <p:spPr>
          <a:xfrm>
            <a:off x="222422" y="1921843"/>
            <a:ext cx="2222277" cy="3014314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1219169" hangingPunct="0">
              <a:buNone/>
              <a:defRPr/>
            </a:pPr>
            <a:endParaRPr lang="lv-LV" spc="60" dirty="0">
              <a:solidFill>
                <a:srgbClr val="000B40"/>
              </a:solidFill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9688EE-0A53-C9DE-A90D-6AED0058C8B7}"/>
              </a:ext>
            </a:extLst>
          </p:cNvPr>
          <p:cNvSpPr txBox="1"/>
          <p:nvPr/>
        </p:nvSpPr>
        <p:spPr>
          <a:xfrm>
            <a:off x="222422" y="2423581"/>
            <a:ext cx="2113005" cy="2246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lv-LV" sz="2000" dirty="0">
                <a:latin typeface="Aptos" panose="020B0004020202020204" pitchFamily="34" charset="0"/>
              </a:rPr>
              <a:t>3</a:t>
            </a:r>
            <a:r>
              <a:rPr lang="lv-LV" sz="2000" dirty="0">
                <a:effectLst/>
                <a:latin typeface="Aptos" panose="020B0004020202020204" pitchFamily="34" charset="0"/>
              </a:rPr>
              <a:t>. attēls. Āgenskalna priežu kvartāla attīstības vīzijas </a:t>
            </a:r>
            <a:r>
              <a:rPr lang="lv-LV" sz="2000" dirty="0" err="1">
                <a:effectLst/>
                <a:latin typeface="Aptos" panose="020B0004020202020204" pitchFamily="34" charset="0"/>
              </a:rPr>
              <a:t>vizualizācijas</a:t>
            </a:r>
            <a:r>
              <a:rPr lang="lv-LV" sz="2000" dirty="0">
                <a:effectLst/>
                <a:latin typeface="Aptos" panose="020B0004020202020204" pitchFamily="34" charset="0"/>
              </a:rPr>
              <a:t>. </a:t>
            </a:r>
          </a:p>
          <a:p>
            <a:r>
              <a:rPr lang="lv-LV" sz="2000" i="1" dirty="0">
                <a:effectLst/>
                <a:latin typeface="Aptos" panose="020B0004020202020204" pitchFamily="34" charset="0"/>
              </a:rPr>
              <a:t>(K. Jaunromāns, 2024) </a:t>
            </a:r>
          </a:p>
        </p:txBody>
      </p:sp>
    </p:spTree>
    <p:extLst>
      <p:ext uri="{BB962C8B-B14F-4D97-AF65-F5344CB8AC3E}">
        <p14:creationId xmlns:p14="http://schemas.microsoft.com/office/powerpoint/2010/main" val="37778426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835C6-5699-6D37-FE36-04CA8D871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Virsraksts 1">
            <a:extLst>
              <a:ext uri="{FF2B5EF4-FFF2-40B4-BE49-F238E27FC236}">
                <a16:creationId xmlns:a16="http://schemas.microsoft.com/office/drawing/2014/main" id="{747EB6E4-0F45-CB8D-5030-B9C2DCDB4E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40936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dirty="0">
                <a:solidFill>
                  <a:srgbClr val="1D4289"/>
                </a:solidFill>
                <a:latin typeface="+mn-lt"/>
              </a:rPr>
              <a:t>Rezultāti un secinājumi</a:t>
            </a:r>
            <a:endParaRPr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124" name="Satura vietturis 2">
            <a:extLst>
              <a:ext uri="{FF2B5EF4-FFF2-40B4-BE49-F238E27FC236}">
                <a16:creationId xmlns:a16="http://schemas.microsoft.com/office/drawing/2014/main" id="{03CDE592-080B-AB05-EA28-9709EFB3C5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5890" y="2310715"/>
            <a:ext cx="10616573" cy="3435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Kopienas zināšanas par savu </a:t>
            </a:r>
            <a:r>
              <a:rPr lang="lv-LV" sz="2600" b="1" dirty="0" err="1">
                <a:latin typeface="Aptos" panose="020B0004020202020204" pitchFamily="34" charset="0"/>
                <a:ea typeface="+mn-lt"/>
                <a:cs typeface="+mn-lt"/>
              </a:rPr>
              <a:t>dzīvesvidi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 ir plašākas un detalizētākas par jebkura ārēja eksperta pirmreizēju skatījumu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, tomēr iedzīvotāju spējas savstarpēji vienoties </a:t>
            </a:r>
            <a:r>
              <a:rPr lang="lv-LV" sz="2600" dirty="0" err="1">
                <a:latin typeface="Aptos" panose="020B0004020202020204" pitchFamily="34" charset="0"/>
                <a:ea typeface="+mn-lt"/>
                <a:cs typeface="+mn-lt"/>
              </a:rPr>
              <a:t>dzīvesvides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 pilnveidošanas risinājumu </a:t>
            </a:r>
            <a:r>
              <a:rPr lang="lv-LV" sz="2600" dirty="0" err="1">
                <a:latin typeface="Aptos" panose="020B0004020202020204" pitchFamily="34" charset="0"/>
                <a:ea typeface="+mn-lt"/>
                <a:cs typeface="+mn-lt"/>
              </a:rPr>
              <a:t>kopradē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 ir ierobežotas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Līdzdalības pasākumu laikā starp iedzīvotājiem tika i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dentificēti dažādu jomu vietējās kopienas eksperti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, kuru aktīva iesaiste sava kvartāla attīstībā daļēji aizstāja nepieciešamību pēc ārēji pieaicinātiem ekspertiem</a:t>
            </a:r>
          </a:p>
        </p:txBody>
      </p:sp>
      <p:sp>
        <p:nvSpPr>
          <p:cNvPr id="125" name="Slaida numura vietturis 3">
            <a:extLst>
              <a:ext uri="{FF2B5EF4-FFF2-40B4-BE49-F238E27FC236}">
                <a16:creationId xmlns:a16="http://schemas.microsoft.com/office/drawing/2014/main" id="{4541BC30-339A-06FF-28E3-20057723444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32845" y="6297993"/>
            <a:ext cx="231277" cy="35066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 dirty="0"/>
          </a:p>
        </p:txBody>
      </p:sp>
      <p:pic>
        <p:nvPicPr>
          <p:cNvPr id="2" name="Picture 3" descr="A logo with colorful squares and text&#10;&#10;Description automatically generated">
            <a:extLst>
              <a:ext uri="{FF2B5EF4-FFF2-40B4-BE49-F238E27FC236}">
                <a16:creationId xmlns:a16="http://schemas.microsoft.com/office/drawing/2014/main" id="{E3A173C5-D3C2-322E-F9F0-74B9714AA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176" y="160450"/>
            <a:ext cx="2300475" cy="14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1113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049AC-A7F4-9EE1-2A81-2EE0F6F55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Virsraksts 1">
            <a:extLst>
              <a:ext uri="{FF2B5EF4-FFF2-40B4-BE49-F238E27FC236}">
                <a16:creationId xmlns:a16="http://schemas.microsoft.com/office/drawing/2014/main" id="{B16DDEB5-C351-C3EC-2918-F75A402E21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40936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dirty="0">
                <a:solidFill>
                  <a:srgbClr val="1D4289"/>
                </a:solidFill>
                <a:latin typeface="+mn-lt"/>
              </a:rPr>
              <a:t>Rezultāti un secinājumi</a:t>
            </a:r>
            <a:endParaRPr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124" name="Satura vietturis 2">
            <a:extLst>
              <a:ext uri="{FF2B5EF4-FFF2-40B4-BE49-F238E27FC236}">
                <a16:creationId xmlns:a16="http://schemas.microsoft.com/office/drawing/2014/main" id="{7586F63D-954C-0B65-A7C0-2C80722AC7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078" y="2446638"/>
            <a:ext cx="10616573" cy="24589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Kvartāla kopienas aktivizēšana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nodrošināja iespēju vienoties par kvartāla mēroga jautājumiem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, kas atbalsta kvartāla attīstības stratēģijas izstrādi un tās ieviešanu ilgtermiņā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Ar vietējās kopienas ekspertu un mērķtiecīgu iesaisti tika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izstrādāti reāli ieviešami projekta risinājumi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 </a:t>
            </a:r>
          </a:p>
          <a:p>
            <a:pPr>
              <a:spcAft>
                <a:spcPts val="600"/>
              </a:spcAft>
            </a:pPr>
            <a:endParaRPr lang="lv-LV" sz="2600" dirty="0">
              <a:latin typeface="Aptos" panose="020B0004020202020204" pitchFamily="34" charset="0"/>
              <a:ea typeface="+mn-lt"/>
              <a:cs typeface="+mn-lt"/>
            </a:endParaRPr>
          </a:p>
        </p:txBody>
      </p:sp>
      <p:sp>
        <p:nvSpPr>
          <p:cNvPr id="125" name="Slaida numura vietturis 3">
            <a:extLst>
              <a:ext uri="{FF2B5EF4-FFF2-40B4-BE49-F238E27FC236}">
                <a16:creationId xmlns:a16="http://schemas.microsoft.com/office/drawing/2014/main" id="{93C6784A-3BC7-BCCB-C838-62601244E1C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32845" y="6297993"/>
            <a:ext cx="231277" cy="350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 dirty="0"/>
          </a:p>
        </p:txBody>
      </p:sp>
      <p:pic>
        <p:nvPicPr>
          <p:cNvPr id="2" name="Picture 3" descr="A logo with colorful squares and text&#10;&#10;Description automatically generated">
            <a:extLst>
              <a:ext uri="{FF2B5EF4-FFF2-40B4-BE49-F238E27FC236}">
                <a16:creationId xmlns:a16="http://schemas.microsoft.com/office/drawing/2014/main" id="{1B6B05E9-A3CF-2966-C329-88D4307E4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176" y="160450"/>
            <a:ext cx="2300475" cy="14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2176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37769-B3D6-F0BB-EA89-556B91973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Virsraksts 1">
            <a:extLst>
              <a:ext uri="{FF2B5EF4-FFF2-40B4-BE49-F238E27FC236}">
                <a16:creationId xmlns:a16="http://schemas.microsoft.com/office/drawing/2014/main" id="{321D2A7E-722B-E04C-9776-B65017B027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40936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dirty="0">
                <a:solidFill>
                  <a:srgbClr val="1D4289"/>
                </a:solidFill>
                <a:latin typeface="+mn-lt"/>
              </a:rPr>
              <a:t>Rezultāti un secinājumi</a:t>
            </a:r>
            <a:endParaRPr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124" name="Satura vietturis 2">
            <a:extLst>
              <a:ext uri="{FF2B5EF4-FFF2-40B4-BE49-F238E27FC236}">
                <a16:creationId xmlns:a16="http://schemas.microsoft.com/office/drawing/2014/main" id="{E6C240B3-5C84-CCED-BABA-9AFD3338E4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8011" y="1994418"/>
            <a:ext cx="10542432" cy="39491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Vietējās kopienas eksperti un viedokļu līderi ir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nozīmīgs potenciāls ilgtspējīgu pārmaiņu nodrošināšanai arī ilgtermiņā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 – pēc projekta ieviešanas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Iedzīvotāji spēj sadarboties sava kvartāla telpiskās vīzijas izstrādes pirmajos posmos, veicot ekspertu asistētu </a:t>
            </a:r>
            <a:r>
              <a:rPr lang="lv-LV" sz="2600" dirty="0" err="1">
                <a:latin typeface="Aptos" panose="020B0004020202020204" pitchFamily="34" charset="0"/>
                <a:ea typeface="+mn-lt"/>
                <a:cs typeface="+mn-lt"/>
              </a:rPr>
              <a:t>dzīvesvides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 </a:t>
            </a:r>
            <a:r>
              <a:rPr lang="lv-LV" sz="2600" dirty="0" err="1">
                <a:latin typeface="Aptos" panose="020B0004020202020204" pitchFamily="34" charset="0"/>
                <a:ea typeface="+mn-lt"/>
                <a:cs typeface="+mn-lt"/>
              </a:rPr>
              <a:t>priekšizpēti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 un definējot </a:t>
            </a:r>
            <a:r>
              <a:rPr lang="lv-LV" sz="2600" dirty="0" err="1">
                <a:latin typeface="Aptos" panose="020B0004020202020204" pitchFamily="34" charset="0"/>
                <a:ea typeface="+mn-lt"/>
                <a:cs typeface="+mn-lt"/>
              </a:rPr>
              <a:t>problēmsituācijas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,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tomēr, lai iegūtu izmantojamus rezultātus, ir būtiski veidot sadarbību ar nozares ekspertiem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,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lai </a:t>
            </a:r>
            <a:r>
              <a:rPr lang="lv-LV" sz="2600" b="1" dirty="0" err="1">
                <a:latin typeface="Aptos" panose="020B0004020202020204" pitchFamily="34" charset="0"/>
                <a:ea typeface="+mn-lt"/>
                <a:cs typeface="+mn-lt"/>
              </a:rPr>
              <a:t>problēmsituācijas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 un vajadzības materializētos praktiski pielietojamos stratēģiskos un telpiskos risinājumos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lv-LV" sz="2600" dirty="0">
              <a:latin typeface="Aptos" panose="020B0004020202020204" pitchFamily="34" charset="0"/>
              <a:ea typeface="+mn-lt"/>
              <a:cs typeface="+mn-lt"/>
            </a:endParaRPr>
          </a:p>
        </p:txBody>
      </p:sp>
      <p:sp>
        <p:nvSpPr>
          <p:cNvPr id="125" name="Slaida numura vietturis 3">
            <a:extLst>
              <a:ext uri="{FF2B5EF4-FFF2-40B4-BE49-F238E27FC236}">
                <a16:creationId xmlns:a16="http://schemas.microsoft.com/office/drawing/2014/main" id="{B1490625-209F-E79A-0F85-8E5B1EC98F9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32845" y="6297993"/>
            <a:ext cx="231277" cy="35066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 dirty="0"/>
          </a:p>
        </p:txBody>
      </p:sp>
      <p:pic>
        <p:nvPicPr>
          <p:cNvPr id="2" name="Picture 3" descr="A logo with colorful squares and text&#10;&#10;Description automatically generated">
            <a:extLst>
              <a:ext uri="{FF2B5EF4-FFF2-40B4-BE49-F238E27FC236}">
                <a16:creationId xmlns:a16="http://schemas.microsoft.com/office/drawing/2014/main" id="{F01527D0-5617-89BF-603C-5C76ABC5A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176" y="160450"/>
            <a:ext cx="2300475" cy="14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1770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4D51B-F47F-71FE-6AB4-6BCCCE4AE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Virsraksts 1">
            <a:extLst>
              <a:ext uri="{FF2B5EF4-FFF2-40B4-BE49-F238E27FC236}">
                <a16:creationId xmlns:a16="http://schemas.microsoft.com/office/drawing/2014/main" id="{2D101140-C478-DA53-DEF1-B4EC601939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40936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dirty="0">
                <a:solidFill>
                  <a:srgbClr val="1D4289"/>
                </a:solidFill>
                <a:latin typeface="+mn-lt"/>
              </a:rPr>
              <a:t>Ieteikumi</a:t>
            </a:r>
            <a:endParaRPr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124" name="Satura vietturis 2">
            <a:extLst>
              <a:ext uri="{FF2B5EF4-FFF2-40B4-BE49-F238E27FC236}">
                <a16:creationId xmlns:a16="http://schemas.microsoft.com/office/drawing/2014/main" id="{99C7A280-BCF1-FAC7-434D-7CDC915FCA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8247" y="1606376"/>
            <a:ext cx="10470412" cy="45967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Projekta laikā secināts, ka aktīvu iedzīvotāju līdzdalību ir iespējams panākt tikai tad, ja tiek risinātas kopīgas problēmas, savukārt,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aktīva līdzdarbība ir kritiski svarīga, lai iedzīvotāji spētu vienoties par kopīgu attīstības redzējumu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Ir ļoti svarīgi iedrošināt iedzīvotājus veidot ne tikai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biedrības atsevišķu kvartāla ēku atjaunošanai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, bet arī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visam kvartālam kopīgu biedrību kvartāla attīstības stratēģijas izstrādei un tās ieviešanai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Turpmākajos kvartālu atjaunošanas projektos – rīkot atklātus konkursus,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lai kvartāli paši pieteiktos uz ēku un publiskās </a:t>
            </a:r>
            <a:r>
              <a:rPr lang="lv-LV" sz="2600" b="1" dirty="0" err="1">
                <a:latin typeface="Aptos" panose="020B0004020202020204" pitchFamily="34" charset="0"/>
                <a:ea typeface="+mn-lt"/>
                <a:cs typeface="+mn-lt"/>
              </a:rPr>
              <a:t>ārtelpas</a:t>
            </a:r>
            <a:r>
              <a:rPr lang="lv-LV" sz="2600" b="1">
                <a:latin typeface="Aptos" panose="020B0004020202020204" pitchFamily="34" charset="0"/>
                <a:ea typeface="+mn-lt"/>
                <a:cs typeface="+mn-lt"/>
              </a:rPr>
              <a:t> atjaunošanu 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ar kvartālu atjaunošanas pieeju</a:t>
            </a:r>
          </a:p>
        </p:txBody>
      </p:sp>
      <p:sp>
        <p:nvSpPr>
          <p:cNvPr id="125" name="Slaida numura vietturis 3">
            <a:extLst>
              <a:ext uri="{FF2B5EF4-FFF2-40B4-BE49-F238E27FC236}">
                <a16:creationId xmlns:a16="http://schemas.microsoft.com/office/drawing/2014/main" id="{613F3514-ED3A-96BB-F228-E3B40BF380B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32845" y="6297993"/>
            <a:ext cx="231277" cy="350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 dirty="0"/>
          </a:p>
        </p:txBody>
      </p:sp>
      <p:pic>
        <p:nvPicPr>
          <p:cNvPr id="2" name="Picture 3" descr="A logo with colorful squares and text&#10;&#10;Description automatically generated">
            <a:extLst>
              <a:ext uri="{FF2B5EF4-FFF2-40B4-BE49-F238E27FC236}">
                <a16:creationId xmlns:a16="http://schemas.microsoft.com/office/drawing/2014/main" id="{F29EC96A-CAA4-6B1A-B3DF-8CA5778CF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176" y="160450"/>
            <a:ext cx="2300475" cy="14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0439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C16DC-201B-B300-A466-A40344C8E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Virsraksts 1">
            <a:extLst>
              <a:ext uri="{FF2B5EF4-FFF2-40B4-BE49-F238E27FC236}">
                <a16:creationId xmlns:a16="http://schemas.microsoft.com/office/drawing/2014/main" id="{B410A444-20AA-798B-236B-FC0542FEB7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40936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dirty="0">
                <a:solidFill>
                  <a:srgbClr val="1D4289"/>
                </a:solidFill>
                <a:latin typeface="+mn-lt"/>
              </a:rPr>
              <a:t>Kopā mēs varam vairāk!</a:t>
            </a:r>
            <a:endParaRPr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124" name="Satura vietturis 2">
            <a:extLst>
              <a:ext uri="{FF2B5EF4-FFF2-40B4-BE49-F238E27FC236}">
                <a16:creationId xmlns:a16="http://schemas.microsoft.com/office/drawing/2014/main" id="{FC17AE02-49A2-2B72-27A1-4FCF9BA332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4368" y="1944631"/>
            <a:ext cx="4607283" cy="40773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Kristapa iela 18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: pirmā renovētā ēka Āgenskalna priežu kvartālā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2023. gads: atjaunošanas izmaksas 860 000 EUR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Kredīts: 17 gadi, ikmēneša maksājums  no viena dzīvokļa 48-72 EUR mēnesī, atkarībā no dzīvokļa platības</a:t>
            </a:r>
          </a:p>
        </p:txBody>
      </p:sp>
      <p:sp>
        <p:nvSpPr>
          <p:cNvPr id="125" name="Slaida numura vietturis 3">
            <a:extLst>
              <a:ext uri="{FF2B5EF4-FFF2-40B4-BE49-F238E27FC236}">
                <a16:creationId xmlns:a16="http://schemas.microsoft.com/office/drawing/2014/main" id="{DD10A9F7-40A7-B48E-47B0-F25415AC1AE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32845" y="6297993"/>
            <a:ext cx="231277" cy="35066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 dirty="0"/>
          </a:p>
        </p:txBody>
      </p:sp>
      <p:pic>
        <p:nvPicPr>
          <p:cNvPr id="2" name="Picture 3" descr="A logo with colorful squares and text&#10;&#10;Description automatically generated">
            <a:extLst>
              <a:ext uri="{FF2B5EF4-FFF2-40B4-BE49-F238E27FC236}">
                <a16:creationId xmlns:a16="http://schemas.microsoft.com/office/drawing/2014/main" id="{682D60D9-EC1E-05EE-949D-5AA0636AB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176" y="160450"/>
            <a:ext cx="2300475" cy="1446942"/>
          </a:xfrm>
          <a:prstGeom prst="rect">
            <a:avLst/>
          </a:prstGeom>
        </p:spPr>
      </p:pic>
      <p:pic>
        <p:nvPicPr>
          <p:cNvPr id="3" name="Attēls 2">
            <a:extLst>
              <a:ext uri="{FF2B5EF4-FFF2-40B4-BE49-F238E27FC236}">
                <a16:creationId xmlns:a16="http://schemas.microsoft.com/office/drawing/2014/main" id="{27BB2559-B952-F5A1-33BD-3C621B6842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96" y="1676861"/>
            <a:ext cx="5908774" cy="443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6575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15FF5-0F4C-5840-3AF1-0E0E79FAB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aida numura vietturis 3">
            <a:extLst>
              <a:ext uri="{FF2B5EF4-FFF2-40B4-BE49-F238E27FC236}">
                <a16:creationId xmlns:a16="http://schemas.microsoft.com/office/drawing/2014/main" id="{069E2015-845E-7516-2B88-D73DB4445A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32845" y="6297993"/>
            <a:ext cx="231277" cy="35066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 dirty="0"/>
          </a:p>
        </p:txBody>
      </p:sp>
      <p:pic>
        <p:nvPicPr>
          <p:cNvPr id="5" name="Picture 6" descr="A brick building with many windows with Benjamin Franklin House in the background&#10;&#10;Description automatically generated">
            <a:extLst>
              <a:ext uri="{FF2B5EF4-FFF2-40B4-BE49-F238E27FC236}">
                <a16:creationId xmlns:a16="http://schemas.microsoft.com/office/drawing/2014/main" id="{A9C98A03-D172-E9EF-3873-DB9E34EAE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30429" y="347852"/>
            <a:ext cx="6858000" cy="6194855"/>
          </a:xfrm>
          <a:prstGeom prst="rect">
            <a:avLst/>
          </a:prstGeom>
        </p:spPr>
      </p:pic>
      <p:pic>
        <p:nvPicPr>
          <p:cNvPr id="6" name="Picture 8" descr="A building with many windows&#10;&#10;Description automatically generated">
            <a:extLst>
              <a:ext uri="{FF2B5EF4-FFF2-40B4-BE49-F238E27FC236}">
                <a16:creationId xmlns:a16="http://schemas.microsoft.com/office/drawing/2014/main" id="{E139E009-8260-923E-7E73-780533826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0">
            <a:off x="5715000" y="3810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9683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49625-2735-BBAA-B7A7-D683B5E90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Virsraksts 1">
            <a:extLst>
              <a:ext uri="{FF2B5EF4-FFF2-40B4-BE49-F238E27FC236}">
                <a16:creationId xmlns:a16="http://schemas.microsoft.com/office/drawing/2014/main" id="{56152759-95FF-1B4E-668C-62A9B7B091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40936"/>
            <a:ext cx="11399522" cy="109999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sz="4400" b="1" dirty="0">
                <a:latin typeface="+mn-lt"/>
                <a:cs typeface="Calibri Light"/>
              </a:rPr>
              <a:t>SUPERSHINE projekts</a:t>
            </a:r>
            <a:endParaRPr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124" name="Satura vietturis 2">
            <a:extLst>
              <a:ext uri="{FF2B5EF4-FFF2-40B4-BE49-F238E27FC236}">
                <a16:creationId xmlns:a16="http://schemas.microsoft.com/office/drawing/2014/main" id="{0C191A0F-2D0F-4233-57CB-527FFEB29B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8010" y="1463742"/>
            <a:ext cx="6835406" cy="47477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ES «Apvārsnis Eiropa» inovāciju un pētniecības projekts Rīgā,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Āgenskalna priežu kvartāls</a:t>
            </a:r>
            <a:endParaRPr lang="lv-LV" sz="2600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Kvartālu norobežo Melnsila, Kristapa, </a:t>
            </a:r>
            <a:r>
              <a:rPr lang="lv-LV" sz="2600" dirty="0" err="1">
                <a:latin typeface="Aptos" panose="020B0004020202020204" pitchFamily="34" charset="0"/>
                <a:ea typeface="+mn-lt"/>
                <a:cs typeface="+mn-lt"/>
              </a:rPr>
              <a:t>Dreiliņu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, Āgenskalna ielas, 9,5 ha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25 daudzdzīvokļu ēkas, 40-60 dzīvokļi katrā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Pirmais daudzdzīvokļu ēku vienlaidus apbūves  masīvs Latvijā, būvēts 1958. – 1962. gadā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Projekta ieviešanas laiks: 01.03.2023. – 31.03.2026.</a:t>
            </a:r>
          </a:p>
          <a:p>
            <a:pPr marL="0" indent="0">
              <a:buNone/>
            </a:pPr>
            <a:endParaRPr lang="lv-LV" dirty="0">
              <a:latin typeface="Aptos" panose="020B0004020202020204" pitchFamily="34" charset="0"/>
              <a:ea typeface="+mn-lt"/>
              <a:cs typeface="+mn-lt"/>
            </a:endParaRPr>
          </a:p>
        </p:txBody>
      </p:sp>
      <p:sp>
        <p:nvSpPr>
          <p:cNvPr id="125" name="Slaida numura vietturis 3">
            <a:extLst>
              <a:ext uri="{FF2B5EF4-FFF2-40B4-BE49-F238E27FC236}">
                <a16:creationId xmlns:a16="http://schemas.microsoft.com/office/drawing/2014/main" id="{E794157A-5D05-C44D-752B-D4B3118E84A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32845" y="6297993"/>
            <a:ext cx="231277" cy="350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 dirty="0"/>
          </a:p>
        </p:txBody>
      </p:sp>
      <p:pic>
        <p:nvPicPr>
          <p:cNvPr id="2" name="Picture 3" descr="A logo with colorful squares and text&#10;&#10;Description automatically generated">
            <a:extLst>
              <a:ext uri="{FF2B5EF4-FFF2-40B4-BE49-F238E27FC236}">
                <a16:creationId xmlns:a16="http://schemas.microsoft.com/office/drawing/2014/main" id="{9136F8E1-9031-3970-3492-8BF9CEEEC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176" y="160450"/>
            <a:ext cx="2300475" cy="1446942"/>
          </a:xfrm>
          <a:prstGeom prst="rect">
            <a:avLst/>
          </a:prstGeom>
        </p:spPr>
      </p:pic>
      <p:pic>
        <p:nvPicPr>
          <p:cNvPr id="3" name="Content Placeholder 8" descr="A picture containing map&#10;&#10;Description automatically generated">
            <a:extLst>
              <a:ext uri="{FF2B5EF4-FFF2-40B4-BE49-F238E27FC236}">
                <a16:creationId xmlns:a16="http://schemas.microsoft.com/office/drawing/2014/main" id="{5DFD85A6-4D28-406E-FCB5-BA59A0E79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21113" r="45665" b="15491"/>
          <a:stretch/>
        </p:blipFill>
        <p:spPr>
          <a:xfrm>
            <a:off x="7404474" y="1887878"/>
            <a:ext cx="4117740" cy="385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</p:pic>
    </p:spTree>
    <p:extLst>
      <p:ext uri="{BB962C8B-B14F-4D97-AF65-F5344CB8AC3E}">
        <p14:creationId xmlns:p14="http://schemas.microsoft.com/office/powerpoint/2010/main" val="424367237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BF9D3-122E-E9D3-D330-934439B6C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7">
            <a:extLst>
              <a:ext uri="{FF2B5EF4-FFF2-40B4-BE49-F238E27FC236}">
                <a16:creationId xmlns:a16="http://schemas.microsoft.com/office/drawing/2014/main" id="{2AECBADE-CB65-DA01-B215-735983F25C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563581"/>
              </p:ext>
            </p:extLst>
          </p:nvPr>
        </p:nvGraphicFramePr>
        <p:xfrm>
          <a:off x="593124" y="1800431"/>
          <a:ext cx="9996617" cy="4550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3" name="Virsraksts 1">
            <a:extLst>
              <a:ext uri="{FF2B5EF4-FFF2-40B4-BE49-F238E27FC236}">
                <a16:creationId xmlns:a16="http://schemas.microsoft.com/office/drawing/2014/main" id="{DA1E1951-69E1-BAA1-4EC3-6E74972EB2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40936"/>
            <a:ext cx="10357080" cy="109999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dirty="0">
                <a:solidFill>
                  <a:srgbClr val="1D4289"/>
                </a:solidFill>
                <a:latin typeface="Aptos" panose="020B0004020202020204" pitchFamily="34" charset="0"/>
              </a:rPr>
              <a:t>Siltumenerģijas patēriņš 2023./2024. gada apkures sezonā (</a:t>
            </a:r>
            <a:r>
              <a:rPr lang="lv-LV" dirty="0" err="1">
                <a:solidFill>
                  <a:srgbClr val="1D4289"/>
                </a:solidFill>
                <a:latin typeface="Aptos" panose="020B0004020202020204" pitchFamily="34" charset="0"/>
              </a:rPr>
              <a:t>kWh</a:t>
            </a:r>
            <a:r>
              <a:rPr lang="lv-LV" dirty="0">
                <a:solidFill>
                  <a:srgbClr val="1D4289"/>
                </a:solidFill>
                <a:latin typeface="Aptos" panose="020B0004020202020204" pitchFamily="34" charset="0"/>
              </a:rPr>
              <a:t>/m</a:t>
            </a:r>
            <a:r>
              <a:rPr lang="lv-LV" baseline="30000" dirty="0">
                <a:solidFill>
                  <a:srgbClr val="1D4289"/>
                </a:solidFill>
                <a:latin typeface="Aptos" panose="020B0004020202020204" pitchFamily="34" charset="0"/>
              </a:rPr>
              <a:t>2</a:t>
            </a:r>
            <a:r>
              <a:rPr lang="lv-LV" dirty="0">
                <a:solidFill>
                  <a:srgbClr val="1D4289"/>
                </a:solidFill>
                <a:latin typeface="Aptos" panose="020B0004020202020204" pitchFamily="34" charset="0"/>
              </a:rPr>
              <a:t>)</a:t>
            </a:r>
            <a:endParaRPr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125" name="Slaida numura vietturis 3">
            <a:extLst>
              <a:ext uri="{FF2B5EF4-FFF2-40B4-BE49-F238E27FC236}">
                <a16:creationId xmlns:a16="http://schemas.microsoft.com/office/drawing/2014/main" id="{33486958-AD83-9A8D-0241-82FE396C7E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32845" y="6297993"/>
            <a:ext cx="231277" cy="35066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224572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1"/>
          <p:cNvSpPr txBox="1">
            <a:spLocks noGrp="1"/>
          </p:cNvSpPr>
          <p:nvPr>
            <p:ph type="title"/>
          </p:nvPr>
        </p:nvSpPr>
        <p:spPr>
          <a:xfrm>
            <a:off x="1265661" y="1092692"/>
            <a:ext cx="9660671" cy="1600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lv-LV" sz="6000">
                <a:solidFill>
                  <a:srgbClr val="50C8CC"/>
                </a:solidFill>
              </a:rPr>
              <a:t>Paldies!</a:t>
            </a:r>
            <a:endParaRPr sz="6000" dirty="0">
              <a:solidFill>
                <a:srgbClr val="50C8CC"/>
              </a:solidFill>
            </a:endParaRPr>
          </a:p>
        </p:txBody>
      </p:sp>
      <p:pic>
        <p:nvPicPr>
          <p:cNvPr id="3" name="Picture 2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95D5A79F-3F1E-F9F4-A04A-8BD839A04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451" y="394635"/>
            <a:ext cx="1755323" cy="5555021"/>
          </a:xfrm>
          <a:prstGeom prst="rect">
            <a:avLst/>
          </a:prstGeom>
        </p:spPr>
      </p:pic>
      <p:pic>
        <p:nvPicPr>
          <p:cNvPr id="7" name="Picture 6" descr="A logo with blue and green circles&#10;&#10;Description automatically generated">
            <a:extLst>
              <a:ext uri="{FF2B5EF4-FFF2-40B4-BE49-F238E27FC236}">
                <a16:creationId xmlns:a16="http://schemas.microsoft.com/office/drawing/2014/main" id="{E4AD891B-3A4B-899D-12BC-BEDCBC82F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51" y="3636418"/>
            <a:ext cx="3564953" cy="2437200"/>
          </a:xfrm>
          <a:prstGeom prst="rect">
            <a:avLst/>
          </a:prstGeom>
        </p:spPr>
      </p:pic>
      <p:pic>
        <p:nvPicPr>
          <p:cNvPr id="2" name="Picture 3" descr="A logo with colorful squares and text&#10;&#10;Description automatically generated">
            <a:extLst>
              <a:ext uri="{FF2B5EF4-FFF2-40B4-BE49-F238E27FC236}">
                <a16:creationId xmlns:a16="http://schemas.microsoft.com/office/drawing/2014/main" id="{F6240663-9CC0-73A3-A3C1-331872ADF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098" y="3892378"/>
            <a:ext cx="3270841" cy="20572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/>
          <p:nvPr/>
        </p:nvSpPr>
        <p:spPr>
          <a:xfrm>
            <a:off x="374468" y="419333"/>
            <a:ext cx="11207932" cy="1099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Aft>
                <a:spcPts val="600"/>
              </a:spcAft>
            </a:pPr>
            <a:r>
              <a:rPr lang="lv-LV" dirty="0">
                <a:solidFill>
                  <a:srgbClr val="1D4289"/>
                </a:solidFill>
                <a:latin typeface="Aptos" panose="020B0004020202020204" pitchFamily="34" charset="0"/>
                <a:ea typeface="+mj-ea"/>
                <a:cs typeface="+mj-cs"/>
                <a:sym typeface="Calibri"/>
              </a:rPr>
              <a:t>1964</a:t>
            </a:r>
            <a:endParaRPr lang="en-US" b="1" i="0" u="none" strike="noStrike" cap="none" spc="0" baseline="0" dirty="0">
              <a:solidFill>
                <a:srgbClr val="1D4289"/>
              </a:solidFill>
              <a:uFillTx/>
              <a:latin typeface="Aptos" panose="020B0004020202020204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145" name="Slide Number Placeholder 4" hidden="1"/>
          <p:cNvSpPr txBox="1">
            <a:spLocks noGrp="1"/>
          </p:cNvSpPr>
          <p:nvPr>
            <p:ph type="sldNum" sz="quarter" idx="4294967295"/>
          </p:nvPr>
        </p:nvSpPr>
        <p:spPr>
          <a:xfrm>
            <a:off x="11813057" y="6296235"/>
            <a:ext cx="220004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spcAft>
                <a:spcPts val="600"/>
              </a:spcAft>
            </a:pPr>
            <a:fld id="{86CB4B4D-7CA3-9044-876B-883B54F8677D}" type="slidenum">
              <a:rPr/>
              <a:pPr>
                <a:spcAft>
                  <a:spcPts val="600"/>
                </a:spcAft>
              </a:pPr>
              <a:t>3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4E57A1-9EF2-0F80-E304-1840CB366AC5}"/>
              </a:ext>
            </a:extLst>
          </p:cNvPr>
          <p:cNvSpPr txBox="1"/>
          <p:nvPr/>
        </p:nvSpPr>
        <p:spPr>
          <a:xfrm>
            <a:off x="543697" y="4386980"/>
            <a:ext cx="2421925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lv-LV" sz="2000" dirty="0">
                <a:effectLst/>
                <a:latin typeface="Aptos" panose="020B0004020202020204" pitchFamily="34" charset="0"/>
              </a:rPr>
              <a:t>1. attēls. Āgenskalna priedes 1964. gadā</a:t>
            </a:r>
            <a:r>
              <a:rPr lang="lv-LV" sz="2000" dirty="0">
                <a:latin typeface="Aptos" panose="020B0004020202020204" pitchFamily="34" charset="0"/>
              </a:rPr>
              <a:t> </a:t>
            </a:r>
            <a:r>
              <a:rPr lang="lv-LV" sz="2000" i="1" dirty="0">
                <a:effectLst/>
                <a:latin typeface="Aptos" panose="020B0004020202020204" pitchFamily="34" charset="0"/>
              </a:rPr>
              <a:t>(Āgenskalna vēsture, 2008) </a:t>
            </a:r>
            <a:endParaRPr lang="en-GB" sz="2000" i="1" dirty="0">
              <a:latin typeface="Aptos" panose="020B0004020202020204" pitchFamily="34" charset="0"/>
            </a:endParaRPr>
          </a:p>
        </p:txBody>
      </p:sp>
      <p:pic>
        <p:nvPicPr>
          <p:cNvPr id="5" name="Picture 2" descr="High view of a group of buildings&#10;&#10;Description automatically generated">
            <a:extLst>
              <a:ext uri="{FF2B5EF4-FFF2-40B4-BE49-F238E27FC236}">
                <a16:creationId xmlns:a16="http://schemas.microsoft.com/office/drawing/2014/main" id="{9B4DD9B7-7107-A3C0-42F1-1BF3824B3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330" y="258695"/>
            <a:ext cx="7982465" cy="57595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1">
            <a:extLst>
              <a:ext uri="{FF2B5EF4-FFF2-40B4-BE49-F238E27FC236}">
                <a16:creationId xmlns:a16="http://schemas.microsoft.com/office/drawing/2014/main" id="{E159EF01-F922-ECBC-60A0-3128EC4DC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2257" y="3593764"/>
            <a:ext cx="4235894" cy="2382573"/>
          </a:xfrm>
          <a:prstGeom prst="rect">
            <a:avLst/>
          </a:prstGeom>
        </p:spPr>
      </p:pic>
      <p:sp>
        <p:nvSpPr>
          <p:cNvPr id="135" name="Title 1"/>
          <p:cNvSpPr txBox="1">
            <a:spLocks noGrp="1"/>
          </p:cNvSpPr>
          <p:nvPr>
            <p:ph type="title"/>
          </p:nvPr>
        </p:nvSpPr>
        <p:spPr>
          <a:xfrm>
            <a:off x="423745" y="517137"/>
            <a:ext cx="11452305" cy="79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B5089"/>
                </a:solidFill>
              </a:defRPr>
            </a:lvl1pPr>
          </a:lstStyle>
          <a:p>
            <a:r>
              <a:rPr lang="lv-LV" dirty="0">
                <a:solidFill>
                  <a:srgbClr val="1D4289"/>
                </a:solidFill>
                <a:latin typeface="+mn-lt"/>
                <a:cs typeface="Calibri Light"/>
              </a:rPr>
              <a:t>2024</a:t>
            </a:r>
            <a:endParaRPr dirty="0">
              <a:solidFill>
                <a:srgbClr val="1D4289"/>
              </a:solidFill>
            </a:endParaRPr>
          </a:p>
        </p:txBody>
      </p:sp>
      <p:sp>
        <p:nvSpPr>
          <p:cNvPr id="137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11806874" y="6299210"/>
            <a:ext cx="231277" cy="35066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4</a:t>
            </a:fld>
            <a:endParaRPr dirty="0"/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5416F41E-1643-490D-2593-2A11AD8EFC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368" y="1311592"/>
            <a:ext cx="5730114" cy="4233794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08B4BFF8-4D27-01D6-62EB-97696A5BCF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257" y="704414"/>
            <a:ext cx="4289255" cy="2764189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7F9C7C-D19A-D616-B887-FD44F9FD068D}"/>
              </a:ext>
            </a:extLst>
          </p:cNvPr>
          <p:cNvSpPr txBox="1"/>
          <p:nvPr/>
        </p:nvSpPr>
        <p:spPr>
          <a:xfrm>
            <a:off x="2038865" y="5591324"/>
            <a:ext cx="4930345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lv-LV" sz="2000" dirty="0">
                <a:latin typeface="Aptos" panose="020B0004020202020204" pitchFamily="34" charset="0"/>
              </a:rPr>
              <a:t>2</a:t>
            </a:r>
            <a:r>
              <a:rPr lang="lv-LV" sz="2000" dirty="0">
                <a:effectLst/>
                <a:latin typeface="Aptos" panose="020B0004020202020204" pitchFamily="34" charset="0"/>
              </a:rPr>
              <a:t>. attēls. Āgenskalna priedes </a:t>
            </a:r>
            <a:r>
              <a:rPr lang="lv-LV" sz="2000" dirty="0">
                <a:latin typeface="Aptos" panose="020B0004020202020204" pitchFamily="34" charset="0"/>
              </a:rPr>
              <a:t>202</a:t>
            </a:r>
            <a:r>
              <a:rPr lang="lv-LV" sz="2000" dirty="0">
                <a:effectLst/>
                <a:latin typeface="Aptos" panose="020B0004020202020204" pitchFamily="34" charset="0"/>
              </a:rPr>
              <a:t>4. gadā</a:t>
            </a:r>
            <a:r>
              <a:rPr lang="lv-LV" sz="2000" dirty="0">
                <a:latin typeface="Aptos" panose="020B0004020202020204" pitchFamily="34" charset="0"/>
              </a:rPr>
              <a:t> </a:t>
            </a:r>
          </a:p>
          <a:p>
            <a:r>
              <a:rPr lang="lv-LV" sz="2000" i="1" dirty="0">
                <a:effectLst/>
                <a:latin typeface="Aptos" panose="020B0004020202020204" pitchFamily="34" charset="0"/>
              </a:rPr>
              <a:t>(autores </a:t>
            </a:r>
            <a:r>
              <a:rPr lang="lv-LV" sz="2000" i="1" dirty="0" err="1">
                <a:effectLst/>
                <a:latin typeface="Aptos" panose="020B0004020202020204" pitchFamily="34" charset="0"/>
              </a:rPr>
              <a:t>fotofiksācijas</a:t>
            </a:r>
            <a:r>
              <a:rPr lang="lv-LV" sz="2000" i="1" dirty="0">
                <a:effectLst/>
                <a:latin typeface="Aptos" panose="020B0004020202020204" pitchFamily="34" charset="0"/>
              </a:rPr>
              <a:t>, 2024) </a:t>
            </a:r>
            <a:endParaRPr lang="en-GB" sz="2000" i="1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Virsraksts 1"/>
          <p:cNvSpPr txBox="1">
            <a:spLocks noGrp="1"/>
          </p:cNvSpPr>
          <p:nvPr>
            <p:ph type="title"/>
          </p:nvPr>
        </p:nvSpPr>
        <p:spPr>
          <a:xfrm>
            <a:off x="418010" y="440936"/>
            <a:ext cx="11399522" cy="109999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sz="4400" b="1" dirty="0">
                <a:latin typeface="+mn-lt"/>
                <a:cs typeface="Arial"/>
              </a:rPr>
              <a:t>Kādēļ Āgenskalna priedes?</a:t>
            </a:r>
            <a:endParaRPr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124" name="Satura vietturis 2"/>
          <p:cNvSpPr txBox="1">
            <a:spLocks noGrp="1"/>
          </p:cNvSpPr>
          <p:nvPr>
            <p:ph type="body" idx="4294967295"/>
          </p:nvPr>
        </p:nvSpPr>
        <p:spPr>
          <a:xfrm>
            <a:off x="418011" y="1595228"/>
            <a:ext cx="10966270" cy="45998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Mērķis: 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ēku un teritorijas atjaunošana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 ar kvartālu atjaunošanas pieeju, veicinot iedzīvotāju līdzdalību 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vienotas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kvartāla attīstības vīzijas 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un tās īstenošanas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biznesa plāna 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izstrādē:</a:t>
            </a:r>
            <a:endParaRPr lang="lv-LV" sz="2600" b="1" dirty="0">
              <a:latin typeface="Aptos" panose="020B0004020202020204" pitchFamily="34" charset="0"/>
              <a:ea typeface="+mn-lt"/>
              <a:cs typeface="+mn-lt"/>
            </a:endParaRPr>
          </a:p>
          <a:p>
            <a:pPr marL="720725" indent="-538163">
              <a:buFont typeface="Wingdings" panose="05000000000000000000" pitchFamily="2" charset="2"/>
              <a:buChar char="§"/>
            </a:pPr>
            <a:r>
              <a:rPr lang="lv-LV" sz="2500" dirty="0">
                <a:latin typeface="Aptos" panose="020B0004020202020204" pitchFamily="34" charset="0"/>
                <a:ea typeface="+mn-lt"/>
                <a:cs typeface="+mn-lt"/>
              </a:rPr>
              <a:t>Zema energoefektivitāte, augsts tehniskais nolietojums, savu laiku nokalpojusi infrastruktūra</a:t>
            </a:r>
          </a:p>
          <a:p>
            <a:pPr marL="720725" indent="-538163">
              <a:buFont typeface="Wingdings" panose="05000000000000000000" pitchFamily="2" charset="2"/>
              <a:buChar char="§"/>
            </a:pPr>
            <a:r>
              <a:rPr lang="lv-LV" sz="2500" dirty="0">
                <a:latin typeface="Aptos" panose="020B0004020202020204" pitchFamily="34" charset="0"/>
                <a:ea typeface="+mn-lt"/>
                <a:cs typeface="+mn-lt"/>
              </a:rPr>
              <a:t>Interese no iedzīvotāju puses par ēku atjaunošanu, laba maksājumu disciplīna</a:t>
            </a:r>
          </a:p>
          <a:p>
            <a:pPr marL="720725" indent="-538163">
              <a:buFont typeface="Wingdings" panose="05000000000000000000" pitchFamily="2" charset="2"/>
              <a:buChar char="§"/>
            </a:pPr>
            <a:r>
              <a:rPr lang="lv-LV" sz="2500" dirty="0">
                <a:latin typeface="Aptos" panose="020B0004020202020204" pitchFamily="34" charset="0"/>
                <a:ea typeface="+mn-lt"/>
                <a:cs typeface="+mn-lt"/>
              </a:rPr>
              <a:t>Potenciāls veidot kopīgu, integrētu attīstības vīziju pretstatā katras ēkas individuālai atjaunošanai </a:t>
            </a:r>
          </a:p>
          <a:p>
            <a:pPr marL="720725" indent="-538163">
              <a:buFont typeface="Wingdings" panose="05000000000000000000" pitchFamily="2" charset="2"/>
              <a:buChar char="§"/>
            </a:pPr>
            <a:r>
              <a:rPr lang="lv-LV" sz="2500" dirty="0">
                <a:latin typeface="Aptos" panose="020B0004020202020204" pitchFamily="34" charset="0"/>
                <a:ea typeface="+mn-lt"/>
                <a:cs typeface="+mn-lt"/>
              </a:rPr>
              <a:t>Projekts nodrošina iedzīvotāju līdzdalību, izglītošanu un konsultācijas, atbalsta renovācijas projektu izstrādi, taču nesedz renovācijas izmaksas</a:t>
            </a:r>
          </a:p>
        </p:txBody>
      </p:sp>
      <p:sp>
        <p:nvSpPr>
          <p:cNvPr id="125" name="Slaida numura vietturis 3"/>
          <p:cNvSpPr txBox="1">
            <a:spLocks noGrp="1"/>
          </p:cNvSpPr>
          <p:nvPr>
            <p:ph type="sldNum" sz="quarter" idx="2"/>
          </p:nvPr>
        </p:nvSpPr>
        <p:spPr>
          <a:xfrm>
            <a:off x="11832845" y="6297993"/>
            <a:ext cx="231277" cy="35066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 dirty="0"/>
          </a:p>
        </p:txBody>
      </p:sp>
      <p:pic>
        <p:nvPicPr>
          <p:cNvPr id="2" name="Picture 3" descr="A logo with colorful squares and text&#10;&#10;Description automatically generated">
            <a:extLst>
              <a:ext uri="{FF2B5EF4-FFF2-40B4-BE49-F238E27FC236}">
                <a16:creationId xmlns:a16="http://schemas.microsoft.com/office/drawing/2014/main" id="{74667153-AC99-5835-226A-C8FE522E6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176" y="160450"/>
            <a:ext cx="2300475" cy="144694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565F6-C4B5-3EE8-3B25-9CD80DAF7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Virsraksts 1">
            <a:extLst>
              <a:ext uri="{FF2B5EF4-FFF2-40B4-BE49-F238E27FC236}">
                <a16:creationId xmlns:a16="http://schemas.microsoft.com/office/drawing/2014/main" id="{DAFF375F-F1BA-60B9-720D-4564BE8CFA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40936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dirty="0">
                <a:solidFill>
                  <a:srgbClr val="1D4289"/>
                </a:solidFill>
                <a:latin typeface="+mn-lt"/>
              </a:rPr>
              <a:t>Izaicinājumi</a:t>
            </a:r>
            <a:endParaRPr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124" name="Satura vietturis 2">
            <a:extLst>
              <a:ext uri="{FF2B5EF4-FFF2-40B4-BE49-F238E27FC236}">
                <a16:creationId xmlns:a16="http://schemas.microsoft.com/office/drawing/2014/main" id="{A5AB8684-E5D6-DDAC-847D-CEA2346B472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8011" y="1685493"/>
            <a:ext cx="10713640" cy="43736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Āgenskalna priežu kvartāla iedzīvotājiem ir interese iesaistīties savas dzīves telpas uzlabošanā un apkārtējās vides sakārtošanā, taču vienlaikus ir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daudz neskaidrību 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par šo procesu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Pastāv dažādi mīti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, piemēram, par atjaunošanas augstajām izmaksām, nelabvēlīgu ietekmi uz mikroklimatu ēkā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Nav izpratnes un pārliecības 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par sagaidāmajiem ieguvumiem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Vāja komunikācijas kultūra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: iedzīvotāju iesaistes pasākumi bieži mēdz būt formāli, dažkārt haotiski, iedzīvotāju viedokļu atšķirības neļauj noteikt kopējos mērķus un vienoties par prioritātēm </a:t>
            </a:r>
          </a:p>
        </p:txBody>
      </p:sp>
      <p:sp>
        <p:nvSpPr>
          <p:cNvPr id="125" name="Slaida numura vietturis 3">
            <a:extLst>
              <a:ext uri="{FF2B5EF4-FFF2-40B4-BE49-F238E27FC236}">
                <a16:creationId xmlns:a16="http://schemas.microsoft.com/office/drawing/2014/main" id="{1DD8C62C-3042-5AFF-6A84-F9AE0E50AF0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32845" y="6297993"/>
            <a:ext cx="231277" cy="350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 dirty="0"/>
          </a:p>
        </p:txBody>
      </p:sp>
      <p:pic>
        <p:nvPicPr>
          <p:cNvPr id="2" name="Picture 3" descr="A logo with colorful squares and text&#10;&#10;Description automatically generated">
            <a:extLst>
              <a:ext uri="{FF2B5EF4-FFF2-40B4-BE49-F238E27FC236}">
                <a16:creationId xmlns:a16="http://schemas.microsoft.com/office/drawing/2014/main" id="{889499A8-6182-89BD-1B72-372857429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176" y="160450"/>
            <a:ext cx="2300475" cy="14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2060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9ED2C-12C2-F3DC-FF05-EAC1265BC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Virsraksts 1">
            <a:extLst>
              <a:ext uri="{FF2B5EF4-FFF2-40B4-BE49-F238E27FC236}">
                <a16:creationId xmlns:a16="http://schemas.microsoft.com/office/drawing/2014/main" id="{B1B5DD22-16C6-964D-C6FB-2B7BA09C4A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40936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lv-LV" dirty="0">
                <a:solidFill>
                  <a:srgbClr val="1D4289"/>
                </a:solidFill>
                <a:latin typeface="+mn-lt"/>
              </a:rPr>
              <a:t>Metodes un instrumenti</a:t>
            </a:r>
            <a:endParaRPr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124" name="Satura vietturis 2">
            <a:extLst>
              <a:ext uri="{FF2B5EF4-FFF2-40B4-BE49-F238E27FC236}">
                <a16:creationId xmlns:a16="http://schemas.microsoft.com/office/drawing/2014/main" id="{2C064EFB-5428-74A5-4EB0-008EF76B79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8011" y="1558157"/>
            <a:ext cx="11259124" cy="45998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Projekta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komandas izstrādāta metodika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Plaša un daudzpusīga vietējās kopienas līdzdalība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Inovatīva, digitāla,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demokrātiska sabiedrības līdzdalības pieeja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, kas vērsta uz vienlīdzīgām iespējām izteikties, tikt uzklausītiem un izvēlēties sava kvartāla nākotni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Digitālas platformas izmantošana klātienes pasākumos un ārpus tiem, kas 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nodrošina vienlīdzīgas tiesības visiem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, kas vēlas līdzdarboties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Anonimitāte, iesūtot idejas, komentējot un balsojot, </a:t>
            </a:r>
            <a:r>
              <a:rPr lang="lv-LV" sz="2600" b="1" dirty="0">
                <a:latin typeface="Aptos" panose="020B0004020202020204" pitchFamily="34" charset="0"/>
                <a:ea typeface="+mn-lt"/>
                <a:cs typeface="+mn-lt"/>
              </a:rPr>
              <a:t>kopienas ietvaros mazina sociāla spiediena risku</a:t>
            </a:r>
            <a:r>
              <a:rPr lang="lv-LV" sz="2600" dirty="0">
                <a:latin typeface="Aptos" panose="020B0004020202020204" pitchFamily="34" charset="0"/>
                <a:ea typeface="+mn-lt"/>
                <a:cs typeface="+mn-lt"/>
              </a:rPr>
              <a:t>, kā arī liedz atsevišķiem dalībniekiem prezentēt savus personīgos uzskatus kā kopienas vienotu viedokli</a:t>
            </a:r>
          </a:p>
        </p:txBody>
      </p:sp>
      <p:sp>
        <p:nvSpPr>
          <p:cNvPr id="125" name="Slaida numura vietturis 3">
            <a:extLst>
              <a:ext uri="{FF2B5EF4-FFF2-40B4-BE49-F238E27FC236}">
                <a16:creationId xmlns:a16="http://schemas.microsoft.com/office/drawing/2014/main" id="{9D71B817-9BC9-347E-7E52-0C2E68C276C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32845" y="6297993"/>
            <a:ext cx="231277" cy="35066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 dirty="0"/>
          </a:p>
        </p:txBody>
      </p:sp>
      <p:pic>
        <p:nvPicPr>
          <p:cNvPr id="2" name="Picture 3" descr="A logo with colorful squares and text&#10;&#10;Description automatically generated">
            <a:extLst>
              <a:ext uri="{FF2B5EF4-FFF2-40B4-BE49-F238E27FC236}">
                <a16:creationId xmlns:a16="http://schemas.microsoft.com/office/drawing/2014/main" id="{B139D758-1FCE-DB12-63CF-3254BDBE2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176" y="160450"/>
            <a:ext cx="2300475" cy="14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9487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48DC1-8892-F01A-FD00-9EB94EE10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>
            <a:extLst>
              <a:ext uri="{FF2B5EF4-FFF2-40B4-BE49-F238E27FC236}">
                <a16:creationId xmlns:a16="http://schemas.microsoft.com/office/drawing/2014/main" id="{EB03061E-1133-2E16-FE8A-C636A86D81E2}"/>
              </a:ext>
            </a:extLst>
          </p:cNvPr>
          <p:cNvSpPr txBox="1"/>
          <p:nvPr/>
        </p:nvSpPr>
        <p:spPr>
          <a:xfrm>
            <a:off x="374468" y="419333"/>
            <a:ext cx="11207932" cy="1099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Aft>
                <a:spcPts val="600"/>
              </a:spcAft>
            </a:pPr>
            <a:r>
              <a:rPr lang="lv-LV" dirty="0">
                <a:solidFill>
                  <a:srgbClr val="1D4289"/>
                </a:solidFill>
                <a:latin typeface="Aptos" panose="020B0004020202020204" pitchFamily="34" charset="0"/>
                <a:ea typeface="+mj-ea"/>
                <a:cs typeface="+mj-cs"/>
                <a:sym typeface="Calibri"/>
              </a:rPr>
              <a:t>Digitāla platforma</a:t>
            </a:r>
            <a:endParaRPr lang="en-US" b="1" i="0" u="none" strike="noStrike" cap="none" spc="0" baseline="0" dirty="0">
              <a:solidFill>
                <a:srgbClr val="1D4289"/>
              </a:solidFill>
              <a:uFillTx/>
              <a:latin typeface="Aptos" panose="020B0004020202020204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145" name="Slide Number Placeholder 4" hidden="1">
            <a:extLst>
              <a:ext uri="{FF2B5EF4-FFF2-40B4-BE49-F238E27FC236}">
                <a16:creationId xmlns:a16="http://schemas.microsoft.com/office/drawing/2014/main" id="{FF9F37A9-BB82-3C1E-6DFA-7F9D08F1BF1B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813057" y="6296235"/>
            <a:ext cx="220004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spcAft>
                <a:spcPts val="600"/>
              </a:spcAft>
            </a:pPr>
            <a:fld id="{86CB4B4D-7CA3-9044-876B-883B54F8677D}" type="slidenum">
              <a:rPr/>
              <a:pPr>
                <a:spcAft>
                  <a:spcPts val="600"/>
                </a:spcAft>
              </a:pPr>
              <a:t>8</a:t>
            </a:fld>
            <a:endParaRPr/>
          </a:p>
        </p:txBody>
      </p:sp>
      <p:sp>
        <p:nvSpPr>
          <p:cNvPr id="5" name="Google Shape;84;p2">
            <a:extLst>
              <a:ext uri="{FF2B5EF4-FFF2-40B4-BE49-F238E27FC236}">
                <a16:creationId xmlns:a16="http://schemas.microsoft.com/office/drawing/2014/main" id="{E6B79B40-DB47-0C94-0B27-6B60AA685286}"/>
              </a:ext>
            </a:extLst>
          </p:cNvPr>
          <p:cNvSpPr txBox="1">
            <a:spLocks/>
          </p:cNvSpPr>
          <p:nvPr/>
        </p:nvSpPr>
        <p:spPr>
          <a:xfrm>
            <a:off x="469557" y="1383957"/>
            <a:ext cx="10392031" cy="5054710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defTabSz="1219169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lv-LV" sz="2600" spc="60" dirty="0">
                <a:solidFill>
                  <a:srgbClr val="000B40"/>
                </a:solidFill>
                <a:sym typeface="Helvetica Neue"/>
              </a:rPr>
              <a:t>Izveidota sadarbībā ar biedrību </a:t>
            </a:r>
            <a:r>
              <a:rPr lang="lv-LV" sz="2600" b="1" spc="60" dirty="0">
                <a:solidFill>
                  <a:srgbClr val="000B40"/>
                </a:solidFill>
                <a:sym typeface="Helvetica Neue"/>
              </a:rPr>
              <a:t>«Tandeems.lv»</a:t>
            </a:r>
            <a:r>
              <a:rPr lang="lv-LV" sz="2600" spc="60" dirty="0">
                <a:solidFill>
                  <a:srgbClr val="000B40"/>
                </a:solidFill>
                <a:sym typeface="Helvetica Neue"/>
              </a:rPr>
              <a:t>: </a:t>
            </a:r>
            <a:r>
              <a:rPr lang="lv-LV" sz="2600" spc="60" dirty="0">
                <a:solidFill>
                  <a:srgbClr val="000B40"/>
                </a:solidFill>
                <a:sym typeface="Helvetica Neue"/>
                <a:hlinkClick r:id="rId3"/>
              </a:rPr>
              <a:t>https://tandeems.lv/contests/agenskalna-priedes</a:t>
            </a:r>
            <a:r>
              <a:rPr lang="lv-LV" sz="2600" spc="60" dirty="0">
                <a:solidFill>
                  <a:srgbClr val="000B40"/>
                </a:solidFill>
                <a:sym typeface="Helvetica Neue"/>
              </a:rPr>
              <a:t> </a:t>
            </a:r>
          </a:p>
          <a:p>
            <a:pPr defTabSz="1219169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lv-LV" sz="2600" b="1" spc="60" dirty="0">
                <a:solidFill>
                  <a:srgbClr val="000B40"/>
                </a:solidFill>
                <a:sym typeface="Helvetica Neue"/>
              </a:rPr>
              <a:t>Daudzfunkcionāla ideju platforma: </a:t>
            </a:r>
            <a:r>
              <a:rPr lang="lv-LV" sz="2600" spc="60" dirty="0">
                <a:solidFill>
                  <a:srgbClr val="000B40"/>
                </a:solidFill>
                <a:sym typeface="Helvetica Neue"/>
              </a:rPr>
              <a:t>ideju krātuve, digitālas iedzīvotāju aptaujas, iedzīvotāju veiktās </a:t>
            </a:r>
            <a:r>
              <a:rPr lang="lv-LV" sz="2600" spc="60" dirty="0" err="1">
                <a:solidFill>
                  <a:srgbClr val="000B40"/>
                </a:solidFill>
                <a:sym typeface="Helvetica Neue"/>
              </a:rPr>
              <a:t>priekšizpētes</a:t>
            </a:r>
            <a:r>
              <a:rPr lang="lv-LV" sz="2600" spc="60" dirty="0">
                <a:solidFill>
                  <a:srgbClr val="000B40"/>
                </a:solidFill>
                <a:sym typeface="Helvetica Neue"/>
              </a:rPr>
              <a:t> </a:t>
            </a:r>
            <a:r>
              <a:rPr lang="lv-LV" sz="2600" spc="60" dirty="0" err="1">
                <a:solidFill>
                  <a:srgbClr val="000B40"/>
                </a:solidFill>
                <a:sym typeface="Helvetica Neue"/>
              </a:rPr>
              <a:t>fotofiksāciju</a:t>
            </a:r>
            <a:r>
              <a:rPr lang="lv-LV" sz="2600" spc="60" dirty="0">
                <a:solidFill>
                  <a:srgbClr val="000B40"/>
                </a:solidFill>
                <a:sym typeface="Helvetica Neue"/>
              </a:rPr>
              <a:t> publicēšana, iedzīvotāju definēto vērtību un vajadzību vizualizēšana un publiska apspriešana, demokrātiska balsošana, interaktīvas diskusijas, viedokļu apmaiņa…</a:t>
            </a:r>
          </a:p>
          <a:p>
            <a:pPr defTabSz="1219169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lv-LV" sz="2600" spc="60" dirty="0">
                <a:solidFill>
                  <a:srgbClr val="000B40"/>
                </a:solidFill>
                <a:sym typeface="Helvetica Neue"/>
              </a:rPr>
              <a:t>Platforma kalpo, lai savlaicīgi diagnosticētu un risinātu situācijas, kad “skaļais mazākums” neļauj izteikties “klusajam vairākumam”, tādējādi, </a:t>
            </a:r>
            <a:r>
              <a:rPr lang="lv-LV" sz="2600" b="1" spc="60" dirty="0">
                <a:solidFill>
                  <a:srgbClr val="000B40"/>
                </a:solidFill>
                <a:sym typeface="Helvetica Neue"/>
              </a:rPr>
              <a:t>ļaujot iegūt informāciju</a:t>
            </a:r>
            <a:r>
              <a:rPr lang="lv-LV" sz="2600" spc="60" dirty="0">
                <a:solidFill>
                  <a:srgbClr val="000B40"/>
                </a:solidFill>
                <a:sym typeface="Helvetica Neue"/>
              </a:rPr>
              <a:t>, kas ir </a:t>
            </a:r>
            <a:r>
              <a:rPr lang="lv-LV" sz="2600" b="1" spc="60" dirty="0">
                <a:solidFill>
                  <a:srgbClr val="000B40"/>
                </a:solidFill>
                <a:sym typeface="Helvetica Neue"/>
              </a:rPr>
              <a:t>reprezentatīva</a:t>
            </a:r>
            <a:r>
              <a:rPr lang="lv-LV" sz="2600" spc="60" dirty="0">
                <a:solidFill>
                  <a:srgbClr val="000B40"/>
                </a:solidFill>
                <a:sym typeface="Helvetica Neue"/>
              </a:rPr>
              <a:t> un </a:t>
            </a:r>
            <a:r>
              <a:rPr lang="lv-LV" sz="2600" b="1" spc="60" dirty="0">
                <a:solidFill>
                  <a:srgbClr val="000B40"/>
                </a:solidFill>
                <a:sym typeface="Helvetica Neue"/>
              </a:rPr>
              <a:t>statistiski pārbaudāma</a:t>
            </a:r>
          </a:p>
        </p:txBody>
      </p:sp>
      <p:pic>
        <p:nvPicPr>
          <p:cNvPr id="2" name="Picture 3" descr="A logo with colorful squares and text&#10;&#10;Description automatically generated">
            <a:extLst>
              <a:ext uri="{FF2B5EF4-FFF2-40B4-BE49-F238E27FC236}">
                <a16:creationId xmlns:a16="http://schemas.microsoft.com/office/drawing/2014/main" id="{ECC2AA79-B5DF-70EA-F1EC-B148997F3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176" y="160450"/>
            <a:ext cx="2300475" cy="14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2075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92E72-91BE-97BC-9D2A-7EBDC3698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8D95141-49D6-8DE8-6DD2-0BE7EC26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dirty="0">
                <a:latin typeface="+mn-lt"/>
                <a:cs typeface="Calibri Light"/>
              </a:rPr>
              <a:t>Process</a:t>
            </a:r>
            <a:endParaRPr lang="lv-LV" sz="4000" b="1" dirty="0">
              <a:latin typeface="+mn-lt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79838104-1982-9A68-19FB-4F59A7D63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70" y="1235677"/>
            <a:ext cx="6301945" cy="497508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0975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sz="2600" dirty="0">
                <a:cs typeface="Arial"/>
              </a:rPr>
              <a:t>2024. gadā – </a:t>
            </a:r>
            <a:r>
              <a:rPr lang="lv-LV" sz="2600" b="1" dirty="0">
                <a:cs typeface="Arial"/>
              </a:rPr>
              <a:t>9 līdzdalības pasākumi</a:t>
            </a:r>
            <a:r>
              <a:rPr lang="lv-LV" sz="2600" dirty="0">
                <a:cs typeface="Arial"/>
              </a:rPr>
              <a:t>:</a:t>
            </a:r>
          </a:p>
          <a:p>
            <a:pPr marL="542925" indent="-3619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cs typeface="Arial"/>
              </a:rPr>
              <a:t>Vērtību kartēšana, gan attiecībā uz kvartāla </a:t>
            </a:r>
            <a:r>
              <a:rPr lang="lv-LV" sz="2600" dirty="0" err="1">
                <a:cs typeface="Arial"/>
              </a:rPr>
              <a:t>dzīvesvidi</a:t>
            </a:r>
            <a:r>
              <a:rPr lang="lv-LV" sz="2600" dirty="0">
                <a:cs typeface="Arial"/>
              </a:rPr>
              <a:t>, gan kopienu</a:t>
            </a:r>
          </a:p>
          <a:p>
            <a:pPr marL="542925" indent="-3619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cs typeface="Arial"/>
              </a:rPr>
              <a:t>Kopienas saliedēšana, piederības un atbildības sajūtas veidošana </a:t>
            </a:r>
          </a:p>
          <a:p>
            <a:pPr marL="542925" indent="-3619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cs typeface="Arial"/>
              </a:rPr>
              <a:t>Iedzīvotāju pašiniciatīvas veicināšana</a:t>
            </a:r>
          </a:p>
          <a:p>
            <a:pPr marL="542925" indent="-3619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cs typeface="Arial"/>
              </a:rPr>
              <a:t>Izglītojoši pasākumi </a:t>
            </a:r>
          </a:p>
          <a:p>
            <a:pPr marL="542925" indent="-3619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2600" dirty="0">
                <a:cs typeface="Arial"/>
              </a:rPr>
              <a:t>Uz vērtībām balstītas Āgenskalna priežu kvartāla attīstības vīzijas </a:t>
            </a:r>
            <a:r>
              <a:rPr lang="lv-LV" sz="2600" dirty="0" err="1">
                <a:cs typeface="Arial"/>
              </a:rPr>
              <a:t>koprade</a:t>
            </a:r>
            <a:r>
              <a:rPr lang="lv-LV" sz="2600" dirty="0">
                <a:cs typeface="Arial"/>
              </a:rPr>
              <a:t> (vide, izaugsme, sadarbība… )</a:t>
            </a:r>
            <a:r>
              <a:rPr lang="lv-LV" sz="2600" dirty="0">
                <a:cs typeface="Calibri"/>
              </a:rPr>
              <a:t> </a:t>
            </a:r>
          </a:p>
        </p:txBody>
      </p:sp>
      <p:pic>
        <p:nvPicPr>
          <p:cNvPr id="6" name="Google Shape;90;p17">
            <a:extLst>
              <a:ext uri="{FF2B5EF4-FFF2-40B4-BE49-F238E27FC236}">
                <a16:creationId xmlns:a16="http://schemas.microsoft.com/office/drawing/2014/main" id="{0241B27A-8371-3D06-6891-1802519B3351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12830">
            <a:off x="8734248" y="35507"/>
            <a:ext cx="3069664" cy="322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43AF3D52-99DF-D866-EA7B-B5ECE1D7C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8981">
            <a:off x="6769411" y="2404773"/>
            <a:ext cx="2699014" cy="359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27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 dizain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0000FF"/>
      </a:hlink>
      <a:folHlink>
        <a:srgbClr val="FF00FF"/>
      </a:folHlink>
    </a:clrScheme>
    <a:fontScheme name="Office dizains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dizain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dizains">
  <a:themeElements>
    <a:clrScheme name="Office dizain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0000FF"/>
      </a:hlink>
      <a:folHlink>
        <a:srgbClr val="FF00FF"/>
      </a:folHlink>
    </a:clrScheme>
    <a:fontScheme name="Office dizains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dizain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dizains">
  <a:themeElements>
    <a:clrScheme name="Office dizain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0000FF"/>
      </a:hlink>
      <a:folHlink>
        <a:srgbClr val="FF00FF"/>
      </a:folHlink>
    </a:clrScheme>
    <a:fontScheme name="Office dizains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dizain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94dbdb0-0d7a-48fa-b918-810b6d5afc12">
      <Terms xmlns="http://schemas.microsoft.com/office/infopath/2007/PartnerControls"/>
    </lcf76f155ced4ddcb4097134ff3c332f>
    <TaxCatchAll xmlns="40a08685-cc23-4db5-9c50-e716a2d6a7d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A56A9BB659A844A1AB85BDC07DD464" ma:contentTypeVersion="12" ma:contentTypeDescription="Create a new document." ma:contentTypeScope="" ma:versionID="fa721a9032b88421e1a747d20560d9b8">
  <xsd:schema xmlns:xsd="http://www.w3.org/2001/XMLSchema" xmlns:xs="http://www.w3.org/2001/XMLSchema" xmlns:p="http://schemas.microsoft.com/office/2006/metadata/properties" xmlns:ns2="a94dbdb0-0d7a-48fa-b918-810b6d5afc12" xmlns:ns3="40a08685-cc23-4db5-9c50-e716a2d6a7dc" targetNamespace="http://schemas.microsoft.com/office/2006/metadata/properties" ma:root="true" ma:fieldsID="02ab598710e1141f5eec9f34ad3a14d1" ns2:_="" ns3:_="">
    <xsd:import namespace="a94dbdb0-0d7a-48fa-b918-810b6d5afc12"/>
    <xsd:import namespace="40a08685-cc23-4db5-9c50-e716a2d6a7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4dbdb0-0d7a-48fa-b918-810b6d5afc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bc0b185-4452-496b-8675-b05c282237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08685-cc23-4db5-9c50-e716a2d6a7d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c21ff6f-3bc2-4cd0-b200-9798d1d38a47}" ma:internalName="TaxCatchAll" ma:showField="CatchAllData" ma:web="40a08685-cc23-4db5-9c50-e716a2d6a7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5CB142-508F-4661-84F0-33DF31CBBA04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dd51c1e1-b1d7-4db2-ab98-996284ee1d0c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b8b769d9-0875-4bf4-9bfa-c0755bd295e0"/>
    <ds:schemaRef ds:uri="http://purl.org/dc/dcmitype/"/>
    <ds:schemaRef ds:uri="a94dbdb0-0d7a-48fa-b918-810b6d5afc12"/>
    <ds:schemaRef ds:uri="40a08685-cc23-4db5-9c50-e716a2d6a7dc"/>
  </ds:schemaRefs>
</ds:datastoreItem>
</file>

<file path=customXml/itemProps2.xml><?xml version="1.0" encoding="utf-8"?>
<ds:datastoreItem xmlns:ds="http://schemas.openxmlformats.org/officeDocument/2006/customXml" ds:itemID="{6F51710B-7076-40C8-B0D9-60D0188F74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746767-C278-4E9A-924F-24EAC3D883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4dbdb0-0d7a-48fa-b918-810b6d5afc12"/>
    <ds:schemaRef ds:uri="40a08685-cc23-4db5-9c50-e716a2d6a7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1086</Words>
  <Application>Microsoft Office PowerPoint</Application>
  <PresentationFormat>Platekrāna</PresentationFormat>
  <Paragraphs>98</Paragraphs>
  <Slides>21</Slides>
  <Notes>16</Notes>
  <HiddenSlides>0</HiddenSlides>
  <MMClips>0</MMClips>
  <ScaleCrop>false</ScaleCrop>
  <HeadingPairs>
    <vt:vector size="6" baseType="variant">
      <vt:variant>
        <vt:lpstr>Lietotie fonti</vt:lpstr>
      </vt:variant>
      <vt:variant>
        <vt:i4>6</vt:i4>
      </vt:variant>
      <vt:variant>
        <vt:lpstr>Dizains</vt:lpstr>
      </vt:variant>
      <vt:variant>
        <vt:i4>2</vt:i4>
      </vt:variant>
      <vt:variant>
        <vt:lpstr>Slaidu virsraksti</vt:lpstr>
      </vt:variant>
      <vt:variant>
        <vt:i4>21</vt:i4>
      </vt:variant>
    </vt:vector>
  </HeadingPairs>
  <TitlesOfParts>
    <vt:vector size="29" baseType="lpstr">
      <vt:lpstr>Aptos</vt:lpstr>
      <vt:lpstr>Arial</vt:lpstr>
      <vt:lpstr>Calibri</vt:lpstr>
      <vt:lpstr>Helvetica Neue</vt:lpstr>
      <vt:lpstr>Poppins</vt:lpstr>
      <vt:lpstr>Wingdings</vt:lpstr>
      <vt:lpstr>Office dizains</vt:lpstr>
      <vt:lpstr>1_Office dizains</vt:lpstr>
      <vt:lpstr>PowerPoint prezentācija</vt:lpstr>
      <vt:lpstr>SUPERSHINE projekts</vt:lpstr>
      <vt:lpstr>PowerPoint prezentācija</vt:lpstr>
      <vt:lpstr>2024</vt:lpstr>
      <vt:lpstr>Kādēļ Āgenskalna priedes?</vt:lpstr>
      <vt:lpstr>Izaicinājumi</vt:lpstr>
      <vt:lpstr>Metodes un instrumenti</vt:lpstr>
      <vt:lpstr>PowerPoint prezentācija</vt:lpstr>
      <vt:lpstr>Process</vt:lpstr>
      <vt:lpstr>PowerPoint prezentācija</vt:lpstr>
      <vt:lpstr>PowerPoint prezentācija</vt:lpstr>
      <vt:lpstr>Rezultāti</vt:lpstr>
      <vt:lpstr>PowerPoint prezentācija</vt:lpstr>
      <vt:lpstr>Rezultāti un secinājumi</vt:lpstr>
      <vt:lpstr>Rezultāti un secinājumi</vt:lpstr>
      <vt:lpstr>Rezultāti un secinājumi</vt:lpstr>
      <vt:lpstr>Ieteikumi</vt:lpstr>
      <vt:lpstr>Kopā mēs varam vairāk!</vt:lpstr>
      <vt:lpstr>PowerPoint prezentācija</vt:lpstr>
      <vt:lpstr>Siltumenerģijas patēriņš 2023./2024. gada apkures sezonā (kWh/m2)</vt:lpstr>
      <vt:lpstr>Paldies!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Nika Kotoviča</cp:lastModifiedBy>
  <cp:revision>86</cp:revision>
  <dcterms:modified xsi:type="dcterms:W3CDTF">2025-03-07T09:01:24Z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0x01010084A56A9BB659A844A1AB85BDC07DD464</vt:lpwstr>
  </property>
</Properties>
</file>